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7"/>
  </p:notesMasterIdLst>
  <p:sldIdLst>
    <p:sldId id="258" r:id="rId2"/>
    <p:sldId id="272" r:id="rId3"/>
    <p:sldId id="274" r:id="rId4"/>
    <p:sldId id="264" r:id="rId5"/>
    <p:sldId id="260" r:id="rId6"/>
    <p:sldId id="262" r:id="rId7"/>
    <p:sldId id="261" r:id="rId8"/>
    <p:sldId id="263" r:id="rId9"/>
    <p:sldId id="267" r:id="rId10"/>
    <p:sldId id="269" r:id="rId11"/>
    <p:sldId id="273" r:id="rId12"/>
    <p:sldId id="275" r:id="rId13"/>
    <p:sldId id="276" r:id="rId14"/>
    <p:sldId id="277" r:id="rId15"/>
    <p:sldId id="278" r:id="rId16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7E8E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9" d="100"/>
          <a:sy n="79" d="100"/>
        </p:scale>
        <p:origin x="-246" y="-29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F68D8FE-4D28-4A7D-B87C-FD65B6EC7C73}" type="datetimeFigureOut">
              <a:rPr lang="en-US" smtClean="0"/>
              <a:t>5/2/2014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8D61A18-752E-4B07-A3C5-431FCDDDEA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31166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 rot="-2147483648">
            <a:off x="0" y="0"/>
            <a:ext cx="0" cy="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 rot="-2147483648">
            <a:off x="0" y="0"/>
            <a:ext cx="0" cy="0"/>
          </a:xfrm>
        </p:spPr>
        <p:txBody>
          <a:bodyPr>
            <a:normAutofit/>
          </a:bodyPr>
          <a:lstStyle/>
          <a:p>
            <a:endParaRPr lang="en-US" baseline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 rot="-2147483648">
            <a:off x="0" y="0"/>
            <a:ext cx="0" cy="0"/>
          </a:xfrm>
        </p:spPr>
        <p:txBody>
          <a:bodyPr/>
          <a:lstStyle/>
          <a:p>
            <a:fld id="{415ADA27-5477-4BC9-BFDE-7D442F6BD006}" type="slidenum">
              <a:rPr lang="en-US" smtClean="0"/>
              <a:t>10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 userDrawn="1"/>
        </p:nvSpPr>
        <p:spPr>
          <a:xfrm>
            <a:off x="7329035" y="-476508"/>
            <a:ext cx="950557" cy="953015"/>
          </a:xfrm>
          <a:prstGeom prst="roundRect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30000"/>
                  <a:satMod val="115000"/>
                  <a:alpha val="18000"/>
                </a:schemeClr>
              </a:gs>
              <a:gs pos="100000">
                <a:schemeClr val="accent1">
                  <a:shade val="100000"/>
                  <a:satMod val="115000"/>
                  <a:alpha val="25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8" name="Rounded Rectangle 7"/>
          <p:cNvSpPr/>
          <p:nvPr userDrawn="1"/>
        </p:nvSpPr>
        <p:spPr>
          <a:xfrm>
            <a:off x="8300316" y="-143386"/>
            <a:ext cx="1717524" cy="1727862"/>
          </a:xfrm>
          <a:prstGeom prst="roundRect">
            <a:avLst>
              <a:gd name="adj" fmla="val 50000"/>
            </a:avLst>
          </a:prstGeom>
          <a:gradFill flip="none" rotWithShape="1">
            <a:gsLst>
              <a:gs pos="0">
                <a:schemeClr val="accent4">
                  <a:lumMod val="75000"/>
                  <a:alpha val="28000"/>
                </a:schemeClr>
              </a:gs>
              <a:gs pos="100000">
                <a:schemeClr val="accent4">
                  <a:lumMod val="75000"/>
                  <a:alpha val="29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9" name="Rounded Rectangle 8"/>
          <p:cNvSpPr/>
          <p:nvPr userDrawn="1"/>
        </p:nvSpPr>
        <p:spPr>
          <a:xfrm rot="10800000">
            <a:off x="7692803" y="-119230"/>
            <a:ext cx="1195279" cy="1171085"/>
          </a:xfrm>
          <a:prstGeom prst="roundRect">
            <a:avLst>
              <a:gd name="adj" fmla="val 50000"/>
            </a:avLst>
          </a:prstGeom>
          <a:gradFill flip="none" rotWithShape="1">
            <a:gsLst>
              <a:gs pos="0">
                <a:srgbClr val="057550">
                  <a:alpha val="40000"/>
                </a:srgbClr>
              </a:gs>
              <a:gs pos="100000">
                <a:schemeClr val="accent1">
                  <a:shade val="100000"/>
                  <a:satMod val="115000"/>
                  <a:alpha val="25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0" name="Rectangle 9"/>
          <p:cNvSpPr/>
          <p:nvPr userDrawn="1"/>
        </p:nvSpPr>
        <p:spPr>
          <a:xfrm>
            <a:off x="-3" y="2485"/>
            <a:ext cx="9144003" cy="5143500"/>
          </a:xfrm>
          <a:prstGeom prst="rect">
            <a:avLst/>
          </a:prstGeom>
          <a:gradFill flip="none" rotWithShape="1">
            <a:gsLst>
              <a:gs pos="20000">
                <a:srgbClr val="5C94C3">
                  <a:alpha val="72000"/>
                </a:srgbClr>
              </a:gs>
              <a:gs pos="55000">
                <a:srgbClr val="5C94C3">
                  <a:alpha val="50000"/>
                </a:srgbClr>
              </a:gs>
              <a:gs pos="100000">
                <a:srgbClr val="5C94C3"/>
              </a:gs>
            </a:gsLst>
            <a:lin ang="2640000" scaled="0"/>
            <a:tileRect/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4" name="Rounded Rectangle 13"/>
          <p:cNvSpPr/>
          <p:nvPr userDrawn="1"/>
        </p:nvSpPr>
        <p:spPr>
          <a:xfrm>
            <a:off x="8322586" y="3362961"/>
            <a:ext cx="1339614" cy="1343078"/>
          </a:xfrm>
          <a:prstGeom prst="roundRect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30000"/>
                  <a:satMod val="115000"/>
                  <a:alpha val="18000"/>
                </a:schemeClr>
              </a:gs>
              <a:gs pos="100000">
                <a:schemeClr val="accent1">
                  <a:shade val="100000"/>
                  <a:satMod val="115000"/>
                  <a:alpha val="25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6" name="Footer Placeholder 3"/>
          <p:cNvSpPr txBox="1">
            <a:spLocks/>
          </p:cNvSpPr>
          <p:nvPr userDrawn="1"/>
        </p:nvSpPr>
        <p:spPr>
          <a:xfrm>
            <a:off x="1380412" y="4943728"/>
            <a:ext cx="2614061" cy="183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700" kern="1200">
                <a:solidFill>
                  <a:srgbClr val="7F7F7F"/>
                </a:solidFill>
                <a:effectLst/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>
                <a:solidFill>
                  <a:prstClr val="white"/>
                </a:solidFill>
              </a:rPr>
              <a:t>CaféX Communications  © 2014 – All Rights Reserved. </a:t>
            </a: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7" name="Chord 26"/>
          <p:cNvSpPr/>
          <p:nvPr userDrawn="1"/>
        </p:nvSpPr>
        <p:spPr>
          <a:xfrm rot="17538541">
            <a:off x="4718868" y="-171548"/>
            <a:ext cx="1703707" cy="1703707"/>
          </a:xfrm>
          <a:prstGeom prst="chord">
            <a:avLst>
              <a:gd name="adj1" fmla="val 895547"/>
              <a:gd name="adj2" fmla="val 18045730"/>
            </a:avLst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8" name="Rectangle 27"/>
          <p:cNvSpPr/>
          <p:nvPr userDrawn="1"/>
        </p:nvSpPr>
        <p:spPr>
          <a:xfrm>
            <a:off x="4775055" y="181108"/>
            <a:ext cx="1573251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defTabSz="457200"/>
            <a:r>
              <a:rPr lang="en-US" b="1" dirty="0">
                <a:solidFill>
                  <a:srgbClr val="5C94C3"/>
                </a:solidFill>
              </a:rPr>
              <a:t>REAL-TIME </a:t>
            </a:r>
          </a:p>
          <a:p>
            <a:pPr algn="ctr" defTabSz="457200"/>
            <a:r>
              <a:rPr lang="en-US" b="1" dirty="0">
                <a:solidFill>
                  <a:srgbClr val="5C94C3"/>
                </a:solidFill>
              </a:rPr>
              <a:t>CUSTOMER </a:t>
            </a:r>
          </a:p>
          <a:p>
            <a:pPr algn="ctr" defTabSz="457200"/>
            <a:r>
              <a:rPr lang="en-US" b="1" dirty="0">
                <a:solidFill>
                  <a:srgbClr val="5C94C3"/>
                </a:solidFill>
              </a:rPr>
              <a:t>ENGAGEMENT</a:t>
            </a:r>
          </a:p>
        </p:txBody>
      </p:sp>
      <p:sp>
        <p:nvSpPr>
          <p:cNvPr id="30" name="Chord 29"/>
          <p:cNvSpPr/>
          <p:nvPr userDrawn="1"/>
        </p:nvSpPr>
        <p:spPr>
          <a:xfrm rot="17538541">
            <a:off x="6252192" y="-687278"/>
            <a:ext cx="2647047" cy="2647047"/>
          </a:xfrm>
          <a:prstGeom prst="chord">
            <a:avLst>
              <a:gd name="adj1" fmla="val 2301498"/>
              <a:gd name="adj2" fmla="val 16583217"/>
            </a:avLst>
          </a:prstGeom>
          <a:solidFill>
            <a:schemeClr val="bg1">
              <a:alpha val="5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en-US" dirty="0">
              <a:solidFill>
                <a:prstClr val="white"/>
              </a:solidFill>
            </a:endParaRPr>
          </a:p>
        </p:txBody>
      </p:sp>
      <p:pic>
        <p:nvPicPr>
          <p:cNvPr id="20" name="Picture 19"/>
          <p:cNvPicPr/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 bwMode="auto">
          <a:xfrm>
            <a:off x="6761278" y="153683"/>
            <a:ext cx="1678003" cy="1312095"/>
          </a:xfrm>
          <a:prstGeom prst="roundRect">
            <a:avLst>
              <a:gd name="adj" fmla="val 10383"/>
            </a:avLst>
          </a:prstGeom>
          <a:noFill/>
          <a:extLst/>
        </p:spPr>
      </p:pic>
      <p:sp>
        <p:nvSpPr>
          <p:cNvPr id="32" name="Chord 31"/>
          <p:cNvSpPr/>
          <p:nvPr userDrawn="1"/>
        </p:nvSpPr>
        <p:spPr>
          <a:xfrm rot="5400000">
            <a:off x="3372067" y="3015528"/>
            <a:ext cx="2782832" cy="2782832"/>
          </a:xfrm>
          <a:prstGeom prst="chord">
            <a:avLst>
              <a:gd name="adj1" fmla="val 3489089"/>
              <a:gd name="adj2" fmla="val 18134747"/>
            </a:avLst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en-US" dirty="0">
              <a:solidFill>
                <a:prstClr val="white"/>
              </a:solidFill>
            </a:endParaRPr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547787" y="3801132"/>
            <a:ext cx="2400300" cy="1246492"/>
          </a:xfrm>
          <a:prstGeom prst="rect">
            <a:avLst/>
          </a:prstGeom>
        </p:spPr>
      </p:pic>
      <p:sp>
        <p:nvSpPr>
          <p:cNvPr id="33" name="Chord 32"/>
          <p:cNvSpPr/>
          <p:nvPr userDrawn="1"/>
        </p:nvSpPr>
        <p:spPr>
          <a:xfrm rot="5400000">
            <a:off x="7156092" y="3896851"/>
            <a:ext cx="1892439" cy="1892439"/>
          </a:xfrm>
          <a:prstGeom prst="chord">
            <a:avLst>
              <a:gd name="adj1" fmla="val 4208907"/>
              <a:gd name="adj2" fmla="val 17465457"/>
            </a:avLst>
          </a:prstGeom>
          <a:gradFill flip="none" rotWithShape="1">
            <a:gsLst>
              <a:gs pos="0">
                <a:schemeClr val="bg1">
                  <a:alpha val="20000"/>
                </a:schemeClr>
              </a:gs>
              <a:gs pos="100000">
                <a:schemeClr val="bg1">
                  <a:alpha val="10000"/>
                </a:schemeClr>
              </a:gs>
            </a:gsLst>
            <a:lin ang="0" scaled="1"/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2" name="TextBox 21"/>
          <p:cNvSpPr txBox="1"/>
          <p:nvPr userDrawn="1"/>
        </p:nvSpPr>
        <p:spPr>
          <a:xfrm>
            <a:off x="7132860" y="4757996"/>
            <a:ext cx="193676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457200"/>
            <a:r>
              <a:rPr lang="en-US" u="sng" dirty="0">
                <a:solidFill>
                  <a:prstClr val="white"/>
                </a:solidFill>
              </a:rPr>
              <a:t>www.cafex.com</a:t>
            </a:r>
          </a:p>
        </p:txBody>
      </p:sp>
      <p:sp>
        <p:nvSpPr>
          <p:cNvPr id="34" name="Chord 33"/>
          <p:cNvSpPr/>
          <p:nvPr userDrawn="1"/>
        </p:nvSpPr>
        <p:spPr>
          <a:xfrm rot="10800000">
            <a:off x="-1579397" y="1501028"/>
            <a:ext cx="3846286" cy="3846286"/>
          </a:xfrm>
          <a:prstGeom prst="chord">
            <a:avLst>
              <a:gd name="adj1" fmla="val 4768156"/>
              <a:gd name="adj2" fmla="val 16840196"/>
            </a:avLst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35" name="Rounded Rectangle 34"/>
          <p:cNvSpPr/>
          <p:nvPr userDrawn="1"/>
        </p:nvSpPr>
        <p:spPr>
          <a:xfrm rot="10800000">
            <a:off x="992868" y="2915500"/>
            <a:ext cx="1531836" cy="1491444"/>
          </a:xfrm>
          <a:prstGeom prst="roundRect">
            <a:avLst>
              <a:gd name="adj" fmla="val 50000"/>
            </a:avLst>
          </a:prstGeom>
          <a:gradFill flip="none" rotWithShape="1">
            <a:gsLst>
              <a:gs pos="0">
                <a:srgbClr val="057550">
                  <a:alpha val="46000"/>
                </a:srgbClr>
              </a:gs>
              <a:gs pos="100000">
                <a:schemeClr val="accent1">
                  <a:shade val="100000"/>
                  <a:satMod val="115000"/>
                  <a:alpha val="25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36" name="Rounded Rectangle 35"/>
          <p:cNvSpPr/>
          <p:nvPr userDrawn="1"/>
        </p:nvSpPr>
        <p:spPr>
          <a:xfrm>
            <a:off x="-745274" y="3594827"/>
            <a:ext cx="1729740" cy="1710454"/>
          </a:xfrm>
          <a:prstGeom prst="roundRect">
            <a:avLst>
              <a:gd name="adj" fmla="val 50000"/>
            </a:avLst>
          </a:prstGeom>
          <a:gradFill flip="none" rotWithShape="1">
            <a:gsLst>
              <a:gs pos="0">
                <a:schemeClr val="accent4">
                  <a:lumMod val="75000"/>
                  <a:alpha val="28000"/>
                </a:schemeClr>
              </a:gs>
              <a:gs pos="100000">
                <a:schemeClr val="accent4">
                  <a:lumMod val="75000"/>
                  <a:alpha val="29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38" name="Rounded Rectangle 37"/>
          <p:cNvSpPr/>
          <p:nvPr userDrawn="1"/>
        </p:nvSpPr>
        <p:spPr>
          <a:xfrm>
            <a:off x="-63500" y="2915501"/>
            <a:ext cx="1380957" cy="1358651"/>
          </a:xfrm>
          <a:prstGeom prst="roundRect">
            <a:avLst>
              <a:gd name="adj" fmla="val 50000"/>
            </a:avLst>
          </a:prstGeom>
          <a:solidFill>
            <a:srgbClr val="5C94C3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en-US" dirty="0">
              <a:solidFill>
                <a:prstClr val="white"/>
              </a:solidFill>
            </a:endParaRPr>
          </a:p>
        </p:txBody>
      </p:sp>
      <p:pic>
        <p:nvPicPr>
          <p:cNvPr id="21" name="Picture 20"/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25400" y="154690"/>
            <a:ext cx="3376410" cy="3322819"/>
          </a:xfrm>
          <a:prstGeom prst="ellipse">
            <a:avLst/>
          </a:prstGeom>
          <a:ln>
            <a:noFill/>
          </a:ln>
          <a:effectLst>
            <a:softEdge rad="63500"/>
          </a:effec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66009" y="1660071"/>
            <a:ext cx="7689635" cy="733684"/>
          </a:xfrm>
        </p:spPr>
        <p:txBody>
          <a:bodyPr anchor="ctr"/>
          <a:lstStyle>
            <a:lvl1pPr algn="l">
              <a:lnSpc>
                <a:spcPct val="80000"/>
              </a:lnSpc>
              <a:defRPr sz="4800" b="1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53540" y="2393756"/>
            <a:ext cx="5850891" cy="521745"/>
          </a:xfrm>
        </p:spPr>
        <p:txBody>
          <a:bodyPr anchor="t">
            <a:normAutofit/>
          </a:bodyPr>
          <a:lstStyle>
            <a:lvl1pPr marL="0" indent="0" algn="l">
              <a:lnSpc>
                <a:spcPct val="80000"/>
              </a:lnSpc>
              <a:buNone/>
              <a:defRPr sz="2800" i="1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03971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CaféX Communications Confidential © 2014 – All Rights Reserved.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31C951-9D62-474D-B35D-66AB940D3B2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34121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CaféX Communications Confidential © 2014 – All Rights Reserved.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31C951-9D62-474D-B35D-66AB940D3B2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09490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4782"/>
            <a:ext cx="2057400" cy="329088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4782"/>
            <a:ext cx="6019800" cy="329088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CaféX Communications Confidential © 2014 – All Rights Reserved.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31C951-9D62-474D-B35D-66AB940D3B2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66007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>
          <a:xfrm>
            <a:off x="-15120" y="2485"/>
            <a:ext cx="9171215" cy="5143500"/>
          </a:xfrm>
          <a:prstGeom prst="rect">
            <a:avLst/>
          </a:prstGeom>
          <a:gradFill flip="none" rotWithShape="1">
            <a:gsLst>
              <a:gs pos="20000">
                <a:srgbClr val="5C94C3">
                  <a:alpha val="72000"/>
                </a:srgbClr>
              </a:gs>
              <a:gs pos="55000">
                <a:srgbClr val="5C94C3">
                  <a:alpha val="50000"/>
                </a:srgbClr>
              </a:gs>
              <a:gs pos="100000">
                <a:srgbClr val="5C94C3"/>
              </a:gs>
            </a:gsLst>
            <a:lin ang="2640000" scaled="0"/>
            <a:tileRect/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7" name="Rounded Rectangle 6"/>
          <p:cNvSpPr/>
          <p:nvPr userDrawn="1"/>
        </p:nvSpPr>
        <p:spPr>
          <a:xfrm>
            <a:off x="-772606" y="501780"/>
            <a:ext cx="5373334" cy="5313424"/>
          </a:xfrm>
          <a:prstGeom prst="roundRect">
            <a:avLst>
              <a:gd name="adj" fmla="val 50000"/>
            </a:avLst>
          </a:prstGeom>
          <a:gradFill flip="none" rotWithShape="1">
            <a:gsLst>
              <a:gs pos="0">
                <a:schemeClr val="accent4">
                  <a:lumMod val="75000"/>
                  <a:alpha val="28000"/>
                </a:schemeClr>
              </a:gs>
              <a:gs pos="100000">
                <a:schemeClr val="accent4">
                  <a:lumMod val="75000"/>
                  <a:alpha val="29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8" name="Rounded Rectangle 7"/>
          <p:cNvSpPr/>
          <p:nvPr userDrawn="1"/>
        </p:nvSpPr>
        <p:spPr>
          <a:xfrm rot="10800000">
            <a:off x="1736827" y="-322156"/>
            <a:ext cx="2021611" cy="1968305"/>
          </a:xfrm>
          <a:prstGeom prst="roundRect">
            <a:avLst>
              <a:gd name="adj" fmla="val 50000"/>
            </a:avLst>
          </a:prstGeom>
          <a:gradFill flip="none" rotWithShape="1">
            <a:gsLst>
              <a:gs pos="0">
                <a:srgbClr val="057550">
                  <a:alpha val="40000"/>
                </a:srgbClr>
              </a:gs>
              <a:gs pos="100000">
                <a:schemeClr val="accent1">
                  <a:shade val="100000"/>
                  <a:satMod val="115000"/>
                  <a:alpha val="25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9" name="Rounded Rectangle 8"/>
          <p:cNvSpPr/>
          <p:nvPr userDrawn="1"/>
        </p:nvSpPr>
        <p:spPr>
          <a:xfrm>
            <a:off x="7329035" y="-476508"/>
            <a:ext cx="950557" cy="953015"/>
          </a:xfrm>
          <a:prstGeom prst="roundRect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30000"/>
                  <a:satMod val="115000"/>
                  <a:alpha val="18000"/>
                </a:schemeClr>
              </a:gs>
              <a:gs pos="100000">
                <a:schemeClr val="accent1">
                  <a:shade val="100000"/>
                  <a:satMod val="115000"/>
                  <a:alpha val="25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0" name="Rounded Rectangle 9"/>
          <p:cNvSpPr/>
          <p:nvPr userDrawn="1"/>
        </p:nvSpPr>
        <p:spPr>
          <a:xfrm>
            <a:off x="8300316" y="-143386"/>
            <a:ext cx="1717524" cy="1727862"/>
          </a:xfrm>
          <a:prstGeom prst="roundRect">
            <a:avLst>
              <a:gd name="adj" fmla="val 50000"/>
            </a:avLst>
          </a:prstGeom>
          <a:gradFill flip="none" rotWithShape="1">
            <a:gsLst>
              <a:gs pos="0">
                <a:schemeClr val="accent4">
                  <a:lumMod val="75000"/>
                  <a:alpha val="28000"/>
                </a:schemeClr>
              </a:gs>
              <a:gs pos="100000">
                <a:schemeClr val="accent4">
                  <a:lumMod val="75000"/>
                  <a:alpha val="29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1" name="Rounded Rectangle 10"/>
          <p:cNvSpPr/>
          <p:nvPr userDrawn="1"/>
        </p:nvSpPr>
        <p:spPr>
          <a:xfrm rot="10800000">
            <a:off x="7692803" y="-119230"/>
            <a:ext cx="1195279" cy="1171085"/>
          </a:xfrm>
          <a:prstGeom prst="roundRect">
            <a:avLst>
              <a:gd name="adj" fmla="val 50000"/>
            </a:avLst>
          </a:prstGeom>
          <a:gradFill flip="none" rotWithShape="1">
            <a:gsLst>
              <a:gs pos="0">
                <a:srgbClr val="057550">
                  <a:alpha val="40000"/>
                </a:srgbClr>
              </a:gs>
              <a:gs pos="100000">
                <a:schemeClr val="accent1">
                  <a:shade val="100000"/>
                  <a:satMod val="115000"/>
                  <a:alpha val="25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07629" y="4876119"/>
            <a:ext cx="3898938" cy="273844"/>
          </a:xfrm>
        </p:spPr>
        <p:txBody>
          <a:bodyPr/>
          <a:lstStyle/>
          <a:p>
            <a:r>
              <a:rPr lang="en-US" dirty="0" smtClean="0">
                <a:solidFill>
                  <a:prstClr val="white"/>
                </a:solidFill>
              </a:rPr>
              <a:t>CaféX Communications Confidential © 2014 – All Rights Reserved. </a:t>
            </a: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42" name="Rounded Rectangle 41"/>
          <p:cNvSpPr/>
          <p:nvPr userDrawn="1"/>
        </p:nvSpPr>
        <p:spPr>
          <a:xfrm>
            <a:off x="4138657" y="3114084"/>
            <a:ext cx="1339614" cy="1343078"/>
          </a:xfrm>
          <a:prstGeom prst="roundRect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30000"/>
                  <a:satMod val="115000"/>
                  <a:alpha val="18000"/>
                </a:schemeClr>
              </a:gs>
              <a:gs pos="100000">
                <a:schemeClr val="accent1">
                  <a:shade val="100000"/>
                  <a:satMod val="115000"/>
                  <a:alpha val="25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0" name="Slide Number Placeholder 4"/>
          <p:cNvSpPr txBox="1">
            <a:spLocks/>
          </p:cNvSpPr>
          <p:nvPr userDrawn="1"/>
        </p:nvSpPr>
        <p:spPr>
          <a:xfrm>
            <a:off x="7014842" y="486402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rgbClr val="7F7F7F"/>
                </a:solidFill>
                <a:effectLst/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431C951-9D62-474D-B35D-66AB940D3B2F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231748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Bullet_Heavy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9703" y="324161"/>
            <a:ext cx="8588861" cy="628650"/>
          </a:xfrm>
        </p:spPr>
        <p:txBody>
          <a:bodyPr/>
          <a:lstStyle>
            <a:lvl1pPr algn="l" defTabSz="914400" rtl="0" eaLnBrk="1" latinLnBrk="0" hangingPunct="1">
              <a:lnSpc>
                <a:spcPct val="80000"/>
              </a:lnSpc>
              <a:spcBef>
                <a:spcPct val="0"/>
              </a:spcBef>
              <a:buNone/>
              <a:defRPr lang="en-US" sz="3600" b="0" kern="1200" spc="0" baseline="0">
                <a:gradFill>
                  <a:gsLst>
                    <a:gs pos="0">
                      <a:schemeClr val="tx1"/>
                    </a:gs>
                    <a:gs pos="44000">
                      <a:srgbClr val="01BBBB"/>
                    </a:gs>
                    <a:gs pos="100000">
                      <a:schemeClr val="accent4"/>
                    </a:gs>
                  </a:gsLst>
                  <a:lin ang="4800000" scaled="0"/>
                  <a:tileRect/>
                </a:gra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 noChangeAspect="1"/>
          </p:cNvSpPr>
          <p:nvPr>
            <p:ph type="body" sz="quarter" idx="10"/>
          </p:nvPr>
        </p:nvSpPr>
        <p:spPr>
          <a:xfrm>
            <a:off x="239714" y="1004809"/>
            <a:ext cx="4122425" cy="3724275"/>
          </a:xfrm>
        </p:spPr>
        <p:txBody>
          <a:bodyPr>
            <a:noAutofit/>
          </a:bodyPr>
          <a:lstStyle>
            <a:lvl1pPr>
              <a:lnSpc>
                <a:spcPct val="95000"/>
              </a:lnSpc>
              <a:spcBef>
                <a:spcPts val="1480"/>
              </a:spcBef>
              <a:defRPr sz="1800">
                <a:solidFill>
                  <a:srgbClr val="435153"/>
                </a:solidFill>
                <a:latin typeface="+mj-lt"/>
              </a:defRPr>
            </a:lvl1pPr>
            <a:lvl2pPr>
              <a:lnSpc>
                <a:spcPct val="95000"/>
              </a:lnSpc>
              <a:spcBef>
                <a:spcPts val="600"/>
              </a:spcBef>
              <a:defRPr sz="1400">
                <a:solidFill>
                  <a:srgbClr val="435153"/>
                </a:solidFill>
                <a:latin typeface="+mj-lt"/>
              </a:defRPr>
            </a:lvl2pPr>
            <a:lvl3pPr>
              <a:defRPr sz="1200">
                <a:solidFill>
                  <a:srgbClr val="435153"/>
                </a:solidFill>
                <a:latin typeface="+mj-lt"/>
              </a:defRPr>
            </a:lvl3pPr>
            <a:lvl4pPr>
              <a:defRPr sz="1100">
                <a:solidFill>
                  <a:srgbClr val="435153"/>
                </a:solidFill>
                <a:latin typeface="+mj-lt"/>
              </a:defRPr>
            </a:lvl4pPr>
            <a:lvl5pPr>
              <a:defRPr sz="1100">
                <a:solidFill>
                  <a:srgbClr val="435153"/>
                </a:solidFill>
                <a:latin typeface="+mj-lt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3"/>
          <p:cNvSpPr>
            <a:spLocks noGrp="1"/>
          </p:cNvSpPr>
          <p:nvPr>
            <p:ph type="body" sz="quarter" idx="11"/>
          </p:nvPr>
        </p:nvSpPr>
        <p:spPr>
          <a:xfrm>
            <a:off x="4706782" y="1004809"/>
            <a:ext cx="4122425" cy="3724275"/>
          </a:xfrm>
        </p:spPr>
        <p:txBody>
          <a:bodyPr>
            <a:noAutofit/>
          </a:bodyPr>
          <a:lstStyle>
            <a:lvl1pPr>
              <a:lnSpc>
                <a:spcPct val="95000"/>
              </a:lnSpc>
              <a:spcBef>
                <a:spcPts val="1480"/>
              </a:spcBef>
              <a:defRPr sz="1800">
                <a:solidFill>
                  <a:srgbClr val="435153"/>
                </a:solidFill>
                <a:latin typeface="+mj-lt"/>
              </a:defRPr>
            </a:lvl1pPr>
            <a:lvl2pPr>
              <a:lnSpc>
                <a:spcPct val="95000"/>
              </a:lnSpc>
              <a:spcBef>
                <a:spcPts val="600"/>
              </a:spcBef>
              <a:defRPr sz="1400">
                <a:solidFill>
                  <a:srgbClr val="435153"/>
                </a:solidFill>
                <a:latin typeface="+mj-lt"/>
              </a:defRPr>
            </a:lvl2pPr>
            <a:lvl3pPr>
              <a:defRPr sz="1200">
                <a:solidFill>
                  <a:srgbClr val="435153"/>
                </a:solidFill>
                <a:latin typeface="+mj-lt"/>
              </a:defRPr>
            </a:lvl3pPr>
            <a:lvl4pPr>
              <a:defRPr sz="1100">
                <a:solidFill>
                  <a:srgbClr val="435153"/>
                </a:solidFill>
                <a:latin typeface="+mj-lt"/>
              </a:defRPr>
            </a:lvl4pPr>
            <a:lvl5pPr>
              <a:defRPr sz="1100">
                <a:solidFill>
                  <a:srgbClr val="435153"/>
                </a:solidFill>
                <a:latin typeface="+mj-lt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8821540"/>
      </p:ext>
    </p:extLst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FX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angle 28"/>
          <p:cNvSpPr/>
          <p:nvPr userDrawn="1"/>
        </p:nvSpPr>
        <p:spPr>
          <a:xfrm>
            <a:off x="-1" y="-9650"/>
            <a:ext cx="9171173" cy="5143500"/>
          </a:xfrm>
          <a:prstGeom prst="rect">
            <a:avLst/>
          </a:prstGeom>
          <a:gradFill flip="none" rotWithShape="1">
            <a:gsLst>
              <a:gs pos="20000">
                <a:srgbClr val="5C94C3">
                  <a:alpha val="72000"/>
                </a:srgbClr>
              </a:gs>
              <a:gs pos="55000">
                <a:srgbClr val="5C94C3">
                  <a:alpha val="50000"/>
                </a:srgbClr>
              </a:gs>
              <a:gs pos="100000">
                <a:srgbClr val="5C94C3"/>
              </a:gs>
            </a:gsLst>
            <a:lin ang="2640000" scaled="0"/>
            <a:tileRect/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30" name="Rounded Rectangle 29"/>
          <p:cNvSpPr/>
          <p:nvPr userDrawn="1"/>
        </p:nvSpPr>
        <p:spPr>
          <a:xfrm>
            <a:off x="-772606" y="501780"/>
            <a:ext cx="5373334" cy="5313424"/>
          </a:xfrm>
          <a:prstGeom prst="roundRect">
            <a:avLst>
              <a:gd name="adj" fmla="val 50000"/>
            </a:avLst>
          </a:prstGeom>
          <a:gradFill flip="none" rotWithShape="1">
            <a:gsLst>
              <a:gs pos="0">
                <a:schemeClr val="accent4">
                  <a:lumMod val="75000"/>
                  <a:alpha val="28000"/>
                </a:schemeClr>
              </a:gs>
              <a:gs pos="100000">
                <a:schemeClr val="accent4">
                  <a:lumMod val="75000"/>
                  <a:alpha val="29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31" name="Rounded Rectangle 30"/>
          <p:cNvSpPr/>
          <p:nvPr userDrawn="1"/>
        </p:nvSpPr>
        <p:spPr>
          <a:xfrm>
            <a:off x="4138657" y="3114084"/>
            <a:ext cx="1339614" cy="1343078"/>
          </a:xfrm>
          <a:prstGeom prst="roundRect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30000"/>
                  <a:satMod val="115000"/>
                  <a:alpha val="18000"/>
                </a:schemeClr>
              </a:gs>
              <a:gs pos="100000">
                <a:schemeClr val="accent1">
                  <a:shade val="100000"/>
                  <a:satMod val="115000"/>
                  <a:alpha val="25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32" name="Rounded Rectangle 31"/>
          <p:cNvSpPr/>
          <p:nvPr userDrawn="1"/>
        </p:nvSpPr>
        <p:spPr>
          <a:xfrm rot="10800000">
            <a:off x="1736827" y="-322156"/>
            <a:ext cx="2021611" cy="1968305"/>
          </a:xfrm>
          <a:prstGeom prst="roundRect">
            <a:avLst>
              <a:gd name="adj" fmla="val 50000"/>
            </a:avLst>
          </a:prstGeom>
          <a:gradFill flip="none" rotWithShape="1">
            <a:gsLst>
              <a:gs pos="0">
                <a:srgbClr val="057550">
                  <a:alpha val="40000"/>
                </a:srgbClr>
              </a:gs>
              <a:gs pos="100000">
                <a:schemeClr val="accent1">
                  <a:shade val="100000"/>
                  <a:satMod val="115000"/>
                  <a:alpha val="25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33" name="Rectangle 32"/>
          <p:cNvSpPr/>
          <p:nvPr userDrawn="1"/>
        </p:nvSpPr>
        <p:spPr>
          <a:xfrm flipH="1">
            <a:off x="5826452" y="3402134"/>
            <a:ext cx="3344723" cy="440871"/>
          </a:xfrm>
          <a:prstGeom prst="rect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tx2">
                  <a:alpha val="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34" name="Rectangle 33"/>
          <p:cNvSpPr/>
          <p:nvPr userDrawn="1"/>
        </p:nvSpPr>
        <p:spPr>
          <a:xfrm>
            <a:off x="-1" y="4448579"/>
            <a:ext cx="9289143" cy="440871"/>
          </a:xfrm>
          <a:prstGeom prst="rect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tx2">
                  <a:alpha val="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35" name="Content Placeholder 3"/>
          <p:cNvSpPr txBox="1">
            <a:spLocks/>
          </p:cNvSpPr>
          <p:nvPr userDrawn="1"/>
        </p:nvSpPr>
        <p:spPr>
          <a:xfrm>
            <a:off x="115822" y="4432972"/>
            <a:ext cx="5501869" cy="43228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342900" indent="-342900" algn="l" defTabSz="457200" rtl="0" eaLnBrk="1" latinLnBrk="0" hangingPunct="1">
              <a:lnSpc>
                <a:spcPct val="80000"/>
              </a:lnSpc>
              <a:spcBef>
                <a:spcPct val="20000"/>
              </a:spcBef>
              <a:buFont typeface="Arial"/>
              <a:buChar char="•"/>
              <a:defRPr sz="2400" b="1" kern="120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lnSpc>
                <a:spcPct val="80000"/>
              </a:lnSpc>
              <a:spcBef>
                <a:spcPct val="20000"/>
              </a:spcBef>
              <a:buFont typeface="Arial"/>
              <a:buChar char="–"/>
              <a:defRPr sz="2000" kern="120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lnSpc>
                <a:spcPct val="80000"/>
              </a:lnSpc>
              <a:spcBef>
                <a:spcPct val="20000"/>
              </a:spcBef>
              <a:buFont typeface="Arial"/>
              <a:buChar char="•"/>
              <a:defRPr sz="1800" kern="120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lnSpc>
                <a:spcPct val="80000"/>
              </a:lnSpc>
              <a:spcBef>
                <a:spcPct val="20000"/>
              </a:spcBef>
              <a:buFont typeface="Arial"/>
              <a:buChar char="–"/>
              <a:defRPr sz="1600" kern="120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lnSpc>
                <a:spcPct val="80000"/>
              </a:lnSpc>
              <a:spcBef>
                <a:spcPct val="20000"/>
              </a:spcBef>
              <a:buFont typeface="Arial"/>
              <a:buChar char="»"/>
              <a:defRPr sz="1600" kern="120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buFont typeface="Arial"/>
              <a:buNone/>
            </a:pPr>
            <a:r>
              <a:rPr lang="en-US" sz="1800" b="0" dirty="0" smtClean="0">
                <a:effectLst/>
                <a:cs typeface="Calibri"/>
              </a:rPr>
              <a:t>New York | Boston | Cardiff, UK</a:t>
            </a:r>
          </a:p>
        </p:txBody>
      </p:sp>
      <p:sp>
        <p:nvSpPr>
          <p:cNvPr id="36" name="Rounded Rectangle 35"/>
          <p:cNvSpPr/>
          <p:nvPr userDrawn="1"/>
        </p:nvSpPr>
        <p:spPr>
          <a:xfrm>
            <a:off x="7329035" y="-476508"/>
            <a:ext cx="950557" cy="953015"/>
          </a:xfrm>
          <a:prstGeom prst="roundRect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30000"/>
                  <a:satMod val="115000"/>
                  <a:alpha val="18000"/>
                </a:schemeClr>
              </a:gs>
              <a:gs pos="100000">
                <a:schemeClr val="accent1">
                  <a:shade val="100000"/>
                  <a:satMod val="115000"/>
                  <a:alpha val="25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37" name="Rounded Rectangle 36"/>
          <p:cNvSpPr/>
          <p:nvPr userDrawn="1"/>
        </p:nvSpPr>
        <p:spPr>
          <a:xfrm>
            <a:off x="4999218" y="1343581"/>
            <a:ext cx="4417063" cy="4345716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noFill/>
          </a:ln>
          <a:effectLst>
            <a:softEdge rad="63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defTabSz="457200">
              <a:spcAft>
                <a:spcPts val="400"/>
              </a:spcAft>
            </a:pPr>
            <a:endParaRPr lang="en-US" dirty="0">
              <a:solidFill>
                <a:srgbClr val="092E4D"/>
              </a:solidFill>
              <a:cs typeface="Calibri"/>
            </a:endParaRPr>
          </a:p>
          <a:p>
            <a:pPr defTabSz="457200">
              <a:spcAft>
                <a:spcPts val="400"/>
              </a:spcAft>
            </a:pPr>
            <a:endParaRPr lang="en-US" dirty="0">
              <a:solidFill>
                <a:srgbClr val="092E4D"/>
              </a:solidFill>
              <a:cs typeface="Calibri"/>
            </a:endParaRPr>
          </a:p>
          <a:p>
            <a:pPr defTabSz="457200">
              <a:spcAft>
                <a:spcPts val="400"/>
              </a:spcAft>
            </a:pPr>
            <a:endParaRPr lang="en-US" dirty="0">
              <a:solidFill>
                <a:srgbClr val="092E4D"/>
              </a:solidFill>
              <a:cs typeface="Calibri"/>
            </a:endParaRPr>
          </a:p>
          <a:p>
            <a:pPr defTabSz="457200">
              <a:spcAft>
                <a:spcPts val="400"/>
              </a:spcAft>
            </a:pPr>
            <a:endParaRPr lang="en-US" dirty="0">
              <a:solidFill>
                <a:srgbClr val="092E4D"/>
              </a:solidFill>
              <a:cs typeface="Calibri"/>
            </a:endParaRPr>
          </a:p>
          <a:p>
            <a:pPr defTabSz="457200">
              <a:spcAft>
                <a:spcPts val="400"/>
              </a:spcAft>
            </a:pPr>
            <a:endParaRPr lang="en-US" dirty="0">
              <a:solidFill>
                <a:srgbClr val="092E4D"/>
              </a:solidFill>
              <a:cs typeface="Calibri"/>
            </a:endParaRPr>
          </a:p>
        </p:txBody>
      </p:sp>
      <p:pic>
        <p:nvPicPr>
          <p:cNvPr id="38" name="Picture 3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732782" y="2644841"/>
            <a:ext cx="935395" cy="491608"/>
          </a:xfrm>
          <a:prstGeom prst="rect">
            <a:avLst/>
          </a:prstGeom>
          <a:noFill/>
          <a:ln>
            <a:noFill/>
          </a:ln>
        </p:spPr>
      </p:pic>
      <p:pic>
        <p:nvPicPr>
          <p:cNvPr id="39" name="Picture 38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959608" y="2356235"/>
            <a:ext cx="611857" cy="349081"/>
          </a:xfrm>
          <a:prstGeom prst="rect">
            <a:avLst/>
          </a:prstGeom>
          <a:noFill/>
          <a:ln>
            <a:noFill/>
          </a:ln>
        </p:spPr>
      </p:pic>
      <p:pic>
        <p:nvPicPr>
          <p:cNvPr id="41" name="Picture 40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446601" y="1912672"/>
            <a:ext cx="1371672" cy="405463"/>
          </a:xfrm>
          <a:prstGeom prst="rect">
            <a:avLst/>
          </a:prstGeom>
          <a:noFill/>
          <a:ln>
            <a:noFill/>
          </a:ln>
        </p:spPr>
      </p:pic>
      <p:pic>
        <p:nvPicPr>
          <p:cNvPr id="42" name="Picture 41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010408" y="3127122"/>
            <a:ext cx="611857" cy="606790"/>
          </a:xfrm>
          <a:prstGeom prst="rect">
            <a:avLst/>
          </a:prstGeom>
          <a:noFill/>
          <a:ln>
            <a:noFill/>
          </a:ln>
        </p:spPr>
      </p:pic>
      <p:pic>
        <p:nvPicPr>
          <p:cNvPr id="43" name="Picture 42"/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650327" y="2741621"/>
            <a:ext cx="796274" cy="789654"/>
          </a:xfrm>
          <a:prstGeom prst="rect">
            <a:avLst/>
          </a:prstGeom>
          <a:noFill/>
          <a:ln>
            <a:noFill/>
          </a:ln>
        </p:spPr>
      </p:pic>
      <p:sp>
        <p:nvSpPr>
          <p:cNvPr id="46" name="Rounded Rectangle 45"/>
          <p:cNvSpPr/>
          <p:nvPr userDrawn="1"/>
        </p:nvSpPr>
        <p:spPr>
          <a:xfrm>
            <a:off x="8300316" y="-143386"/>
            <a:ext cx="1717524" cy="1727862"/>
          </a:xfrm>
          <a:prstGeom prst="roundRect">
            <a:avLst>
              <a:gd name="adj" fmla="val 50000"/>
            </a:avLst>
          </a:prstGeom>
          <a:gradFill flip="none" rotWithShape="1">
            <a:gsLst>
              <a:gs pos="0">
                <a:schemeClr val="accent4">
                  <a:lumMod val="75000"/>
                  <a:alpha val="28000"/>
                </a:schemeClr>
              </a:gs>
              <a:gs pos="100000">
                <a:schemeClr val="accent4">
                  <a:lumMod val="75000"/>
                  <a:alpha val="29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47" name="Rounded Rectangle 46"/>
          <p:cNvSpPr/>
          <p:nvPr userDrawn="1"/>
        </p:nvSpPr>
        <p:spPr>
          <a:xfrm rot="10800000">
            <a:off x="7692803" y="-119230"/>
            <a:ext cx="1195279" cy="1171085"/>
          </a:xfrm>
          <a:prstGeom prst="roundRect">
            <a:avLst>
              <a:gd name="adj" fmla="val 50000"/>
            </a:avLst>
          </a:prstGeom>
          <a:gradFill flip="none" rotWithShape="1">
            <a:gsLst>
              <a:gs pos="0">
                <a:srgbClr val="057550">
                  <a:alpha val="40000"/>
                </a:srgbClr>
              </a:gs>
              <a:gs pos="100000">
                <a:schemeClr val="accent1">
                  <a:shade val="100000"/>
                  <a:satMod val="115000"/>
                  <a:alpha val="25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48" name="Rectangle 47"/>
          <p:cNvSpPr/>
          <p:nvPr userDrawn="1"/>
        </p:nvSpPr>
        <p:spPr>
          <a:xfrm>
            <a:off x="-1" y="142169"/>
            <a:ext cx="9159079" cy="459353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en-US" dirty="0">
              <a:solidFill>
                <a:prstClr val="white"/>
              </a:solidFill>
            </a:endParaRPr>
          </a:p>
        </p:txBody>
      </p:sp>
      <p:pic>
        <p:nvPicPr>
          <p:cNvPr id="49" name="Picture 48"/>
          <p:cNvPicPr>
            <a:picLocks noChangeAspect="1"/>
          </p:cNvPicPr>
          <p:nvPr userDrawn="1"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90642" y="179110"/>
            <a:ext cx="968829" cy="420828"/>
          </a:xfrm>
          <a:prstGeom prst="rect">
            <a:avLst/>
          </a:prstGeom>
        </p:spPr>
      </p:pic>
      <p:sp>
        <p:nvSpPr>
          <p:cNvPr id="50" name="Rectangle 49"/>
          <p:cNvSpPr/>
          <p:nvPr userDrawn="1"/>
        </p:nvSpPr>
        <p:spPr>
          <a:xfrm>
            <a:off x="4497377" y="154217"/>
            <a:ext cx="464915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defTabSz="457200">
              <a:spcAft>
                <a:spcPts val="600"/>
              </a:spcAft>
            </a:pPr>
            <a:r>
              <a:rPr lang="en-US" sz="2000" dirty="0">
                <a:solidFill>
                  <a:srgbClr val="297FD5">
                    <a:lumMod val="75000"/>
                  </a:srgbClr>
                </a:solidFill>
                <a:cs typeface="Calibri"/>
              </a:rPr>
              <a:t>Real-time customer engagement solutions </a:t>
            </a:r>
          </a:p>
        </p:txBody>
      </p:sp>
      <p:sp>
        <p:nvSpPr>
          <p:cNvPr id="51" name="Footer Placeholder 3"/>
          <p:cNvSpPr>
            <a:spLocks noGrp="1"/>
          </p:cNvSpPr>
          <p:nvPr>
            <p:ph type="ftr" sz="quarter" idx="4294967295"/>
          </p:nvPr>
        </p:nvSpPr>
        <p:spPr>
          <a:xfrm>
            <a:off x="107629" y="4864023"/>
            <a:ext cx="3898938" cy="273844"/>
          </a:xfrm>
        </p:spPr>
        <p:txBody>
          <a:bodyPr/>
          <a:lstStyle/>
          <a:p>
            <a:r>
              <a:rPr lang="en-US" dirty="0" smtClean="0">
                <a:solidFill>
                  <a:prstClr val="white"/>
                </a:solidFill>
              </a:rPr>
              <a:t>CaféX Communications Confidential © 2014– All Rights Reserved. </a:t>
            </a: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52" name="Slide Number Placeholder 4"/>
          <p:cNvSpPr>
            <a:spLocks noGrp="1"/>
          </p:cNvSpPr>
          <p:nvPr>
            <p:ph type="sldNum" sz="quarter" idx="4294967295"/>
          </p:nvPr>
        </p:nvSpPr>
        <p:spPr>
          <a:xfrm>
            <a:off x="7014842" y="4864023"/>
            <a:ext cx="2133600" cy="273844"/>
          </a:xfrm>
        </p:spPr>
        <p:txBody>
          <a:bodyPr/>
          <a:lstStyle/>
          <a:p>
            <a:fld id="{0431C951-9D62-474D-B35D-66AB940D3B2F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90640" y="1346645"/>
            <a:ext cx="4526504" cy="2896947"/>
          </a:xfrm>
        </p:spPr>
        <p:txBody>
          <a:bodyPr/>
          <a:lstStyle>
            <a:lvl1pPr>
              <a:lnSpc>
                <a:spcPct val="80000"/>
              </a:lnSpc>
              <a:defRPr b="1">
                <a:solidFill>
                  <a:srgbClr val="FFFFFF"/>
                </a:solidFill>
                <a:effectLst/>
              </a:defRPr>
            </a:lvl1pPr>
            <a:lvl2pPr>
              <a:lnSpc>
                <a:spcPct val="80000"/>
              </a:lnSpc>
              <a:defRPr>
                <a:solidFill>
                  <a:srgbClr val="FFFFFF"/>
                </a:solidFill>
                <a:effectLst/>
              </a:defRPr>
            </a:lvl2pPr>
            <a:lvl3pPr>
              <a:lnSpc>
                <a:spcPct val="80000"/>
              </a:lnSpc>
              <a:defRPr>
                <a:solidFill>
                  <a:srgbClr val="FFFFFF"/>
                </a:solidFill>
                <a:effectLst/>
              </a:defRPr>
            </a:lvl3pPr>
            <a:lvl4pPr>
              <a:lnSpc>
                <a:spcPct val="80000"/>
              </a:lnSpc>
              <a:defRPr>
                <a:solidFill>
                  <a:srgbClr val="FFFFFF"/>
                </a:solidFill>
                <a:effectLst/>
              </a:defRPr>
            </a:lvl4pPr>
            <a:lvl5pPr>
              <a:lnSpc>
                <a:spcPct val="80000"/>
              </a:lnSpc>
              <a:defRPr>
                <a:solidFill>
                  <a:srgbClr val="FFFFFF"/>
                </a:solidFill>
                <a:effectLst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4"/>
          </p:nvPr>
        </p:nvSpPr>
        <p:spPr>
          <a:xfrm>
            <a:off x="5618165" y="3919901"/>
            <a:ext cx="3392487" cy="739775"/>
          </a:xfrm>
        </p:spPr>
        <p:txBody>
          <a:bodyPr>
            <a:no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85822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-15120" y="2485"/>
            <a:ext cx="9171215" cy="5143500"/>
          </a:xfrm>
          <a:prstGeom prst="rect">
            <a:avLst/>
          </a:prstGeom>
          <a:gradFill flip="none" rotWithShape="1">
            <a:gsLst>
              <a:gs pos="20000">
                <a:srgbClr val="5C94C3">
                  <a:alpha val="72000"/>
                </a:srgbClr>
              </a:gs>
              <a:gs pos="55000">
                <a:srgbClr val="5C94C3">
                  <a:alpha val="50000"/>
                </a:srgbClr>
              </a:gs>
              <a:gs pos="100000">
                <a:srgbClr val="5C94C3"/>
              </a:gs>
            </a:gsLst>
            <a:lin ang="2640000" scaled="0"/>
            <a:tileRect/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9" name="Rounded Rectangle 8"/>
          <p:cNvSpPr/>
          <p:nvPr userDrawn="1"/>
        </p:nvSpPr>
        <p:spPr>
          <a:xfrm>
            <a:off x="-772606" y="501780"/>
            <a:ext cx="5373334" cy="5313424"/>
          </a:xfrm>
          <a:prstGeom prst="roundRect">
            <a:avLst>
              <a:gd name="adj" fmla="val 50000"/>
            </a:avLst>
          </a:prstGeom>
          <a:gradFill flip="none" rotWithShape="1">
            <a:gsLst>
              <a:gs pos="0">
                <a:schemeClr val="accent4">
                  <a:lumMod val="75000"/>
                  <a:alpha val="28000"/>
                </a:schemeClr>
              </a:gs>
              <a:gs pos="100000">
                <a:schemeClr val="accent4">
                  <a:lumMod val="75000"/>
                  <a:alpha val="29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0" name="Rounded Rectangle 9"/>
          <p:cNvSpPr/>
          <p:nvPr userDrawn="1"/>
        </p:nvSpPr>
        <p:spPr>
          <a:xfrm rot="10800000">
            <a:off x="1736827" y="-322156"/>
            <a:ext cx="2021611" cy="1968305"/>
          </a:xfrm>
          <a:prstGeom prst="roundRect">
            <a:avLst>
              <a:gd name="adj" fmla="val 50000"/>
            </a:avLst>
          </a:prstGeom>
          <a:gradFill flip="none" rotWithShape="1">
            <a:gsLst>
              <a:gs pos="0">
                <a:srgbClr val="057550">
                  <a:alpha val="40000"/>
                </a:srgbClr>
              </a:gs>
              <a:gs pos="100000">
                <a:schemeClr val="accent1">
                  <a:shade val="100000"/>
                  <a:satMod val="115000"/>
                  <a:alpha val="25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1" name="Rounded Rectangle 10"/>
          <p:cNvSpPr/>
          <p:nvPr userDrawn="1"/>
        </p:nvSpPr>
        <p:spPr>
          <a:xfrm>
            <a:off x="7329035" y="-476508"/>
            <a:ext cx="950557" cy="953015"/>
          </a:xfrm>
          <a:prstGeom prst="roundRect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30000"/>
                  <a:satMod val="115000"/>
                  <a:alpha val="18000"/>
                </a:schemeClr>
              </a:gs>
              <a:gs pos="100000">
                <a:schemeClr val="accent1">
                  <a:shade val="100000"/>
                  <a:satMod val="115000"/>
                  <a:alpha val="25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2" name="Rounded Rectangle 11"/>
          <p:cNvSpPr/>
          <p:nvPr userDrawn="1"/>
        </p:nvSpPr>
        <p:spPr>
          <a:xfrm>
            <a:off x="8300316" y="-143386"/>
            <a:ext cx="1717524" cy="1727862"/>
          </a:xfrm>
          <a:prstGeom prst="roundRect">
            <a:avLst>
              <a:gd name="adj" fmla="val 50000"/>
            </a:avLst>
          </a:prstGeom>
          <a:gradFill flip="none" rotWithShape="1">
            <a:gsLst>
              <a:gs pos="0">
                <a:schemeClr val="accent4">
                  <a:lumMod val="75000"/>
                  <a:alpha val="28000"/>
                </a:schemeClr>
              </a:gs>
              <a:gs pos="100000">
                <a:schemeClr val="accent4">
                  <a:lumMod val="75000"/>
                  <a:alpha val="29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3" name="Rounded Rectangle 12"/>
          <p:cNvSpPr/>
          <p:nvPr userDrawn="1"/>
        </p:nvSpPr>
        <p:spPr>
          <a:xfrm rot="10800000">
            <a:off x="7692803" y="-119230"/>
            <a:ext cx="1195279" cy="1171085"/>
          </a:xfrm>
          <a:prstGeom prst="roundRect">
            <a:avLst>
              <a:gd name="adj" fmla="val 50000"/>
            </a:avLst>
          </a:prstGeom>
          <a:gradFill flip="none" rotWithShape="1">
            <a:gsLst>
              <a:gs pos="0">
                <a:srgbClr val="057550">
                  <a:alpha val="40000"/>
                </a:srgbClr>
              </a:gs>
              <a:gs pos="100000">
                <a:schemeClr val="accent1">
                  <a:shade val="100000"/>
                  <a:satMod val="115000"/>
                  <a:alpha val="25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4" name="Rectangle 13"/>
          <p:cNvSpPr/>
          <p:nvPr userDrawn="1"/>
        </p:nvSpPr>
        <p:spPr>
          <a:xfrm>
            <a:off x="-15120" y="176254"/>
            <a:ext cx="9172425" cy="4746045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en-US" dirty="0">
              <a:solidFill>
                <a:prstClr val="white"/>
              </a:solidFill>
            </a:endParaRPr>
          </a:p>
        </p:txBody>
      </p:sp>
      <p:pic>
        <p:nvPicPr>
          <p:cNvPr id="15" name="Picture 14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95536" y="219776"/>
            <a:ext cx="1039745" cy="451632"/>
          </a:xfrm>
          <a:prstGeom prst="rect">
            <a:avLst/>
          </a:prstGeom>
        </p:spPr>
      </p:pic>
      <p:sp>
        <p:nvSpPr>
          <p:cNvPr id="16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07629" y="4876119"/>
            <a:ext cx="3898938" cy="273844"/>
          </a:xfrm>
        </p:spPr>
        <p:txBody>
          <a:bodyPr/>
          <a:lstStyle/>
          <a:p>
            <a:r>
              <a:rPr lang="en-US" dirty="0" smtClean="0">
                <a:solidFill>
                  <a:prstClr val="white"/>
                </a:solidFill>
              </a:rPr>
              <a:t>CaféX Communications Confidential © 2014 – All Rights Reserved. </a:t>
            </a: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7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7014842" y="4876119"/>
            <a:ext cx="2133600" cy="273844"/>
          </a:xfrm>
        </p:spPr>
        <p:txBody>
          <a:bodyPr/>
          <a:lstStyle/>
          <a:p>
            <a:fld id="{0431C951-9D62-474D-B35D-66AB940D3B2F}" type="slidenum">
              <a:rPr lang="en-US" sz="1000" smtClean="0">
                <a:solidFill>
                  <a:srgbClr val="FFFFFF"/>
                </a:solidFill>
              </a:rPr>
              <a:pPr/>
              <a:t>‹#›</a:t>
            </a:fld>
            <a:endParaRPr lang="en-US" sz="1000" dirty="0">
              <a:solidFill>
                <a:srgbClr val="FFFFFF"/>
              </a:solidFill>
            </a:endParaRPr>
          </a:p>
        </p:txBody>
      </p:sp>
      <p:cxnSp>
        <p:nvCxnSpPr>
          <p:cNvPr id="33" name="Straight Connector 32"/>
          <p:cNvCxnSpPr/>
          <p:nvPr userDrawn="1"/>
        </p:nvCxnSpPr>
        <p:spPr>
          <a:xfrm>
            <a:off x="127004" y="713428"/>
            <a:ext cx="8917213" cy="0"/>
          </a:xfrm>
          <a:prstGeom prst="line">
            <a:avLst/>
          </a:prstGeom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30787" y="149837"/>
            <a:ext cx="7276584" cy="566375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0226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CaféX Communications Confidential © 2014 – All Rights Reserved.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31C951-9D62-474D-B35D-66AB940D3B2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48004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/>
          <p:nvPr userDrawn="1"/>
        </p:nvSpPr>
        <p:spPr>
          <a:xfrm>
            <a:off x="-15120" y="2485"/>
            <a:ext cx="9171215" cy="5143500"/>
          </a:xfrm>
          <a:prstGeom prst="rect">
            <a:avLst/>
          </a:prstGeom>
          <a:gradFill flip="none" rotWithShape="1">
            <a:gsLst>
              <a:gs pos="20000">
                <a:srgbClr val="5C94C3">
                  <a:alpha val="72000"/>
                </a:srgbClr>
              </a:gs>
              <a:gs pos="55000">
                <a:srgbClr val="5C94C3">
                  <a:alpha val="50000"/>
                </a:srgbClr>
              </a:gs>
              <a:gs pos="100000">
                <a:srgbClr val="5C94C3"/>
              </a:gs>
            </a:gsLst>
            <a:lin ang="2640000" scaled="0"/>
            <a:tileRect/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0" name="Rounded Rectangle 19"/>
          <p:cNvSpPr/>
          <p:nvPr userDrawn="1"/>
        </p:nvSpPr>
        <p:spPr>
          <a:xfrm>
            <a:off x="-772606" y="501780"/>
            <a:ext cx="5373334" cy="5313424"/>
          </a:xfrm>
          <a:prstGeom prst="roundRect">
            <a:avLst>
              <a:gd name="adj" fmla="val 50000"/>
            </a:avLst>
          </a:prstGeom>
          <a:gradFill flip="none" rotWithShape="1">
            <a:gsLst>
              <a:gs pos="0">
                <a:schemeClr val="accent4">
                  <a:lumMod val="75000"/>
                  <a:alpha val="28000"/>
                </a:schemeClr>
              </a:gs>
              <a:gs pos="100000">
                <a:schemeClr val="accent4">
                  <a:lumMod val="75000"/>
                  <a:alpha val="29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1" name="Rounded Rectangle 20"/>
          <p:cNvSpPr/>
          <p:nvPr userDrawn="1"/>
        </p:nvSpPr>
        <p:spPr>
          <a:xfrm rot="10800000">
            <a:off x="1736827" y="-322156"/>
            <a:ext cx="2021611" cy="1968305"/>
          </a:xfrm>
          <a:prstGeom prst="roundRect">
            <a:avLst>
              <a:gd name="adj" fmla="val 50000"/>
            </a:avLst>
          </a:prstGeom>
          <a:gradFill flip="none" rotWithShape="1">
            <a:gsLst>
              <a:gs pos="0">
                <a:srgbClr val="057550">
                  <a:alpha val="40000"/>
                </a:srgbClr>
              </a:gs>
              <a:gs pos="100000">
                <a:schemeClr val="accent1">
                  <a:shade val="100000"/>
                  <a:satMod val="115000"/>
                  <a:alpha val="25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2" name="Rounded Rectangle 21"/>
          <p:cNvSpPr/>
          <p:nvPr userDrawn="1"/>
        </p:nvSpPr>
        <p:spPr>
          <a:xfrm>
            <a:off x="7329035" y="-476508"/>
            <a:ext cx="950557" cy="953015"/>
          </a:xfrm>
          <a:prstGeom prst="roundRect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30000"/>
                  <a:satMod val="115000"/>
                  <a:alpha val="18000"/>
                </a:schemeClr>
              </a:gs>
              <a:gs pos="100000">
                <a:schemeClr val="accent1">
                  <a:shade val="100000"/>
                  <a:satMod val="115000"/>
                  <a:alpha val="25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3" name="Rounded Rectangle 22"/>
          <p:cNvSpPr/>
          <p:nvPr userDrawn="1"/>
        </p:nvSpPr>
        <p:spPr>
          <a:xfrm>
            <a:off x="8300316" y="-143386"/>
            <a:ext cx="1717524" cy="1727862"/>
          </a:xfrm>
          <a:prstGeom prst="roundRect">
            <a:avLst>
              <a:gd name="adj" fmla="val 50000"/>
            </a:avLst>
          </a:prstGeom>
          <a:gradFill flip="none" rotWithShape="1">
            <a:gsLst>
              <a:gs pos="0">
                <a:schemeClr val="accent4">
                  <a:lumMod val="75000"/>
                  <a:alpha val="28000"/>
                </a:schemeClr>
              </a:gs>
              <a:gs pos="100000">
                <a:schemeClr val="accent4">
                  <a:lumMod val="75000"/>
                  <a:alpha val="29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4" name="Rounded Rectangle 23"/>
          <p:cNvSpPr/>
          <p:nvPr userDrawn="1"/>
        </p:nvSpPr>
        <p:spPr>
          <a:xfrm rot="10800000">
            <a:off x="7692803" y="-119230"/>
            <a:ext cx="1195279" cy="1171085"/>
          </a:xfrm>
          <a:prstGeom prst="roundRect">
            <a:avLst>
              <a:gd name="adj" fmla="val 50000"/>
            </a:avLst>
          </a:prstGeom>
          <a:gradFill flip="none" rotWithShape="1">
            <a:gsLst>
              <a:gs pos="0">
                <a:srgbClr val="057550">
                  <a:alpha val="40000"/>
                </a:srgbClr>
              </a:gs>
              <a:gs pos="100000">
                <a:schemeClr val="accent1">
                  <a:shade val="100000"/>
                  <a:satMod val="115000"/>
                  <a:alpha val="25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5" name="Rectangle 24"/>
          <p:cNvSpPr/>
          <p:nvPr userDrawn="1"/>
        </p:nvSpPr>
        <p:spPr>
          <a:xfrm>
            <a:off x="-15120" y="176254"/>
            <a:ext cx="9172425" cy="4746045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en-US" dirty="0">
              <a:solidFill>
                <a:prstClr val="white"/>
              </a:solidFill>
            </a:endParaRPr>
          </a:p>
        </p:txBody>
      </p:sp>
      <p:pic>
        <p:nvPicPr>
          <p:cNvPr id="26" name="Picture 25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95536" y="219776"/>
            <a:ext cx="1039745" cy="451632"/>
          </a:xfrm>
          <a:prstGeom prst="rect">
            <a:avLst/>
          </a:prstGeom>
        </p:spPr>
      </p:pic>
      <p:sp>
        <p:nvSpPr>
          <p:cNvPr id="27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07629" y="4876119"/>
            <a:ext cx="3898938" cy="273844"/>
          </a:xfrm>
        </p:spPr>
        <p:txBody>
          <a:bodyPr/>
          <a:lstStyle/>
          <a:p>
            <a:r>
              <a:rPr lang="en-US" dirty="0" smtClean="0">
                <a:solidFill>
                  <a:prstClr val="white"/>
                </a:solidFill>
              </a:rPr>
              <a:t>CaféX Communications Confidential © 2014 – All Rights Reserved. </a:t>
            </a: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8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7014842" y="4876119"/>
            <a:ext cx="2133600" cy="273844"/>
          </a:xfrm>
        </p:spPr>
        <p:txBody>
          <a:bodyPr/>
          <a:lstStyle/>
          <a:p>
            <a:fld id="{0431C951-9D62-474D-B35D-66AB940D3B2F}" type="slidenum">
              <a:rPr lang="en-US" sz="1000" smtClean="0">
                <a:solidFill>
                  <a:srgbClr val="FFFFFF"/>
                </a:solidFill>
              </a:rPr>
              <a:pPr/>
              <a:t>‹#›</a:t>
            </a:fld>
            <a:endParaRPr lang="en-US" sz="1000" dirty="0">
              <a:solidFill>
                <a:srgbClr val="FFFFFF"/>
              </a:solidFill>
            </a:endParaRPr>
          </a:p>
        </p:txBody>
      </p:sp>
      <p:cxnSp>
        <p:nvCxnSpPr>
          <p:cNvPr id="29" name="Straight Connector 28"/>
          <p:cNvCxnSpPr/>
          <p:nvPr userDrawn="1"/>
        </p:nvCxnSpPr>
        <p:spPr>
          <a:xfrm>
            <a:off x="127004" y="713428"/>
            <a:ext cx="8917213" cy="0"/>
          </a:xfrm>
          <a:prstGeom prst="line">
            <a:avLst/>
          </a:prstGeom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00114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00114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7555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 userDrawn="1"/>
        </p:nvSpPr>
        <p:spPr>
          <a:xfrm>
            <a:off x="-15120" y="2485"/>
            <a:ext cx="9171215" cy="5143500"/>
          </a:xfrm>
          <a:prstGeom prst="rect">
            <a:avLst/>
          </a:prstGeom>
          <a:gradFill flip="none" rotWithShape="1">
            <a:gsLst>
              <a:gs pos="20000">
                <a:srgbClr val="5C94C3">
                  <a:alpha val="72000"/>
                </a:srgbClr>
              </a:gs>
              <a:gs pos="55000">
                <a:srgbClr val="5C94C3">
                  <a:alpha val="50000"/>
                </a:srgbClr>
              </a:gs>
              <a:gs pos="100000">
                <a:srgbClr val="5C94C3"/>
              </a:gs>
            </a:gsLst>
            <a:lin ang="2640000" scaled="0"/>
            <a:tileRect/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1" name="Rounded Rectangle 10"/>
          <p:cNvSpPr/>
          <p:nvPr userDrawn="1"/>
        </p:nvSpPr>
        <p:spPr>
          <a:xfrm>
            <a:off x="-772606" y="501780"/>
            <a:ext cx="5373334" cy="5313424"/>
          </a:xfrm>
          <a:prstGeom prst="roundRect">
            <a:avLst>
              <a:gd name="adj" fmla="val 50000"/>
            </a:avLst>
          </a:prstGeom>
          <a:gradFill flip="none" rotWithShape="1">
            <a:gsLst>
              <a:gs pos="0">
                <a:schemeClr val="accent4">
                  <a:lumMod val="75000"/>
                  <a:alpha val="28000"/>
                </a:schemeClr>
              </a:gs>
              <a:gs pos="100000">
                <a:schemeClr val="accent4">
                  <a:lumMod val="75000"/>
                  <a:alpha val="29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2" name="Rounded Rectangle 11"/>
          <p:cNvSpPr/>
          <p:nvPr userDrawn="1"/>
        </p:nvSpPr>
        <p:spPr>
          <a:xfrm rot="10800000">
            <a:off x="1736827" y="-322156"/>
            <a:ext cx="2021611" cy="1968305"/>
          </a:xfrm>
          <a:prstGeom prst="roundRect">
            <a:avLst>
              <a:gd name="adj" fmla="val 50000"/>
            </a:avLst>
          </a:prstGeom>
          <a:gradFill flip="none" rotWithShape="1">
            <a:gsLst>
              <a:gs pos="0">
                <a:srgbClr val="057550">
                  <a:alpha val="40000"/>
                </a:srgbClr>
              </a:gs>
              <a:gs pos="100000">
                <a:schemeClr val="accent1">
                  <a:shade val="100000"/>
                  <a:satMod val="115000"/>
                  <a:alpha val="25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3" name="Rounded Rectangle 12"/>
          <p:cNvSpPr/>
          <p:nvPr userDrawn="1"/>
        </p:nvSpPr>
        <p:spPr>
          <a:xfrm>
            <a:off x="7329035" y="-476508"/>
            <a:ext cx="950557" cy="953015"/>
          </a:xfrm>
          <a:prstGeom prst="roundRect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30000"/>
                  <a:satMod val="115000"/>
                  <a:alpha val="18000"/>
                </a:schemeClr>
              </a:gs>
              <a:gs pos="100000">
                <a:schemeClr val="accent1">
                  <a:shade val="100000"/>
                  <a:satMod val="115000"/>
                  <a:alpha val="25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4" name="Rounded Rectangle 13"/>
          <p:cNvSpPr/>
          <p:nvPr userDrawn="1"/>
        </p:nvSpPr>
        <p:spPr>
          <a:xfrm>
            <a:off x="8300316" y="-143386"/>
            <a:ext cx="1717524" cy="1727862"/>
          </a:xfrm>
          <a:prstGeom prst="roundRect">
            <a:avLst>
              <a:gd name="adj" fmla="val 50000"/>
            </a:avLst>
          </a:prstGeom>
          <a:gradFill flip="none" rotWithShape="1">
            <a:gsLst>
              <a:gs pos="0">
                <a:schemeClr val="accent4">
                  <a:lumMod val="75000"/>
                  <a:alpha val="28000"/>
                </a:schemeClr>
              </a:gs>
              <a:gs pos="100000">
                <a:schemeClr val="accent4">
                  <a:lumMod val="75000"/>
                  <a:alpha val="29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5" name="Rounded Rectangle 14"/>
          <p:cNvSpPr/>
          <p:nvPr userDrawn="1"/>
        </p:nvSpPr>
        <p:spPr>
          <a:xfrm rot="10800000">
            <a:off x="7692803" y="-119230"/>
            <a:ext cx="1195279" cy="1171085"/>
          </a:xfrm>
          <a:prstGeom prst="roundRect">
            <a:avLst>
              <a:gd name="adj" fmla="val 50000"/>
            </a:avLst>
          </a:prstGeom>
          <a:gradFill flip="none" rotWithShape="1">
            <a:gsLst>
              <a:gs pos="0">
                <a:srgbClr val="057550">
                  <a:alpha val="40000"/>
                </a:srgbClr>
              </a:gs>
              <a:gs pos="100000">
                <a:schemeClr val="accent1">
                  <a:shade val="100000"/>
                  <a:satMod val="115000"/>
                  <a:alpha val="25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6" name="Rectangle 15"/>
          <p:cNvSpPr/>
          <p:nvPr userDrawn="1"/>
        </p:nvSpPr>
        <p:spPr>
          <a:xfrm>
            <a:off x="-15120" y="164708"/>
            <a:ext cx="9172425" cy="4746045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en-US" dirty="0">
              <a:solidFill>
                <a:prstClr val="white"/>
              </a:solidFill>
            </a:endParaRPr>
          </a:p>
        </p:txBody>
      </p:sp>
      <p:pic>
        <p:nvPicPr>
          <p:cNvPr id="17" name="Picture 16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95536" y="208231"/>
            <a:ext cx="1039745" cy="451632"/>
          </a:xfrm>
          <a:prstGeom prst="rect">
            <a:avLst/>
          </a:prstGeom>
        </p:spPr>
      </p:pic>
      <p:sp>
        <p:nvSpPr>
          <p:cNvPr id="18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07629" y="4876119"/>
            <a:ext cx="3898938" cy="273844"/>
          </a:xfrm>
        </p:spPr>
        <p:txBody>
          <a:bodyPr/>
          <a:lstStyle/>
          <a:p>
            <a:r>
              <a:rPr lang="en-US" dirty="0" smtClean="0">
                <a:solidFill>
                  <a:prstClr val="white"/>
                </a:solidFill>
              </a:rPr>
              <a:t>CaféX Communications Confidential © 2014 – All Rights Reserved. </a:t>
            </a: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9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7014842" y="4876119"/>
            <a:ext cx="2133600" cy="273844"/>
          </a:xfrm>
        </p:spPr>
        <p:txBody>
          <a:bodyPr/>
          <a:lstStyle/>
          <a:p>
            <a:fld id="{0431C951-9D62-474D-B35D-66AB940D3B2F}" type="slidenum">
              <a:rPr lang="en-US" sz="1000" smtClean="0">
                <a:solidFill>
                  <a:srgbClr val="FFFFFF"/>
                </a:solidFill>
              </a:rPr>
              <a:pPr/>
              <a:t>‹#›</a:t>
            </a:fld>
            <a:endParaRPr lang="en-US" sz="1000" dirty="0">
              <a:solidFill>
                <a:srgbClr val="FFFFFF"/>
              </a:solidFill>
            </a:endParaRPr>
          </a:p>
        </p:txBody>
      </p:sp>
      <p:cxnSp>
        <p:nvCxnSpPr>
          <p:cNvPr id="20" name="Straight Connector 19"/>
          <p:cNvCxnSpPr/>
          <p:nvPr userDrawn="1"/>
        </p:nvCxnSpPr>
        <p:spPr>
          <a:xfrm>
            <a:off x="127004" y="713428"/>
            <a:ext cx="8917213" cy="0"/>
          </a:xfrm>
          <a:prstGeom prst="line">
            <a:avLst/>
          </a:prstGeom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728" y="205980"/>
            <a:ext cx="7105073" cy="507449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8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8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14255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>
          <a:xfrm>
            <a:off x="-15120" y="2485"/>
            <a:ext cx="9171215" cy="5143500"/>
          </a:xfrm>
          <a:prstGeom prst="rect">
            <a:avLst/>
          </a:prstGeom>
          <a:gradFill flip="none" rotWithShape="1">
            <a:gsLst>
              <a:gs pos="20000">
                <a:srgbClr val="5C94C3">
                  <a:alpha val="72000"/>
                </a:srgbClr>
              </a:gs>
              <a:gs pos="55000">
                <a:srgbClr val="5C94C3">
                  <a:alpha val="50000"/>
                </a:srgbClr>
              </a:gs>
              <a:gs pos="100000">
                <a:srgbClr val="5C94C3"/>
              </a:gs>
            </a:gsLst>
            <a:lin ang="2640000" scaled="0"/>
            <a:tileRect/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7" name="Rounded Rectangle 6"/>
          <p:cNvSpPr/>
          <p:nvPr userDrawn="1"/>
        </p:nvSpPr>
        <p:spPr>
          <a:xfrm>
            <a:off x="-772606" y="501780"/>
            <a:ext cx="5373334" cy="5313424"/>
          </a:xfrm>
          <a:prstGeom prst="roundRect">
            <a:avLst>
              <a:gd name="adj" fmla="val 50000"/>
            </a:avLst>
          </a:prstGeom>
          <a:gradFill flip="none" rotWithShape="1">
            <a:gsLst>
              <a:gs pos="0">
                <a:schemeClr val="accent4">
                  <a:lumMod val="75000"/>
                  <a:alpha val="28000"/>
                </a:schemeClr>
              </a:gs>
              <a:gs pos="100000">
                <a:schemeClr val="accent4">
                  <a:lumMod val="75000"/>
                  <a:alpha val="29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8" name="Rounded Rectangle 7"/>
          <p:cNvSpPr/>
          <p:nvPr userDrawn="1"/>
        </p:nvSpPr>
        <p:spPr>
          <a:xfrm rot="10800000">
            <a:off x="1736827" y="-322156"/>
            <a:ext cx="2021611" cy="1968305"/>
          </a:xfrm>
          <a:prstGeom prst="roundRect">
            <a:avLst>
              <a:gd name="adj" fmla="val 50000"/>
            </a:avLst>
          </a:prstGeom>
          <a:gradFill flip="none" rotWithShape="1">
            <a:gsLst>
              <a:gs pos="0">
                <a:srgbClr val="057550">
                  <a:alpha val="40000"/>
                </a:srgbClr>
              </a:gs>
              <a:gs pos="100000">
                <a:schemeClr val="accent1">
                  <a:shade val="100000"/>
                  <a:satMod val="115000"/>
                  <a:alpha val="25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9" name="Rounded Rectangle 8"/>
          <p:cNvSpPr/>
          <p:nvPr userDrawn="1"/>
        </p:nvSpPr>
        <p:spPr>
          <a:xfrm>
            <a:off x="7329035" y="-476508"/>
            <a:ext cx="950557" cy="953015"/>
          </a:xfrm>
          <a:prstGeom prst="roundRect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30000"/>
                  <a:satMod val="115000"/>
                  <a:alpha val="18000"/>
                </a:schemeClr>
              </a:gs>
              <a:gs pos="100000">
                <a:schemeClr val="accent1">
                  <a:shade val="100000"/>
                  <a:satMod val="115000"/>
                  <a:alpha val="25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0" name="Rounded Rectangle 9"/>
          <p:cNvSpPr/>
          <p:nvPr userDrawn="1"/>
        </p:nvSpPr>
        <p:spPr>
          <a:xfrm>
            <a:off x="8300316" y="-143386"/>
            <a:ext cx="1717524" cy="1727862"/>
          </a:xfrm>
          <a:prstGeom prst="roundRect">
            <a:avLst>
              <a:gd name="adj" fmla="val 50000"/>
            </a:avLst>
          </a:prstGeom>
          <a:gradFill flip="none" rotWithShape="1">
            <a:gsLst>
              <a:gs pos="0">
                <a:schemeClr val="accent4">
                  <a:lumMod val="75000"/>
                  <a:alpha val="28000"/>
                </a:schemeClr>
              </a:gs>
              <a:gs pos="100000">
                <a:schemeClr val="accent4">
                  <a:lumMod val="75000"/>
                  <a:alpha val="29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1" name="Rounded Rectangle 10"/>
          <p:cNvSpPr/>
          <p:nvPr userDrawn="1"/>
        </p:nvSpPr>
        <p:spPr>
          <a:xfrm rot="10800000">
            <a:off x="7692803" y="-119230"/>
            <a:ext cx="1195279" cy="1171085"/>
          </a:xfrm>
          <a:prstGeom prst="roundRect">
            <a:avLst>
              <a:gd name="adj" fmla="val 50000"/>
            </a:avLst>
          </a:prstGeom>
          <a:gradFill flip="none" rotWithShape="1">
            <a:gsLst>
              <a:gs pos="0">
                <a:srgbClr val="057550">
                  <a:alpha val="40000"/>
                </a:srgbClr>
              </a:gs>
              <a:gs pos="100000">
                <a:schemeClr val="accent1">
                  <a:shade val="100000"/>
                  <a:satMod val="115000"/>
                  <a:alpha val="25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-15120" y="141619"/>
            <a:ext cx="9172425" cy="4746045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en-US" dirty="0">
              <a:solidFill>
                <a:prstClr val="white"/>
              </a:solidFill>
            </a:endParaRPr>
          </a:p>
        </p:txBody>
      </p:sp>
      <p:pic>
        <p:nvPicPr>
          <p:cNvPr id="13" name="Picture 12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95536" y="196686"/>
            <a:ext cx="1039745" cy="451632"/>
          </a:xfrm>
          <a:prstGeom prst="rect">
            <a:avLst/>
          </a:prstGeom>
        </p:spPr>
      </p:pic>
      <p:sp>
        <p:nvSpPr>
          <p:cNvPr id="1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07629" y="4876119"/>
            <a:ext cx="3898938" cy="273844"/>
          </a:xfrm>
        </p:spPr>
        <p:txBody>
          <a:bodyPr/>
          <a:lstStyle/>
          <a:p>
            <a:r>
              <a:rPr lang="en-US" dirty="0" smtClean="0">
                <a:solidFill>
                  <a:prstClr val="white"/>
                </a:solidFill>
              </a:rPr>
              <a:t>CaféX Communications Confidential © 2014 – All Rights Reserved. </a:t>
            </a: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7014842" y="4876119"/>
            <a:ext cx="2133600" cy="273844"/>
          </a:xfrm>
        </p:spPr>
        <p:txBody>
          <a:bodyPr/>
          <a:lstStyle/>
          <a:p>
            <a:fld id="{0431C951-9D62-474D-B35D-66AB940D3B2F}" type="slidenum">
              <a:rPr lang="en-US" sz="1000" smtClean="0">
                <a:solidFill>
                  <a:srgbClr val="FFFFFF"/>
                </a:solidFill>
              </a:rPr>
              <a:pPr/>
              <a:t>‹#›</a:t>
            </a:fld>
            <a:endParaRPr lang="en-US" sz="1000" dirty="0">
              <a:solidFill>
                <a:srgbClr val="FFFFFF"/>
              </a:solidFill>
            </a:endParaRPr>
          </a:p>
        </p:txBody>
      </p:sp>
      <p:cxnSp>
        <p:nvCxnSpPr>
          <p:cNvPr id="16" name="Straight Connector 15"/>
          <p:cNvCxnSpPr/>
          <p:nvPr userDrawn="1"/>
        </p:nvCxnSpPr>
        <p:spPr>
          <a:xfrm>
            <a:off x="127004" y="713428"/>
            <a:ext cx="8917213" cy="0"/>
          </a:xfrm>
          <a:prstGeom prst="line">
            <a:avLst/>
          </a:prstGeom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29822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>
          <a:xfrm>
            <a:off x="-15120" y="2485"/>
            <a:ext cx="9171215" cy="5143500"/>
          </a:xfrm>
          <a:prstGeom prst="rect">
            <a:avLst/>
          </a:prstGeom>
          <a:gradFill flip="none" rotWithShape="1">
            <a:gsLst>
              <a:gs pos="20000">
                <a:srgbClr val="5C94C3">
                  <a:alpha val="72000"/>
                </a:srgbClr>
              </a:gs>
              <a:gs pos="55000">
                <a:srgbClr val="5C94C3">
                  <a:alpha val="50000"/>
                </a:srgbClr>
              </a:gs>
              <a:gs pos="100000">
                <a:srgbClr val="5C94C3"/>
              </a:gs>
            </a:gsLst>
            <a:lin ang="2640000" scaled="0"/>
            <a:tileRect/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7" name="Rounded Rectangle 6"/>
          <p:cNvSpPr/>
          <p:nvPr userDrawn="1"/>
        </p:nvSpPr>
        <p:spPr>
          <a:xfrm>
            <a:off x="-772606" y="501780"/>
            <a:ext cx="5373334" cy="5313424"/>
          </a:xfrm>
          <a:prstGeom prst="roundRect">
            <a:avLst>
              <a:gd name="adj" fmla="val 50000"/>
            </a:avLst>
          </a:prstGeom>
          <a:gradFill flip="none" rotWithShape="1">
            <a:gsLst>
              <a:gs pos="0">
                <a:schemeClr val="accent4">
                  <a:lumMod val="75000"/>
                  <a:alpha val="28000"/>
                </a:schemeClr>
              </a:gs>
              <a:gs pos="100000">
                <a:schemeClr val="accent4">
                  <a:lumMod val="75000"/>
                  <a:alpha val="29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8" name="Rounded Rectangle 7"/>
          <p:cNvSpPr/>
          <p:nvPr userDrawn="1"/>
        </p:nvSpPr>
        <p:spPr>
          <a:xfrm rot="10800000">
            <a:off x="1736827" y="-322156"/>
            <a:ext cx="2021611" cy="1968305"/>
          </a:xfrm>
          <a:prstGeom prst="roundRect">
            <a:avLst>
              <a:gd name="adj" fmla="val 50000"/>
            </a:avLst>
          </a:prstGeom>
          <a:gradFill flip="none" rotWithShape="1">
            <a:gsLst>
              <a:gs pos="0">
                <a:srgbClr val="057550">
                  <a:alpha val="40000"/>
                </a:srgbClr>
              </a:gs>
              <a:gs pos="100000">
                <a:schemeClr val="accent1">
                  <a:shade val="100000"/>
                  <a:satMod val="115000"/>
                  <a:alpha val="25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9" name="Rounded Rectangle 8"/>
          <p:cNvSpPr/>
          <p:nvPr userDrawn="1"/>
        </p:nvSpPr>
        <p:spPr>
          <a:xfrm>
            <a:off x="7329035" y="-476508"/>
            <a:ext cx="950557" cy="953015"/>
          </a:xfrm>
          <a:prstGeom prst="roundRect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30000"/>
                  <a:satMod val="115000"/>
                  <a:alpha val="18000"/>
                </a:schemeClr>
              </a:gs>
              <a:gs pos="100000">
                <a:schemeClr val="accent1">
                  <a:shade val="100000"/>
                  <a:satMod val="115000"/>
                  <a:alpha val="25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0" name="Rounded Rectangle 9"/>
          <p:cNvSpPr/>
          <p:nvPr userDrawn="1"/>
        </p:nvSpPr>
        <p:spPr>
          <a:xfrm>
            <a:off x="8300316" y="-143386"/>
            <a:ext cx="1717524" cy="1727862"/>
          </a:xfrm>
          <a:prstGeom prst="roundRect">
            <a:avLst>
              <a:gd name="adj" fmla="val 50000"/>
            </a:avLst>
          </a:prstGeom>
          <a:gradFill flip="none" rotWithShape="1">
            <a:gsLst>
              <a:gs pos="0">
                <a:schemeClr val="accent4">
                  <a:lumMod val="75000"/>
                  <a:alpha val="28000"/>
                </a:schemeClr>
              </a:gs>
              <a:gs pos="100000">
                <a:schemeClr val="accent4">
                  <a:lumMod val="75000"/>
                  <a:alpha val="29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1" name="Rounded Rectangle 10"/>
          <p:cNvSpPr/>
          <p:nvPr userDrawn="1"/>
        </p:nvSpPr>
        <p:spPr>
          <a:xfrm rot="10800000">
            <a:off x="7692803" y="-119230"/>
            <a:ext cx="1195279" cy="1171085"/>
          </a:xfrm>
          <a:prstGeom prst="roundRect">
            <a:avLst>
              <a:gd name="adj" fmla="val 50000"/>
            </a:avLst>
          </a:prstGeom>
          <a:gradFill flip="none" rotWithShape="1">
            <a:gsLst>
              <a:gs pos="0">
                <a:srgbClr val="057550">
                  <a:alpha val="40000"/>
                </a:srgbClr>
              </a:gs>
              <a:gs pos="100000">
                <a:schemeClr val="accent1">
                  <a:shade val="100000"/>
                  <a:satMod val="115000"/>
                  <a:alpha val="25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-15120" y="141619"/>
            <a:ext cx="9172425" cy="4746045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en-US" dirty="0">
              <a:solidFill>
                <a:prstClr val="white"/>
              </a:solidFill>
            </a:endParaRPr>
          </a:p>
        </p:txBody>
      </p:sp>
      <p:pic>
        <p:nvPicPr>
          <p:cNvPr id="13" name="Picture 12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95536" y="196686"/>
            <a:ext cx="1039745" cy="451632"/>
          </a:xfrm>
          <a:prstGeom prst="rect">
            <a:avLst/>
          </a:prstGeom>
        </p:spPr>
      </p:pic>
      <p:sp>
        <p:nvSpPr>
          <p:cNvPr id="1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07629" y="4876119"/>
            <a:ext cx="3898938" cy="273844"/>
          </a:xfrm>
        </p:spPr>
        <p:txBody>
          <a:bodyPr/>
          <a:lstStyle/>
          <a:p>
            <a:r>
              <a:rPr lang="en-US" dirty="0" smtClean="0">
                <a:solidFill>
                  <a:prstClr val="white"/>
                </a:solidFill>
              </a:rPr>
              <a:t>CaféX Communications Confidential © 2014 – All Rights Reserved. </a:t>
            </a: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7014842" y="4876119"/>
            <a:ext cx="2133600" cy="273844"/>
          </a:xfrm>
        </p:spPr>
        <p:txBody>
          <a:bodyPr/>
          <a:lstStyle/>
          <a:p>
            <a:fld id="{0431C951-9D62-474D-B35D-66AB940D3B2F}" type="slidenum">
              <a:rPr lang="en-US" sz="1000" smtClean="0">
                <a:solidFill>
                  <a:srgbClr val="FFFFFF"/>
                </a:solidFill>
              </a:rPr>
              <a:pPr/>
              <a:t>‹#›</a:t>
            </a:fld>
            <a:endParaRPr lang="en-US" sz="1000" dirty="0">
              <a:solidFill>
                <a:srgbClr val="FFFFFF"/>
              </a:solidFill>
            </a:endParaRPr>
          </a:p>
        </p:txBody>
      </p:sp>
      <p:cxnSp>
        <p:nvCxnSpPr>
          <p:cNvPr id="16" name="Straight Connector 15"/>
          <p:cNvCxnSpPr/>
          <p:nvPr userDrawn="1"/>
        </p:nvCxnSpPr>
        <p:spPr>
          <a:xfrm>
            <a:off x="127004" y="713428"/>
            <a:ext cx="8917213" cy="0"/>
          </a:xfrm>
          <a:prstGeom prst="line">
            <a:avLst/>
          </a:prstGeom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362897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3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9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3" y="1076327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CaféX Communications Confidential © 2014 – All Rights Reserved.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31C951-9D62-474D-B35D-66AB940D3B2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64671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690434" y="137983"/>
            <a:ext cx="7276584" cy="56637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0199" y="978284"/>
            <a:ext cx="8786820" cy="361633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80199" y="4767264"/>
            <a:ext cx="3898938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00">
                <a:solidFill>
                  <a:srgbClr val="7F7F7F"/>
                </a:solidFill>
                <a:effectLst/>
              </a:defRPr>
            </a:lvl1pPr>
          </a:lstStyle>
          <a:p>
            <a:pPr defTabSz="457200"/>
            <a:r>
              <a:rPr lang="en-US" dirty="0" smtClean="0"/>
              <a:t>CaféX Communications Confidential © 2014 – All Rights Reserved.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833417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7F7F7F"/>
                </a:solidFill>
                <a:effectLst/>
              </a:defRPr>
            </a:lvl1pPr>
          </a:lstStyle>
          <a:p>
            <a:pPr defTabSz="457200"/>
            <a:fld id="{0431C951-9D62-474D-B35D-66AB940D3B2F}" type="slidenum">
              <a:rPr lang="en-US" smtClean="0"/>
              <a:pPr defTabSz="45720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32527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id="1" dur="indefinite" restart="never" nodeType="tmRoot"/>
      </p:par>
    </p:tnLst>
  </p:timing>
  <p:hf hdr="0" dt="0"/>
  <p:txStyles>
    <p:titleStyle>
      <a:lvl1pPr algn="l" defTabSz="457200" rtl="0" eaLnBrk="1" latinLnBrk="0" hangingPunct="1">
        <a:lnSpc>
          <a:spcPct val="80000"/>
        </a:lnSpc>
        <a:spcBef>
          <a:spcPct val="0"/>
        </a:spcBef>
        <a:buNone/>
        <a:defRPr sz="3200" b="1" kern="120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18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image" Target="../media/image24.emf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emf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em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emf"/><Relationship Id="rId2" Type="http://schemas.openxmlformats.org/officeDocument/2006/relationships/image" Target="../media/image16.e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0.emf"/><Relationship Id="rId5" Type="http://schemas.openxmlformats.org/officeDocument/2006/relationships/image" Target="../media/image19.emf"/><Relationship Id="rId4" Type="http://schemas.openxmlformats.org/officeDocument/2006/relationships/image" Target="../media/image18.e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emf"/><Relationship Id="rId2" Type="http://schemas.openxmlformats.org/officeDocument/2006/relationships/image" Target="../media/image21.e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3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19200" y="2151799"/>
            <a:ext cx="7689635" cy="733684"/>
          </a:xfrm>
        </p:spPr>
        <p:txBody>
          <a:bodyPr/>
          <a:lstStyle/>
          <a:p>
            <a:pPr algn="r"/>
            <a:r>
              <a:rPr lang="en-US" dirty="0" smtClean="0"/>
              <a:t>Fusion Live Assist ROI &amp; Customer Benefit Analysis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057944" y="3040605"/>
            <a:ext cx="5850891" cy="521745"/>
          </a:xfrm>
        </p:spPr>
        <p:txBody>
          <a:bodyPr/>
          <a:lstStyle/>
          <a:p>
            <a:pPr algn="r"/>
            <a:r>
              <a:rPr lang="en-US" dirty="0" smtClean="0"/>
              <a:t>May 2014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65931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 </a:t>
            </a:r>
            <a:r>
              <a:rPr lang="en-US" smtClean="0"/>
              <a:t>    Travel Cost Savings Calculation </a:t>
            </a:r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533400" y="1449765"/>
            <a:ext cx="83058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ctr"/>
            <a:r>
              <a:rPr lang="en-US" sz="1600" dirty="0" smtClean="0">
                <a:solidFill>
                  <a:schemeClr val="tx1">
                    <a:lumMod val="50000"/>
                  </a:schemeClr>
                </a:solidFill>
              </a:rPr>
              <a:t>Enterprise experts will be able to connect directly to customers via in-app video &amp; live assistance from anywhere without traveling to different locations.</a:t>
            </a:r>
            <a:endParaRPr lang="en-US" sz="1600" dirty="0">
              <a:solidFill>
                <a:schemeClr val="tx1">
                  <a:lumMod val="50000"/>
                </a:schemeClr>
              </a:solidFill>
            </a:endParaRPr>
          </a:p>
        </p:txBody>
      </p:sp>
      <p:graphicFrame>
        <p:nvGraphicFramePr>
          <p:cNvPr id="2" name="Table 1" descr="Ppt.slide.table.OOM.TCO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53937333"/>
              </p:ext>
            </p:extLst>
          </p:nvPr>
        </p:nvGraphicFramePr>
        <p:xfrm>
          <a:off x="501650" y="2335530"/>
          <a:ext cx="8140700" cy="1684020"/>
        </p:xfrm>
        <a:graphic>
          <a:graphicData uri="http://schemas.openxmlformats.org/drawingml/2006/table">
            <a:tbl>
              <a:tblPr firstRow="1">
                <a:tableStyleId>{073A0DAA-6AF3-43AB-8588-CEC1D06C72B9}</a:tableStyleId>
              </a:tblPr>
              <a:tblGrid>
                <a:gridCol w="5499100"/>
                <a:gridCol w="1320800"/>
                <a:gridCol w="1320800"/>
              </a:tblGrid>
              <a:tr h="388620">
                <a:tc>
                  <a:txBody>
                    <a:bodyPr/>
                    <a:lstStyle/>
                    <a:p>
                      <a:pPr algn="ctr"/>
                      <a:r>
                        <a:rPr sz="1400" dirty="0"/>
                        <a:t>Travel Cost Savings </a:t>
                      </a:r>
                      <a:endParaRPr sz="1400" b="1" i="0" dirty="0">
                        <a:solidFill>
                          <a:srgbClr val="FFFFFF"/>
                        </a:solidFill>
                        <a:latin typeface="Arial"/>
                      </a:endParaRPr>
                    </a:p>
                  </a:txBody>
                  <a:tcPr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Low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sz="1400" dirty="0" smtClean="0"/>
                        <a:t>Estimate </a:t>
                      </a:r>
                      <a:endParaRPr sz="1400" b="1" i="0" dirty="0">
                        <a:solidFill>
                          <a:srgbClr val="FFFFFF"/>
                        </a:solidFill>
                        <a:latin typeface="Arial"/>
                      </a:endParaRPr>
                    </a:p>
                  </a:txBody>
                  <a:tcPr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400" dirty="0"/>
                        <a:t>High Estimate</a:t>
                      </a:r>
                      <a:endParaRPr sz="1400" b="1" i="0" dirty="0">
                        <a:solidFill>
                          <a:srgbClr val="FFFFFF"/>
                        </a:solidFill>
                        <a:latin typeface="Arial"/>
                      </a:endParaRPr>
                    </a:p>
                  </a:txBody>
                  <a:tcPr marT="34290" marB="34290" anchor="ctr"/>
                </a:tc>
              </a:tr>
              <a:tr h="323850">
                <a:tc>
                  <a:txBody>
                    <a:bodyPr/>
                    <a:lstStyle/>
                    <a:p>
                      <a:pPr algn="l"/>
                      <a:r>
                        <a:rPr sz="1100" dirty="0">
                          <a:solidFill>
                            <a:schemeClr val="tx1"/>
                          </a:solidFill>
                        </a:rPr>
                        <a:t>Average annual travel expenses per expert </a:t>
                      </a:r>
                      <a:endParaRPr sz="1100" b="0" i="0" dirty="0">
                        <a:solidFill>
                          <a:schemeClr val="tx1"/>
                        </a:solidFill>
                        <a:latin typeface="Arial"/>
                      </a:endParaRPr>
                    </a:p>
                  </a:txBody>
                  <a:tcPr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100">
                          <a:solidFill>
                            <a:schemeClr val="tx1"/>
                          </a:solidFill>
                        </a:rPr>
                        <a:t>$5,000</a:t>
                      </a:r>
                      <a:endParaRPr sz="1100" b="0" i="0">
                        <a:solidFill>
                          <a:schemeClr val="tx1"/>
                        </a:solidFill>
                        <a:latin typeface="Arial"/>
                      </a:endParaRPr>
                    </a:p>
                  </a:txBody>
                  <a:tcPr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100">
                          <a:solidFill>
                            <a:schemeClr val="tx1"/>
                          </a:solidFill>
                        </a:rPr>
                        <a:t>$15,000</a:t>
                      </a:r>
                      <a:endParaRPr sz="1100" b="0" i="0">
                        <a:solidFill>
                          <a:schemeClr val="tx1"/>
                        </a:solidFill>
                        <a:latin typeface="Arial"/>
                      </a:endParaRPr>
                    </a:p>
                  </a:txBody>
                  <a:tcPr marT="34290" marB="34290" anchor="ctr"/>
                </a:tc>
              </a:tr>
              <a:tr h="323850">
                <a:tc>
                  <a:txBody>
                    <a:bodyPr/>
                    <a:lstStyle/>
                    <a:p>
                      <a:pPr algn="l"/>
                      <a:r>
                        <a:rPr sz="1100" dirty="0">
                          <a:solidFill>
                            <a:schemeClr val="tx1"/>
                          </a:solidFill>
                        </a:rPr>
                        <a:t>Number of experts traveling </a:t>
                      </a:r>
                      <a:endParaRPr sz="1100" b="0" i="0" dirty="0">
                        <a:solidFill>
                          <a:schemeClr val="tx1"/>
                        </a:solidFill>
                        <a:latin typeface="Arial"/>
                      </a:endParaRPr>
                    </a:p>
                  </a:txBody>
                  <a:tcPr marT="34290" marB="34290" anchor="ctr">
                    <a:solidFill>
                      <a:srgbClr val="E7E8E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100" dirty="0" smtClean="0">
                          <a:solidFill>
                            <a:schemeClr val="tx1"/>
                          </a:solidFill>
                        </a:rPr>
                        <a:t>100</a:t>
                      </a:r>
                      <a:endParaRPr sz="1100" b="0" i="0" dirty="0">
                        <a:solidFill>
                          <a:schemeClr val="tx1"/>
                        </a:solidFill>
                        <a:latin typeface="Arial"/>
                      </a:endParaRPr>
                    </a:p>
                  </a:txBody>
                  <a:tcPr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100" dirty="0" smtClean="0">
                          <a:solidFill>
                            <a:schemeClr val="tx1"/>
                          </a:solidFill>
                        </a:rPr>
                        <a:t>100</a:t>
                      </a:r>
                      <a:endParaRPr sz="1100" b="0" i="0" dirty="0">
                        <a:solidFill>
                          <a:schemeClr val="tx1"/>
                        </a:solidFill>
                        <a:latin typeface="Arial"/>
                      </a:endParaRPr>
                    </a:p>
                  </a:txBody>
                  <a:tcPr marT="34290" marB="34290" anchor="ctr"/>
                </a:tc>
              </a:tr>
              <a:tr h="323850">
                <a:tc>
                  <a:txBody>
                    <a:bodyPr/>
                    <a:lstStyle/>
                    <a:p>
                      <a:pPr algn="l"/>
                      <a:r>
                        <a:rPr sz="1100" dirty="0">
                          <a:solidFill>
                            <a:schemeClr val="tx1"/>
                          </a:solidFill>
                        </a:rPr>
                        <a:t>Percentage of travel avoided with </a:t>
                      </a:r>
                      <a:r>
                        <a:rPr lang="en-US" sz="1100" dirty="0" smtClean="0">
                          <a:solidFill>
                            <a:schemeClr val="tx1"/>
                          </a:solidFill>
                        </a:rPr>
                        <a:t>Café</a:t>
                      </a:r>
                      <a:r>
                        <a:rPr lang="en-US" sz="1100" baseline="0" dirty="0" smtClean="0">
                          <a:solidFill>
                            <a:schemeClr val="tx1"/>
                          </a:solidFill>
                        </a:rPr>
                        <a:t>X Fusion</a:t>
                      </a:r>
                      <a:endParaRPr sz="1100" b="0" i="0" dirty="0">
                        <a:solidFill>
                          <a:schemeClr val="tx1"/>
                        </a:solidFill>
                        <a:latin typeface="Arial"/>
                      </a:endParaRPr>
                    </a:p>
                  </a:txBody>
                  <a:tcPr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100" dirty="0">
                          <a:solidFill>
                            <a:schemeClr val="tx1"/>
                          </a:solidFill>
                        </a:rPr>
                        <a:t>30%</a:t>
                      </a:r>
                      <a:endParaRPr sz="1100" b="0" i="0" dirty="0">
                        <a:solidFill>
                          <a:schemeClr val="tx1"/>
                        </a:solidFill>
                        <a:latin typeface="Arial"/>
                      </a:endParaRPr>
                    </a:p>
                  </a:txBody>
                  <a:tcPr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100" dirty="0">
                          <a:solidFill>
                            <a:schemeClr val="tx1"/>
                          </a:solidFill>
                        </a:rPr>
                        <a:t>40%</a:t>
                      </a:r>
                      <a:endParaRPr sz="1100" b="0" i="0" dirty="0">
                        <a:solidFill>
                          <a:schemeClr val="tx1"/>
                        </a:solidFill>
                        <a:latin typeface="Arial"/>
                      </a:endParaRPr>
                    </a:p>
                  </a:txBody>
                  <a:tcPr marT="34290" marB="34290" anchor="ctr"/>
                </a:tc>
              </a:tr>
              <a:tr h="323850">
                <a:tc>
                  <a:txBody>
                    <a:bodyPr/>
                    <a:lstStyle/>
                    <a:p>
                      <a:pPr algn="l"/>
                      <a:r>
                        <a:rPr sz="1100" dirty="0">
                          <a:solidFill>
                            <a:schemeClr val="tx1"/>
                          </a:solidFill>
                        </a:rPr>
                        <a:t>Travel cost savings per year </a:t>
                      </a:r>
                      <a:endParaRPr sz="1100" b="1" i="0" dirty="0">
                        <a:solidFill>
                          <a:schemeClr val="tx1"/>
                        </a:solidFill>
                        <a:latin typeface="Arial"/>
                      </a:endParaRPr>
                    </a:p>
                  </a:txBody>
                  <a:tcPr marT="34290" marB="3429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100" dirty="0">
                          <a:solidFill>
                            <a:schemeClr val="tx1"/>
                          </a:solidFill>
                        </a:rPr>
                        <a:t>$150,000</a:t>
                      </a:r>
                      <a:endParaRPr sz="1100" b="1" i="0" dirty="0">
                        <a:solidFill>
                          <a:schemeClr val="tx1"/>
                        </a:solidFill>
                        <a:latin typeface="Arial"/>
                      </a:endParaRPr>
                    </a:p>
                  </a:txBody>
                  <a:tcPr marT="34290" marB="3429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100" dirty="0">
                          <a:solidFill>
                            <a:schemeClr val="tx1"/>
                          </a:solidFill>
                        </a:rPr>
                        <a:t>$600,000</a:t>
                      </a:r>
                      <a:endParaRPr sz="1100" b="1" i="0" dirty="0">
                        <a:solidFill>
                          <a:schemeClr val="tx1"/>
                        </a:solidFill>
                        <a:latin typeface="Arial"/>
                      </a:endParaRPr>
                    </a:p>
                  </a:txBody>
                  <a:tcPr marT="34290" marB="3429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5" name="Rectangle 4"/>
          <p:cNvSpPr/>
          <p:nvPr/>
        </p:nvSpPr>
        <p:spPr>
          <a:xfrm>
            <a:off x="562707" y="877766"/>
            <a:ext cx="1762125" cy="304800"/>
          </a:xfrm>
          <a:prstGeom prst="rect">
            <a:avLst/>
          </a:prstGeom>
          <a:solidFill>
            <a:schemeClr val="accent2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Benefit #3</a:t>
            </a:r>
            <a:endParaRPr lang="en-US" dirty="0"/>
          </a:p>
        </p:txBody>
      </p:sp>
      <p:sp>
        <p:nvSpPr>
          <p:cNvPr id="7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107629" y="4876119"/>
            <a:ext cx="3898938" cy="273844"/>
          </a:xfrm>
        </p:spPr>
        <p:txBody>
          <a:bodyPr/>
          <a:lstStyle/>
          <a:p>
            <a:r>
              <a:rPr lang="en-US" dirty="0" smtClean="0">
                <a:solidFill>
                  <a:prstClr val="white"/>
                </a:solidFill>
              </a:rPr>
              <a:t>CaféX Communications Confidential © 2014 – All Rights Reserved. </a:t>
            </a: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8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7014842" y="4876119"/>
            <a:ext cx="2133600" cy="273844"/>
          </a:xfrm>
        </p:spPr>
        <p:txBody>
          <a:bodyPr/>
          <a:lstStyle/>
          <a:p>
            <a:fld id="{0431C951-9D62-474D-B35D-66AB940D3B2F}" type="slidenum">
              <a:rPr lang="en-US" sz="1000" smtClean="0">
                <a:solidFill>
                  <a:srgbClr val="FFFFFF"/>
                </a:solidFill>
              </a:rPr>
              <a:pPr/>
              <a:t>10</a:t>
            </a:fld>
            <a:endParaRPr lang="en-US" sz="1000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86346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>
                <a:solidFill>
                  <a:prstClr val="white"/>
                </a:solidFill>
              </a:rPr>
              <a:t>CaféX Communications Confidential © 2014 – All Rights Reserved. </a:t>
            </a: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31C951-9D62-474D-B35D-66AB940D3B2F}" type="slidenum">
              <a:rPr lang="en-US" sz="1000" smtClean="0">
                <a:solidFill>
                  <a:srgbClr val="FFFFFF"/>
                </a:solidFill>
              </a:rPr>
              <a:pPr/>
              <a:t>11</a:t>
            </a:fld>
            <a:endParaRPr lang="en-US" sz="1000" dirty="0">
              <a:solidFill>
                <a:srgbClr val="FFFFFF"/>
              </a:solidFill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Revenue &amp; Margin Uplift</a:t>
            </a:r>
            <a:endParaRPr lang="en-US" dirty="0"/>
          </a:p>
        </p:txBody>
      </p:sp>
      <p:graphicFrame>
        <p:nvGraphicFramePr>
          <p:cNvPr id="5" name="New Table" descr="Ppt.slide.table.OOM_BenefitType&#10;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53244164"/>
              </p:ext>
            </p:extLst>
          </p:nvPr>
        </p:nvGraphicFramePr>
        <p:xfrm>
          <a:off x="304800" y="2038350"/>
          <a:ext cx="8534400" cy="2667000"/>
        </p:xfrm>
        <a:graphic>
          <a:graphicData uri="http://schemas.openxmlformats.org/drawingml/2006/table">
            <a:tbl>
              <a:tblPr firstRow="1">
                <a:tableStyleId>{073A0DAA-6AF3-43AB-8588-CEC1D06C72B9}</a:tableStyleId>
              </a:tblPr>
              <a:tblGrid>
                <a:gridCol w="5105400"/>
                <a:gridCol w="1752600"/>
                <a:gridCol w="1676400"/>
              </a:tblGrid>
              <a:tr h="40640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Annual Benefit</a:t>
                      </a:r>
                      <a:endParaRPr sz="1600" b="1" i="0" dirty="0">
                        <a:solidFill>
                          <a:srgbClr val="FFFFFF"/>
                        </a:solidFill>
                        <a:latin typeface="Arial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400" dirty="0" smtClean="0"/>
                        <a:t>Estimate</a:t>
                      </a:r>
                      <a:endParaRPr sz="1400" b="1" i="0" dirty="0">
                        <a:solidFill>
                          <a:srgbClr val="FFFFFF"/>
                        </a:solidFill>
                        <a:latin typeface="Arial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400" smtClean="0"/>
                        <a:t>High Estimate</a:t>
                      </a:r>
                      <a:endParaRPr sz="1400" b="1" i="0">
                        <a:solidFill>
                          <a:srgbClr val="FFFFFF"/>
                        </a:solidFill>
                        <a:latin typeface="Arial"/>
                      </a:endParaRPr>
                    </a:p>
                  </a:txBody>
                  <a:tcPr anchor="ctr"/>
                </a:tc>
              </a:tr>
              <a:tr h="254000">
                <a:tc>
                  <a:txBody>
                    <a:bodyPr/>
                    <a:lstStyle/>
                    <a:p>
                      <a:pPr algn="l"/>
                      <a:r>
                        <a:rPr sz="1400" dirty="0" smtClean="0"/>
                        <a:t>Leaked Leads Recovered</a:t>
                      </a:r>
                      <a:r>
                        <a:rPr lang="en-US" sz="1400" dirty="0" smtClean="0"/>
                        <a:t> Per Branch</a:t>
                      </a:r>
                      <a:endParaRPr sz="1400" b="0" i="0" dirty="0">
                        <a:solidFill>
                          <a:srgbClr val="E7E8E9"/>
                        </a:solidFill>
                        <a:latin typeface="Arial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400" dirty="0" smtClean="0"/>
                        <a:t>$50,00</a:t>
                      </a:r>
                      <a:r>
                        <a:rPr lang="en-US" sz="1400" dirty="0" smtClean="0"/>
                        <a:t>0</a:t>
                      </a:r>
                      <a:endParaRPr sz="1400" b="0" i="0" dirty="0">
                        <a:solidFill>
                          <a:srgbClr val="E7E8E9"/>
                        </a:solidFill>
                        <a:latin typeface="Arial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400" dirty="0" smtClean="0"/>
                        <a:t>$</a:t>
                      </a:r>
                      <a:r>
                        <a:rPr lang="en-US" sz="1400" dirty="0" smtClean="0"/>
                        <a:t>200,000</a:t>
                      </a:r>
                      <a:endParaRPr sz="1400" b="0" i="0" dirty="0">
                        <a:solidFill>
                          <a:srgbClr val="E7E8E9"/>
                        </a:solidFill>
                        <a:latin typeface="Arial"/>
                      </a:endParaRPr>
                    </a:p>
                  </a:txBody>
                  <a:tcPr anchor="ctr"/>
                </a:tc>
              </a:tr>
              <a:tr h="254000">
                <a:tc>
                  <a:txBody>
                    <a:bodyPr/>
                    <a:lstStyle/>
                    <a:p>
                      <a:pPr algn="l"/>
                      <a:r>
                        <a:rPr sz="1400" dirty="0" smtClean="0"/>
                        <a:t>Sales Conversion Improvement</a:t>
                      </a:r>
                      <a:r>
                        <a:rPr lang="en-US" sz="1400" dirty="0" smtClean="0"/>
                        <a:t> Per Branch</a:t>
                      </a:r>
                      <a:endParaRPr sz="1400" b="0" i="0" dirty="0">
                        <a:solidFill>
                          <a:srgbClr val="E7E8E9"/>
                        </a:solidFill>
                        <a:latin typeface="Arial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400" dirty="0" smtClean="0"/>
                        <a:t>$6</a:t>
                      </a:r>
                      <a:r>
                        <a:rPr lang="en-US" sz="1400" dirty="0" smtClean="0"/>
                        <a:t>0,000</a:t>
                      </a:r>
                      <a:endParaRPr sz="1400" b="0" i="0" dirty="0">
                        <a:solidFill>
                          <a:srgbClr val="E7E8E9"/>
                        </a:solidFill>
                        <a:latin typeface="Arial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400" dirty="0" smtClean="0"/>
                        <a:t>$2</a:t>
                      </a:r>
                      <a:r>
                        <a:rPr lang="en-US" sz="1400" dirty="0" smtClean="0"/>
                        <a:t>50,000</a:t>
                      </a:r>
                      <a:endParaRPr sz="1400" b="0" i="0" dirty="0">
                        <a:solidFill>
                          <a:srgbClr val="E7E8E9"/>
                        </a:solidFill>
                        <a:latin typeface="Arial"/>
                      </a:endParaRPr>
                    </a:p>
                  </a:txBody>
                  <a:tcPr anchor="ctr"/>
                </a:tc>
              </a:tr>
              <a:tr h="254000">
                <a:tc>
                  <a:txBody>
                    <a:bodyPr/>
                    <a:lstStyle/>
                    <a:p>
                      <a:pPr algn="l"/>
                      <a:r>
                        <a:rPr sz="1400" dirty="0" smtClean="0"/>
                        <a:t>Increased Cross-Selling/Upselling</a:t>
                      </a:r>
                      <a:r>
                        <a:rPr lang="en-US" sz="1400" dirty="0" smtClean="0"/>
                        <a:t> Per Branch</a:t>
                      </a:r>
                      <a:endParaRPr sz="1400" b="0" i="0" dirty="0">
                        <a:solidFill>
                          <a:srgbClr val="E7E8E9"/>
                        </a:solidFill>
                        <a:latin typeface="Arial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400" dirty="0" smtClean="0"/>
                        <a:t>$6,</a:t>
                      </a:r>
                      <a:r>
                        <a:rPr lang="en-US" sz="1400" dirty="0" smtClean="0"/>
                        <a:t>000</a:t>
                      </a:r>
                      <a:endParaRPr sz="1400" b="0" i="0" dirty="0">
                        <a:solidFill>
                          <a:srgbClr val="E7E8E9"/>
                        </a:solidFill>
                        <a:latin typeface="Arial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400" dirty="0" smtClean="0"/>
                        <a:t>$</a:t>
                      </a:r>
                      <a:r>
                        <a:rPr lang="en-US" sz="1400" dirty="0" smtClean="0"/>
                        <a:t>30,000</a:t>
                      </a:r>
                      <a:endParaRPr sz="1400" b="0" i="0" dirty="0">
                        <a:solidFill>
                          <a:srgbClr val="E7E8E9"/>
                        </a:solidFill>
                        <a:latin typeface="Arial"/>
                      </a:endParaRPr>
                    </a:p>
                  </a:txBody>
                  <a:tcPr anchor="ctr"/>
                </a:tc>
              </a:tr>
              <a:tr h="254000">
                <a:tc>
                  <a:txBody>
                    <a:bodyPr/>
                    <a:lstStyle/>
                    <a:p>
                      <a:pPr algn="l"/>
                      <a:r>
                        <a:rPr sz="1400" dirty="0" smtClean="0"/>
                        <a:t>Total Incremental Revenue per </a:t>
                      </a:r>
                      <a:r>
                        <a:rPr lang="en-US" sz="1400" dirty="0" smtClean="0"/>
                        <a:t>B</a:t>
                      </a:r>
                      <a:r>
                        <a:rPr sz="1400" dirty="0" smtClean="0"/>
                        <a:t>ranch</a:t>
                      </a:r>
                      <a:endParaRPr sz="1400" b="1" i="0" dirty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400" dirty="0" smtClean="0"/>
                        <a:t>$1</a:t>
                      </a:r>
                      <a:r>
                        <a:rPr lang="en-US" sz="1400" dirty="0" smtClean="0"/>
                        <a:t>16,000</a:t>
                      </a:r>
                      <a:endParaRPr sz="1400" b="1" i="0" dirty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400" dirty="0" smtClean="0"/>
                        <a:t>$48</a:t>
                      </a:r>
                      <a:r>
                        <a:rPr lang="en-US" sz="1400" dirty="0" smtClean="0"/>
                        <a:t>0,000</a:t>
                      </a:r>
                      <a:endParaRPr sz="1400" b="1" i="0" dirty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  <a:tr h="254000">
                <a:tc>
                  <a:txBody>
                    <a:bodyPr/>
                    <a:lstStyle/>
                    <a:p>
                      <a:pPr algn="l"/>
                      <a:r>
                        <a:rPr sz="1400" dirty="0" smtClean="0"/>
                        <a:t>Number of </a:t>
                      </a:r>
                      <a:r>
                        <a:rPr lang="en-US" sz="1400" dirty="0" smtClean="0"/>
                        <a:t>B</a:t>
                      </a:r>
                      <a:r>
                        <a:rPr sz="1400" dirty="0" smtClean="0"/>
                        <a:t>ranches to </a:t>
                      </a:r>
                      <a:r>
                        <a:rPr lang="en-US" sz="1400" dirty="0" smtClean="0"/>
                        <a:t>D</a:t>
                      </a:r>
                      <a:r>
                        <a:rPr sz="1400" dirty="0" smtClean="0"/>
                        <a:t>eploy </a:t>
                      </a:r>
                      <a:r>
                        <a:rPr lang="en-US" sz="1400" dirty="0" smtClean="0"/>
                        <a:t>CaféX Fusion</a:t>
                      </a:r>
                      <a:endParaRPr sz="1400" b="0" i="0" dirty="0">
                        <a:solidFill>
                          <a:srgbClr val="0096D6"/>
                        </a:solidFill>
                        <a:latin typeface="Arial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400" dirty="0" smtClean="0"/>
                        <a:t>10</a:t>
                      </a:r>
                      <a:endParaRPr sz="1400" b="0" i="0" dirty="0">
                        <a:solidFill>
                          <a:srgbClr val="0096D6"/>
                        </a:solidFill>
                        <a:latin typeface="Arial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400" dirty="0" smtClean="0"/>
                        <a:t>10</a:t>
                      </a:r>
                      <a:endParaRPr sz="1400" b="0" i="0" dirty="0">
                        <a:solidFill>
                          <a:srgbClr val="0096D6"/>
                        </a:solidFill>
                        <a:latin typeface="Arial"/>
                      </a:endParaRPr>
                    </a:p>
                  </a:txBody>
                  <a:tcPr anchor="ctr"/>
                </a:tc>
              </a:tr>
              <a:tr h="381000">
                <a:tc>
                  <a:txBody>
                    <a:bodyPr/>
                    <a:lstStyle/>
                    <a:p>
                      <a:pPr algn="l"/>
                      <a:r>
                        <a:rPr sz="1400" dirty="0" smtClean="0"/>
                        <a:t>Total Incremental </a:t>
                      </a:r>
                      <a:r>
                        <a:rPr lang="en-US" sz="1400" dirty="0" smtClean="0"/>
                        <a:t>Annual</a:t>
                      </a:r>
                      <a:r>
                        <a:rPr lang="en-US" sz="1400" baseline="0" dirty="0" smtClean="0"/>
                        <a:t> Revenue </a:t>
                      </a:r>
                      <a:r>
                        <a:rPr sz="1400" dirty="0" smtClean="0"/>
                        <a:t>(All </a:t>
                      </a:r>
                      <a:r>
                        <a:rPr lang="en-US" sz="1400" dirty="0" smtClean="0"/>
                        <a:t>B</a:t>
                      </a:r>
                      <a:r>
                        <a:rPr sz="1400" dirty="0" smtClean="0"/>
                        <a:t>ranches)</a:t>
                      </a:r>
                      <a:endParaRPr sz="1400" b="1" i="0" dirty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400" dirty="0" smtClean="0"/>
                        <a:t>$1</a:t>
                      </a:r>
                      <a:r>
                        <a:rPr lang="en-US" sz="1400" dirty="0" smtClean="0"/>
                        <a:t>,160,000</a:t>
                      </a:r>
                      <a:endParaRPr sz="1400" b="1" i="0" dirty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400" dirty="0" smtClean="0"/>
                        <a:t>$4</a:t>
                      </a:r>
                      <a:r>
                        <a:rPr lang="en-US" sz="1400" dirty="0" smtClean="0"/>
                        <a:t>,</a:t>
                      </a:r>
                      <a:r>
                        <a:rPr sz="1400" dirty="0" smtClean="0"/>
                        <a:t>8</a:t>
                      </a:r>
                      <a:r>
                        <a:rPr lang="en-US" sz="1400" dirty="0" smtClean="0"/>
                        <a:t>00,000</a:t>
                      </a:r>
                      <a:endParaRPr sz="1400" b="1" i="0" dirty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anchor="ctr"/>
                </a:tc>
              </a:tr>
              <a:tr h="355600">
                <a:tc>
                  <a:txBody>
                    <a:bodyPr/>
                    <a:lstStyle/>
                    <a:p>
                      <a:pPr algn="l"/>
                      <a:r>
                        <a:rPr lang="en-US" sz="1400" b="1" i="0" dirty="0" smtClean="0">
                          <a:solidFill>
                            <a:srgbClr val="002060"/>
                          </a:solidFill>
                          <a:latin typeface="Arial"/>
                        </a:rPr>
                        <a:t>Total Incremental Margin (Assume 10% Operating Margin)</a:t>
                      </a:r>
                      <a:endParaRPr sz="1400" b="1" i="0" dirty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i="0" dirty="0" smtClean="0">
                          <a:solidFill>
                            <a:srgbClr val="002060"/>
                          </a:solidFill>
                          <a:latin typeface="Arial"/>
                        </a:rPr>
                        <a:t>$116,000</a:t>
                      </a:r>
                      <a:endParaRPr sz="1400" b="1" i="0" dirty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i="0" dirty="0" smtClean="0">
                          <a:solidFill>
                            <a:srgbClr val="002060"/>
                          </a:solidFill>
                          <a:latin typeface="Arial"/>
                        </a:rPr>
                        <a:t>$480,000</a:t>
                      </a:r>
                      <a:endParaRPr sz="1400" b="1" i="0" dirty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6" name="Rectangle 5"/>
          <p:cNvSpPr/>
          <p:nvPr/>
        </p:nvSpPr>
        <p:spPr>
          <a:xfrm>
            <a:off x="533400" y="1352550"/>
            <a:ext cx="83058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ctr"/>
            <a:r>
              <a:rPr lang="en-US" sz="1600" dirty="0" smtClean="0">
                <a:solidFill>
                  <a:schemeClr val="tx1">
                    <a:lumMod val="50000"/>
                  </a:schemeClr>
                </a:solidFill>
              </a:rPr>
              <a:t>Enterprise experts can utilize CaféX Fusion to intersect customer transactions at the point of sale to recover leads, increase sales conversion rate and create cross-sell/upsell opportunities.</a:t>
            </a:r>
            <a:endParaRPr lang="en-US" sz="1600" dirty="0">
              <a:solidFill>
                <a:schemeClr val="tx1">
                  <a:lumMod val="50000"/>
                </a:schemeClr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62707" y="877766"/>
            <a:ext cx="1762125" cy="304800"/>
          </a:xfrm>
          <a:prstGeom prst="rect">
            <a:avLst/>
          </a:prstGeom>
          <a:solidFill>
            <a:schemeClr val="accent2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Benefit #4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7238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>
                <a:solidFill>
                  <a:prstClr val="white"/>
                </a:solidFill>
              </a:rPr>
              <a:t>CaféX Communications Confidential © 2014 – All Rights Reserved. </a:t>
            </a: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066800" y="2266950"/>
            <a:ext cx="5715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chemeClr val="bg1"/>
                </a:solidFill>
              </a:rPr>
              <a:t>Business Case Details</a:t>
            </a:r>
            <a:endParaRPr lang="en-US" sz="2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611646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>
                <a:solidFill>
                  <a:prstClr val="white"/>
                </a:solidFill>
              </a:rPr>
              <a:t>CaféX Communications Confidential © 2014 – All Rights Reserved. </a:t>
            </a: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31C951-9D62-474D-B35D-66AB940D3B2F}" type="slidenum">
              <a:rPr lang="en-US" sz="1000" smtClean="0">
                <a:solidFill>
                  <a:srgbClr val="FFFFFF"/>
                </a:solidFill>
              </a:rPr>
              <a:pPr/>
              <a:t>13</a:t>
            </a:fld>
            <a:endParaRPr lang="en-US" sz="1000" dirty="0">
              <a:solidFill>
                <a:srgbClr val="FFFFFF"/>
              </a:solidFill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Results Summary</a:t>
            </a:r>
            <a:endParaRPr lang="en-US" dirty="0"/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1733550"/>
            <a:ext cx="3724954" cy="17383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19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00600" y="1276350"/>
            <a:ext cx="3840163" cy="2536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878596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>
                <a:solidFill>
                  <a:prstClr val="white"/>
                </a:solidFill>
              </a:rPr>
              <a:t>CaféX Communications Confidential © 2014 – All Rights Reserved. </a:t>
            </a: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31C951-9D62-474D-B35D-66AB940D3B2F}" type="slidenum">
              <a:rPr lang="en-US" sz="1000" smtClean="0">
                <a:solidFill>
                  <a:srgbClr val="FFFFFF"/>
                </a:solidFill>
              </a:rPr>
              <a:pPr/>
              <a:t>14</a:t>
            </a:fld>
            <a:endParaRPr lang="en-US" sz="1000" dirty="0">
              <a:solidFill>
                <a:srgbClr val="FFFFFF"/>
              </a:solidFill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Results Summary</a:t>
            </a:r>
            <a:endParaRPr lang="en-US" dirty="0"/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1038225"/>
            <a:ext cx="6943725" cy="3590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705770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>
                <a:solidFill>
                  <a:prstClr val="white"/>
                </a:solidFill>
              </a:rPr>
              <a:t>CaféX Communications Confidential © 2014 – All Rights Reserved. </a:t>
            </a: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066800" y="2266950"/>
            <a:ext cx="5715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chemeClr val="bg1"/>
                </a:solidFill>
              </a:rPr>
              <a:t>Thank You</a:t>
            </a:r>
            <a:endParaRPr lang="en-US" sz="2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79120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>
                <a:solidFill>
                  <a:prstClr val="white"/>
                </a:solidFill>
              </a:rPr>
              <a:t>CaféX Communications Confidential © 2014 – All Rights Reserved. </a:t>
            </a: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31C951-9D62-474D-B35D-66AB940D3B2F}" type="slidenum">
              <a:rPr lang="en-US" sz="1000" smtClean="0">
                <a:solidFill>
                  <a:srgbClr val="FFFFFF"/>
                </a:solidFill>
              </a:rPr>
              <a:pPr/>
              <a:t>2</a:t>
            </a:fld>
            <a:endParaRPr lang="en-US" sz="1000" dirty="0">
              <a:solidFill>
                <a:srgbClr val="FFFFFF"/>
              </a:solidFill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Executive Summary</a:t>
            </a:r>
            <a:endParaRPr lang="en-US" dirty="0"/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12894011"/>
              </p:ext>
            </p:extLst>
          </p:nvPr>
        </p:nvGraphicFramePr>
        <p:xfrm>
          <a:off x="533400" y="971550"/>
          <a:ext cx="7896312" cy="381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896312"/>
              </a:tblGrid>
              <a:tr h="571568">
                <a:tc>
                  <a:txBody>
                    <a:bodyPr/>
                    <a:lstStyle/>
                    <a:p>
                      <a:pPr marL="0" algn="l" defTabSz="914400" rtl="0" eaLnBrk="1" fontAlgn="t" latinLnBrk="0" hangingPunct="1"/>
                      <a:r>
                        <a:rPr lang="en-GB" sz="1400" b="0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CaféX Fusion Live Assist could </a:t>
                      </a:r>
                      <a:r>
                        <a:rPr lang="en-GB" sz="1400" b="0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drive business value to </a:t>
                      </a:r>
                      <a:r>
                        <a:rPr lang="en-GB" sz="1400" b="0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&lt;client&gt; by </a:t>
                      </a:r>
                      <a:r>
                        <a:rPr lang="en-GB" sz="1400" b="0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generating benefits that would </a:t>
                      </a:r>
                      <a:r>
                        <a:rPr lang="en-GB" sz="1400" b="0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reduce operational costs and lift</a:t>
                      </a:r>
                      <a:r>
                        <a:rPr lang="en-GB" sz="1400" b="0" kern="1200" baseline="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 revenue.</a:t>
                      </a:r>
                      <a:endParaRPr lang="en-GB" sz="1400" b="0" kern="1200" dirty="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571568">
                <a:tc>
                  <a:txBody>
                    <a:bodyPr/>
                    <a:lstStyle/>
                    <a:p>
                      <a:pPr marL="0" algn="l" defTabSz="914400" rtl="0" eaLnBrk="1" fontAlgn="t" latinLnBrk="0" hangingPunct="1"/>
                      <a:r>
                        <a:rPr lang="en-GB" sz="1400" b="0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This</a:t>
                      </a:r>
                      <a:r>
                        <a:rPr lang="en-GB" sz="1400" b="0" kern="1200" baseline="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 report provides a </a:t>
                      </a:r>
                      <a:r>
                        <a:rPr lang="en-GB" sz="1400" b="1" u="sng" kern="1200" baseline="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sample business </a:t>
                      </a:r>
                      <a:r>
                        <a:rPr lang="en-GB" sz="1400" b="1" u="sng" kern="1200" baseline="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case for 1,000 concurrent sessions </a:t>
                      </a:r>
                      <a:r>
                        <a:rPr lang="en-GB" sz="1400" b="0" kern="1200" baseline="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based upon a set of assumptions and benchmark data from CaféX clients of similar size to </a:t>
                      </a:r>
                      <a:r>
                        <a:rPr lang="en-GB" sz="1400" b="0" kern="1200" baseline="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&lt;client&gt; that </a:t>
                      </a:r>
                      <a:r>
                        <a:rPr lang="en-GB" sz="1400" b="0" kern="1200" baseline="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are utilizing CaféX Fusion.</a:t>
                      </a:r>
                      <a:endParaRPr lang="en-GB" sz="1400" b="0" kern="1200" dirty="0">
                        <a:solidFill>
                          <a:srgbClr val="00206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326610">
                <a:tc>
                  <a:txBody>
                    <a:bodyPr/>
                    <a:lstStyle/>
                    <a:p>
                      <a:pPr marL="0" algn="l" defTabSz="914400" rtl="0" eaLnBrk="1" fontAlgn="t" latinLnBrk="0" hangingPunct="1"/>
                      <a:r>
                        <a:rPr lang="en-GB" sz="1400" b="1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Achieve a 12</a:t>
                      </a:r>
                      <a:r>
                        <a:rPr lang="en-GB" sz="1400" b="1" kern="1200" baseline="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400" b="1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month return on investment.</a:t>
                      </a:r>
                      <a:endParaRPr lang="en-GB" sz="1400" b="1" kern="1200" dirty="0">
                        <a:solidFill>
                          <a:srgbClr val="00206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326610">
                <a:tc>
                  <a:txBody>
                    <a:bodyPr/>
                    <a:lstStyle/>
                    <a:p>
                      <a:pPr marL="0" algn="l" defTabSz="914400" rtl="0" eaLnBrk="1" fontAlgn="t" latinLnBrk="0" hangingPunct="1"/>
                      <a:r>
                        <a:rPr lang="en-GB" sz="1400" b="1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Realize </a:t>
                      </a:r>
                      <a:r>
                        <a:rPr lang="en-GB" sz="1400" b="1" kern="1200" baseline="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benefits </a:t>
                      </a:r>
                      <a:r>
                        <a:rPr lang="en-GB" sz="1400" b="1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as much as $7 million over 3 years</a:t>
                      </a:r>
                      <a:r>
                        <a:rPr lang="en-GB" sz="1400" b="0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:</a:t>
                      </a:r>
                      <a:endParaRPr lang="en-GB" sz="1400" b="0" kern="1200" dirty="0">
                        <a:solidFill>
                          <a:srgbClr val="00206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304218">
                <a:tc>
                  <a:txBody>
                    <a:bodyPr/>
                    <a:lstStyle/>
                    <a:p>
                      <a:pPr marL="0" algn="l" defTabSz="914400" rtl="0" eaLnBrk="1" fontAlgn="t" latinLnBrk="0" hangingPunct="1"/>
                      <a:r>
                        <a:rPr lang="en-GB" sz="1400" b="0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               □   </a:t>
                      </a:r>
                      <a:r>
                        <a:rPr lang="en-GB" sz="1400" b="0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Lower agent costs by as much as $5.7</a:t>
                      </a:r>
                      <a:r>
                        <a:rPr lang="en-GB" sz="1400" b="0" kern="1200" baseline="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 million over 3 years </a:t>
                      </a:r>
                      <a:endParaRPr lang="en-GB" sz="1400" b="0" kern="1200" dirty="0">
                        <a:solidFill>
                          <a:srgbClr val="00206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304218">
                <a:tc>
                  <a:txBody>
                    <a:bodyPr/>
                    <a:lstStyle/>
                    <a:p>
                      <a:pPr marL="0" algn="l" defTabSz="914400" rtl="0" eaLnBrk="1" fontAlgn="t" latinLnBrk="0" hangingPunct="1"/>
                      <a:r>
                        <a:rPr lang="en-GB" sz="1400" b="0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               □   </a:t>
                      </a:r>
                      <a:r>
                        <a:rPr lang="en-GB" sz="1400" b="0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Cut 800 inbound</a:t>
                      </a:r>
                      <a:r>
                        <a:rPr lang="en-GB" sz="1400" b="0" kern="1200" baseline="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 call </a:t>
                      </a:r>
                      <a:r>
                        <a:rPr lang="en-GB" sz="1400" b="0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charges by up to $500,000 over 3 years</a:t>
                      </a:r>
                      <a:endParaRPr lang="en-GB" sz="1400" b="0" kern="1200" dirty="0">
                        <a:solidFill>
                          <a:srgbClr val="00206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289742">
                <a:tc>
                  <a:txBody>
                    <a:bodyPr/>
                    <a:lstStyle/>
                    <a:p>
                      <a:pPr marL="0" algn="l" defTabSz="914400" rtl="0" eaLnBrk="1" fontAlgn="t" latinLnBrk="0" hangingPunct="1"/>
                      <a:r>
                        <a:rPr lang="en-GB" sz="1400" b="0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               □   </a:t>
                      </a:r>
                      <a:r>
                        <a:rPr lang="en-GB" sz="1400" b="0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Reduce travel costs by up to $450,000 </a:t>
                      </a:r>
                      <a:r>
                        <a:rPr lang="en-GB" sz="1400" b="0" kern="1200" baseline="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over 3 years </a:t>
                      </a:r>
                      <a:endParaRPr lang="en-GB" sz="1400" b="0" kern="1200" dirty="0">
                        <a:solidFill>
                          <a:srgbClr val="00206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507030">
                <a:tc>
                  <a:txBody>
                    <a:bodyPr/>
                    <a:lstStyle/>
                    <a:p>
                      <a:pPr marL="0" algn="l" defTabSz="914400" rtl="0" eaLnBrk="1" fontAlgn="t" latinLnBrk="0" hangingPunct="1"/>
                      <a:r>
                        <a:rPr lang="en-GB" sz="1400" b="0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               □   </a:t>
                      </a:r>
                      <a:r>
                        <a:rPr lang="en-GB" sz="1400" b="0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Increase margin from higher revenues by up to $350,000 over 3 years</a:t>
                      </a:r>
                      <a:endParaRPr lang="en-GB" sz="1400" b="0" kern="1200" dirty="0">
                        <a:solidFill>
                          <a:srgbClr val="00206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608436">
                <a:tc>
                  <a:txBody>
                    <a:bodyPr/>
                    <a:lstStyle/>
                    <a:p>
                      <a:pPr marL="0" algn="l" defTabSz="914400" rtl="0" eaLnBrk="1" fontAlgn="t" latinLnBrk="0" hangingPunct="1"/>
                      <a:r>
                        <a:rPr lang="en-GB" sz="1400" b="0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A detailed business case</a:t>
                      </a:r>
                      <a:r>
                        <a:rPr lang="en-GB" sz="1400" b="0" kern="1200" baseline="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 built on estimates specific to </a:t>
                      </a:r>
                      <a:r>
                        <a:rPr lang="en-GB" sz="1400" b="0" kern="1200" baseline="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&lt;client&gt; </a:t>
                      </a:r>
                      <a:r>
                        <a:rPr lang="en-GB" sz="1400" b="0" kern="1200" baseline="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can be constructed as a next step. </a:t>
                      </a:r>
                      <a:endParaRPr lang="en-GB" sz="1400" b="0" kern="1200" dirty="0">
                        <a:solidFill>
                          <a:srgbClr val="00206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229529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>
                <a:solidFill>
                  <a:prstClr val="white"/>
                </a:solidFill>
              </a:rPr>
              <a:t>CaféX Communications Confidential © 2014 – All Rights Reserved. </a:t>
            </a: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31C951-9D62-474D-B35D-66AB940D3B2F}" type="slidenum">
              <a:rPr lang="en-US" sz="1000" smtClean="0">
                <a:solidFill>
                  <a:srgbClr val="FFFFFF"/>
                </a:solidFill>
              </a:rPr>
              <a:pPr/>
              <a:t>3</a:t>
            </a:fld>
            <a:endParaRPr lang="en-US" sz="1000" dirty="0">
              <a:solidFill>
                <a:srgbClr val="FFFFFF"/>
              </a:solidFill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ROI &amp; Payback Summary</a:t>
            </a:r>
            <a:endParaRPr lang="en-US" dirty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1352550"/>
            <a:ext cx="4670425" cy="2779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00600" y="1398587"/>
            <a:ext cx="3670300" cy="2620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228600" y="4095750"/>
            <a:ext cx="8077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68275" indent="-168275">
              <a:buFont typeface="Arial" panose="020B0604020202020204" pitchFamily="34" charset="0"/>
              <a:buChar char="•"/>
            </a:pPr>
            <a:r>
              <a:rPr lang="en-US" dirty="0" smtClean="0"/>
              <a:t>Example is based on 1,000 concurrent sessions of Fusion Live Assist with Palettes </a:t>
            </a:r>
            <a:endParaRPr lang="en-US" dirty="0" smtClean="0"/>
          </a:p>
          <a:p>
            <a:pPr marL="168275" indent="-168275">
              <a:buFont typeface="Arial" panose="020B0604020202020204" pitchFamily="34" charset="0"/>
              <a:buChar char="•"/>
            </a:pPr>
            <a:r>
              <a:rPr lang="en-US" dirty="0" smtClean="0"/>
              <a:t>Net </a:t>
            </a:r>
            <a:r>
              <a:rPr lang="en-US" dirty="0" smtClean="0"/>
              <a:t>Present Value (NPV) rate assumed to be 10%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43403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>
                <a:solidFill>
                  <a:prstClr val="white"/>
                </a:solidFill>
              </a:rPr>
              <a:t>CaféX Communications Confidential © 2014 – All Rights Reserved. </a:t>
            </a: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066800" y="2266950"/>
            <a:ext cx="5715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chemeClr val="bg1"/>
                </a:solidFill>
              </a:rPr>
              <a:t>Benefit Calculations</a:t>
            </a:r>
            <a:endParaRPr lang="en-US" sz="2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720191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>
                <a:solidFill>
                  <a:prstClr val="white"/>
                </a:solidFill>
              </a:rPr>
              <a:t>CaféX Communications Confidential © 2014 – All Rights Reserved. </a:t>
            </a: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31C951-9D62-474D-B35D-66AB940D3B2F}" type="slidenum">
              <a:rPr lang="en-US" sz="1000" smtClean="0">
                <a:solidFill>
                  <a:srgbClr val="FFFFFF"/>
                </a:solidFill>
              </a:rPr>
              <a:pPr/>
              <a:t>5</a:t>
            </a:fld>
            <a:endParaRPr lang="en-US" sz="1000" dirty="0">
              <a:solidFill>
                <a:srgbClr val="FFFFFF"/>
              </a:solidFill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Reduced Cost Per Agent Call</a:t>
            </a:r>
            <a:endParaRPr lang="en-US" dirty="0"/>
          </a:p>
        </p:txBody>
      </p:sp>
      <p:pic>
        <p:nvPicPr>
          <p:cNvPr id="1025" name="Picture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5275" y="987552"/>
            <a:ext cx="8553450" cy="2371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Rounded Rectangle 6"/>
          <p:cNvSpPr/>
          <p:nvPr/>
        </p:nvSpPr>
        <p:spPr>
          <a:xfrm>
            <a:off x="6096000" y="2266950"/>
            <a:ext cx="2895600" cy="381000"/>
          </a:xfrm>
          <a:prstGeom prst="roundRect">
            <a:avLst/>
          </a:prstGeom>
          <a:noFill/>
          <a:ln w="19050">
            <a:solidFill>
              <a:srgbClr val="C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457200" y="3562350"/>
            <a:ext cx="755332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CaféX Fusion </a:t>
            </a:r>
            <a:r>
              <a:rPr lang="en-US" dirty="0" smtClean="0">
                <a:solidFill>
                  <a:srgbClr val="C00000"/>
                </a:solidFill>
              </a:rPr>
              <a:t>reduces cost per agent call </a:t>
            </a:r>
            <a:r>
              <a:rPr lang="en-US" dirty="0" smtClean="0"/>
              <a:t>due to enhanced live assistance &amp; user context capture. Benefits include: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Reduced service call duration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Improved agent productivity factor (time spent with customers)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295275" y="819150"/>
            <a:ext cx="1762125" cy="304800"/>
          </a:xfrm>
          <a:prstGeom prst="rect">
            <a:avLst/>
          </a:prstGeom>
          <a:solidFill>
            <a:schemeClr val="accent2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Benefit #1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11342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8163" y="1428750"/>
            <a:ext cx="8067675" cy="1314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>
                <a:solidFill>
                  <a:prstClr val="white"/>
                </a:solidFill>
              </a:rPr>
              <a:t>CaféX Communications Confidential © 2014 – All Rights Reserved. </a:t>
            </a: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31C951-9D62-474D-B35D-66AB940D3B2F}" type="slidenum">
              <a:rPr lang="en-US" sz="1000" smtClean="0">
                <a:solidFill>
                  <a:srgbClr val="FFFFFF"/>
                </a:solidFill>
              </a:rPr>
              <a:pPr/>
              <a:t>6</a:t>
            </a:fld>
            <a:endParaRPr lang="en-US" sz="1000" dirty="0">
              <a:solidFill>
                <a:srgbClr val="FFFFFF"/>
              </a:solidFill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Calls That Continue on Current Channels</a:t>
            </a:r>
            <a:endParaRPr lang="en-US" dirty="0"/>
          </a:p>
        </p:txBody>
      </p:sp>
      <p:sp>
        <p:nvSpPr>
          <p:cNvPr id="7" name="Rounded Rectangle 6"/>
          <p:cNvSpPr/>
          <p:nvPr/>
        </p:nvSpPr>
        <p:spPr>
          <a:xfrm>
            <a:off x="4572000" y="1819656"/>
            <a:ext cx="3505200" cy="190500"/>
          </a:xfrm>
          <a:prstGeom prst="roundRect">
            <a:avLst/>
          </a:prstGeom>
          <a:noFill/>
          <a:ln w="19050">
            <a:solidFill>
              <a:srgbClr val="C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535598" y="3105150"/>
            <a:ext cx="755332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Model assumes that a given percentage of inbound calls  to the contact center in Years 1, 2, and 3 respectively will continue to use traditional (e.g. PSTN) channels and not  be initiated from within the web/mobile app.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95275" y="819150"/>
            <a:ext cx="1762125" cy="304800"/>
          </a:xfrm>
          <a:prstGeom prst="rect">
            <a:avLst/>
          </a:prstGeom>
          <a:solidFill>
            <a:schemeClr val="accent2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Benefit #1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20563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7675" y="971550"/>
            <a:ext cx="8239125" cy="2162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>
                <a:solidFill>
                  <a:prstClr val="white"/>
                </a:solidFill>
              </a:rPr>
              <a:t>CaféX Communications Confidential © 2014 – All Rights Reserved. </a:t>
            </a: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31C951-9D62-474D-B35D-66AB940D3B2F}" type="slidenum">
              <a:rPr lang="en-US" sz="1000" smtClean="0">
                <a:solidFill>
                  <a:srgbClr val="FFFFFF"/>
                </a:solidFill>
              </a:rPr>
              <a:pPr/>
              <a:t>7</a:t>
            </a:fld>
            <a:endParaRPr lang="en-US" sz="1000" dirty="0">
              <a:solidFill>
                <a:srgbClr val="FFFFFF"/>
              </a:solidFill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Improved FCR for In-App Live Assist Calls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457200" y="3562350"/>
            <a:ext cx="755332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Model assumes that adding another channel (in-app communication) to the contact center will increase call volumes as shown above.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First call resolution improves each year due to in-app live assist which enables more effective agent interactions with customers </a:t>
            </a:r>
            <a:endParaRPr lang="en-US" dirty="0"/>
          </a:p>
        </p:txBody>
      </p:sp>
      <p:sp>
        <p:nvSpPr>
          <p:cNvPr id="7" name="Rounded Rectangle 6"/>
          <p:cNvSpPr/>
          <p:nvPr/>
        </p:nvSpPr>
        <p:spPr>
          <a:xfrm>
            <a:off x="4419600" y="1381125"/>
            <a:ext cx="3505200" cy="342900"/>
          </a:xfrm>
          <a:prstGeom prst="roundRect">
            <a:avLst/>
          </a:prstGeom>
          <a:noFill/>
          <a:ln w="19050">
            <a:solidFill>
              <a:srgbClr val="C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ounded Rectangle 7"/>
          <p:cNvSpPr/>
          <p:nvPr/>
        </p:nvSpPr>
        <p:spPr>
          <a:xfrm>
            <a:off x="4419600" y="2105025"/>
            <a:ext cx="3505200" cy="190500"/>
          </a:xfrm>
          <a:prstGeom prst="roundRect">
            <a:avLst/>
          </a:prstGeom>
          <a:noFill/>
          <a:ln w="19050">
            <a:solidFill>
              <a:srgbClr val="C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ounded Rectangle 8"/>
          <p:cNvSpPr/>
          <p:nvPr/>
        </p:nvSpPr>
        <p:spPr>
          <a:xfrm>
            <a:off x="4419600" y="2447925"/>
            <a:ext cx="3505200" cy="190500"/>
          </a:xfrm>
          <a:prstGeom prst="roundRect">
            <a:avLst/>
          </a:prstGeom>
          <a:noFill/>
          <a:ln w="19050">
            <a:solidFill>
              <a:srgbClr val="C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8010525" y="971550"/>
            <a:ext cx="98107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From Slide 3</a:t>
            </a:r>
            <a:endParaRPr lang="en-US" sz="1200" dirty="0"/>
          </a:p>
        </p:txBody>
      </p:sp>
      <p:sp>
        <p:nvSpPr>
          <p:cNvPr id="12" name="TextBox 11"/>
          <p:cNvSpPr txBox="1"/>
          <p:nvPr/>
        </p:nvSpPr>
        <p:spPr>
          <a:xfrm>
            <a:off x="8010525" y="3010614"/>
            <a:ext cx="98107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From Slide 2</a:t>
            </a:r>
            <a:endParaRPr lang="en-US" sz="1200" dirty="0"/>
          </a:p>
        </p:txBody>
      </p:sp>
      <p:cxnSp>
        <p:nvCxnSpPr>
          <p:cNvPr id="11" name="Straight Connector 10"/>
          <p:cNvCxnSpPr/>
          <p:nvPr/>
        </p:nvCxnSpPr>
        <p:spPr>
          <a:xfrm flipH="1">
            <a:off x="6705600" y="1217771"/>
            <a:ext cx="1524000" cy="234077"/>
          </a:xfrm>
          <a:prstGeom prst="line">
            <a:avLst/>
          </a:prstGeom>
          <a:ln>
            <a:solidFill>
              <a:srgbClr val="C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>
            <a:endCxn id="12" idx="0"/>
          </p:cNvCxnSpPr>
          <p:nvPr/>
        </p:nvCxnSpPr>
        <p:spPr>
          <a:xfrm>
            <a:off x="7924800" y="2571750"/>
            <a:ext cx="576263" cy="438864"/>
          </a:xfrm>
          <a:prstGeom prst="line">
            <a:avLst/>
          </a:prstGeom>
          <a:ln>
            <a:solidFill>
              <a:srgbClr val="C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3" name="Rectangle 22"/>
          <p:cNvSpPr/>
          <p:nvPr/>
        </p:nvSpPr>
        <p:spPr>
          <a:xfrm>
            <a:off x="295275" y="819150"/>
            <a:ext cx="1762125" cy="304800"/>
          </a:xfrm>
          <a:prstGeom prst="rect">
            <a:avLst/>
          </a:prstGeom>
          <a:solidFill>
            <a:schemeClr val="accent2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Benefit #1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04029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01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2343150"/>
            <a:ext cx="6962775" cy="409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4" name="Picture 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2876550"/>
            <a:ext cx="6962775" cy="409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>
                <a:solidFill>
                  <a:prstClr val="white"/>
                </a:solidFill>
              </a:rPr>
              <a:t>CaféX Communications Confidential © 2014 – All Rights Reserved. </a:t>
            </a: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31C951-9D62-474D-B35D-66AB940D3B2F}" type="slidenum">
              <a:rPr lang="en-US" sz="1000" smtClean="0">
                <a:solidFill>
                  <a:srgbClr val="FFFFFF"/>
                </a:solidFill>
              </a:rPr>
              <a:pPr/>
              <a:t>8</a:t>
            </a:fld>
            <a:endParaRPr lang="en-US" sz="1000" dirty="0">
              <a:solidFill>
                <a:srgbClr val="FFFFFF"/>
              </a:solidFill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Net Savings in Agent Costs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381000" y="742950"/>
            <a:ext cx="2971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Status Quo</a:t>
            </a:r>
            <a:endParaRPr lang="en-US" b="1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1123950"/>
            <a:ext cx="611505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381000" y="2202418"/>
            <a:ext cx="2971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With CaféX Fusion</a:t>
            </a:r>
            <a:endParaRPr lang="en-US" b="1" dirty="0"/>
          </a:p>
        </p:txBody>
      </p:sp>
      <p:sp>
        <p:nvSpPr>
          <p:cNvPr id="13" name="TextBox 12"/>
          <p:cNvSpPr txBox="1"/>
          <p:nvPr/>
        </p:nvSpPr>
        <p:spPr>
          <a:xfrm>
            <a:off x="3352800" y="2724150"/>
            <a:ext cx="5095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+</a:t>
            </a:r>
            <a:endParaRPr lang="en-US" dirty="0"/>
          </a:p>
        </p:txBody>
      </p:sp>
      <p:pic>
        <p:nvPicPr>
          <p:cNvPr id="4105" name="Picture 9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4446" y="3409950"/>
            <a:ext cx="6962775" cy="409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8" name="TextBox 17"/>
          <p:cNvSpPr txBox="1"/>
          <p:nvPr/>
        </p:nvSpPr>
        <p:spPr>
          <a:xfrm>
            <a:off x="3352800" y="3257550"/>
            <a:ext cx="5095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=</a:t>
            </a:r>
            <a:endParaRPr lang="en-US" dirty="0"/>
          </a:p>
        </p:txBody>
      </p:sp>
      <p:pic>
        <p:nvPicPr>
          <p:cNvPr id="4108" name="Picture 1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0308" y="4238625"/>
            <a:ext cx="6962775" cy="390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0" name="TextBox 19"/>
          <p:cNvSpPr txBox="1"/>
          <p:nvPr/>
        </p:nvSpPr>
        <p:spPr>
          <a:xfrm>
            <a:off x="381000" y="4031218"/>
            <a:ext cx="2971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Net Savings</a:t>
            </a:r>
            <a:endParaRPr lang="en-US" b="1" dirty="0"/>
          </a:p>
        </p:txBody>
      </p:sp>
      <p:sp>
        <p:nvSpPr>
          <p:cNvPr id="24" name="Rectangle 23"/>
          <p:cNvSpPr/>
          <p:nvPr/>
        </p:nvSpPr>
        <p:spPr>
          <a:xfrm>
            <a:off x="7162800" y="855812"/>
            <a:ext cx="1762125" cy="304800"/>
          </a:xfrm>
          <a:prstGeom prst="rect">
            <a:avLst/>
          </a:prstGeom>
          <a:solidFill>
            <a:schemeClr val="accent2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Benefit #1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20675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>
                <a:solidFill>
                  <a:prstClr val="white"/>
                </a:solidFill>
              </a:rPr>
              <a:t>CaféX Communications Confidential © 2014 – All Rights Reserved. </a:t>
            </a: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31C951-9D62-474D-B35D-66AB940D3B2F}" type="slidenum">
              <a:rPr lang="en-US" sz="1000" smtClean="0">
                <a:solidFill>
                  <a:srgbClr val="FFFFFF"/>
                </a:solidFill>
              </a:rPr>
              <a:pPr/>
              <a:t>9</a:t>
            </a:fld>
            <a:endParaRPr lang="en-US" sz="1000" dirty="0">
              <a:solidFill>
                <a:srgbClr val="FFFFFF"/>
              </a:solidFill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Reduced 800 Charges</a:t>
            </a:r>
            <a:endParaRPr lang="en-US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900" y="1123950"/>
            <a:ext cx="8420100" cy="1676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900" y="3426857"/>
            <a:ext cx="8420100" cy="200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381000" y="742950"/>
            <a:ext cx="6705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Year 1: 10% of Inbound Calls Avoid PSTN Charges</a:t>
            </a:r>
            <a:endParaRPr lang="en-US" b="1" dirty="0"/>
          </a:p>
        </p:txBody>
      </p:sp>
      <p:sp>
        <p:nvSpPr>
          <p:cNvPr id="8" name="TextBox 7"/>
          <p:cNvSpPr txBox="1"/>
          <p:nvPr/>
        </p:nvSpPr>
        <p:spPr>
          <a:xfrm>
            <a:off x="381000" y="3105150"/>
            <a:ext cx="6705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Year 2: 20% of Inbound Calls Avoid PSTN Charges</a:t>
            </a:r>
            <a:endParaRPr lang="en-US" b="1" dirty="0"/>
          </a:p>
        </p:txBody>
      </p:sp>
      <p:sp>
        <p:nvSpPr>
          <p:cNvPr id="9" name="TextBox 8"/>
          <p:cNvSpPr txBox="1"/>
          <p:nvPr/>
        </p:nvSpPr>
        <p:spPr>
          <a:xfrm>
            <a:off x="381000" y="3983593"/>
            <a:ext cx="6705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Year 3: </a:t>
            </a:r>
            <a:r>
              <a:rPr lang="en-US" b="1" dirty="0"/>
              <a:t>3</a:t>
            </a:r>
            <a:r>
              <a:rPr lang="en-US" b="1" dirty="0" smtClean="0"/>
              <a:t>0% of Inbound Calls Avoid PSTN Charges</a:t>
            </a:r>
            <a:endParaRPr lang="en-US" b="1" dirty="0"/>
          </a:p>
        </p:txBody>
      </p:sp>
      <p:pic>
        <p:nvPicPr>
          <p:cNvPr id="5124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5831" y="4352925"/>
            <a:ext cx="8420100" cy="200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1" name="Rectangle 10"/>
          <p:cNvSpPr/>
          <p:nvPr/>
        </p:nvSpPr>
        <p:spPr>
          <a:xfrm>
            <a:off x="6858000" y="285750"/>
            <a:ext cx="1762125" cy="304800"/>
          </a:xfrm>
          <a:prstGeom prst="rect">
            <a:avLst/>
          </a:prstGeom>
          <a:solidFill>
            <a:schemeClr val="accent2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Benefit #2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44171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Office Theme">
  <a:themeElements>
    <a:clrScheme name="Custom 5">
      <a:dk1>
        <a:srgbClr val="092E4D"/>
      </a:dk1>
      <a:lt1>
        <a:sysClr val="window" lastClr="FFFFFF"/>
      </a:lt1>
      <a:dk2>
        <a:srgbClr val="242852"/>
      </a:dk2>
      <a:lt2>
        <a:srgbClr val="ACCBF9"/>
      </a:lt2>
      <a:accent1>
        <a:srgbClr val="629DD1"/>
      </a:accent1>
      <a:accent2>
        <a:srgbClr val="297FD5"/>
      </a:accent2>
      <a:accent3>
        <a:srgbClr val="7F8FA9"/>
      </a:accent3>
      <a:accent4>
        <a:srgbClr val="4A66AC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1475</TotalTime>
  <Words>768</Words>
  <Application>Microsoft Office PowerPoint</Application>
  <PresentationFormat>On-screen Show (16:9)</PresentationFormat>
  <Paragraphs>117</Paragraphs>
  <Slides>15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1_Office Theme</vt:lpstr>
      <vt:lpstr>Fusion Live Assist ROI &amp; Customer Benefit Analysis</vt:lpstr>
      <vt:lpstr>Executive Summary</vt:lpstr>
      <vt:lpstr>ROI &amp; Payback Summary</vt:lpstr>
      <vt:lpstr>PowerPoint Presentation</vt:lpstr>
      <vt:lpstr>Reduced Cost Per Agent Call</vt:lpstr>
      <vt:lpstr>Calls That Continue on Current Channels</vt:lpstr>
      <vt:lpstr>Improved FCR for In-App Live Assist Calls</vt:lpstr>
      <vt:lpstr>Net Savings in Agent Costs</vt:lpstr>
      <vt:lpstr>Reduced 800 Charges</vt:lpstr>
      <vt:lpstr>     Travel Cost Savings Calculation </vt:lpstr>
      <vt:lpstr>Revenue &amp; Margin Uplift</vt:lpstr>
      <vt:lpstr>PowerPoint Presentation</vt:lpstr>
      <vt:lpstr>Results Summary</vt:lpstr>
      <vt:lpstr>Results Summary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Live Assist Benefit Summary</dc:title>
  <dc:creator>cafex-master</dc:creator>
  <cp:lastModifiedBy>cafex-master</cp:lastModifiedBy>
  <cp:revision>34</cp:revision>
  <dcterms:created xsi:type="dcterms:W3CDTF">2014-04-07T17:56:52Z</dcterms:created>
  <dcterms:modified xsi:type="dcterms:W3CDTF">2014-05-02T13:18:21Z</dcterms:modified>
</cp:coreProperties>
</file>