
<file path=[Content_Types].xml><?xml version="1.0" encoding="utf-8"?>
<Types xmlns="http://schemas.openxmlformats.org/package/2006/content-types">
  <Default Extension="png" ContentType="image/png"/>
  <Default Extension="jpeg" ContentType="image/jpeg"/>
  <Default Extension="xls" ContentType="application/vnd.ms-excel"/>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8.xml" ContentType="application/vnd.openxmlformats-officedocument.presentationml.notesSlide+xml"/>
  <Override PartName="/ppt/charts/chart5.xml" ContentType="application/vnd.openxmlformats-officedocument.drawingml.chart+xml"/>
  <Override PartName="/ppt/drawings/drawing1.xml" ContentType="application/vnd.openxmlformats-officedocument.drawingml.chartshapes+xml"/>
  <Override PartName="/ppt/notesSlides/notesSlide39.xml" ContentType="application/vnd.openxmlformats-officedocument.presentationml.notesSlide+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7" r:id="rId1"/>
  </p:sldMasterIdLst>
  <p:notesMasterIdLst>
    <p:notesMasterId r:id="rId81"/>
  </p:notesMasterIdLst>
  <p:sldIdLst>
    <p:sldId id="349" r:id="rId2"/>
    <p:sldId id="301" r:id="rId3"/>
    <p:sldId id="347" r:id="rId4"/>
    <p:sldId id="348" r:id="rId5"/>
    <p:sldId id="331" r:id="rId6"/>
    <p:sldId id="302" r:id="rId7"/>
    <p:sldId id="350" r:id="rId8"/>
    <p:sldId id="351" r:id="rId9"/>
    <p:sldId id="352" r:id="rId10"/>
    <p:sldId id="330" r:id="rId11"/>
    <p:sldId id="312" r:id="rId12"/>
    <p:sldId id="328" r:id="rId13"/>
    <p:sldId id="287" r:id="rId14"/>
    <p:sldId id="277" r:id="rId15"/>
    <p:sldId id="289" r:id="rId16"/>
    <p:sldId id="266" r:id="rId17"/>
    <p:sldId id="268" r:id="rId18"/>
    <p:sldId id="269" r:id="rId19"/>
    <p:sldId id="270" r:id="rId20"/>
    <p:sldId id="265" r:id="rId21"/>
    <p:sldId id="290" r:id="rId22"/>
    <p:sldId id="297" r:id="rId23"/>
    <p:sldId id="258" r:id="rId24"/>
    <p:sldId id="260" r:id="rId25"/>
    <p:sldId id="311" r:id="rId26"/>
    <p:sldId id="305" r:id="rId27"/>
    <p:sldId id="306" r:id="rId28"/>
    <p:sldId id="307" r:id="rId29"/>
    <p:sldId id="308" r:id="rId30"/>
    <p:sldId id="309" r:id="rId31"/>
    <p:sldId id="291" r:id="rId32"/>
    <p:sldId id="332" r:id="rId33"/>
    <p:sldId id="333" r:id="rId34"/>
    <p:sldId id="334" r:id="rId35"/>
    <p:sldId id="335" r:id="rId36"/>
    <p:sldId id="304" r:id="rId37"/>
    <p:sldId id="353" r:id="rId38"/>
    <p:sldId id="354" r:id="rId39"/>
    <p:sldId id="355" r:id="rId40"/>
    <p:sldId id="356" r:id="rId41"/>
    <p:sldId id="336" r:id="rId42"/>
    <p:sldId id="296" r:id="rId43"/>
    <p:sldId id="259" r:id="rId44"/>
    <p:sldId id="298" r:id="rId45"/>
    <p:sldId id="263" r:id="rId46"/>
    <p:sldId id="264" r:id="rId47"/>
    <p:sldId id="299" r:id="rId48"/>
    <p:sldId id="279" r:id="rId49"/>
    <p:sldId id="281" r:id="rId50"/>
    <p:sldId id="284" r:id="rId51"/>
    <p:sldId id="294" r:id="rId52"/>
    <p:sldId id="337" r:id="rId53"/>
    <p:sldId id="295" r:id="rId54"/>
    <p:sldId id="338" r:id="rId55"/>
    <p:sldId id="339" r:id="rId56"/>
    <p:sldId id="303" r:id="rId57"/>
    <p:sldId id="329" r:id="rId58"/>
    <p:sldId id="315" r:id="rId59"/>
    <p:sldId id="275" r:id="rId60"/>
    <p:sldId id="317" r:id="rId61"/>
    <p:sldId id="293" r:id="rId62"/>
    <p:sldId id="319" r:id="rId63"/>
    <p:sldId id="292" r:id="rId64"/>
    <p:sldId id="320" r:id="rId65"/>
    <p:sldId id="321" r:id="rId66"/>
    <p:sldId id="322" r:id="rId67"/>
    <p:sldId id="323" r:id="rId68"/>
    <p:sldId id="324" r:id="rId69"/>
    <p:sldId id="325" r:id="rId70"/>
    <p:sldId id="326" r:id="rId71"/>
    <p:sldId id="327" r:id="rId72"/>
    <p:sldId id="310" r:id="rId73"/>
    <p:sldId id="261" r:id="rId74"/>
    <p:sldId id="280" r:id="rId75"/>
    <p:sldId id="282" r:id="rId76"/>
    <p:sldId id="285" r:id="rId77"/>
    <p:sldId id="313" r:id="rId78"/>
    <p:sldId id="314" r:id="rId79"/>
    <p:sldId id="288" r:id="rId80"/>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1829" autoAdjust="0"/>
  </p:normalViewPr>
  <p:slideViewPr>
    <p:cSldViewPr>
      <p:cViewPr>
        <p:scale>
          <a:sx n="72" d="100"/>
          <a:sy n="72" d="100"/>
        </p:scale>
        <p:origin x="-378" y="-28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presProps" Target="presProps.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openxmlformats.org/officeDocument/2006/relationships/oleObject" Target="Book1"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Book1"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Book1" TargetMode="External"/></Relationships>
</file>

<file path=ppt/charts/_rels/chart5.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2.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solidFill>
                  <a:srgbClr val="7F7F7F"/>
                </a:solidFill>
              </a:defRPr>
            </a:pPr>
            <a:r>
              <a:rPr lang="en-US" dirty="0">
                <a:solidFill>
                  <a:srgbClr val="7F7F7F"/>
                </a:solidFill>
              </a:rPr>
              <a:t>Video </a:t>
            </a:r>
            <a:r>
              <a:rPr lang="en-US" dirty="0" smtClean="0">
                <a:solidFill>
                  <a:srgbClr val="7F7F7F"/>
                </a:solidFill>
              </a:rPr>
              <a:t>Internet traffic</a:t>
            </a:r>
            <a:endParaRPr lang="en-US" dirty="0">
              <a:solidFill>
                <a:srgbClr val="7F7F7F"/>
              </a:solidFill>
            </a:endParaRPr>
          </a:p>
        </c:rich>
      </c:tx>
      <c:layout>
        <c:manualLayout>
          <c:xMode val="edge"/>
          <c:yMode val="edge"/>
          <c:x val="0.19640765399060101"/>
          <c:y val="0"/>
        </c:manualLayout>
      </c:layout>
      <c:overlay val="0"/>
    </c:title>
    <c:autoTitleDeleted val="0"/>
    <c:plotArea>
      <c:layout/>
      <c:lineChart>
        <c:grouping val="standard"/>
        <c:varyColors val="0"/>
        <c:ser>
          <c:idx val="0"/>
          <c:order val="0"/>
          <c:tx>
            <c:strRef>
              <c:f>Sheet1!$B$1</c:f>
              <c:strCache>
                <c:ptCount val="1"/>
                <c:pt idx="0">
                  <c:v>Petabytes per month</c:v>
                </c:pt>
              </c:strCache>
            </c:strRef>
          </c:tx>
          <c:spPr>
            <a:ln w="85725"/>
            <a:effectLst>
              <a:outerShdw blurRad="50800" dist="38100" dir="2700000" algn="tl" rotWithShape="0">
                <a:srgbClr val="000000">
                  <a:alpha val="20000"/>
                </a:srgbClr>
              </a:outerShdw>
            </a:effectLst>
          </c:spPr>
          <c:marker>
            <c:symbol val="none"/>
          </c:marker>
          <c:cat>
            <c:numRef>
              <c:f>Sheet1!$A$2:$A$7</c:f>
              <c:numCache>
                <c:formatCode>General</c:formatCode>
                <c:ptCount val="6"/>
                <c:pt idx="0">
                  <c:v>2009</c:v>
                </c:pt>
                <c:pt idx="1">
                  <c:v>2010</c:v>
                </c:pt>
                <c:pt idx="2">
                  <c:v>2011</c:v>
                </c:pt>
                <c:pt idx="3">
                  <c:v>2012</c:v>
                </c:pt>
                <c:pt idx="4">
                  <c:v>2013</c:v>
                </c:pt>
                <c:pt idx="5">
                  <c:v>2014</c:v>
                </c:pt>
              </c:numCache>
            </c:numRef>
          </c:cat>
          <c:val>
            <c:numRef>
              <c:f>Sheet1!$B$2:$B$7</c:f>
              <c:numCache>
                <c:formatCode>_(* #,##0_);_(* \(#,##0\);_(* "-"??_);_(@_)</c:formatCode>
                <c:ptCount val="6"/>
                <c:pt idx="0">
                  <c:v>2883</c:v>
                </c:pt>
                <c:pt idx="1">
                  <c:v>4988</c:v>
                </c:pt>
                <c:pt idx="2">
                  <c:v>8429</c:v>
                </c:pt>
                <c:pt idx="3">
                  <c:v>12528</c:v>
                </c:pt>
                <c:pt idx="4">
                  <c:v>17524</c:v>
                </c:pt>
                <c:pt idx="5">
                  <c:v>23543</c:v>
                </c:pt>
              </c:numCache>
            </c:numRef>
          </c:val>
          <c:smooth val="1"/>
        </c:ser>
        <c:dLbls>
          <c:showLegendKey val="0"/>
          <c:showVal val="0"/>
          <c:showCatName val="0"/>
          <c:showSerName val="0"/>
          <c:showPercent val="0"/>
          <c:showBubbleSize val="0"/>
        </c:dLbls>
        <c:marker val="1"/>
        <c:smooth val="0"/>
        <c:axId val="98595200"/>
        <c:axId val="98596736"/>
      </c:lineChart>
      <c:catAx>
        <c:axId val="98595200"/>
        <c:scaling>
          <c:orientation val="minMax"/>
        </c:scaling>
        <c:delete val="0"/>
        <c:axPos val="b"/>
        <c:numFmt formatCode="General" sourceLinked="1"/>
        <c:majorTickMark val="out"/>
        <c:minorTickMark val="none"/>
        <c:tickLblPos val="nextTo"/>
        <c:txPr>
          <a:bodyPr/>
          <a:lstStyle/>
          <a:p>
            <a:pPr>
              <a:defRPr sz="1400">
                <a:solidFill>
                  <a:srgbClr val="7F7F7F"/>
                </a:solidFill>
              </a:defRPr>
            </a:pPr>
            <a:endParaRPr lang="en-US"/>
          </a:p>
        </c:txPr>
        <c:crossAx val="98596736"/>
        <c:crosses val="autoZero"/>
        <c:auto val="1"/>
        <c:lblAlgn val="ctr"/>
        <c:lblOffset val="100"/>
        <c:noMultiLvlLbl val="0"/>
      </c:catAx>
      <c:valAx>
        <c:axId val="98596736"/>
        <c:scaling>
          <c:orientation val="minMax"/>
        </c:scaling>
        <c:delete val="0"/>
        <c:axPos val="l"/>
        <c:majorGridlines/>
        <c:numFmt formatCode="_(* #,##0_);_(* \(#,##0\);_(* &quot;-&quot;??_);_(@_)" sourceLinked="1"/>
        <c:majorTickMark val="out"/>
        <c:minorTickMark val="none"/>
        <c:tickLblPos val="nextTo"/>
        <c:spPr>
          <a:ln>
            <a:noFill/>
          </a:ln>
        </c:spPr>
        <c:txPr>
          <a:bodyPr/>
          <a:lstStyle/>
          <a:p>
            <a:pPr>
              <a:defRPr sz="1400">
                <a:solidFill>
                  <a:schemeClr val="bg1">
                    <a:lumMod val="50000"/>
                  </a:schemeClr>
                </a:solidFill>
              </a:defRPr>
            </a:pPr>
            <a:endParaRPr lang="en-US"/>
          </a:p>
        </c:txPr>
        <c:crossAx val="98595200"/>
        <c:crosses val="autoZero"/>
        <c:crossBetween val="between"/>
      </c:valAx>
      <c:spPr>
        <a:gradFill flip="none" rotWithShape="1">
          <a:gsLst>
            <a:gs pos="0">
              <a:schemeClr val="bg1">
                <a:lumMod val="50000"/>
                <a:alpha val="19000"/>
              </a:schemeClr>
            </a:gs>
            <a:gs pos="100000">
              <a:srgbClr val="FFFFFF"/>
            </a:gs>
          </a:gsLst>
          <a:lin ang="16200000" scaled="0"/>
          <a:tileRect/>
        </a:gradFill>
      </c:spPr>
    </c:plotArea>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pieChart>
        <c:varyColors val="1"/>
        <c:ser>
          <c:idx val="0"/>
          <c:order val="0"/>
          <c:cat>
            <c:strRef>
              <c:f>Sheet1!$D$4:$D$5</c:f>
              <c:strCache>
                <c:ptCount val="2"/>
                <c:pt idx="0">
                  <c:v>Not Mobile</c:v>
                </c:pt>
                <c:pt idx="1">
                  <c:v>Mobile</c:v>
                </c:pt>
              </c:strCache>
            </c:strRef>
          </c:cat>
          <c:val>
            <c:numRef>
              <c:f>Sheet1!$E$4:$E$5</c:f>
              <c:numCache>
                <c:formatCode>General</c:formatCode>
                <c:ptCount val="2"/>
                <c:pt idx="0">
                  <c:v>1680</c:v>
                </c:pt>
                <c:pt idx="1">
                  <c:v>420</c:v>
                </c:pt>
              </c:numCache>
            </c:numRef>
          </c:val>
        </c:ser>
        <c:dLbls>
          <c:showLegendKey val="0"/>
          <c:showVal val="0"/>
          <c:showCatName val="0"/>
          <c:showSerName val="0"/>
          <c:showPercent val="0"/>
          <c:showBubbleSize val="0"/>
          <c:showLeaderLines val="1"/>
        </c:dLbls>
        <c:firstSliceAng val="0"/>
      </c:pieChart>
    </c:plotArea>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1195388928656645"/>
          <c:y val="6.7179675094662272E-2"/>
          <c:w val="0.8463794440467669"/>
          <c:h val="0.63356540857456944"/>
        </c:manualLayout>
      </c:layout>
      <c:barChart>
        <c:barDir val="col"/>
        <c:grouping val="clustered"/>
        <c:varyColors val="0"/>
        <c:ser>
          <c:idx val="0"/>
          <c:order val="0"/>
          <c:invertIfNegative val="0"/>
          <c:cat>
            <c:strRef>
              <c:f>Sheet1!$D$25:$D$26</c:f>
              <c:strCache>
                <c:ptCount val="2"/>
                <c:pt idx="0">
                  <c:v>With Mobility</c:v>
                </c:pt>
                <c:pt idx="1">
                  <c:v>Without Mobility</c:v>
                </c:pt>
              </c:strCache>
            </c:strRef>
          </c:cat>
          <c:val>
            <c:numRef>
              <c:f>Sheet1!$E$25:$E$26</c:f>
              <c:numCache>
                <c:formatCode>General</c:formatCode>
                <c:ptCount val="2"/>
              </c:numCache>
            </c:numRef>
          </c:val>
        </c:ser>
        <c:ser>
          <c:idx val="1"/>
          <c:order val="1"/>
          <c:invertIfNegative val="0"/>
          <c:cat>
            <c:strRef>
              <c:f>Sheet1!$D$25:$D$26</c:f>
              <c:strCache>
                <c:ptCount val="2"/>
                <c:pt idx="0">
                  <c:v>With Mobility</c:v>
                </c:pt>
                <c:pt idx="1">
                  <c:v>Without Mobility</c:v>
                </c:pt>
              </c:strCache>
            </c:strRef>
          </c:cat>
          <c:val>
            <c:numRef>
              <c:f>Sheet1!$F$25:$F$26</c:f>
              <c:numCache>
                <c:formatCode>0.0%</c:formatCode>
                <c:ptCount val="2"/>
                <c:pt idx="0">
                  <c:v>5.7000000000000002E-2</c:v>
                </c:pt>
                <c:pt idx="1">
                  <c:v>2.9000000000000001E-2</c:v>
                </c:pt>
              </c:numCache>
            </c:numRef>
          </c:val>
        </c:ser>
        <c:dLbls>
          <c:showLegendKey val="0"/>
          <c:showVal val="0"/>
          <c:showCatName val="0"/>
          <c:showSerName val="0"/>
          <c:showPercent val="0"/>
          <c:showBubbleSize val="0"/>
        </c:dLbls>
        <c:gapWidth val="150"/>
        <c:axId val="67097728"/>
        <c:axId val="67099264"/>
      </c:barChart>
      <c:catAx>
        <c:axId val="67097728"/>
        <c:scaling>
          <c:orientation val="minMax"/>
        </c:scaling>
        <c:delete val="1"/>
        <c:axPos val="b"/>
        <c:majorTickMark val="out"/>
        <c:minorTickMark val="none"/>
        <c:tickLblPos val="nextTo"/>
        <c:crossAx val="67099264"/>
        <c:crosses val="autoZero"/>
        <c:auto val="1"/>
        <c:lblAlgn val="ctr"/>
        <c:lblOffset val="100"/>
        <c:noMultiLvlLbl val="0"/>
      </c:catAx>
      <c:valAx>
        <c:axId val="67099264"/>
        <c:scaling>
          <c:orientation val="minMax"/>
        </c:scaling>
        <c:delete val="0"/>
        <c:axPos val="l"/>
        <c:majorGridlines/>
        <c:numFmt formatCode="0%" sourceLinked="0"/>
        <c:majorTickMark val="out"/>
        <c:minorTickMark val="none"/>
        <c:tickLblPos val="nextTo"/>
        <c:crossAx val="67097728"/>
        <c:crosses val="autoZero"/>
        <c:crossBetween val="between"/>
      </c:valAx>
    </c:plotArea>
    <c:plotVisOnly val="1"/>
    <c:dispBlanksAs val="gap"/>
    <c:showDLblsOverMax val="0"/>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invertIfNegative val="0"/>
          <c:cat>
            <c:strRef>
              <c:f>Sheet1!$D$25:$D$26</c:f>
              <c:strCache>
                <c:ptCount val="2"/>
                <c:pt idx="0">
                  <c:v>With Mobility</c:v>
                </c:pt>
                <c:pt idx="1">
                  <c:v>Without Mobility</c:v>
                </c:pt>
              </c:strCache>
            </c:strRef>
          </c:cat>
          <c:val>
            <c:numRef>
              <c:f>Sheet1!$E$49:$E$50</c:f>
              <c:numCache>
                <c:formatCode>General</c:formatCode>
                <c:ptCount val="2"/>
                <c:pt idx="0">
                  <c:v>174</c:v>
                </c:pt>
                <c:pt idx="1">
                  <c:v>265</c:v>
                </c:pt>
              </c:numCache>
            </c:numRef>
          </c:val>
        </c:ser>
        <c:dLbls>
          <c:showLegendKey val="0"/>
          <c:showVal val="0"/>
          <c:showCatName val="0"/>
          <c:showSerName val="0"/>
          <c:showPercent val="0"/>
          <c:showBubbleSize val="0"/>
        </c:dLbls>
        <c:gapWidth val="150"/>
        <c:axId val="69093248"/>
        <c:axId val="69094784"/>
      </c:barChart>
      <c:catAx>
        <c:axId val="69093248"/>
        <c:scaling>
          <c:orientation val="minMax"/>
        </c:scaling>
        <c:delete val="1"/>
        <c:axPos val="b"/>
        <c:majorTickMark val="out"/>
        <c:minorTickMark val="none"/>
        <c:tickLblPos val="nextTo"/>
        <c:crossAx val="69094784"/>
        <c:crosses val="autoZero"/>
        <c:auto val="1"/>
        <c:lblAlgn val="ctr"/>
        <c:lblOffset val="100"/>
        <c:noMultiLvlLbl val="0"/>
      </c:catAx>
      <c:valAx>
        <c:axId val="69094784"/>
        <c:scaling>
          <c:orientation val="minMax"/>
        </c:scaling>
        <c:delete val="0"/>
        <c:axPos val="l"/>
        <c:majorGridlines/>
        <c:numFmt formatCode="#,##0" sourceLinked="0"/>
        <c:majorTickMark val="out"/>
        <c:minorTickMark val="none"/>
        <c:tickLblPos val="nextTo"/>
        <c:crossAx val="69093248"/>
        <c:crosses val="autoZero"/>
        <c:crossBetween val="between"/>
      </c:valAx>
    </c:plotArea>
    <c:plotVisOnly val="1"/>
    <c:dispBlanksAs val="gap"/>
    <c:showDLblsOverMax val="0"/>
  </c:chart>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1"/>
    <c:plotArea>
      <c:layout/>
      <c:barChart>
        <c:barDir val="col"/>
        <c:grouping val="clustered"/>
        <c:varyColors val="0"/>
        <c:ser>
          <c:idx val="0"/>
          <c:order val="0"/>
          <c:tx>
            <c:strRef>
              <c:f>Sheet1!$B$1</c:f>
              <c:strCache>
                <c:ptCount val="1"/>
                <c:pt idx="0">
                  <c:v>Series 1</c:v>
                </c:pt>
              </c:strCache>
            </c:strRef>
          </c:tx>
          <c:invertIfNegative val="0"/>
          <c:dPt>
            <c:idx val="4"/>
            <c:invertIfNegative val="0"/>
            <c:bubble3D val="0"/>
            <c:spPr>
              <a:solidFill>
                <a:srgbClr val="FF0000"/>
              </a:solidFill>
            </c:spPr>
          </c:dPt>
          <c:dLbls>
            <c:txPr>
              <a:bodyPr/>
              <a:lstStyle/>
              <a:p>
                <a:pPr>
                  <a:defRPr sz="1100"/>
                </a:pPr>
                <a:endParaRPr lang="en-US"/>
              </a:p>
            </c:txPr>
            <c:dLblPos val="outEnd"/>
            <c:showLegendKey val="0"/>
            <c:showVal val="1"/>
            <c:showCatName val="0"/>
            <c:showSerName val="0"/>
            <c:showPercent val="0"/>
            <c:showBubbleSize val="0"/>
            <c:showLeaderLines val="0"/>
          </c:dLbls>
          <c:cat>
            <c:strRef>
              <c:f>Sheet1!$A$2:$A$7</c:f>
              <c:strCache>
                <c:ptCount val="6"/>
                <c:pt idx="0">
                  <c:v>Used online services</c:v>
                </c:pt>
                <c:pt idx="1">
                  <c:v>Visited a branch</c:v>
                </c:pt>
                <c:pt idx="2">
                  <c:v>Used an ATM</c:v>
                </c:pt>
                <c:pt idx="3">
                  <c:v>Called your bank</c:v>
                </c:pt>
                <c:pt idx="4">
                  <c:v>Used mobile/tablet application</c:v>
                </c:pt>
                <c:pt idx="5">
                  <c:v>Received a call from your bank</c:v>
                </c:pt>
              </c:strCache>
            </c:strRef>
          </c:cat>
          <c:val>
            <c:numRef>
              <c:f>Sheet1!$B$2:$B$7</c:f>
              <c:numCache>
                <c:formatCode>General</c:formatCode>
                <c:ptCount val="6"/>
                <c:pt idx="0">
                  <c:v>78</c:v>
                </c:pt>
                <c:pt idx="1">
                  <c:v>77</c:v>
                </c:pt>
                <c:pt idx="2">
                  <c:v>77</c:v>
                </c:pt>
                <c:pt idx="3">
                  <c:v>40</c:v>
                </c:pt>
                <c:pt idx="4">
                  <c:v>32</c:v>
                </c:pt>
                <c:pt idx="5">
                  <c:v>14</c:v>
                </c:pt>
              </c:numCache>
            </c:numRef>
          </c:val>
        </c:ser>
        <c:dLbls>
          <c:showLegendKey val="0"/>
          <c:showVal val="0"/>
          <c:showCatName val="0"/>
          <c:showSerName val="0"/>
          <c:showPercent val="0"/>
          <c:showBubbleSize val="0"/>
        </c:dLbls>
        <c:gapWidth val="48"/>
        <c:axId val="100596352"/>
        <c:axId val="108212608"/>
      </c:barChart>
      <c:catAx>
        <c:axId val="100596352"/>
        <c:scaling>
          <c:orientation val="minMax"/>
        </c:scaling>
        <c:delete val="0"/>
        <c:axPos val="b"/>
        <c:majorTickMark val="out"/>
        <c:minorTickMark val="none"/>
        <c:tickLblPos val="nextTo"/>
        <c:txPr>
          <a:bodyPr/>
          <a:lstStyle/>
          <a:p>
            <a:pPr>
              <a:defRPr sz="1200"/>
            </a:pPr>
            <a:endParaRPr lang="en-US"/>
          </a:p>
        </c:txPr>
        <c:crossAx val="108212608"/>
        <c:crosses val="autoZero"/>
        <c:auto val="1"/>
        <c:lblAlgn val="ctr"/>
        <c:lblOffset val="100"/>
        <c:noMultiLvlLbl val="0"/>
      </c:catAx>
      <c:valAx>
        <c:axId val="108212608"/>
        <c:scaling>
          <c:orientation val="minMax"/>
          <c:max val="100"/>
          <c:min val="0"/>
        </c:scaling>
        <c:delete val="0"/>
        <c:axPos val="l"/>
        <c:numFmt formatCode="General" sourceLinked="1"/>
        <c:majorTickMark val="out"/>
        <c:minorTickMark val="none"/>
        <c:tickLblPos val="nextTo"/>
        <c:txPr>
          <a:bodyPr/>
          <a:lstStyle/>
          <a:p>
            <a:pPr>
              <a:defRPr sz="1200"/>
            </a:pPr>
            <a:endParaRPr lang="en-US"/>
          </a:p>
        </c:txPr>
        <c:crossAx val="100596352"/>
        <c:crosses val="autoZero"/>
        <c:crossBetween val="between"/>
        <c:majorUnit val="20"/>
      </c:valAx>
    </c:plotArea>
    <c:plotVisOnly val="1"/>
    <c:dispBlanksAs val="gap"/>
    <c:showDLblsOverMax val="0"/>
  </c:chart>
  <c:txPr>
    <a:bodyPr/>
    <a:lstStyle/>
    <a:p>
      <a:pPr>
        <a:defRPr sz="1800"/>
      </a:pPr>
      <a:endParaRPr lang="en-US"/>
    </a:p>
  </c:txPr>
  <c:externalData r:id="rId1">
    <c:autoUpdate val="0"/>
  </c:externalData>
  <c:userShapes r:id="rId2"/>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0"/>
    <c:plotArea>
      <c:layout>
        <c:manualLayout>
          <c:layoutTarget val="inner"/>
          <c:xMode val="edge"/>
          <c:yMode val="edge"/>
          <c:x val="0.35292189170798199"/>
          <c:y val="0"/>
          <c:w val="0.53694869738505102"/>
          <c:h val="0.87572908464567201"/>
        </c:manualLayout>
      </c:layout>
      <c:barChart>
        <c:barDir val="bar"/>
        <c:grouping val="clustered"/>
        <c:varyColors val="0"/>
        <c:ser>
          <c:idx val="0"/>
          <c:order val="0"/>
          <c:tx>
            <c:strRef>
              <c:f>Sheet1!$B$1</c:f>
              <c:strCache>
                <c:ptCount val="1"/>
                <c:pt idx="0">
                  <c:v>18-29</c:v>
                </c:pt>
              </c:strCache>
            </c:strRef>
          </c:tx>
          <c:invertIfNegative val="0"/>
          <c:dLbls>
            <c:spPr>
              <a:noFill/>
              <a:ln>
                <a:noFill/>
              </a:ln>
              <a:effectLst/>
            </c:spPr>
            <c:txPr>
              <a:bodyPr/>
              <a:lstStyle/>
              <a:p>
                <a:pPr>
                  <a:defRPr sz="800"/>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Sheet1!$A$2:$A$6</c:f>
              <c:strCache>
                <c:ptCount val="5"/>
                <c:pt idx="0">
                  <c:v>Traditional cell phone (not a smart phone)</c:v>
                </c:pt>
                <c:pt idx="1">
                  <c:v>iPad or other tablet device</c:v>
                </c:pt>
                <c:pt idx="2">
                  <c:v>Smartphone with a data plan such as iPhone or Android</c:v>
                </c:pt>
                <c:pt idx="3">
                  <c:v>Desktop PC or MAC</c:v>
                </c:pt>
                <c:pt idx="4">
                  <c:v>Laptop PC or MAC</c:v>
                </c:pt>
              </c:strCache>
            </c:strRef>
          </c:cat>
          <c:val>
            <c:numRef>
              <c:f>Sheet1!$B$2:$B$6</c:f>
              <c:numCache>
                <c:formatCode>0%</c:formatCode>
                <c:ptCount val="5"/>
                <c:pt idx="0">
                  <c:v>0.19</c:v>
                </c:pt>
                <c:pt idx="1">
                  <c:v>0.310000000000001</c:v>
                </c:pt>
                <c:pt idx="2">
                  <c:v>0.76000000000000201</c:v>
                </c:pt>
                <c:pt idx="3">
                  <c:v>0.44</c:v>
                </c:pt>
                <c:pt idx="4">
                  <c:v>0.79</c:v>
                </c:pt>
              </c:numCache>
            </c:numRef>
          </c:val>
        </c:ser>
        <c:ser>
          <c:idx val="1"/>
          <c:order val="1"/>
          <c:tx>
            <c:strRef>
              <c:f>Sheet1!$C$1</c:f>
              <c:strCache>
                <c:ptCount val="1"/>
                <c:pt idx="0">
                  <c:v>30-44</c:v>
                </c:pt>
              </c:strCache>
            </c:strRef>
          </c:tx>
          <c:invertIfNegative val="0"/>
          <c:dLbls>
            <c:spPr>
              <a:noFill/>
              <a:ln>
                <a:noFill/>
              </a:ln>
              <a:effectLst/>
            </c:spPr>
            <c:txPr>
              <a:bodyPr/>
              <a:lstStyle/>
              <a:p>
                <a:pPr>
                  <a:defRPr sz="800"/>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Sheet1!$A$2:$A$6</c:f>
              <c:strCache>
                <c:ptCount val="5"/>
                <c:pt idx="0">
                  <c:v>Traditional cell phone (not a smart phone)</c:v>
                </c:pt>
                <c:pt idx="1">
                  <c:v>iPad or other tablet device</c:v>
                </c:pt>
                <c:pt idx="2">
                  <c:v>Smartphone with a data plan such as iPhone or Android</c:v>
                </c:pt>
                <c:pt idx="3">
                  <c:v>Desktop PC or MAC</c:v>
                </c:pt>
                <c:pt idx="4">
                  <c:v>Laptop PC or MAC</c:v>
                </c:pt>
              </c:strCache>
            </c:strRef>
          </c:cat>
          <c:val>
            <c:numRef>
              <c:f>Sheet1!$C$2:$C$6</c:f>
              <c:numCache>
                <c:formatCode>0%</c:formatCode>
                <c:ptCount val="5"/>
                <c:pt idx="0">
                  <c:v>0.18</c:v>
                </c:pt>
                <c:pt idx="1">
                  <c:v>0.43</c:v>
                </c:pt>
                <c:pt idx="2">
                  <c:v>0.76000000000000201</c:v>
                </c:pt>
                <c:pt idx="3">
                  <c:v>0.62000000000000199</c:v>
                </c:pt>
                <c:pt idx="4">
                  <c:v>0.8</c:v>
                </c:pt>
              </c:numCache>
            </c:numRef>
          </c:val>
        </c:ser>
        <c:ser>
          <c:idx val="2"/>
          <c:order val="2"/>
          <c:tx>
            <c:strRef>
              <c:f>Sheet1!$D$1</c:f>
              <c:strCache>
                <c:ptCount val="1"/>
                <c:pt idx="0">
                  <c:v>45-60</c:v>
                </c:pt>
              </c:strCache>
            </c:strRef>
          </c:tx>
          <c:invertIfNegative val="0"/>
          <c:dLbls>
            <c:spPr>
              <a:noFill/>
              <a:ln>
                <a:noFill/>
              </a:ln>
              <a:effectLst/>
            </c:spPr>
            <c:txPr>
              <a:bodyPr/>
              <a:lstStyle/>
              <a:p>
                <a:pPr>
                  <a:defRPr sz="800"/>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Sheet1!$A$2:$A$6</c:f>
              <c:strCache>
                <c:ptCount val="5"/>
                <c:pt idx="0">
                  <c:v>Traditional cell phone (not a smart phone)</c:v>
                </c:pt>
                <c:pt idx="1">
                  <c:v>iPad or other tablet device</c:v>
                </c:pt>
                <c:pt idx="2">
                  <c:v>Smartphone with a data plan such as iPhone or Android</c:v>
                </c:pt>
                <c:pt idx="3">
                  <c:v>Desktop PC or MAC</c:v>
                </c:pt>
                <c:pt idx="4">
                  <c:v>Laptop PC or MAC</c:v>
                </c:pt>
              </c:strCache>
            </c:strRef>
          </c:cat>
          <c:val>
            <c:numRef>
              <c:f>Sheet1!$D$2:$D$6</c:f>
              <c:numCache>
                <c:formatCode>0%</c:formatCode>
                <c:ptCount val="5"/>
                <c:pt idx="0">
                  <c:v>0.3</c:v>
                </c:pt>
                <c:pt idx="1">
                  <c:v>0.37</c:v>
                </c:pt>
                <c:pt idx="2">
                  <c:v>0.62000000000000199</c:v>
                </c:pt>
                <c:pt idx="3">
                  <c:v>0.69000000000000095</c:v>
                </c:pt>
                <c:pt idx="4">
                  <c:v>0.70000000000000095</c:v>
                </c:pt>
              </c:numCache>
            </c:numRef>
          </c:val>
        </c:ser>
        <c:ser>
          <c:idx val="3"/>
          <c:order val="3"/>
          <c:tx>
            <c:strRef>
              <c:f>Sheet1!$E$1</c:f>
              <c:strCache>
                <c:ptCount val="1"/>
                <c:pt idx="0">
                  <c:v>Over 60</c:v>
                </c:pt>
              </c:strCache>
            </c:strRef>
          </c:tx>
          <c:invertIfNegative val="0"/>
          <c:dLbls>
            <c:spPr>
              <a:noFill/>
              <a:ln>
                <a:noFill/>
              </a:ln>
              <a:effectLst/>
            </c:spPr>
            <c:txPr>
              <a:bodyPr/>
              <a:lstStyle/>
              <a:p>
                <a:pPr>
                  <a:defRPr sz="800"/>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Sheet1!$A$2:$A$6</c:f>
              <c:strCache>
                <c:ptCount val="5"/>
                <c:pt idx="0">
                  <c:v>Traditional cell phone (not a smart phone)</c:v>
                </c:pt>
                <c:pt idx="1">
                  <c:v>iPad or other tablet device</c:v>
                </c:pt>
                <c:pt idx="2">
                  <c:v>Smartphone with a data plan such as iPhone or Android</c:v>
                </c:pt>
                <c:pt idx="3">
                  <c:v>Desktop PC or MAC</c:v>
                </c:pt>
                <c:pt idx="4">
                  <c:v>Laptop PC or MAC</c:v>
                </c:pt>
              </c:strCache>
            </c:strRef>
          </c:cat>
          <c:val>
            <c:numRef>
              <c:f>Sheet1!$E$2:$E$6</c:f>
              <c:numCache>
                <c:formatCode>0%</c:formatCode>
                <c:ptCount val="5"/>
                <c:pt idx="0">
                  <c:v>0.44</c:v>
                </c:pt>
                <c:pt idx="1">
                  <c:v>0.36</c:v>
                </c:pt>
                <c:pt idx="2">
                  <c:v>0.41</c:v>
                </c:pt>
                <c:pt idx="3">
                  <c:v>0.72000000000000097</c:v>
                </c:pt>
                <c:pt idx="4">
                  <c:v>0.62000000000000199</c:v>
                </c:pt>
              </c:numCache>
            </c:numRef>
          </c:val>
        </c:ser>
        <c:dLbls>
          <c:showLegendKey val="0"/>
          <c:showVal val="1"/>
          <c:showCatName val="0"/>
          <c:showSerName val="0"/>
          <c:showPercent val="0"/>
          <c:showBubbleSize val="0"/>
        </c:dLbls>
        <c:gapWidth val="150"/>
        <c:axId val="109071744"/>
        <c:axId val="109073536"/>
      </c:barChart>
      <c:dateAx>
        <c:axId val="109071744"/>
        <c:scaling>
          <c:orientation val="minMax"/>
        </c:scaling>
        <c:delete val="0"/>
        <c:axPos val="l"/>
        <c:numFmt formatCode="General" sourceLinked="0"/>
        <c:majorTickMark val="out"/>
        <c:minorTickMark val="none"/>
        <c:tickLblPos val="nextTo"/>
        <c:txPr>
          <a:bodyPr/>
          <a:lstStyle/>
          <a:p>
            <a:pPr>
              <a:defRPr sz="1000" b="1"/>
            </a:pPr>
            <a:endParaRPr lang="en-US"/>
          </a:p>
        </c:txPr>
        <c:crossAx val="109073536"/>
        <c:crosses val="autoZero"/>
        <c:auto val="0"/>
        <c:lblOffset val="100"/>
        <c:baseTimeUnit val="days"/>
      </c:dateAx>
      <c:valAx>
        <c:axId val="109073536"/>
        <c:scaling>
          <c:orientation val="minMax"/>
          <c:max val="1"/>
          <c:min val="0"/>
        </c:scaling>
        <c:delete val="0"/>
        <c:axPos val="b"/>
        <c:numFmt formatCode="0%" sourceLinked="0"/>
        <c:majorTickMark val="out"/>
        <c:minorTickMark val="none"/>
        <c:tickLblPos val="nextTo"/>
        <c:txPr>
          <a:bodyPr/>
          <a:lstStyle/>
          <a:p>
            <a:pPr>
              <a:defRPr sz="1200" b="0">
                <a:solidFill>
                  <a:srgbClr val="435153"/>
                </a:solidFill>
              </a:defRPr>
            </a:pPr>
            <a:endParaRPr lang="en-US"/>
          </a:p>
        </c:txPr>
        <c:crossAx val="109071744"/>
        <c:crosses val="autoZero"/>
        <c:crossBetween val="between"/>
        <c:majorUnit val="0.2"/>
      </c:valAx>
    </c:plotArea>
    <c:plotVisOnly val="1"/>
    <c:dispBlanksAs val="gap"/>
    <c:showDLblsOverMax val="0"/>
  </c:chart>
  <c:txPr>
    <a:bodyPr/>
    <a:lstStyle/>
    <a:p>
      <a:pPr>
        <a:defRPr sz="1800"/>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0"/>
    <c:plotArea>
      <c:layout>
        <c:manualLayout>
          <c:layoutTarget val="inner"/>
          <c:xMode val="edge"/>
          <c:yMode val="edge"/>
          <c:x val="0.35292189170798199"/>
          <c:y val="0"/>
          <c:w val="0.53694869738505102"/>
          <c:h val="0.87572908464567301"/>
        </c:manualLayout>
      </c:layout>
      <c:barChart>
        <c:barDir val="bar"/>
        <c:grouping val="clustered"/>
        <c:varyColors val="0"/>
        <c:ser>
          <c:idx val="0"/>
          <c:order val="0"/>
          <c:tx>
            <c:strRef>
              <c:f>Sheet1!$B$1</c:f>
              <c:strCache>
                <c:ptCount val="1"/>
                <c:pt idx="0">
                  <c:v>18-29</c:v>
                </c:pt>
              </c:strCache>
            </c:strRef>
          </c:tx>
          <c:invertIfNegative val="0"/>
          <c:dLbls>
            <c:dLbl>
              <c:idx val="1"/>
              <c:layout/>
              <c:tx>
                <c:rich>
                  <a:bodyPr/>
                  <a:lstStyle/>
                  <a:p>
                    <a:r>
                      <a:rPr lang="en-US" sz="800" dirty="0" smtClean="0"/>
                      <a:t>64</a:t>
                    </a:r>
                    <a:r>
                      <a:rPr lang="en-US" sz="800" dirty="0"/>
                      <a:t>%</a:t>
                    </a:r>
                    <a:endParaRPr lang="en-US" dirty="0"/>
                  </a:p>
                </c:rich>
              </c:tx>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a:lstStyle/>
              <a:p>
                <a:pPr>
                  <a:defRPr sz="800"/>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Sheet1!$A$2:$A$7</c:f>
              <c:strCache>
                <c:ptCount val="6"/>
                <c:pt idx="0">
                  <c:v>Visit or tweet on Twitter</c:v>
                </c:pt>
                <c:pt idx="1">
                  <c:v>Video chat 
(e.g., Face Time or Skype)</c:v>
                </c:pt>
                <c:pt idx="2">
                  <c:v>Online chat</c:v>
                </c:pt>
                <c:pt idx="3">
                  <c:v>Budget, track spending</c:v>
                </c:pt>
                <c:pt idx="4">
                  <c:v>Pay a bill</c:v>
                </c:pt>
                <c:pt idx="5">
                  <c:v>Browse, shop or purchase</c:v>
                </c:pt>
              </c:strCache>
            </c:strRef>
          </c:cat>
          <c:val>
            <c:numRef>
              <c:f>Sheet1!$B$2:$B$7</c:f>
              <c:numCache>
                <c:formatCode>0%</c:formatCode>
                <c:ptCount val="6"/>
                <c:pt idx="0">
                  <c:v>0.39</c:v>
                </c:pt>
                <c:pt idx="1">
                  <c:v>0.64000000000000101</c:v>
                </c:pt>
                <c:pt idx="2">
                  <c:v>0.69000000000000095</c:v>
                </c:pt>
                <c:pt idx="3">
                  <c:v>0.82000000000000095</c:v>
                </c:pt>
                <c:pt idx="4">
                  <c:v>0.81</c:v>
                </c:pt>
                <c:pt idx="5">
                  <c:v>0.95000000000000095</c:v>
                </c:pt>
              </c:numCache>
            </c:numRef>
          </c:val>
        </c:ser>
        <c:ser>
          <c:idx val="1"/>
          <c:order val="1"/>
          <c:tx>
            <c:strRef>
              <c:f>Sheet1!$C$1</c:f>
              <c:strCache>
                <c:ptCount val="1"/>
                <c:pt idx="0">
                  <c:v>30-44</c:v>
                </c:pt>
              </c:strCache>
            </c:strRef>
          </c:tx>
          <c:invertIfNegative val="0"/>
          <c:dLbls>
            <c:spPr>
              <a:noFill/>
              <a:ln>
                <a:noFill/>
              </a:ln>
              <a:effectLst/>
            </c:spPr>
            <c:txPr>
              <a:bodyPr/>
              <a:lstStyle/>
              <a:p>
                <a:pPr>
                  <a:defRPr sz="800"/>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Sheet1!$A$2:$A$7</c:f>
              <c:strCache>
                <c:ptCount val="6"/>
                <c:pt idx="0">
                  <c:v>Visit or tweet on Twitter</c:v>
                </c:pt>
                <c:pt idx="1">
                  <c:v>Video chat 
(e.g., Face Time or Skype)</c:v>
                </c:pt>
                <c:pt idx="2">
                  <c:v>Online chat</c:v>
                </c:pt>
                <c:pt idx="3">
                  <c:v>Budget, track spending</c:v>
                </c:pt>
                <c:pt idx="4">
                  <c:v>Pay a bill</c:v>
                </c:pt>
                <c:pt idx="5">
                  <c:v>Browse, shop or purchase</c:v>
                </c:pt>
              </c:strCache>
            </c:strRef>
          </c:cat>
          <c:val>
            <c:numRef>
              <c:f>Sheet1!$C$2:$C$7</c:f>
              <c:numCache>
                <c:formatCode>0%</c:formatCode>
                <c:ptCount val="6"/>
                <c:pt idx="0">
                  <c:v>0.38</c:v>
                </c:pt>
                <c:pt idx="1">
                  <c:v>0.53</c:v>
                </c:pt>
                <c:pt idx="2">
                  <c:v>0.65000000000000102</c:v>
                </c:pt>
                <c:pt idx="3">
                  <c:v>0.84000000000000097</c:v>
                </c:pt>
                <c:pt idx="4">
                  <c:v>0.93</c:v>
                </c:pt>
                <c:pt idx="5">
                  <c:v>0.98</c:v>
                </c:pt>
              </c:numCache>
            </c:numRef>
          </c:val>
        </c:ser>
        <c:ser>
          <c:idx val="2"/>
          <c:order val="2"/>
          <c:tx>
            <c:strRef>
              <c:f>Sheet1!$D$1</c:f>
              <c:strCache>
                <c:ptCount val="1"/>
                <c:pt idx="0">
                  <c:v>45-60</c:v>
                </c:pt>
              </c:strCache>
            </c:strRef>
          </c:tx>
          <c:invertIfNegative val="0"/>
          <c:dLbls>
            <c:spPr>
              <a:noFill/>
              <a:ln>
                <a:noFill/>
              </a:ln>
              <a:effectLst/>
            </c:spPr>
            <c:txPr>
              <a:bodyPr/>
              <a:lstStyle/>
              <a:p>
                <a:pPr>
                  <a:defRPr sz="800"/>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Sheet1!$A$2:$A$7</c:f>
              <c:strCache>
                <c:ptCount val="6"/>
                <c:pt idx="0">
                  <c:v>Visit or tweet on Twitter</c:v>
                </c:pt>
                <c:pt idx="1">
                  <c:v>Video chat 
(e.g., Face Time or Skype)</c:v>
                </c:pt>
                <c:pt idx="2">
                  <c:v>Online chat</c:v>
                </c:pt>
                <c:pt idx="3">
                  <c:v>Budget, track spending</c:v>
                </c:pt>
                <c:pt idx="4">
                  <c:v>Pay a bill</c:v>
                </c:pt>
                <c:pt idx="5">
                  <c:v>Browse, shop or purchase</c:v>
                </c:pt>
              </c:strCache>
            </c:strRef>
          </c:cat>
          <c:val>
            <c:numRef>
              <c:f>Sheet1!$D$2:$D$7</c:f>
              <c:numCache>
                <c:formatCode>0%</c:formatCode>
                <c:ptCount val="6"/>
                <c:pt idx="0">
                  <c:v>0.22</c:v>
                </c:pt>
                <c:pt idx="1">
                  <c:v>0.39</c:v>
                </c:pt>
                <c:pt idx="2">
                  <c:v>0.5</c:v>
                </c:pt>
                <c:pt idx="3">
                  <c:v>0.65000000000000102</c:v>
                </c:pt>
                <c:pt idx="4">
                  <c:v>0.85000000000000098</c:v>
                </c:pt>
                <c:pt idx="5">
                  <c:v>0.95000000000000095</c:v>
                </c:pt>
              </c:numCache>
            </c:numRef>
          </c:val>
        </c:ser>
        <c:ser>
          <c:idx val="3"/>
          <c:order val="3"/>
          <c:tx>
            <c:strRef>
              <c:f>Sheet1!$E$1</c:f>
              <c:strCache>
                <c:ptCount val="1"/>
                <c:pt idx="0">
                  <c:v>Over 60</c:v>
                </c:pt>
              </c:strCache>
            </c:strRef>
          </c:tx>
          <c:invertIfNegative val="0"/>
          <c:dLbls>
            <c:spPr>
              <a:noFill/>
              <a:ln>
                <a:noFill/>
              </a:ln>
              <a:effectLst/>
            </c:spPr>
            <c:txPr>
              <a:bodyPr/>
              <a:lstStyle/>
              <a:p>
                <a:pPr>
                  <a:defRPr sz="800"/>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Sheet1!$A$2:$A$7</c:f>
              <c:strCache>
                <c:ptCount val="6"/>
                <c:pt idx="0">
                  <c:v>Visit or tweet on Twitter</c:v>
                </c:pt>
                <c:pt idx="1">
                  <c:v>Video chat 
(e.g., Face Time or Skype)</c:v>
                </c:pt>
                <c:pt idx="2">
                  <c:v>Online chat</c:v>
                </c:pt>
                <c:pt idx="3">
                  <c:v>Budget, track spending</c:v>
                </c:pt>
                <c:pt idx="4">
                  <c:v>Pay a bill</c:v>
                </c:pt>
                <c:pt idx="5">
                  <c:v>Browse, shop or purchase</c:v>
                </c:pt>
              </c:strCache>
            </c:strRef>
          </c:cat>
          <c:val>
            <c:numRef>
              <c:f>Sheet1!$E$2:$E$7</c:f>
              <c:numCache>
                <c:formatCode>0%</c:formatCode>
                <c:ptCount val="6"/>
                <c:pt idx="0">
                  <c:v>0.15</c:v>
                </c:pt>
                <c:pt idx="1">
                  <c:v>0.36</c:v>
                </c:pt>
                <c:pt idx="2">
                  <c:v>0.38</c:v>
                </c:pt>
                <c:pt idx="3">
                  <c:v>0.53</c:v>
                </c:pt>
                <c:pt idx="4">
                  <c:v>0.79</c:v>
                </c:pt>
                <c:pt idx="5">
                  <c:v>0.93</c:v>
                </c:pt>
              </c:numCache>
            </c:numRef>
          </c:val>
        </c:ser>
        <c:dLbls>
          <c:showLegendKey val="0"/>
          <c:showVal val="1"/>
          <c:showCatName val="0"/>
          <c:showSerName val="0"/>
          <c:showPercent val="0"/>
          <c:showBubbleSize val="0"/>
        </c:dLbls>
        <c:gapWidth val="150"/>
        <c:axId val="109201280"/>
        <c:axId val="109202816"/>
      </c:barChart>
      <c:catAx>
        <c:axId val="109201280"/>
        <c:scaling>
          <c:orientation val="minMax"/>
        </c:scaling>
        <c:delete val="0"/>
        <c:axPos val="l"/>
        <c:numFmt formatCode="General" sourceLinked="0"/>
        <c:majorTickMark val="out"/>
        <c:minorTickMark val="none"/>
        <c:tickLblPos val="nextTo"/>
        <c:txPr>
          <a:bodyPr anchor="b"/>
          <a:lstStyle/>
          <a:p>
            <a:pPr>
              <a:defRPr sz="1000" b="1"/>
            </a:pPr>
            <a:endParaRPr lang="en-US"/>
          </a:p>
        </c:txPr>
        <c:crossAx val="109202816"/>
        <c:crosses val="autoZero"/>
        <c:auto val="1"/>
        <c:lblAlgn val="ctr"/>
        <c:lblOffset val="100"/>
        <c:noMultiLvlLbl val="0"/>
      </c:catAx>
      <c:valAx>
        <c:axId val="109202816"/>
        <c:scaling>
          <c:orientation val="minMax"/>
          <c:max val="1"/>
          <c:min val="0"/>
        </c:scaling>
        <c:delete val="0"/>
        <c:axPos val="b"/>
        <c:numFmt formatCode="0%" sourceLinked="0"/>
        <c:majorTickMark val="out"/>
        <c:minorTickMark val="none"/>
        <c:tickLblPos val="nextTo"/>
        <c:txPr>
          <a:bodyPr/>
          <a:lstStyle/>
          <a:p>
            <a:pPr>
              <a:defRPr sz="1200" b="0">
                <a:solidFill>
                  <a:srgbClr val="435153"/>
                </a:solidFill>
              </a:defRPr>
            </a:pPr>
            <a:endParaRPr lang="en-US"/>
          </a:p>
        </c:txPr>
        <c:crossAx val="109201280"/>
        <c:crosses val="autoZero"/>
        <c:crossBetween val="between"/>
        <c:majorUnit val="0.2"/>
      </c:valAx>
    </c:plotArea>
    <c:legend>
      <c:legendPos val="r"/>
      <c:legendEntry>
        <c:idx val="0"/>
        <c:txPr>
          <a:bodyPr/>
          <a:lstStyle/>
          <a:p>
            <a:pPr>
              <a:defRPr sz="1000"/>
            </a:pPr>
            <a:endParaRPr lang="en-US"/>
          </a:p>
        </c:txPr>
      </c:legendEntry>
      <c:legendEntry>
        <c:idx val="1"/>
        <c:txPr>
          <a:bodyPr/>
          <a:lstStyle/>
          <a:p>
            <a:pPr>
              <a:defRPr sz="1000"/>
            </a:pPr>
            <a:endParaRPr lang="en-US"/>
          </a:p>
        </c:txPr>
      </c:legendEntry>
      <c:legendEntry>
        <c:idx val="2"/>
        <c:txPr>
          <a:bodyPr/>
          <a:lstStyle/>
          <a:p>
            <a:pPr>
              <a:defRPr sz="1000"/>
            </a:pPr>
            <a:endParaRPr lang="en-US"/>
          </a:p>
        </c:txPr>
      </c:legendEntry>
      <c:legendEntry>
        <c:idx val="3"/>
        <c:txPr>
          <a:bodyPr/>
          <a:lstStyle/>
          <a:p>
            <a:pPr>
              <a:defRPr sz="1000"/>
            </a:pPr>
            <a:endParaRPr lang="en-US"/>
          </a:p>
        </c:txPr>
      </c:legendEntry>
      <c:layout>
        <c:manualLayout>
          <c:xMode val="edge"/>
          <c:yMode val="edge"/>
          <c:x val="0.84884818432425502"/>
          <c:y val="0.44999434556210999"/>
          <c:w val="0.13903673940071001"/>
          <c:h val="0.37332354356027098"/>
        </c:manualLayout>
      </c:layout>
      <c:overlay val="0"/>
      <c:spPr>
        <a:solidFill>
          <a:schemeClr val="bg1">
            <a:lumMod val="85000"/>
          </a:schemeClr>
        </a:solidFill>
        <a:ln w="28575">
          <a:solidFill>
            <a:srgbClr val="08252E"/>
          </a:solidFill>
        </a:ln>
      </c:spPr>
      <c:txPr>
        <a:bodyPr/>
        <a:lstStyle/>
        <a:p>
          <a:pPr>
            <a:defRPr sz="1000"/>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Sheet1!$B$1</c:f>
              <c:strCache>
                <c:ptCount val="1"/>
                <c:pt idx="0">
                  <c:v>Developing countries</c:v>
                </c:pt>
              </c:strCache>
            </c:strRef>
          </c:tx>
          <c:invertIfNegative val="0"/>
          <c:cat>
            <c:strRef>
              <c:f>Sheet1!$A$2:$A$24</c:f>
              <c:strCache>
                <c:ptCount val="23"/>
                <c:pt idx="0">
                  <c:v>China</c:v>
                </c:pt>
                <c:pt idx="1">
                  <c:v>Japan</c:v>
                </c:pt>
                <c:pt idx="2">
                  <c:v>Thailand</c:v>
                </c:pt>
                <c:pt idx="3">
                  <c:v>Italy</c:v>
                </c:pt>
                <c:pt idx="4">
                  <c:v>Honk Kong</c:v>
                </c:pt>
                <c:pt idx="5">
                  <c:v>Singapore</c:v>
                </c:pt>
                <c:pt idx="6">
                  <c:v>Russia</c:v>
                </c:pt>
                <c:pt idx="7">
                  <c:v>Poland</c:v>
                </c:pt>
                <c:pt idx="8">
                  <c:v>Indonesia</c:v>
                </c:pt>
                <c:pt idx="9">
                  <c:v>Spain</c:v>
                </c:pt>
                <c:pt idx="10">
                  <c:v>Sweden</c:v>
                </c:pt>
                <c:pt idx="11">
                  <c:v>Chile</c:v>
                </c:pt>
                <c:pt idx="12">
                  <c:v>India</c:v>
                </c:pt>
                <c:pt idx="13">
                  <c:v>Mexico</c:v>
                </c:pt>
                <c:pt idx="14">
                  <c:v>South Korea</c:v>
                </c:pt>
                <c:pt idx="15">
                  <c:v>Germany</c:v>
                </c:pt>
                <c:pt idx="16">
                  <c:v>UK</c:v>
                </c:pt>
                <c:pt idx="17">
                  <c:v>US</c:v>
                </c:pt>
                <c:pt idx="18">
                  <c:v>Australia</c:v>
                </c:pt>
                <c:pt idx="19">
                  <c:v>Canada</c:v>
                </c:pt>
                <c:pt idx="20">
                  <c:v>Netherlands</c:v>
                </c:pt>
                <c:pt idx="21">
                  <c:v>France</c:v>
                </c:pt>
                <c:pt idx="22">
                  <c:v>Belgium</c:v>
                </c:pt>
              </c:strCache>
            </c:strRef>
          </c:cat>
          <c:val>
            <c:numRef>
              <c:f>Sheet1!$B$2:$B$24</c:f>
              <c:numCache>
                <c:formatCode>General</c:formatCode>
                <c:ptCount val="23"/>
                <c:pt idx="0" formatCode="0">
                  <c:v>42</c:v>
                </c:pt>
                <c:pt idx="2" formatCode="0">
                  <c:v>36</c:v>
                </c:pt>
                <c:pt idx="6" formatCode="0">
                  <c:v>28</c:v>
                </c:pt>
                <c:pt idx="8" formatCode="0">
                  <c:v>27</c:v>
                </c:pt>
                <c:pt idx="12" formatCode="0">
                  <c:v>23</c:v>
                </c:pt>
                <c:pt idx="13" formatCode="0">
                  <c:v>22</c:v>
                </c:pt>
              </c:numCache>
            </c:numRef>
          </c:val>
        </c:ser>
        <c:ser>
          <c:idx val="1"/>
          <c:order val="1"/>
          <c:tx>
            <c:strRef>
              <c:f>Sheet1!$C$1</c:f>
              <c:strCache>
                <c:ptCount val="1"/>
                <c:pt idx="0">
                  <c:v>Developed countries</c:v>
                </c:pt>
              </c:strCache>
            </c:strRef>
          </c:tx>
          <c:invertIfNegative val="0"/>
          <c:cat>
            <c:strRef>
              <c:f>Sheet1!$A$2:$A$24</c:f>
              <c:strCache>
                <c:ptCount val="23"/>
                <c:pt idx="0">
                  <c:v>China</c:v>
                </c:pt>
                <c:pt idx="1">
                  <c:v>Japan</c:v>
                </c:pt>
                <c:pt idx="2">
                  <c:v>Thailand</c:v>
                </c:pt>
                <c:pt idx="3">
                  <c:v>Italy</c:v>
                </c:pt>
                <c:pt idx="4">
                  <c:v>Honk Kong</c:v>
                </c:pt>
                <c:pt idx="5">
                  <c:v>Singapore</c:v>
                </c:pt>
                <c:pt idx="6">
                  <c:v>Russia</c:v>
                </c:pt>
                <c:pt idx="7">
                  <c:v>Poland</c:v>
                </c:pt>
                <c:pt idx="8">
                  <c:v>Indonesia</c:v>
                </c:pt>
                <c:pt idx="9">
                  <c:v>Spain</c:v>
                </c:pt>
                <c:pt idx="10">
                  <c:v>Sweden</c:v>
                </c:pt>
                <c:pt idx="11">
                  <c:v>Chile</c:v>
                </c:pt>
                <c:pt idx="12">
                  <c:v>India</c:v>
                </c:pt>
                <c:pt idx="13">
                  <c:v>Mexico</c:v>
                </c:pt>
                <c:pt idx="14">
                  <c:v>South Korea</c:v>
                </c:pt>
                <c:pt idx="15">
                  <c:v>Germany</c:v>
                </c:pt>
                <c:pt idx="16">
                  <c:v>UK</c:v>
                </c:pt>
                <c:pt idx="17">
                  <c:v>US</c:v>
                </c:pt>
                <c:pt idx="18">
                  <c:v>Australia</c:v>
                </c:pt>
                <c:pt idx="19">
                  <c:v>Canada</c:v>
                </c:pt>
                <c:pt idx="20">
                  <c:v>Netherlands</c:v>
                </c:pt>
                <c:pt idx="21">
                  <c:v>France</c:v>
                </c:pt>
                <c:pt idx="22">
                  <c:v>Belgium</c:v>
                </c:pt>
              </c:strCache>
            </c:strRef>
          </c:cat>
          <c:val>
            <c:numRef>
              <c:f>Sheet1!$C$2:$C$24</c:f>
              <c:numCache>
                <c:formatCode>0</c:formatCode>
                <c:ptCount val="23"/>
                <c:pt idx="1">
                  <c:v>36</c:v>
                </c:pt>
                <c:pt idx="3">
                  <c:v>34</c:v>
                </c:pt>
                <c:pt idx="4">
                  <c:v>33</c:v>
                </c:pt>
                <c:pt idx="5">
                  <c:v>33</c:v>
                </c:pt>
                <c:pt idx="7">
                  <c:v>28</c:v>
                </c:pt>
                <c:pt idx="9">
                  <c:v>27</c:v>
                </c:pt>
                <c:pt idx="10">
                  <c:v>26</c:v>
                </c:pt>
                <c:pt idx="11">
                  <c:v>24</c:v>
                </c:pt>
                <c:pt idx="14">
                  <c:v>21</c:v>
                </c:pt>
                <c:pt idx="15">
                  <c:v>20</c:v>
                </c:pt>
                <c:pt idx="16">
                  <c:v>17</c:v>
                </c:pt>
                <c:pt idx="17">
                  <c:v>14</c:v>
                </c:pt>
                <c:pt idx="18">
                  <c:v>10</c:v>
                </c:pt>
                <c:pt idx="19">
                  <c:v>10</c:v>
                </c:pt>
                <c:pt idx="20">
                  <c:v>8</c:v>
                </c:pt>
                <c:pt idx="21">
                  <c:v>6</c:v>
                </c:pt>
                <c:pt idx="22">
                  <c:v>5</c:v>
                </c:pt>
              </c:numCache>
            </c:numRef>
          </c:val>
        </c:ser>
        <c:dLbls>
          <c:showLegendKey val="0"/>
          <c:showVal val="1"/>
          <c:showCatName val="0"/>
          <c:showSerName val="0"/>
          <c:showPercent val="0"/>
          <c:showBubbleSize val="0"/>
        </c:dLbls>
        <c:gapWidth val="60"/>
        <c:overlap val="100"/>
        <c:axId val="109159936"/>
        <c:axId val="109161472"/>
      </c:barChart>
      <c:catAx>
        <c:axId val="109159936"/>
        <c:scaling>
          <c:orientation val="minMax"/>
        </c:scaling>
        <c:delete val="0"/>
        <c:axPos val="b"/>
        <c:majorTickMark val="out"/>
        <c:minorTickMark val="none"/>
        <c:tickLblPos val="nextTo"/>
        <c:txPr>
          <a:bodyPr rot="-5400000" vert="horz" anchor="b" anchorCtr="1"/>
          <a:lstStyle/>
          <a:p>
            <a:pPr>
              <a:defRPr/>
            </a:pPr>
            <a:endParaRPr lang="en-US"/>
          </a:p>
        </c:txPr>
        <c:crossAx val="109161472"/>
        <c:crosses val="autoZero"/>
        <c:auto val="1"/>
        <c:lblAlgn val="ctr"/>
        <c:lblOffset val="100"/>
        <c:noMultiLvlLbl val="0"/>
      </c:catAx>
      <c:valAx>
        <c:axId val="109161472"/>
        <c:scaling>
          <c:orientation val="minMax"/>
          <c:max val="50"/>
          <c:min val="0"/>
        </c:scaling>
        <c:delete val="0"/>
        <c:axPos val="l"/>
        <c:numFmt formatCode="0" sourceLinked="1"/>
        <c:majorTickMark val="out"/>
        <c:minorTickMark val="none"/>
        <c:tickLblPos val="nextTo"/>
        <c:crossAx val="109159936"/>
        <c:crosses val="autoZero"/>
        <c:crossBetween val="between"/>
        <c:majorUnit val="10"/>
      </c:valAx>
    </c:plotArea>
    <c:legend>
      <c:legendPos val="b"/>
      <c:layout/>
      <c:overlay val="0"/>
    </c:legend>
    <c:plotVisOnly val="1"/>
    <c:dispBlanksAs val="gap"/>
    <c:showDLblsOverMax val="0"/>
  </c:chart>
  <c:txPr>
    <a:bodyPr/>
    <a:lstStyle/>
    <a:p>
      <a:pPr>
        <a:defRPr sz="1200"/>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B01867C-51B2-4EB0-8106-49F10E5FDFB7}" type="doc">
      <dgm:prSet loTypeId="urn:microsoft.com/office/officeart/2005/8/layout/radial4" loCatId="relationship" qsTypeId="urn:microsoft.com/office/officeart/2005/8/quickstyle/simple1" qsCatId="simple" csTypeId="urn:microsoft.com/office/officeart/2005/8/colors/accent1_2" csCatId="accent1" phldr="1"/>
      <dgm:spPr/>
      <dgm:t>
        <a:bodyPr/>
        <a:lstStyle/>
        <a:p>
          <a:endParaRPr lang="en-US"/>
        </a:p>
      </dgm:t>
    </dgm:pt>
    <dgm:pt modelId="{7365A957-3D71-4113-8198-67EFAC110FD1}">
      <dgm:prSet phldrT="[Text]"/>
      <dgm:spPr>
        <a:gradFill flip="none" rotWithShape="1">
          <a:gsLst>
            <a:gs pos="0">
              <a:schemeClr val="bg2">
                <a:lumMod val="90000"/>
              </a:schemeClr>
            </a:gs>
            <a:gs pos="50000">
              <a:schemeClr val="bg2">
                <a:lumMod val="75000"/>
              </a:schemeClr>
            </a:gs>
            <a:gs pos="100000">
              <a:schemeClr val="bg2">
                <a:lumMod val="90000"/>
              </a:schemeClr>
            </a:gs>
          </a:gsLst>
          <a:path path="circle">
            <a:fillToRect l="100000" t="100000"/>
          </a:path>
          <a:tileRect r="-100000" b="-100000"/>
        </a:gradFill>
        <a:effectLst>
          <a:innerShdw blurRad="114300">
            <a:prstClr val="black"/>
          </a:innerShdw>
        </a:effectLst>
      </dgm:spPr>
      <dgm:t>
        <a:bodyPr/>
        <a:lstStyle/>
        <a:p>
          <a:r>
            <a:rPr lang="en-US" b="1" dirty="0" smtClean="0">
              <a:solidFill>
                <a:schemeClr val="bg1"/>
              </a:solidFill>
            </a:rPr>
            <a:t>DETRACTORS</a:t>
          </a:r>
          <a:endParaRPr lang="en-US" b="1" dirty="0">
            <a:solidFill>
              <a:schemeClr val="bg1"/>
            </a:solidFill>
          </a:endParaRPr>
        </a:p>
      </dgm:t>
    </dgm:pt>
    <dgm:pt modelId="{FCCA119C-388A-4812-BFB3-5DD1B44160E1}" type="parTrans" cxnId="{D9CB7AD5-7EFC-4DBC-8D50-9E1C1C608B63}">
      <dgm:prSet/>
      <dgm:spPr/>
      <dgm:t>
        <a:bodyPr/>
        <a:lstStyle/>
        <a:p>
          <a:endParaRPr lang="en-US"/>
        </a:p>
      </dgm:t>
    </dgm:pt>
    <dgm:pt modelId="{455085B8-A14B-4A75-A8A0-F5C1051E7686}" type="sibTrans" cxnId="{D9CB7AD5-7EFC-4DBC-8D50-9E1C1C608B63}">
      <dgm:prSet/>
      <dgm:spPr/>
      <dgm:t>
        <a:bodyPr/>
        <a:lstStyle/>
        <a:p>
          <a:endParaRPr lang="en-US"/>
        </a:p>
      </dgm:t>
    </dgm:pt>
    <dgm:pt modelId="{B3C91F14-E20C-408B-AB56-04FCF21332F6}">
      <dgm:prSet phldrT="[Text]" custT="1"/>
      <dgm:spPr>
        <a:gradFill flip="none" rotWithShape="1">
          <a:gsLst>
            <a:gs pos="0">
              <a:schemeClr val="bg2">
                <a:lumMod val="25000"/>
              </a:schemeClr>
            </a:gs>
            <a:gs pos="100000">
              <a:schemeClr val="bg2">
                <a:lumMod val="75000"/>
              </a:schemeClr>
            </a:gs>
          </a:gsLst>
          <a:lin ang="5400000" scaled="1"/>
          <a:tileRect/>
        </a:gradFill>
        <a:ln>
          <a:solidFill>
            <a:schemeClr val="bg1"/>
          </a:solidFill>
        </a:ln>
        <a:effectLst>
          <a:outerShdw blurRad="50800" dist="38100" dir="2700000" algn="tl" rotWithShape="0">
            <a:prstClr val="black">
              <a:alpha val="40000"/>
            </a:prstClr>
          </a:outerShdw>
        </a:effectLst>
      </dgm:spPr>
      <dgm:t>
        <a:bodyPr/>
        <a:lstStyle/>
        <a:p>
          <a:r>
            <a:rPr lang="en-US" sz="2400" b="1" dirty="0" smtClean="0"/>
            <a:t>70%</a:t>
          </a:r>
          <a:r>
            <a:rPr lang="en-US" sz="2400" dirty="0" smtClean="0"/>
            <a:t> </a:t>
          </a:r>
          <a:r>
            <a:rPr lang="en-US" sz="1800" dirty="0" smtClean="0"/>
            <a:t>consumers abandon shopping cart</a:t>
          </a:r>
          <a:endParaRPr lang="en-US" sz="1800" dirty="0"/>
        </a:p>
      </dgm:t>
    </dgm:pt>
    <dgm:pt modelId="{52B7CB19-E13D-4C73-8191-FF33BA620F8E}" type="parTrans" cxnId="{24ADA13E-7ADC-40E1-AEF8-D8483AB0C1EE}">
      <dgm:prSet/>
      <dgm:spPr>
        <a:gradFill flip="none" rotWithShape="0">
          <a:gsLst>
            <a:gs pos="0">
              <a:schemeClr val="bg2">
                <a:lumMod val="50000"/>
              </a:schemeClr>
            </a:gs>
            <a:gs pos="50000">
              <a:schemeClr val="accent1">
                <a:tint val="60000"/>
                <a:hueOff val="0"/>
                <a:satOff val="0"/>
                <a:lumOff val="0"/>
                <a:shade val="67500"/>
                <a:satMod val="115000"/>
              </a:schemeClr>
            </a:gs>
            <a:gs pos="100000">
              <a:schemeClr val="bg2">
                <a:lumMod val="90000"/>
              </a:schemeClr>
            </a:gs>
          </a:gsLst>
          <a:lin ang="0" scaled="1"/>
          <a:tileRect/>
        </a:gradFill>
      </dgm:spPr>
      <dgm:t>
        <a:bodyPr/>
        <a:lstStyle/>
        <a:p>
          <a:endParaRPr lang="en-US"/>
        </a:p>
      </dgm:t>
    </dgm:pt>
    <dgm:pt modelId="{DD633FD8-B7E7-4C05-AE84-EA75F52546A7}" type="sibTrans" cxnId="{24ADA13E-7ADC-40E1-AEF8-D8483AB0C1EE}">
      <dgm:prSet/>
      <dgm:spPr/>
      <dgm:t>
        <a:bodyPr/>
        <a:lstStyle/>
        <a:p>
          <a:endParaRPr lang="en-US"/>
        </a:p>
      </dgm:t>
    </dgm:pt>
    <dgm:pt modelId="{3FA14260-A3A5-449E-BA11-6019ECF62C84}">
      <dgm:prSet phldrT="[Text]" custT="1"/>
      <dgm:spPr>
        <a:gradFill flip="none" rotWithShape="1">
          <a:gsLst>
            <a:gs pos="0">
              <a:schemeClr val="bg2">
                <a:lumMod val="25000"/>
              </a:schemeClr>
            </a:gs>
            <a:gs pos="100000">
              <a:schemeClr val="bg2">
                <a:lumMod val="75000"/>
              </a:schemeClr>
            </a:gs>
          </a:gsLst>
          <a:lin ang="5400000" scaled="1"/>
          <a:tileRect/>
        </a:gradFill>
        <a:effectLst>
          <a:outerShdw blurRad="50800" dist="38100" dir="2700000" algn="tl" rotWithShape="0">
            <a:prstClr val="black">
              <a:alpha val="40000"/>
            </a:prstClr>
          </a:outerShdw>
        </a:effectLst>
      </dgm:spPr>
      <dgm:t>
        <a:bodyPr/>
        <a:lstStyle/>
        <a:p>
          <a:r>
            <a:rPr lang="en-US" sz="2400" b="1" dirty="0" smtClean="0"/>
            <a:t>56%</a:t>
          </a:r>
          <a:r>
            <a:rPr lang="en-US" sz="2400" dirty="0" smtClean="0"/>
            <a:t> </a:t>
          </a:r>
          <a:r>
            <a:rPr lang="en-US" sz="1800" dirty="0" smtClean="0"/>
            <a:t>consumers have to re-explain issue</a:t>
          </a:r>
          <a:endParaRPr lang="en-US" sz="1800" dirty="0"/>
        </a:p>
      </dgm:t>
    </dgm:pt>
    <dgm:pt modelId="{50BEDE0D-DAEC-40AE-ABFC-3C07E53DEA06}" type="parTrans" cxnId="{536F53A1-16E0-4635-AF2E-AB3CAC3E4DC3}">
      <dgm:prSet/>
      <dgm:spPr>
        <a:gradFill flip="none" rotWithShape="0">
          <a:gsLst>
            <a:gs pos="0">
              <a:schemeClr val="bg2">
                <a:lumMod val="50000"/>
              </a:schemeClr>
            </a:gs>
            <a:gs pos="50000">
              <a:schemeClr val="accent1">
                <a:tint val="60000"/>
                <a:hueOff val="0"/>
                <a:satOff val="0"/>
                <a:lumOff val="0"/>
                <a:shade val="67500"/>
                <a:satMod val="115000"/>
              </a:schemeClr>
            </a:gs>
            <a:gs pos="100000">
              <a:schemeClr val="bg2">
                <a:lumMod val="90000"/>
              </a:schemeClr>
            </a:gs>
          </a:gsLst>
          <a:lin ang="0" scaled="1"/>
          <a:tileRect/>
        </a:gradFill>
      </dgm:spPr>
      <dgm:t>
        <a:bodyPr/>
        <a:lstStyle/>
        <a:p>
          <a:endParaRPr lang="en-US"/>
        </a:p>
      </dgm:t>
    </dgm:pt>
    <dgm:pt modelId="{40256368-812B-4600-80C2-C27C7A5BC86D}" type="sibTrans" cxnId="{536F53A1-16E0-4635-AF2E-AB3CAC3E4DC3}">
      <dgm:prSet/>
      <dgm:spPr/>
      <dgm:t>
        <a:bodyPr/>
        <a:lstStyle/>
        <a:p>
          <a:endParaRPr lang="en-US"/>
        </a:p>
      </dgm:t>
    </dgm:pt>
    <dgm:pt modelId="{69AA1F03-C34F-40D7-8BFA-C523B0582BBB}">
      <dgm:prSet phldrT="[Text]" custT="1"/>
      <dgm:spPr>
        <a:gradFill flip="none" rotWithShape="1">
          <a:gsLst>
            <a:gs pos="0">
              <a:schemeClr val="bg2">
                <a:lumMod val="25000"/>
              </a:schemeClr>
            </a:gs>
            <a:gs pos="100000">
              <a:schemeClr val="bg2">
                <a:lumMod val="75000"/>
              </a:schemeClr>
            </a:gs>
          </a:gsLst>
          <a:lin ang="5400000" scaled="1"/>
          <a:tileRect/>
        </a:gradFill>
        <a:effectLst>
          <a:outerShdw blurRad="50800" dist="38100" dir="2700000" algn="tl" rotWithShape="0">
            <a:prstClr val="black">
              <a:alpha val="40000"/>
            </a:prstClr>
          </a:outerShdw>
        </a:effectLst>
      </dgm:spPr>
      <dgm:t>
        <a:bodyPr lIns="9144" rIns="9144"/>
        <a:lstStyle/>
        <a:p>
          <a:pPr>
            <a:spcAft>
              <a:spcPts val="0"/>
            </a:spcAft>
          </a:pPr>
          <a:r>
            <a:rPr lang="en-US" sz="2400" b="1" dirty="0" smtClean="0"/>
            <a:t>57% </a:t>
          </a:r>
        </a:p>
        <a:p>
          <a:pPr>
            <a:spcAft>
              <a:spcPts val="0"/>
            </a:spcAft>
          </a:pPr>
          <a:r>
            <a:rPr lang="en-US" sz="1800" dirty="0" smtClean="0"/>
            <a:t>must switch from web self-serve to voice</a:t>
          </a:r>
          <a:endParaRPr lang="en-US" sz="1800" dirty="0"/>
        </a:p>
      </dgm:t>
    </dgm:pt>
    <dgm:pt modelId="{BDFD6640-6971-43D3-89DC-8B1339F5A1CB}" type="parTrans" cxnId="{88D8D5D9-98A1-429F-8F6D-3E0C94A17F57}">
      <dgm:prSet/>
      <dgm:spPr>
        <a:gradFill flip="none" rotWithShape="0">
          <a:gsLst>
            <a:gs pos="0">
              <a:schemeClr val="bg2">
                <a:lumMod val="50000"/>
              </a:schemeClr>
            </a:gs>
            <a:gs pos="50000">
              <a:schemeClr val="accent1">
                <a:tint val="60000"/>
                <a:hueOff val="0"/>
                <a:satOff val="0"/>
                <a:lumOff val="0"/>
                <a:shade val="67500"/>
                <a:satMod val="115000"/>
              </a:schemeClr>
            </a:gs>
            <a:gs pos="100000">
              <a:schemeClr val="bg2">
                <a:lumMod val="90000"/>
              </a:schemeClr>
            </a:gs>
          </a:gsLst>
          <a:lin ang="5400000" scaled="1"/>
          <a:tileRect/>
        </a:gradFill>
      </dgm:spPr>
      <dgm:t>
        <a:bodyPr/>
        <a:lstStyle/>
        <a:p>
          <a:endParaRPr lang="en-US"/>
        </a:p>
      </dgm:t>
    </dgm:pt>
    <dgm:pt modelId="{58ACC51A-71AB-4CD3-B261-6E3A93CDF377}" type="sibTrans" cxnId="{88D8D5D9-98A1-429F-8F6D-3E0C94A17F57}">
      <dgm:prSet/>
      <dgm:spPr/>
      <dgm:t>
        <a:bodyPr/>
        <a:lstStyle/>
        <a:p>
          <a:endParaRPr lang="en-US"/>
        </a:p>
      </dgm:t>
    </dgm:pt>
    <dgm:pt modelId="{75FE1F72-4D44-4C23-AFDC-513B38738ECA}">
      <dgm:prSet phldrT="[Text]" custT="1"/>
      <dgm:spPr>
        <a:gradFill flip="none" rotWithShape="1">
          <a:gsLst>
            <a:gs pos="0">
              <a:schemeClr val="bg2">
                <a:lumMod val="25000"/>
              </a:schemeClr>
            </a:gs>
            <a:gs pos="100000">
              <a:schemeClr val="bg2">
                <a:lumMod val="75000"/>
              </a:schemeClr>
            </a:gs>
          </a:gsLst>
          <a:lin ang="5400000" scaled="1"/>
          <a:tileRect/>
        </a:gradFill>
        <a:effectLst>
          <a:outerShdw blurRad="50800" dist="38100" dir="2700000" algn="tl" rotWithShape="0">
            <a:prstClr val="black">
              <a:alpha val="40000"/>
            </a:prstClr>
          </a:outerShdw>
        </a:effectLst>
      </dgm:spPr>
      <dgm:t>
        <a:bodyPr lIns="9144" rIns="9144"/>
        <a:lstStyle/>
        <a:p>
          <a:pPr>
            <a:spcAft>
              <a:spcPts val="0"/>
            </a:spcAft>
          </a:pPr>
          <a:r>
            <a:rPr lang="en-US" sz="2400" b="1" dirty="0" smtClean="0"/>
            <a:t>59%</a:t>
          </a:r>
          <a:r>
            <a:rPr lang="en-US" sz="2400" dirty="0" smtClean="0"/>
            <a:t> </a:t>
          </a:r>
          <a:r>
            <a:rPr lang="en-US" sz="1800" dirty="0" smtClean="0"/>
            <a:t>transferred during support session</a:t>
          </a:r>
          <a:endParaRPr lang="en-US" sz="1800" dirty="0"/>
        </a:p>
      </dgm:t>
    </dgm:pt>
    <dgm:pt modelId="{8E0E4734-3053-454F-A869-D06F1EBB04A6}" type="parTrans" cxnId="{80CA550C-88BE-4C81-9E3D-5339BBDB8457}">
      <dgm:prSet/>
      <dgm:spPr>
        <a:gradFill flip="none" rotWithShape="0">
          <a:gsLst>
            <a:gs pos="0">
              <a:schemeClr val="bg2">
                <a:lumMod val="50000"/>
              </a:schemeClr>
            </a:gs>
            <a:gs pos="50000">
              <a:schemeClr val="accent1">
                <a:tint val="60000"/>
                <a:hueOff val="0"/>
                <a:satOff val="0"/>
                <a:lumOff val="0"/>
                <a:shade val="67500"/>
                <a:satMod val="115000"/>
              </a:schemeClr>
            </a:gs>
            <a:gs pos="100000">
              <a:schemeClr val="bg2">
                <a:lumMod val="90000"/>
              </a:schemeClr>
            </a:gs>
          </a:gsLst>
          <a:lin ang="10800000" scaled="1"/>
          <a:tileRect/>
        </a:gradFill>
      </dgm:spPr>
      <dgm:t>
        <a:bodyPr/>
        <a:lstStyle/>
        <a:p>
          <a:endParaRPr lang="en-US"/>
        </a:p>
      </dgm:t>
    </dgm:pt>
    <dgm:pt modelId="{87CDFEA4-0989-4F44-9AB4-4CB97935C2EC}" type="sibTrans" cxnId="{80CA550C-88BE-4C81-9E3D-5339BBDB8457}">
      <dgm:prSet/>
      <dgm:spPr/>
      <dgm:t>
        <a:bodyPr/>
        <a:lstStyle/>
        <a:p>
          <a:endParaRPr lang="en-US"/>
        </a:p>
      </dgm:t>
    </dgm:pt>
    <dgm:pt modelId="{47384A6D-2604-4F8E-A73C-6287FF1E64F3}">
      <dgm:prSet phldrT="[Text]" custT="1"/>
      <dgm:spPr>
        <a:gradFill flip="none" rotWithShape="1">
          <a:gsLst>
            <a:gs pos="0">
              <a:schemeClr val="bg2">
                <a:lumMod val="25000"/>
              </a:schemeClr>
            </a:gs>
            <a:gs pos="100000">
              <a:schemeClr val="bg2">
                <a:lumMod val="75000"/>
              </a:schemeClr>
            </a:gs>
          </a:gsLst>
          <a:lin ang="5400000" scaled="1"/>
          <a:tileRect/>
        </a:gradFill>
        <a:effectLst>
          <a:outerShdw blurRad="50800" dist="38100" dir="2700000" algn="tl" rotWithShape="0">
            <a:prstClr val="black">
              <a:alpha val="40000"/>
            </a:prstClr>
          </a:outerShdw>
        </a:effectLst>
      </dgm:spPr>
      <dgm:t>
        <a:bodyPr/>
        <a:lstStyle/>
        <a:p>
          <a:pPr>
            <a:spcAft>
              <a:spcPts val="0"/>
            </a:spcAft>
          </a:pPr>
          <a:r>
            <a:rPr lang="en-US" sz="2400" b="1" dirty="0" smtClean="0"/>
            <a:t>62%</a:t>
          </a:r>
          <a:r>
            <a:rPr lang="en-US" sz="2400" dirty="0" smtClean="0"/>
            <a:t> </a:t>
          </a:r>
        </a:p>
        <a:p>
          <a:pPr>
            <a:spcAft>
              <a:spcPts val="0"/>
            </a:spcAft>
          </a:pPr>
          <a:r>
            <a:rPr lang="en-US" sz="1800" dirty="0" smtClean="0"/>
            <a:t>must contact repeatedly to resolve issue</a:t>
          </a:r>
          <a:endParaRPr lang="en-US" sz="1800" dirty="0"/>
        </a:p>
      </dgm:t>
    </dgm:pt>
    <dgm:pt modelId="{039E3C6A-5821-49A4-961E-68DFF500EB4D}" type="parTrans" cxnId="{0182E760-9E47-441D-88A9-49C722FF42AE}">
      <dgm:prSet/>
      <dgm:spPr>
        <a:gradFill flip="none" rotWithShape="0">
          <a:gsLst>
            <a:gs pos="0">
              <a:schemeClr val="bg2">
                <a:lumMod val="50000"/>
              </a:schemeClr>
            </a:gs>
            <a:gs pos="50000">
              <a:schemeClr val="accent1">
                <a:tint val="60000"/>
                <a:hueOff val="0"/>
                <a:satOff val="0"/>
                <a:lumOff val="0"/>
                <a:shade val="67500"/>
                <a:satMod val="115000"/>
              </a:schemeClr>
            </a:gs>
            <a:gs pos="100000">
              <a:schemeClr val="bg2">
                <a:lumMod val="90000"/>
              </a:schemeClr>
            </a:gs>
          </a:gsLst>
          <a:lin ang="10800000" scaled="1"/>
          <a:tileRect/>
        </a:gradFill>
      </dgm:spPr>
      <dgm:t>
        <a:bodyPr/>
        <a:lstStyle/>
        <a:p>
          <a:endParaRPr lang="en-US"/>
        </a:p>
      </dgm:t>
    </dgm:pt>
    <dgm:pt modelId="{71FF1612-B881-4786-9CAB-128F5AF076E4}" type="sibTrans" cxnId="{0182E760-9E47-441D-88A9-49C722FF42AE}">
      <dgm:prSet/>
      <dgm:spPr/>
      <dgm:t>
        <a:bodyPr/>
        <a:lstStyle/>
        <a:p>
          <a:endParaRPr lang="en-US"/>
        </a:p>
      </dgm:t>
    </dgm:pt>
    <dgm:pt modelId="{D80FA51C-4851-446B-9EEE-A393C61EF116}" type="pres">
      <dgm:prSet presAssocID="{9B01867C-51B2-4EB0-8106-49F10E5FDFB7}" presName="cycle" presStyleCnt="0">
        <dgm:presLayoutVars>
          <dgm:chMax val="1"/>
          <dgm:dir/>
          <dgm:animLvl val="ctr"/>
          <dgm:resizeHandles val="exact"/>
        </dgm:presLayoutVars>
      </dgm:prSet>
      <dgm:spPr/>
      <dgm:t>
        <a:bodyPr/>
        <a:lstStyle/>
        <a:p>
          <a:endParaRPr lang="en-US"/>
        </a:p>
      </dgm:t>
    </dgm:pt>
    <dgm:pt modelId="{4EA75501-7908-48D3-9B7C-FF3559F1E14D}" type="pres">
      <dgm:prSet presAssocID="{7365A957-3D71-4113-8198-67EFAC110FD1}" presName="centerShape" presStyleLbl="node0" presStyleIdx="0" presStyleCnt="1"/>
      <dgm:spPr/>
      <dgm:t>
        <a:bodyPr/>
        <a:lstStyle/>
        <a:p>
          <a:endParaRPr lang="en-US"/>
        </a:p>
      </dgm:t>
    </dgm:pt>
    <dgm:pt modelId="{75E61F44-9C6B-4C9E-867A-38C549173E59}" type="pres">
      <dgm:prSet presAssocID="{52B7CB19-E13D-4C73-8191-FF33BA620F8E}" presName="parTrans" presStyleLbl="bgSibTrans2D1" presStyleIdx="0" presStyleCnt="5"/>
      <dgm:spPr/>
      <dgm:t>
        <a:bodyPr/>
        <a:lstStyle/>
        <a:p>
          <a:endParaRPr lang="en-US"/>
        </a:p>
      </dgm:t>
    </dgm:pt>
    <dgm:pt modelId="{65A3ECD2-A2B7-4872-9016-C3D39A0CC5CA}" type="pres">
      <dgm:prSet presAssocID="{B3C91F14-E20C-408B-AB56-04FCF21332F6}" presName="node" presStyleLbl="node1" presStyleIdx="0" presStyleCnt="5">
        <dgm:presLayoutVars>
          <dgm:bulletEnabled val="1"/>
        </dgm:presLayoutVars>
      </dgm:prSet>
      <dgm:spPr/>
      <dgm:t>
        <a:bodyPr/>
        <a:lstStyle/>
        <a:p>
          <a:endParaRPr lang="en-US"/>
        </a:p>
      </dgm:t>
    </dgm:pt>
    <dgm:pt modelId="{2573AE20-7BC0-47CD-96FF-21F2272360E1}" type="pres">
      <dgm:prSet presAssocID="{50BEDE0D-DAEC-40AE-ABFC-3C07E53DEA06}" presName="parTrans" presStyleLbl="bgSibTrans2D1" presStyleIdx="1" presStyleCnt="5"/>
      <dgm:spPr/>
      <dgm:t>
        <a:bodyPr/>
        <a:lstStyle/>
        <a:p>
          <a:endParaRPr lang="en-US"/>
        </a:p>
      </dgm:t>
    </dgm:pt>
    <dgm:pt modelId="{25D7ED5E-E45D-44B2-A8D4-81119A0C8B53}" type="pres">
      <dgm:prSet presAssocID="{3FA14260-A3A5-449E-BA11-6019ECF62C84}" presName="node" presStyleLbl="node1" presStyleIdx="1" presStyleCnt="5">
        <dgm:presLayoutVars>
          <dgm:bulletEnabled val="1"/>
        </dgm:presLayoutVars>
      </dgm:prSet>
      <dgm:spPr/>
      <dgm:t>
        <a:bodyPr/>
        <a:lstStyle/>
        <a:p>
          <a:endParaRPr lang="en-US"/>
        </a:p>
      </dgm:t>
    </dgm:pt>
    <dgm:pt modelId="{6D8497D2-63B6-48F7-92FB-CFF423BD5ABC}" type="pres">
      <dgm:prSet presAssocID="{BDFD6640-6971-43D3-89DC-8B1339F5A1CB}" presName="parTrans" presStyleLbl="bgSibTrans2D1" presStyleIdx="2" presStyleCnt="5"/>
      <dgm:spPr/>
      <dgm:t>
        <a:bodyPr/>
        <a:lstStyle/>
        <a:p>
          <a:endParaRPr lang="en-US"/>
        </a:p>
      </dgm:t>
    </dgm:pt>
    <dgm:pt modelId="{8EC55B68-9830-41FF-AC98-86B1F2AF7F17}" type="pres">
      <dgm:prSet presAssocID="{69AA1F03-C34F-40D7-8BFA-C523B0582BBB}" presName="node" presStyleLbl="node1" presStyleIdx="2" presStyleCnt="5">
        <dgm:presLayoutVars>
          <dgm:bulletEnabled val="1"/>
        </dgm:presLayoutVars>
      </dgm:prSet>
      <dgm:spPr/>
      <dgm:t>
        <a:bodyPr/>
        <a:lstStyle/>
        <a:p>
          <a:endParaRPr lang="en-US"/>
        </a:p>
      </dgm:t>
    </dgm:pt>
    <dgm:pt modelId="{0E0226F3-3CF9-4950-8150-EF7E08646411}" type="pres">
      <dgm:prSet presAssocID="{8E0E4734-3053-454F-A869-D06F1EBB04A6}" presName="parTrans" presStyleLbl="bgSibTrans2D1" presStyleIdx="3" presStyleCnt="5"/>
      <dgm:spPr/>
      <dgm:t>
        <a:bodyPr/>
        <a:lstStyle/>
        <a:p>
          <a:endParaRPr lang="en-US"/>
        </a:p>
      </dgm:t>
    </dgm:pt>
    <dgm:pt modelId="{6F2E1BF0-F86D-43A0-BF84-60152EC185BA}" type="pres">
      <dgm:prSet presAssocID="{75FE1F72-4D44-4C23-AFDC-513B38738ECA}" presName="node" presStyleLbl="node1" presStyleIdx="3" presStyleCnt="5">
        <dgm:presLayoutVars>
          <dgm:bulletEnabled val="1"/>
        </dgm:presLayoutVars>
      </dgm:prSet>
      <dgm:spPr/>
      <dgm:t>
        <a:bodyPr/>
        <a:lstStyle/>
        <a:p>
          <a:endParaRPr lang="en-US"/>
        </a:p>
      </dgm:t>
    </dgm:pt>
    <dgm:pt modelId="{DFC8656D-99DB-4EED-962F-3D9E34A650CD}" type="pres">
      <dgm:prSet presAssocID="{039E3C6A-5821-49A4-961E-68DFF500EB4D}" presName="parTrans" presStyleLbl="bgSibTrans2D1" presStyleIdx="4" presStyleCnt="5"/>
      <dgm:spPr/>
      <dgm:t>
        <a:bodyPr/>
        <a:lstStyle/>
        <a:p>
          <a:endParaRPr lang="en-US"/>
        </a:p>
      </dgm:t>
    </dgm:pt>
    <dgm:pt modelId="{E79AFB01-21F0-4A78-85FA-E32B064E7A79}" type="pres">
      <dgm:prSet presAssocID="{47384A6D-2604-4F8E-A73C-6287FF1E64F3}" presName="node" presStyleLbl="node1" presStyleIdx="4" presStyleCnt="5">
        <dgm:presLayoutVars>
          <dgm:bulletEnabled val="1"/>
        </dgm:presLayoutVars>
      </dgm:prSet>
      <dgm:spPr/>
      <dgm:t>
        <a:bodyPr/>
        <a:lstStyle/>
        <a:p>
          <a:endParaRPr lang="en-US"/>
        </a:p>
      </dgm:t>
    </dgm:pt>
  </dgm:ptLst>
  <dgm:cxnLst>
    <dgm:cxn modelId="{1B5F94E0-FA8D-4F85-A117-592EB51EF672}" type="presOf" srcId="{BDFD6640-6971-43D3-89DC-8B1339F5A1CB}" destId="{6D8497D2-63B6-48F7-92FB-CFF423BD5ABC}" srcOrd="0" destOrd="0" presId="urn:microsoft.com/office/officeart/2005/8/layout/radial4"/>
    <dgm:cxn modelId="{80CA550C-88BE-4C81-9E3D-5339BBDB8457}" srcId="{7365A957-3D71-4113-8198-67EFAC110FD1}" destId="{75FE1F72-4D44-4C23-AFDC-513B38738ECA}" srcOrd="3" destOrd="0" parTransId="{8E0E4734-3053-454F-A869-D06F1EBB04A6}" sibTransId="{87CDFEA4-0989-4F44-9AB4-4CB97935C2EC}"/>
    <dgm:cxn modelId="{24ADA13E-7ADC-40E1-AEF8-D8483AB0C1EE}" srcId="{7365A957-3D71-4113-8198-67EFAC110FD1}" destId="{B3C91F14-E20C-408B-AB56-04FCF21332F6}" srcOrd="0" destOrd="0" parTransId="{52B7CB19-E13D-4C73-8191-FF33BA620F8E}" sibTransId="{DD633FD8-B7E7-4C05-AE84-EA75F52546A7}"/>
    <dgm:cxn modelId="{0182E760-9E47-441D-88A9-49C722FF42AE}" srcId="{7365A957-3D71-4113-8198-67EFAC110FD1}" destId="{47384A6D-2604-4F8E-A73C-6287FF1E64F3}" srcOrd="4" destOrd="0" parTransId="{039E3C6A-5821-49A4-961E-68DFF500EB4D}" sibTransId="{71FF1612-B881-4786-9CAB-128F5AF076E4}"/>
    <dgm:cxn modelId="{48F1D611-2746-4473-983E-8A71CD08D75B}" type="presOf" srcId="{7365A957-3D71-4113-8198-67EFAC110FD1}" destId="{4EA75501-7908-48D3-9B7C-FF3559F1E14D}" srcOrd="0" destOrd="0" presId="urn:microsoft.com/office/officeart/2005/8/layout/radial4"/>
    <dgm:cxn modelId="{2B818CAB-884A-4C26-8B65-5F11119BC8A0}" type="presOf" srcId="{50BEDE0D-DAEC-40AE-ABFC-3C07E53DEA06}" destId="{2573AE20-7BC0-47CD-96FF-21F2272360E1}" srcOrd="0" destOrd="0" presId="urn:microsoft.com/office/officeart/2005/8/layout/radial4"/>
    <dgm:cxn modelId="{5F05141C-8C4D-468C-A238-DC9404DCC003}" type="presOf" srcId="{52B7CB19-E13D-4C73-8191-FF33BA620F8E}" destId="{75E61F44-9C6B-4C9E-867A-38C549173E59}" srcOrd="0" destOrd="0" presId="urn:microsoft.com/office/officeart/2005/8/layout/radial4"/>
    <dgm:cxn modelId="{077640CF-E612-4EE7-9101-1458727F29C9}" type="presOf" srcId="{75FE1F72-4D44-4C23-AFDC-513B38738ECA}" destId="{6F2E1BF0-F86D-43A0-BF84-60152EC185BA}" srcOrd="0" destOrd="0" presId="urn:microsoft.com/office/officeart/2005/8/layout/radial4"/>
    <dgm:cxn modelId="{BB477431-8A15-4E41-A8ED-C63EF2BCA58B}" type="presOf" srcId="{3FA14260-A3A5-449E-BA11-6019ECF62C84}" destId="{25D7ED5E-E45D-44B2-A8D4-81119A0C8B53}" srcOrd="0" destOrd="0" presId="urn:microsoft.com/office/officeart/2005/8/layout/radial4"/>
    <dgm:cxn modelId="{BD98663B-C934-4803-9B78-7D7FC5A18DFB}" type="presOf" srcId="{69AA1F03-C34F-40D7-8BFA-C523B0582BBB}" destId="{8EC55B68-9830-41FF-AC98-86B1F2AF7F17}" srcOrd="0" destOrd="0" presId="urn:microsoft.com/office/officeart/2005/8/layout/radial4"/>
    <dgm:cxn modelId="{270BB869-D14B-48FD-8CD2-4BB2BAA3F065}" type="presOf" srcId="{9B01867C-51B2-4EB0-8106-49F10E5FDFB7}" destId="{D80FA51C-4851-446B-9EEE-A393C61EF116}" srcOrd="0" destOrd="0" presId="urn:microsoft.com/office/officeart/2005/8/layout/radial4"/>
    <dgm:cxn modelId="{3E932E49-3889-441D-B4F0-293EC99E3FB9}" type="presOf" srcId="{039E3C6A-5821-49A4-961E-68DFF500EB4D}" destId="{DFC8656D-99DB-4EED-962F-3D9E34A650CD}" srcOrd="0" destOrd="0" presId="urn:microsoft.com/office/officeart/2005/8/layout/radial4"/>
    <dgm:cxn modelId="{536F53A1-16E0-4635-AF2E-AB3CAC3E4DC3}" srcId="{7365A957-3D71-4113-8198-67EFAC110FD1}" destId="{3FA14260-A3A5-449E-BA11-6019ECF62C84}" srcOrd="1" destOrd="0" parTransId="{50BEDE0D-DAEC-40AE-ABFC-3C07E53DEA06}" sibTransId="{40256368-812B-4600-80C2-C27C7A5BC86D}"/>
    <dgm:cxn modelId="{D9CB7AD5-7EFC-4DBC-8D50-9E1C1C608B63}" srcId="{9B01867C-51B2-4EB0-8106-49F10E5FDFB7}" destId="{7365A957-3D71-4113-8198-67EFAC110FD1}" srcOrd="0" destOrd="0" parTransId="{FCCA119C-388A-4812-BFB3-5DD1B44160E1}" sibTransId="{455085B8-A14B-4A75-A8A0-F5C1051E7686}"/>
    <dgm:cxn modelId="{F226DABF-46B2-4E01-8A9D-5372074311AB}" type="presOf" srcId="{47384A6D-2604-4F8E-A73C-6287FF1E64F3}" destId="{E79AFB01-21F0-4A78-85FA-E32B064E7A79}" srcOrd="0" destOrd="0" presId="urn:microsoft.com/office/officeart/2005/8/layout/radial4"/>
    <dgm:cxn modelId="{A5397F34-3970-495C-963C-7118F6F9011B}" type="presOf" srcId="{B3C91F14-E20C-408B-AB56-04FCF21332F6}" destId="{65A3ECD2-A2B7-4872-9016-C3D39A0CC5CA}" srcOrd="0" destOrd="0" presId="urn:microsoft.com/office/officeart/2005/8/layout/radial4"/>
    <dgm:cxn modelId="{88D8D5D9-98A1-429F-8F6D-3E0C94A17F57}" srcId="{7365A957-3D71-4113-8198-67EFAC110FD1}" destId="{69AA1F03-C34F-40D7-8BFA-C523B0582BBB}" srcOrd="2" destOrd="0" parTransId="{BDFD6640-6971-43D3-89DC-8B1339F5A1CB}" sibTransId="{58ACC51A-71AB-4CD3-B261-6E3A93CDF377}"/>
    <dgm:cxn modelId="{6EF5D772-8281-4829-8A69-435639F43C22}" type="presOf" srcId="{8E0E4734-3053-454F-A869-D06F1EBB04A6}" destId="{0E0226F3-3CF9-4950-8150-EF7E08646411}" srcOrd="0" destOrd="0" presId="urn:microsoft.com/office/officeart/2005/8/layout/radial4"/>
    <dgm:cxn modelId="{3B280D33-DC1D-40A1-A5D5-4A7486C60FD4}" type="presParOf" srcId="{D80FA51C-4851-446B-9EEE-A393C61EF116}" destId="{4EA75501-7908-48D3-9B7C-FF3559F1E14D}" srcOrd="0" destOrd="0" presId="urn:microsoft.com/office/officeart/2005/8/layout/radial4"/>
    <dgm:cxn modelId="{488D4A4B-56A9-4CA9-81CA-E0009F4BCBF0}" type="presParOf" srcId="{D80FA51C-4851-446B-9EEE-A393C61EF116}" destId="{75E61F44-9C6B-4C9E-867A-38C549173E59}" srcOrd="1" destOrd="0" presId="urn:microsoft.com/office/officeart/2005/8/layout/radial4"/>
    <dgm:cxn modelId="{CF9796F3-3800-491A-BDA6-AEBE986A2A7C}" type="presParOf" srcId="{D80FA51C-4851-446B-9EEE-A393C61EF116}" destId="{65A3ECD2-A2B7-4872-9016-C3D39A0CC5CA}" srcOrd="2" destOrd="0" presId="urn:microsoft.com/office/officeart/2005/8/layout/radial4"/>
    <dgm:cxn modelId="{6EC9CD4F-3C7F-42BF-ABED-5F1390A34742}" type="presParOf" srcId="{D80FA51C-4851-446B-9EEE-A393C61EF116}" destId="{2573AE20-7BC0-47CD-96FF-21F2272360E1}" srcOrd="3" destOrd="0" presId="urn:microsoft.com/office/officeart/2005/8/layout/radial4"/>
    <dgm:cxn modelId="{5288F050-C299-4389-9348-5703D752F8D9}" type="presParOf" srcId="{D80FA51C-4851-446B-9EEE-A393C61EF116}" destId="{25D7ED5E-E45D-44B2-A8D4-81119A0C8B53}" srcOrd="4" destOrd="0" presId="urn:microsoft.com/office/officeart/2005/8/layout/radial4"/>
    <dgm:cxn modelId="{B3C78578-7508-4837-BD12-CC6C1433D43F}" type="presParOf" srcId="{D80FA51C-4851-446B-9EEE-A393C61EF116}" destId="{6D8497D2-63B6-48F7-92FB-CFF423BD5ABC}" srcOrd="5" destOrd="0" presId="urn:microsoft.com/office/officeart/2005/8/layout/radial4"/>
    <dgm:cxn modelId="{894EE776-07AF-4F5A-84FD-BCDEBCDFAE12}" type="presParOf" srcId="{D80FA51C-4851-446B-9EEE-A393C61EF116}" destId="{8EC55B68-9830-41FF-AC98-86B1F2AF7F17}" srcOrd="6" destOrd="0" presId="urn:microsoft.com/office/officeart/2005/8/layout/radial4"/>
    <dgm:cxn modelId="{E0009FF0-F075-4ABE-8FDD-CF84FC6AF88E}" type="presParOf" srcId="{D80FA51C-4851-446B-9EEE-A393C61EF116}" destId="{0E0226F3-3CF9-4950-8150-EF7E08646411}" srcOrd="7" destOrd="0" presId="urn:microsoft.com/office/officeart/2005/8/layout/radial4"/>
    <dgm:cxn modelId="{7EE8924C-5F07-45FC-86B8-33CF88BB4B62}" type="presParOf" srcId="{D80FA51C-4851-446B-9EEE-A393C61EF116}" destId="{6F2E1BF0-F86D-43A0-BF84-60152EC185BA}" srcOrd="8" destOrd="0" presId="urn:microsoft.com/office/officeart/2005/8/layout/radial4"/>
    <dgm:cxn modelId="{F38DB771-43C9-4188-BB99-44B04A83F4C6}" type="presParOf" srcId="{D80FA51C-4851-446B-9EEE-A393C61EF116}" destId="{DFC8656D-99DB-4EED-962F-3D9E34A650CD}" srcOrd="9" destOrd="0" presId="urn:microsoft.com/office/officeart/2005/8/layout/radial4"/>
    <dgm:cxn modelId="{B06C2791-0903-4FB7-8FBB-736A972436B1}" type="presParOf" srcId="{D80FA51C-4851-446B-9EEE-A393C61EF116}" destId="{E79AFB01-21F0-4A78-85FA-E32B064E7A79}" srcOrd="10" destOrd="0" presId="urn:microsoft.com/office/officeart/2005/8/layout/radial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A75501-7908-48D3-9B7C-FF3559F1E14D}">
      <dsp:nvSpPr>
        <dsp:cNvPr id="0" name=""/>
        <dsp:cNvSpPr/>
      </dsp:nvSpPr>
      <dsp:spPr>
        <a:xfrm>
          <a:off x="3126333" y="2333319"/>
          <a:ext cx="1730190" cy="1730190"/>
        </a:xfrm>
        <a:prstGeom prst="ellipse">
          <a:avLst/>
        </a:prstGeom>
        <a:gradFill flip="none" rotWithShape="1">
          <a:gsLst>
            <a:gs pos="0">
              <a:schemeClr val="bg2">
                <a:lumMod val="90000"/>
              </a:schemeClr>
            </a:gs>
            <a:gs pos="50000">
              <a:schemeClr val="bg2">
                <a:lumMod val="75000"/>
              </a:schemeClr>
            </a:gs>
            <a:gs pos="100000">
              <a:schemeClr val="bg2">
                <a:lumMod val="90000"/>
              </a:schemeClr>
            </a:gs>
          </a:gsLst>
          <a:path path="circle">
            <a:fillToRect l="100000" t="100000"/>
          </a:path>
          <a:tileRect r="-100000" b="-100000"/>
        </a:gradFill>
        <a:ln w="25400" cap="flat" cmpd="sng" algn="ctr">
          <a:solidFill>
            <a:schemeClr val="lt1">
              <a:hueOff val="0"/>
              <a:satOff val="0"/>
              <a:lumOff val="0"/>
              <a:alphaOff val="0"/>
            </a:schemeClr>
          </a:solidFill>
          <a:prstDash val="solid"/>
        </a:ln>
        <a:effectLst>
          <a:innerShdw blurRad="114300">
            <a:prstClr val="black"/>
          </a:innerShdw>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US" sz="1700" b="1" kern="1200" dirty="0" smtClean="0">
              <a:solidFill>
                <a:schemeClr val="bg1"/>
              </a:solidFill>
            </a:rPr>
            <a:t>DETRACTORS</a:t>
          </a:r>
          <a:endParaRPr lang="en-US" sz="1700" b="1" kern="1200" dirty="0">
            <a:solidFill>
              <a:schemeClr val="bg1"/>
            </a:solidFill>
          </a:endParaRPr>
        </a:p>
      </dsp:txBody>
      <dsp:txXfrm>
        <a:off x="3379713" y="2586699"/>
        <a:ext cx="1223430" cy="1223430"/>
      </dsp:txXfrm>
    </dsp:sp>
    <dsp:sp modelId="{75E61F44-9C6B-4C9E-867A-38C549173E59}">
      <dsp:nvSpPr>
        <dsp:cNvPr id="0" name=""/>
        <dsp:cNvSpPr/>
      </dsp:nvSpPr>
      <dsp:spPr>
        <a:xfrm rot="10800000">
          <a:off x="1450975" y="2951862"/>
          <a:ext cx="1583212" cy="493104"/>
        </a:xfrm>
        <a:prstGeom prst="leftArrow">
          <a:avLst>
            <a:gd name="adj1" fmla="val 60000"/>
            <a:gd name="adj2" fmla="val 50000"/>
          </a:avLst>
        </a:prstGeom>
        <a:gradFill flip="none" rotWithShape="0">
          <a:gsLst>
            <a:gs pos="0">
              <a:schemeClr val="bg2">
                <a:lumMod val="50000"/>
              </a:schemeClr>
            </a:gs>
            <a:gs pos="50000">
              <a:schemeClr val="accent1">
                <a:tint val="60000"/>
                <a:hueOff val="0"/>
                <a:satOff val="0"/>
                <a:lumOff val="0"/>
                <a:shade val="67500"/>
                <a:satMod val="115000"/>
              </a:schemeClr>
            </a:gs>
            <a:gs pos="100000">
              <a:schemeClr val="bg2">
                <a:lumMod val="90000"/>
              </a:schemeClr>
            </a:gs>
          </a:gsLst>
          <a:lin ang="0" scaled="1"/>
          <a:tileRect/>
        </a:gradFill>
        <a:ln>
          <a:noFill/>
        </a:ln>
        <a:effectLst/>
      </dsp:spPr>
      <dsp:style>
        <a:lnRef idx="0">
          <a:scrgbClr r="0" g="0" b="0"/>
        </a:lnRef>
        <a:fillRef idx="1">
          <a:scrgbClr r="0" g="0" b="0"/>
        </a:fillRef>
        <a:effectRef idx="0">
          <a:scrgbClr r="0" g="0" b="0"/>
        </a:effectRef>
        <a:fontRef idx="minor">
          <a:schemeClr val="lt1"/>
        </a:fontRef>
      </dsp:style>
    </dsp:sp>
    <dsp:sp modelId="{65A3ECD2-A2B7-4872-9016-C3D39A0CC5CA}">
      <dsp:nvSpPr>
        <dsp:cNvPr id="0" name=""/>
        <dsp:cNvSpPr/>
      </dsp:nvSpPr>
      <dsp:spPr>
        <a:xfrm>
          <a:off x="629135" y="2540942"/>
          <a:ext cx="1643681" cy="1314944"/>
        </a:xfrm>
        <a:prstGeom prst="roundRect">
          <a:avLst>
            <a:gd name="adj" fmla="val 10000"/>
          </a:avLst>
        </a:prstGeom>
        <a:gradFill flip="none" rotWithShape="1">
          <a:gsLst>
            <a:gs pos="0">
              <a:schemeClr val="bg2">
                <a:lumMod val="25000"/>
              </a:schemeClr>
            </a:gs>
            <a:gs pos="100000">
              <a:schemeClr val="bg2">
                <a:lumMod val="75000"/>
              </a:schemeClr>
            </a:gs>
          </a:gsLst>
          <a:lin ang="5400000" scaled="1"/>
          <a:tileRect/>
        </a:gradFill>
        <a:ln w="25400" cap="flat" cmpd="sng" algn="ctr">
          <a:solidFill>
            <a:schemeClr val="bg1"/>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1066800">
            <a:lnSpc>
              <a:spcPct val="90000"/>
            </a:lnSpc>
            <a:spcBef>
              <a:spcPct val="0"/>
            </a:spcBef>
            <a:spcAft>
              <a:spcPct val="35000"/>
            </a:spcAft>
          </a:pPr>
          <a:r>
            <a:rPr lang="en-US" sz="2400" b="1" kern="1200" dirty="0" smtClean="0"/>
            <a:t>70%</a:t>
          </a:r>
          <a:r>
            <a:rPr lang="en-US" sz="2400" kern="1200" dirty="0" smtClean="0"/>
            <a:t> </a:t>
          </a:r>
          <a:r>
            <a:rPr lang="en-US" sz="1800" kern="1200" dirty="0" smtClean="0"/>
            <a:t>consumers abandon shopping cart</a:t>
          </a:r>
          <a:endParaRPr lang="en-US" sz="1800" kern="1200" dirty="0"/>
        </a:p>
      </dsp:txBody>
      <dsp:txXfrm>
        <a:off x="667648" y="2579455"/>
        <a:ext cx="1566655" cy="1237918"/>
      </dsp:txXfrm>
    </dsp:sp>
    <dsp:sp modelId="{2573AE20-7BC0-47CD-96FF-21F2272360E1}">
      <dsp:nvSpPr>
        <dsp:cNvPr id="0" name=""/>
        <dsp:cNvSpPr/>
      </dsp:nvSpPr>
      <dsp:spPr>
        <a:xfrm rot="13500000">
          <a:off x="1963201" y="1715241"/>
          <a:ext cx="1583212" cy="493104"/>
        </a:xfrm>
        <a:prstGeom prst="leftArrow">
          <a:avLst>
            <a:gd name="adj1" fmla="val 60000"/>
            <a:gd name="adj2" fmla="val 50000"/>
          </a:avLst>
        </a:prstGeom>
        <a:gradFill flip="none" rotWithShape="0">
          <a:gsLst>
            <a:gs pos="0">
              <a:schemeClr val="bg2">
                <a:lumMod val="50000"/>
              </a:schemeClr>
            </a:gs>
            <a:gs pos="50000">
              <a:schemeClr val="accent1">
                <a:tint val="60000"/>
                <a:hueOff val="0"/>
                <a:satOff val="0"/>
                <a:lumOff val="0"/>
                <a:shade val="67500"/>
                <a:satMod val="115000"/>
              </a:schemeClr>
            </a:gs>
            <a:gs pos="100000">
              <a:schemeClr val="bg2">
                <a:lumMod val="90000"/>
              </a:schemeClr>
            </a:gs>
          </a:gsLst>
          <a:lin ang="0" scaled="1"/>
          <a:tileRect/>
        </a:gradFill>
        <a:ln>
          <a:noFill/>
        </a:ln>
        <a:effectLst/>
      </dsp:spPr>
      <dsp:style>
        <a:lnRef idx="0">
          <a:scrgbClr r="0" g="0" b="0"/>
        </a:lnRef>
        <a:fillRef idx="1">
          <a:scrgbClr r="0" g="0" b="0"/>
        </a:fillRef>
        <a:effectRef idx="0">
          <a:scrgbClr r="0" g="0" b="0"/>
        </a:effectRef>
        <a:fontRef idx="minor">
          <a:schemeClr val="lt1"/>
        </a:fontRef>
      </dsp:style>
    </dsp:sp>
    <dsp:sp modelId="{25D7ED5E-E45D-44B2-A8D4-81119A0C8B53}">
      <dsp:nvSpPr>
        <dsp:cNvPr id="0" name=""/>
        <dsp:cNvSpPr/>
      </dsp:nvSpPr>
      <dsp:spPr>
        <a:xfrm>
          <a:off x="1373216" y="744571"/>
          <a:ext cx="1643681" cy="1314944"/>
        </a:xfrm>
        <a:prstGeom prst="roundRect">
          <a:avLst>
            <a:gd name="adj" fmla="val 10000"/>
          </a:avLst>
        </a:prstGeom>
        <a:gradFill flip="none" rotWithShape="1">
          <a:gsLst>
            <a:gs pos="0">
              <a:schemeClr val="bg2">
                <a:lumMod val="25000"/>
              </a:schemeClr>
            </a:gs>
            <a:gs pos="100000">
              <a:schemeClr val="bg2">
                <a:lumMod val="75000"/>
              </a:schemeClr>
            </a:gs>
          </a:gsLst>
          <a:lin ang="5400000" scaled="1"/>
          <a:tileRect/>
        </a:gradFill>
        <a:ln w="25400" cap="flat" cmpd="sng" algn="ctr">
          <a:solidFill>
            <a:schemeClr val="lt1">
              <a:hueOff val="0"/>
              <a:satOff val="0"/>
              <a:lumOff val="0"/>
              <a:alphaOff val="0"/>
            </a:schemeClr>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1066800">
            <a:lnSpc>
              <a:spcPct val="90000"/>
            </a:lnSpc>
            <a:spcBef>
              <a:spcPct val="0"/>
            </a:spcBef>
            <a:spcAft>
              <a:spcPct val="35000"/>
            </a:spcAft>
          </a:pPr>
          <a:r>
            <a:rPr lang="en-US" sz="2400" b="1" kern="1200" dirty="0" smtClean="0"/>
            <a:t>56%</a:t>
          </a:r>
          <a:r>
            <a:rPr lang="en-US" sz="2400" kern="1200" dirty="0" smtClean="0"/>
            <a:t> </a:t>
          </a:r>
          <a:r>
            <a:rPr lang="en-US" sz="1800" kern="1200" dirty="0" smtClean="0"/>
            <a:t>consumers have to re-explain issue</a:t>
          </a:r>
          <a:endParaRPr lang="en-US" sz="1800" kern="1200" dirty="0"/>
        </a:p>
      </dsp:txBody>
      <dsp:txXfrm>
        <a:off x="1411729" y="783084"/>
        <a:ext cx="1566655" cy="1237918"/>
      </dsp:txXfrm>
    </dsp:sp>
    <dsp:sp modelId="{6D8497D2-63B6-48F7-92FB-CFF423BD5ABC}">
      <dsp:nvSpPr>
        <dsp:cNvPr id="0" name=""/>
        <dsp:cNvSpPr/>
      </dsp:nvSpPr>
      <dsp:spPr>
        <a:xfrm rot="16200000">
          <a:off x="3199822" y="1203016"/>
          <a:ext cx="1583212" cy="493104"/>
        </a:xfrm>
        <a:prstGeom prst="leftArrow">
          <a:avLst>
            <a:gd name="adj1" fmla="val 60000"/>
            <a:gd name="adj2" fmla="val 50000"/>
          </a:avLst>
        </a:prstGeom>
        <a:gradFill flip="none" rotWithShape="0">
          <a:gsLst>
            <a:gs pos="0">
              <a:schemeClr val="bg2">
                <a:lumMod val="50000"/>
              </a:schemeClr>
            </a:gs>
            <a:gs pos="50000">
              <a:schemeClr val="accent1">
                <a:tint val="60000"/>
                <a:hueOff val="0"/>
                <a:satOff val="0"/>
                <a:lumOff val="0"/>
                <a:shade val="67500"/>
                <a:satMod val="115000"/>
              </a:schemeClr>
            </a:gs>
            <a:gs pos="100000">
              <a:schemeClr val="bg2">
                <a:lumMod val="90000"/>
              </a:schemeClr>
            </a:gs>
          </a:gsLst>
          <a:lin ang="5400000" scaled="1"/>
          <a:tileRect/>
        </a:gradFill>
        <a:ln>
          <a:noFill/>
        </a:ln>
        <a:effectLst/>
      </dsp:spPr>
      <dsp:style>
        <a:lnRef idx="0">
          <a:scrgbClr r="0" g="0" b="0"/>
        </a:lnRef>
        <a:fillRef idx="1">
          <a:scrgbClr r="0" g="0" b="0"/>
        </a:fillRef>
        <a:effectRef idx="0">
          <a:scrgbClr r="0" g="0" b="0"/>
        </a:effectRef>
        <a:fontRef idx="minor">
          <a:schemeClr val="lt1"/>
        </a:fontRef>
      </dsp:style>
    </dsp:sp>
    <dsp:sp modelId="{8EC55B68-9830-41FF-AC98-86B1F2AF7F17}">
      <dsp:nvSpPr>
        <dsp:cNvPr id="0" name=""/>
        <dsp:cNvSpPr/>
      </dsp:nvSpPr>
      <dsp:spPr>
        <a:xfrm>
          <a:off x="3169587" y="489"/>
          <a:ext cx="1643681" cy="1314944"/>
        </a:xfrm>
        <a:prstGeom prst="roundRect">
          <a:avLst>
            <a:gd name="adj" fmla="val 10000"/>
          </a:avLst>
        </a:prstGeom>
        <a:gradFill flip="none" rotWithShape="1">
          <a:gsLst>
            <a:gs pos="0">
              <a:schemeClr val="bg2">
                <a:lumMod val="25000"/>
              </a:schemeClr>
            </a:gs>
            <a:gs pos="100000">
              <a:schemeClr val="bg2">
                <a:lumMod val="75000"/>
              </a:schemeClr>
            </a:gs>
          </a:gsLst>
          <a:lin ang="5400000" scaled="1"/>
          <a:tileRect/>
        </a:gradFill>
        <a:ln w="25400" cap="flat" cmpd="sng" algn="ctr">
          <a:solidFill>
            <a:schemeClr val="lt1">
              <a:hueOff val="0"/>
              <a:satOff val="0"/>
              <a:lumOff val="0"/>
              <a:alphaOff val="0"/>
            </a:schemeClr>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9144" tIns="45720" rIns="9144" bIns="45720" numCol="1" spcCol="1270" anchor="ctr" anchorCtr="0">
          <a:noAutofit/>
        </a:bodyPr>
        <a:lstStyle/>
        <a:p>
          <a:pPr lvl="0" algn="ctr" defTabSz="1066800">
            <a:lnSpc>
              <a:spcPct val="90000"/>
            </a:lnSpc>
            <a:spcBef>
              <a:spcPct val="0"/>
            </a:spcBef>
            <a:spcAft>
              <a:spcPts val="0"/>
            </a:spcAft>
          </a:pPr>
          <a:r>
            <a:rPr lang="en-US" sz="2400" b="1" kern="1200" dirty="0" smtClean="0"/>
            <a:t>57% </a:t>
          </a:r>
        </a:p>
        <a:p>
          <a:pPr lvl="0" algn="ctr" defTabSz="1066800">
            <a:lnSpc>
              <a:spcPct val="90000"/>
            </a:lnSpc>
            <a:spcBef>
              <a:spcPct val="0"/>
            </a:spcBef>
            <a:spcAft>
              <a:spcPts val="0"/>
            </a:spcAft>
          </a:pPr>
          <a:r>
            <a:rPr lang="en-US" sz="1800" kern="1200" dirty="0" smtClean="0"/>
            <a:t>must switch from web self-serve to voice</a:t>
          </a:r>
          <a:endParaRPr lang="en-US" sz="1800" kern="1200" dirty="0"/>
        </a:p>
      </dsp:txBody>
      <dsp:txXfrm>
        <a:off x="3208100" y="39002"/>
        <a:ext cx="1566655" cy="1237918"/>
      </dsp:txXfrm>
    </dsp:sp>
    <dsp:sp modelId="{0E0226F3-3CF9-4950-8150-EF7E08646411}">
      <dsp:nvSpPr>
        <dsp:cNvPr id="0" name=""/>
        <dsp:cNvSpPr/>
      </dsp:nvSpPr>
      <dsp:spPr>
        <a:xfrm rot="18900000">
          <a:off x="4436443" y="1715241"/>
          <a:ext cx="1583212" cy="493104"/>
        </a:xfrm>
        <a:prstGeom prst="leftArrow">
          <a:avLst>
            <a:gd name="adj1" fmla="val 60000"/>
            <a:gd name="adj2" fmla="val 50000"/>
          </a:avLst>
        </a:prstGeom>
        <a:gradFill flip="none" rotWithShape="0">
          <a:gsLst>
            <a:gs pos="0">
              <a:schemeClr val="bg2">
                <a:lumMod val="50000"/>
              </a:schemeClr>
            </a:gs>
            <a:gs pos="50000">
              <a:schemeClr val="accent1">
                <a:tint val="60000"/>
                <a:hueOff val="0"/>
                <a:satOff val="0"/>
                <a:lumOff val="0"/>
                <a:shade val="67500"/>
                <a:satMod val="115000"/>
              </a:schemeClr>
            </a:gs>
            <a:gs pos="100000">
              <a:schemeClr val="bg2">
                <a:lumMod val="90000"/>
              </a:schemeClr>
            </a:gs>
          </a:gsLst>
          <a:lin ang="10800000" scaled="1"/>
          <a:tileRect/>
        </a:gradFill>
        <a:ln>
          <a:noFill/>
        </a:ln>
        <a:effectLst/>
      </dsp:spPr>
      <dsp:style>
        <a:lnRef idx="0">
          <a:scrgbClr r="0" g="0" b="0"/>
        </a:lnRef>
        <a:fillRef idx="1">
          <a:scrgbClr r="0" g="0" b="0"/>
        </a:fillRef>
        <a:effectRef idx="0">
          <a:scrgbClr r="0" g="0" b="0"/>
        </a:effectRef>
        <a:fontRef idx="minor">
          <a:schemeClr val="lt1"/>
        </a:fontRef>
      </dsp:style>
    </dsp:sp>
    <dsp:sp modelId="{6F2E1BF0-F86D-43A0-BF84-60152EC185BA}">
      <dsp:nvSpPr>
        <dsp:cNvPr id="0" name=""/>
        <dsp:cNvSpPr/>
      </dsp:nvSpPr>
      <dsp:spPr>
        <a:xfrm>
          <a:off x="4965959" y="744571"/>
          <a:ext cx="1643681" cy="1314944"/>
        </a:xfrm>
        <a:prstGeom prst="roundRect">
          <a:avLst>
            <a:gd name="adj" fmla="val 10000"/>
          </a:avLst>
        </a:prstGeom>
        <a:gradFill flip="none" rotWithShape="1">
          <a:gsLst>
            <a:gs pos="0">
              <a:schemeClr val="bg2">
                <a:lumMod val="25000"/>
              </a:schemeClr>
            </a:gs>
            <a:gs pos="100000">
              <a:schemeClr val="bg2">
                <a:lumMod val="75000"/>
              </a:schemeClr>
            </a:gs>
          </a:gsLst>
          <a:lin ang="5400000" scaled="1"/>
          <a:tileRect/>
        </a:gradFill>
        <a:ln w="25400" cap="flat" cmpd="sng" algn="ctr">
          <a:solidFill>
            <a:schemeClr val="lt1">
              <a:hueOff val="0"/>
              <a:satOff val="0"/>
              <a:lumOff val="0"/>
              <a:alphaOff val="0"/>
            </a:schemeClr>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9144" tIns="45720" rIns="9144" bIns="45720" numCol="1" spcCol="1270" anchor="ctr" anchorCtr="0">
          <a:noAutofit/>
        </a:bodyPr>
        <a:lstStyle/>
        <a:p>
          <a:pPr lvl="0" algn="ctr" defTabSz="1066800">
            <a:lnSpc>
              <a:spcPct val="90000"/>
            </a:lnSpc>
            <a:spcBef>
              <a:spcPct val="0"/>
            </a:spcBef>
            <a:spcAft>
              <a:spcPts val="0"/>
            </a:spcAft>
          </a:pPr>
          <a:r>
            <a:rPr lang="en-US" sz="2400" b="1" kern="1200" dirty="0" smtClean="0"/>
            <a:t>59%</a:t>
          </a:r>
          <a:r>
            <a:rPr lang="en-US" sz="2400" kern="1200" dirty="0" smtClean="0"/>
            <a:t> </a:t>
          </a:r>
          <a:r>
            <a:rPr lang="en-US" sz="1800" kern="1200" dirty="0" smtClean="0"/>
            <a:t>transferred during support session</a:t>
          </a:r>
          <a:endParaRPr lang="en-US" sz="1800" kern="1200" dirty="0"/>
        </a:p>
      </dsp:txBody>
      <dsp:txXfrm>
        <a:off x="5004472" y="783084"/>
        <a:ext cx="1566655" cy="1237918"/>
      </dsp:txXfrm>
    </dsp:sp>
    <dsp:sp modelId="{DFC8656D-99DB-4EED-962F-3D9E34A650CD}">
      <dsp:nvSpPr>
        <dsp:cNvPr id="0" name=""/>
        <dsp:cNvSpPr/>
      </dsp:nvSpPr>
      <dsp:spPr>
        <a:xfrm>
          <a:off x="4948668" y="2951862"/>
          <a:ext cx="1583212" cy="493104"/>
        </a:xfrm>
        <a:prstGeom prst="leftArrow">
          <a:avLst>
            <a:gd name="adj1" fmla="val 60000"/>
            <a:gd name="adj2" fmla="val 50000"/>
          </a:avLst>
        </a:prstGeom>
        <a:gradFill flip="none" rotWithShape="0">
          <a:gsLst>
            <a:gs pos="0">
              <a:schemeClr val="bg2">
                <a:lumMod val="50000"/>
              </a:schemeClr>
            </a:gs>
            <a:gs pos="50000">
              <a:schemeClr val="accent1">
                <a:tint val="60000"/>
                <a:hueOff val="0"/>
                <a:satOff val="0"/>
                <a:lumOff val="0"/>
                <a:shade val="67500"/>
                <a:satMod val="115000"/>
              </a:schemeClr>
            </a:gs>
            <a:gs pos="100000">
              <a:schemeClr val="bg2">
                <a:lumMod val="90000"/>
              </a:schemeClr>
            </a:gs>
          </a:gsLst>
          <a:lin ang="10800000" scaled="1"/>
          <a:tileRect/>
        </a:gradFill>
        <a:ln>
          <a:noFill/>
        </a:ln>
        <a:effectLst/>
      </dsp:spPr>
      <dsp:style>
        <a:lnRef idx="0">
          <a:scrgbClr r="0" g="0" b="0"/>
        </a:lnRef>
        <a:fillRef idx="1">
          <a:scrgbClr r="0" g="0" b="0"/>
        </a:fillRef>
        <a:effectRef idx="0">
          <a:scrgbClr r="0" g="0" b="0"/>
        </a:effectRef>
        <a:fontRef idx="minor">
          <a:schemeClr val="lt1"/>
        </a:fontRef>
      </dsp:style>
    </dsp:sp>
    <dsp:sp modelId="{E79AFB01-21F0-4A78-85FA-E32B064E7A79}">
      <dsp:nvSpPr>
        <dsp:cNvPr id="0" name=""/>
        <dsp:cNvSpPr/>
      </dsp:nvSpPr>
      <dsp:spPr>
        <a:xfrm>
          <a:off x="5710040" y="2540942"/>
          <a:ext cx="1643681" cy="1314944"/>
        </a:xfrm>
        <a:prstGeom prst="roundRect">
          <a:avLst>
            <a:gd name="adj" fmla="val 10000"/>
          </a:avLst>
        </a:prstGeom>
        <a:gradFill flip="none" rotWithShape="1">
          <a:gsLst>
            <a:gs pos="0">
              <a:schemeClr val="bg2">
                <a:lumMod val="25000"/>
              </a:schemeClr>
            </a:gs>
            <a:gs pos="100000">
              <a:schemeClr val="bg2">
                <a:lumMod val="75000"/>
              </a:schemeClr>
            </a:gs>
          </a:gsLst>
          <a:lin ang="5400000" scaled="1"/>
          <a:tileRect/>
        </a:gradFill>
        <a:ln w="25400" cap="flat" cmpd="sng" algn="ctr">
          <a:solidFill>
            <a:schemeClr val="lt1">
              <a:hueOff val="0"/>
              <a:satOff val="0"/>
              <a:lumOff val="0"/>
              <a:alphaOff val="0"/>
            </a:schemeClr>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1066800">
            <a:lnSpc>
              <a:spcPct val="90000"/>
            </a:lnSpc>
            <a:spcBef>
              <a:spcPct val="0"/>
            </a:spcBef>
            <a:spcAft>
              <a:spcPts val="0"/>
            </a:spcAft>
          </a:pPr>
          <a:r>
            <a:rPr lang="en-US" sz="2400" b="1" kern="1200" dirty="0" smtClean="0"/>
            <a:t>62%</a:t>
          </a:r>
          <a:r>
            <a:rPr lang="en-US" sz="2400" kern="1200" dirty="0" smtClean="0"/>
            <a:t> </a:t>
          </a:r>
        </a:p>
        <a:p>
          <a:pPr lvl="0" algn="ctr" defTabSz="1066800">
            <a:lnSpc>
              <a:spcPct val="90000"/>
            </a:lnSpc>
            <a:spcBef>
              <a:spcPct val="0"/>
            </a:spcBef>
            <a:spcAft>
              <a:spcPts val="0"/>
            </a:spcAft>
          </a:pPr>
          <a:r>
            <a:rPr lang="en-US" sz="1800" kern="1200" dirty="0" smtClean="0"/>
            <a:t>must contact repeatedly to resolve issue</a:t>
          </a:r>
          <a:endParaRPr lang="en-US" sz="1800" kern="1200" dirty="0"/>
        </a:p>
      </dsp:txBody>
      <dsp:txXfrm>
        <a:off x="5748553" y="2579455"/>
        <a:ext cx="1566655" cy="1237918"/>
      </dsp:txXfrm>
    </dsp:sp>
  </dsp:spTree>
</dsp:drawing>
</file>

<file path=ppt/diagrams/layout1.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60.png"/></Relationships>
</file>

<file path=ppt/drawings/drawing1.xml><?xml version="1.0" encoding="utf-8"?>
<c:userShapes xmlns:c="http://schemas.openxmlformats.org/drawingml/2006/chart">
  <cdr:relSizeAnchor xmlns:cdr="http://schemas.openxmlformats.org/drawingml/2006/chartDrawing">
    <cdr:from>
      <cdr:x>0.01124</cdr:x>
      <cdr:y>0.09607</cdr:y>
    </cdr:from>
    <cdr:to>
      <cdr:x>0.05656</cdr:x>
      <cdr:y>0.19966</cdr:y>
    </cdr:to>
    <cdr:sp macro="" textlink="">
      <cdr:nvSpPr>
        <cdr:cNvPr id="2" name="TextBox 8"/>
        <cdr:cNvSpPr txBox="1"/>
      </cdr:nvSpPr>
      <cdr:spPr>
        <a:xfrm xmlns:a="http://schemas.openxmlformats.org/drawingml/2006/main">
          <a:off x="54711" y="256915"/>
          <a:ext cx="220639" cy="276999"/>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ysClr val="windowText" lastClr="000000"/>
              </a:solidFill>
              <a:latin typeface="Calibri"/>
            </a:defRPr>
          </a:lvl1pPr>
          <a:lvl2pPr marL="457200" algn="l" defTabSz="914400" rtl="0" eaLnBrk="1" latinLnBrk="0" hangingPunct="1">
            <a:defRPr sz="1800" kern="1200">
              <a:solidFill>
                <a:sysClr val="windowText" lastClr="000000"/>
              </a:solidFill>
              <a:latin typeface="Calibri"/>
            </a:defRPr>
          </a:lvl2pPr>
          <a:lvl3pPr marL="914400" algn="l" defTabSz="914400" rtl="0" eaLnBrk="1" latinLnBrk="0" hangingPunct="1">
            <a:defRPr sz="1800" kern="1200">
              <a:solidFill>
                <a:sysClr val="windowText" lastClr="000000"/>
              </a:solidFill>
              <a:latin typeface="Calibri"/>
            </a:defRPr>
          </a:lvl3pPr>
          <a:lvl4pPr marL="1371600" algn="l" defTabSz="914400" rtl="0" eaLnBrk="1" latinLnBrk="0" hangingPunct="1">
            <a:defRPr sz="1800" kern="1200">
              <a:solidFill>
                <a:sysClr val="windowText" lastClr="000000"/>
              </a:solidFill>
              <a:latin typeface="Calibri"/>
            </a:defRPr>
          </a:lvl4pPr>
          <a:lvl5pPr marL="1828800" algn="l" defTabSz="914400" rtl="0" eaLnBrk="1" latinLnBrk="0" hangingPunct="1">
            <a:defRPr sz="1800" kern="1200">
              <a:solidFill>
                <a:sysClr val="windowText" lastClr="000000"/>
              </a:solidFill>
              <a:latin typeface="Calibri"/>
            </a:defRPr>
          </a:lvl5pPr>
          <a:lvl6pPr marL="2286000" algn="l" defTabSz="914400" rtl="0" eaLnBrk="1" latinLnBrk="0" hangingPunct="1">
            <a:defRPr sz="1800" kern="1200">
              <a:solidFill>
                <a:sysClr val="windowText" lastClr="000000"/>
              </a:solidFill>
              <a:latin typeface="Calibri"/>
            </a:defRPr>
          </a:lvl6pPr>
          <a:lvl7pPr marL="2743200" algn="l" defTabSz="914400" rtl="0" eaLnBrk="1" latinLnBrk="0" hangingPunct="1">
            <a:defRPr sz="1800" kern="1200">
              <a:solidFill>
                <a:sysClr val="windowText" lastClr="000000"/>
              </a:solidFill>
              <a:latin typeface="Calibri"/>
            </a:defRPr>
          </a:lvl7pPr>
          <a:lvl8pPr marL="3200400" algn="l" defTabSz="914400" rtl="0" eaLnBrk="1" latinLnBrk="0" hangingPunct="1">
            <a:defRPr sz="1800" kern="1200">
              <a:solidFill>
                <a:sysClr val="windowText" lastClr="000000"/>
              </a:solidFill>
              <a:latin typeface="Calibri"/>
            </a:defRPr>
          </a:lvl8pPr>
          <a:lvl9pPr marL="3657600" algn="l" defTabSz="914400" rtl="0" eaLnBrk="1" latinLnBrk="0" hangingPunct="1">
            <a:defRPr sz="1800" kern="1200">
              <a:solidFill>
                <a:sysClr val="windowText" lastClr="000000"/>
              </a:solidFill>
              <a:latin typeface="Calibri"/>
            </a:defRPr>
          </a:lvl9pPr>
        </a:lstStyle>
        <a:p xmlns:a="http://schemas.openxmlformats.org/drawingml/2006/main">
          <a:r>
            <a:rPr lang="en-US" sz="1200" dirty="0" smtClean="0">
              <a:solidFill>
                <a:schemeClr val="tx1"/>
              </a:solidFill>
            </a:rPr>
            <a:t>%</a:t>
          </a:r>
          <a:endParaRPr lang="en-US" sz="1200" dirty="0">
            <a:solidFill>
              <a:schemeClr val="tx1"/>
            </a:solidFill>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DE86D80-05DA-4394-89B8-1D1261DB848C}" type="datetimeFigureOut">
              <a:rPr lang="en-US" smtClean="0"/>
              <a:t>6/3/2015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F5CC9F3-28BE-493F-B193-935AA4E8A657}" type="slidenum">
              <a:rPr lang="en-US" smtClean="0"/>
              <a:t>‹#›</a:t>
            </a:fld>
            <a:endParaRPr lang="en-US"/>
          </a:p>
        </p:txBody>
      </p:sp>
    </p:spTree>
    <p:extLst>
      <p:ext uri="{BB962C8B-B14F-4D97-AF65-F5344CB8AC3E}">
        <p14:creationId xmlns:p14="http://schemas.microsoft.com/office/powerpoint/2010/main" val="35274466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www.networkworld.com/news/2012/113012-idc-predictions-264702.html?page=1" TargetMode="External"/><Relationship Id="rId2" Type="http://schemas.openxmlformats.org/officeDocument/2006/relationships/slide" Target="../slides/slide20.xml"/><Relationship Id="rId1" Type="http://schemas.openxmlformats.org/officeDocument/2006/relationships/notesMaster" Target="../notesMasters/notesMaster1.xml"/><Relationship Id="rId5" Type="http://schemas.openxmlformats.org/officeDocument/2006/relationships/hyperlink" Target="http://www.idc.com/research/Predictions13/downloadable/238044.pdf" TargetMode="External"/><Relationship Id="rId4" Type="http://schemas.openxmlformats.org/officeDocument/2006/relationships/hyperlink" Target="http://www.networkworld.com/slideshow/66430/the-top-17-smartphones-from-the-major-carriers.html" TargetMode="Externa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unified-communications.tmcnet.com/topics/unified-communications/articles/344211-unified-communications-integral-part-working-remotely.htm" TargetMode="External"/><Relationship Id="rId2" Type="http://schemas.openxmlformats.org/officeDocument/2006/relationships/slide" Target="../slides/slide24.xml"/><Relationship Id="rId1" Type="http://schemas.openxmlformats.org/officeDocument/2006/relationships/notesMaster" Target="../notesMasters/notesMaster1.xml"/><Relationship Id="rId5" Type="http://schemas.openxmlformats.org/officeDocument/2006/relationships/hyperlink" Target="http://www.tmcnet.com/enews/subs.aspx?k1=%22Unified+Communications%22" TargetMode="External"/><Relationship Id="rId4" Type="http://schemas.openxmlformats.org/officeDocument/2006/relationships/hyperlink" Target="http://www.tmcnet.com/snapshots/snapshots.aspx?Company=Unified+Communications" TargetMode="Externa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www.nearshoreamericas.com/tech-trends-dominate-contact-center-industry-2014/" TargetMode="External"/><Relationship Id="rId2" Type="http://schemas.openxmlformats.org/officeDocument/2006/relationships/slide" Target="../slides/slide39.xml"/><Relationship Id="rId1" Type="http://schemas.openxmlformats.org/officeDocument/2006/relationships/notesMaster" Target="../notesMasters/notesMaster1.xml"/><Relationship Id="rId6" Type="http://schemas.openxmlformats.org/officeDocument/2006/relationships/hyperlink" Target="http://msdn.microsoft.com/en-us/library/ie/hh968248(v=vs.85).aspx" TargetMode="External"/><Relationship Id="rId5" Type="http://schemas.openxmlformats.org/officeDocument/2006/relationships/hyperlink" Target="http://www.webpronews.com/firefox-to-soon-block-plugins-by-default-2013-09" TargetMode="External"/><Relationship Id="rId4" Type="http://schemas.openxmlformats.org/officeDocument/2006/relationships/hyperlink" Target="http://www.pcworld.com/article/2049309/chrome-will-block-npapi-plugins-over-stability-security-concerns.html" TargetMode="Externa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gartner.com/doc/2592117/forecast-contact-centers-worldwide-" TargetMode="External"/><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www.cisco.com/en/US/prod/collateral/voicesw/custcosw/next_generation_contact_centers.pdf" TargetMode="External"/><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www.cisco.com/en/US/prod/collateral/voicesw/custcosw/next_generation_contact_centers.pdf" TargetMode="External"/><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baymard.com/lists/cart-abandonment-rate" TargetMode="External"/><Relationship Id="rId2" Type="http://schemas.openxmlformats.org/officeDocument/2006/relationships/slide" Target="../slides/slide53.xml"/><Relationship Id="rId1" Type="http://schemas.openxmlformats.org/officeDocument/2006/relationships/notesMaster" Target="../notesMasters/notesMaster1.xml"/><Relationship Id="rId4" Type="http://schemas.openxmlformats.org/officeDocument/2006/relationships/hyperlink" Target="http://www.westmonroepartners.com/en/insights/solution-briefs/customer-effort-scoring" TargetMode="Externa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3" Type="http://schemas.openxmlformats.org/officeDocument/2006/relationships/hyperlink" Target="http://www.americanwell.com/" TargetMode="External"/><Relationship Id="rId2" Type="http://schemas.openxmlformats.org/officeDocument/2006/relationships/slide" Target="../slides/slide76.xml"/><Relationship Id="rId1" Type="http://schemas.openxmlformats.org/officeDocument/2006/relationships/notesMaster" Target="../notesMasters/notesMaster1.xml"/><Relationship Id="rId5" Type="http://schemas.openxmlformats.org/officeDocument/2006/relationships/hyperlink" Target="http://www.americanwell.com/mobileappsupport/" TargetMode="External"/><Relationship Id="rId4" Type="http://schemas.openxmlformats.org/officeDocument/2006/relationships/hyperlink" Target="http://youtu.be/mO27wtvQRyo" TargetMode="Externa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3" Type="http://schemas.openxmlformats.org/officeDocument/2006/relationships/hyperlink" Target="http://www.gartner.com/DisplayDocument?id=2515815&amp;ref=g_sitelink" TargetMode="External"/><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www.forbes.com/sites/chuckjones/2014/06/11/androids-app-engagement-higher-than-ios-but-apple-drives-higher-ecommerce-sales/" TargetMode="External"/><Relationship Id="rId2" Type="http://schemas.openxmlformats.org/officeDocument/2006/relationships/slide" Target="../slides/slide13.xml"/><Relationship Id="rId1" Type="http://schemas.openxmlformats.org/officeDocument/2006/relationships/notesMaster" Target="../notesMasters/notesMaster1.xml"/><Relationship Id="rId4" Type="http://schemas.openxmlformats.org/officeDocument/2006/relationships/hyperlink" Target="https://fonolo.com/blog/2013/02/6-smartphone-app-statistics-for-your-call-center-to-consider/"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400"/>
            <a:r>
              <a:rPr lang="en-US" sz="1200" dirty="0" smtClean="0">
                <a:solidFill>
                  <a:schemeClr val="tx1"/>
                </a:solidFill>
                <a:latin typeface="+mn-lt"/>
                <a:cs typeface="Calibri"/>
              </a:rPr>
              <a:t>A customer is 4x more</a:t>
            </a:r>
            <a:r>
              <a:rPr lang="en-US" sz="1200" baseline="0" dirty="0" smtClean="0">
                <a:solidFill>
                  <a:schemeClr val="tx1"/>
                </a:solidFill>
                <a:latin typeface="+mn-lt"/>
                <a:cs typeface="Calibri"/>
              </a:rPr>
              <a:t> likely to defect to a competitor if the problem is service-related rather than product or price related. Ovum</a:t>
            </a:r>
            <a:endParaRPr lang="en-US" sz="1200" dirty="0" smtClean="0">
              <a:solidFill>
                <a:schemeClr val="tx1"/>
              </a:solidFill>
              <a:latin typeface="+mn-lt"/>
              <a:cs typeface="Calibri"/>
            </a:endParaRPr>
          </a:p>
          <a:p>
            <a:pPr defTabSz="914400"/>
            <a:endParaRPr lang="en-US" sz="1200" dirty="0" smtClean="0">
              <a:solidFill>
                <a:schemeClr val="tx1"/>
              </a:solidFill>
              <a:latin typeface="+mn-lt"/>
              <a:cs typeface="Calibri"/>
            </a:endParaRPr>
          </a:p>
          <a:p>
            <a:pPr defTabSz="914400"/>
            <a:r>
              <a:rPr lang="en-US" sz="1200" dirty="0" smtClean="0">
                <a:solidFill>
                  <a:schemeClr val="tx1"/>
                </a:solidFill>
                <a:latin typeface="+mn-lt"/>
                <a:cs typeface="Calibri"/>
              </a:rPr>
              <a:t>By 2015, at least </a:t>
            </a:r>
            <a:r>
              <a:rPr lang="en-US" sz="1400" b="1" dirty="0" smtClean="0">
                <a:solidFill>
                  <a:schemeClr val="tx1"/>
                </a:solidFill>
                <a:latin typeface="+mn-lt"/>
                <a:cs typeface="Calibri"/>
              </a:rPr>
              <a:t>60% of Internet users</a:t>
            </a:r>
            <a:r>
              <a:rPr lang="en-US" sz="1400" dirty="0" smtClean="0">
                <a:solidFill>
                  <a:schemeClr val="tx1"/>
                </a:solidFill>
                <a:latin typeface="+mn-lt"/>
                <a:cs typeface="Calibri"/>
              </a:rPr>
              <a:t> </a:t>
            </a:r>
            <a:r>
              <a:rPr lang="en-US" sz="1200" dirty="0" smtClean="0">
                <a:solidFill>
                  <a:schemeClr val="tx1"/>
                </a:solidFill>
                <a:latin typeface="+mn-lt"/>
                <a:cs typeface="Calibri"/>
              </a:rPr>
              <a:t>will opt for mobile customer service as their first option</a:t>
            </a:r>
          </a:p>
          <a:p>
            <a:pPr defTabSz="914400"/>
            <a:r>
              <a:rPr lang="en-US" sz="800" i="1" dirty="0" smtClean="0">
                <a:solidFill>
                  <a:schemeClr val="tx1"/>
                </a:solidFill>
                <a:latin typeface="+mn-lt"/>
                <a:cs typeface="Calibri"/>
              </a:rPr>
              <a:t>Gartner, Predicts 2014: Customer Support &amp; the Engaged Experience</a:t>
            </a:r>
          </a:p>
          <a:p>
            <a:pPr defTabSz="914400"/>
            <a:endParaRPr lang="en-US" sz="800" i="1" dirty="0" smtClean="0">
              <a:solidFill>
                <a:schemeClr val="tx1"/>
              </a:solidFill>
              <a:latin typeface="+mn-lt"/>
              <a:cs typeface="Calibri"/>
            </a:endParaRPr>
          </a:p>
          <a:p>
            <a:pPr defTabSz="914400"/>
            <a:r>
              <a:rPr lang="en-US" sz="800" i="0" dirty="0" smtClean="0">
                <a:solidFill>
                  <a:schemeClr val="tx1"/>
                </a:solidFill>
                <a:latin typeface="+mn-lt"/>
                <a:cs typeface="Calibri"/>
              </a:rPr>
              <a:t>58% of companies don’t</a:t>
            </a:r>
            <a:r>
              <a:rPr lang="en-US" sz="800" i="0" baseline="0" dirty="0" smtClean="0">
                <a:solidFill>
                  <a:schemeClr val="tx1"/>
                </a:solidFill>
                <a:latin typeface="+mn-lt"/>
                <a:cs typeface="Calibri"/>
              </a:rPr>
              <a:t>  measure their customers’ cross-channel journey.</a:t>
            </a:r>
          </a:p>
          <a:p>
            <a:pPr defTabSz="914400"/>
            <a:r>
              <a:rPr lang="en-US" sz="800" i="1" baseline="0" dirty="0" smtClean="0">
                <a:solidFill>
                  <a:schemeClr val="tx1"/>
                </a:solidFill>
                <a:latin typeface="+mn-lt"/>
                <a:cs typeface="Calibri"/>
              </a:rPr>
              <a:t>Forrester, The State of Cu</a:t>
            </a:r>
            <a:r>
              <a:rPr lang="en-US" sz="800" i="0" baseline="0" dirty="0" smtClean="0">
                <a:solidFill>
                  <a:schemeClr val="tx1"/>
                </a:solidFill>
                <a:latin typeface="+mn-lt"/>
                <a:cs typeface="Calibri"/>
              </a:rPr>
              <a:t>stomer Experience Management, 2013</a:t>
            </a:r>
            <a:endParaRPr lang="en-US" sz="800" i="0" dirty="0" smtClean="0">
              <a:solidFill>
                <a:schemeClr val="tx1"/>
              </a:solidFill>
              <a:latin typeface="+mn-lt"/>
              <a:cs typeface="Calibri"/>
            </a:endParaRPr>
          </a:p>
          <a:p>
            <a:pPr defTabSz="914400"/>
            <a:endParaRPr lang="en-US" sz="800" i="1" dirty="0" smtClean="0">
              <a:solidFill>
                <a:schemeClr val="tx1"/>
              </a:solidFill>
              <a:latin typeface="+mn-lt"/>
              <a:cs typeface="Calibri"/>
            </a:endParaRPr>
          </a:p>
          <a:p>
            <a:pPr defTabSz="914400"/>
            <a:r>
              <a:rPr lang="en-US" sz="800" i="0" dirty="0" smtClean="0">
                <a:solidFill>
                  <a:schemeClr val="tx1"/>
                </a:solidFill>
                <a:latin typeface="+mn-lt"/>
                <a:cs typeface="Calibri"/>
              </a:rPr>
              <a:t>Other Stats:</a:t>
            </a:r>
          </a:p>
          <a:p>
            <a:pPr defTabSz="914400"/>
            <a:endParaRPr lang="en-US" sz="800" i="1" dirty="0" smtClean="0">
              <a:solidFill>
                <a:schemeClr val="tx1"/>
              </a:solidFill>
              <a:latin typeface="+mn-lt"/>
              <a:cs typeface="Calibri"/>
            </a:endParaRPr>
          </a:p>
          <a:p>
            <a:pPr defTabSz="914400"/>
            <a:r>
              <a:rPr lang="en-US" sz="1050" b="1" dirty="0" smtClean="0">
                <a:solidFill>
                  <a:schemeClr val="tx1"/>
                </a:solidFill>
                <a:latin typeface="+mn-lt"/>
                <a:cs typeface="Calibri"/>
              </a:rPr>
              <a:t>Over 72% of users</a:t>
            </a:r>
          </a:p>
          <a:p>
            <a:pPr defTabSz="914400"/>
            <a:r>
              <a:rPr lang="en-US" sz="800" dirty="0" smtClean="0">
                <a:solidFill>
                  <a:schemeClr val="tx1"/>
                </a:solidFill>
                <a:latin typeface="+mn-lt"/>
                <a:cs typeface="Calibri"/>
              </a:rPr>
              <a:t>would replace customer channels with a mobile app</a:t>
            </a:r>
            <a:r>
              <a:rPr lang="en-US" sz="1000" dirty="0" smtClean="0">
                <a:solidFill>
                  <a:schemeClr val="tx1"/>
                </a:solidFill>
                <a:latin typeface="+mn-lt"/>
                <a:cs typeface="Calibri"/>
              </a:rPr>
              <a:t> </a:t>
            </a:r>
          </a:p>
          <a:p>
            <a:pPr defTabSz="914400"/>
            <a:r>
              <a:rPr lang="en-US" sz="800" dirty="0" smtClean="0">
                <a:solidFill>
                  <a:schemeClr val="tx1"/>
                </a:solidFill>
                <a:latin typeface="+mn-lt"/>
                <a:cs typeface="Calibri"/>
              </a:rPr>
              <a:t> http://readwrite.com/2011/11/09/infographic-mobile-apps-and-cu</a:t>
            </a:r>
          </a:p>
          <a:p>
            <a:pPr defTabSz="914400"/>
            <a:endParaRPr lang="en-US" sz="800" dirty="0" smtClean="0">
              <a:solidFill>
                <a:schemeClr val="tx1"/>
              </a:solidFill>
              <a:latin typeface="+mn-lt"/>
              <a:cs typeface="Calibri"/>
            </a:endParaRPr>
          </a:p>
          <a:p>
            <a:pPr defTabSz="914400"/>
            <a:r>
              <a:rPr lang="en-US" sz="800" dirty="0" smtClean="0">
                <a:solidFill>
                  <a:schemeClr val="tx1"/>
                </a:solidFill>
                <a:latin typeface="+mn-lt"/>
                <a:cs typeface="Calibri"/>
              </a:rPr>
              <a:t>80% of customer service interactions now</a:t>
            </a:r>
            <a:r>
              <a:rPr lang="en-US" sz="800" baseline="0" dirty="0" smtClean="0">
                <a:solidFill>
                  <a:schemeClr val="tx1"/>
                </a:solidFill>
                <a:latin typeface="+mn-lt"/>
                <a:cs typeface="Calibri"/>
              </a:rPr>
              <a:t> no longer involve talking to an employee.  </a:t>
            </a:r>
          </a:p>
          <a:p>
            <a:pPr defTabSz="914400"/>
            <a:r>
              <a:rPr lang="en-US" sz="800" i="1" baseline="0" dirty="0" smtClean="0">
                <a:solidFill>
                  <a:schemeClr val="tx1"/>
                </a:solidFill>
                <a:latin typeface="+mn-lt"/>
                <a:cs typeface="Calibri"/>
              </a:rPr>
              <a:t>Gartner, The Four Attributes of Customer Engagement</a:t>
            </a:r>
          </a:p>
          <a:p>
            <a:pPr defTabSz="914400"/>
            <a:endParaRPr lang="en-US" sz="800" baseline="0" dirty="0" smtClean="0">
              <a:solidFill>
                <a:schemeClr val="tx1"/>
              </a:solidFill>
              <a:latin typeface="+mn-lt"/>
              <a:cs typeface="Calibri"/>
            </a:endParaRPr>
          </a:p>
          <a:p>
            <a:pPr defTabSz="914400"/>
            <a:r>
              <a:rPr lang="en-US" sz="800" dirty="0" smtClean="0">
                <a:solidFill>
                  <a:schemeClr val="tx1"/>
                </a:solidFill>
                <a:latin typeface="+mn-lt"/>
                <a:cs typeface="Calibri"/>
              </a:rPr>
              <a:t>90% of companies had disparate communication channels:</a:t>
            </a:r>
            <a:r>
              <a:rPr lang="en-US" sz="800" baseline="0" dirty="0" smtClean="0">
                <a:solidFill>
                  <a:schemeClr val="tx1"/>
                </a:solidFill>
                <a:latin typeface="+mn-lt"/>
                <a:cs typeface="Calibri"/>
              </a:rPr>
              <a:t> phone, email, chat, web-self-service.</a:t>
            </a:r>
          </a:p>
          <a:p>
            <a:pPr defTabSz="914400"/>
            <a:r>
              <a:rPr lang="en-US" sz="800" dirty="0" smtClean="0">
                <a:solidFill>
                  <a:schemeClr val="tx1"/>
                </a:solidFill>
                <a:latin typeface="+mn-lt"/>
                <a:cs typeface="Calibri"/>
              </a:rPr>
              <a:t>Forrester Research, survey</a:t>
            </a:r>
            <a:r>
              <a:rPr lang="en-US" sz="800" baseline="0" dirty="0" smtClean="0">
                <a:solidFill>
                  <a:schemeClr val="tx1"/>
                </a:solidFill>
                <a:latin typeface="+mn-lt"/>
                <a:cs typeface="Calibri"/>
              </a:rPr>
              <a:t> of 279 contact center decision-makers</a:t>
            </a:r>
            <a:endParaRPr lang="en-US" sz="800" dirty="0" smtClean="0">
              <a:solidFill>
                <a:schemeClr val="tx1"/>
              </a:solidFill>
              <a:latin typeface="+mn-lt"/>
              <a:cs typeface="Calibri"/>
            </a:endParaRPr>
          </a:p>
          <a:p>
            <a:pPr defTabSz="914400"/>
            <a:endParaRPr lang="en-US" sz="800" dirty="0" smtClean="0">
              <a:solidFill>
                <a:schemeClr val="tx1"/>
              </a:solidFill>
              <a:latin typeface="+mn-lt"/>
              <a:cs typeface="Calibri"/>
            </a:endParaRPr>
          </a:p>
          <a:p>
            <a:pPr defTabSz="914400"/>
            <a:endParaRPr lang="en-US" sz="800" i="1" dirty="0" smtClean="0">
              <a:solidFill>
                <a:schemeClr val="tx1"/>
              </a:solidFill>
              <a:latin typeface="+mn-lt"/>
              <a:cs typeface="Calibri"/>
            </a:endParaRPr>
          </a:p>
          <a:p>
            <a:endParaRPr lang="en-US" dirty="0"/>
          </a:p>
        </p:txBody>
      </p:sp>
      <p:sp>
        <p:nvSpPr>
          <p:cNvPr id="4" name="Slide Number Placeholder 3"/>
          <p:cNvSpPr>
            <a:spLocks noGrp="1"/>
          </p:cNvSpPr>
          <p:nvPr>
            <p:ph type="sldNum" sz="quarter" idx="10"/>
          </p:nvPr>
        </p:nvSpPr>
        <p:spPr/>
        <p:txBody>
          <a:bodyPr/>
          <a:lstStyle/>
          <a:p>
            <a:fld id="{F85C01F7-43E2-D940-AFF0-4F720651F790}" type="slidenum">
              <a:rPr lang="en-US" smtClean="0"/>
              <a:t>3</a:t>
            </a:fld>
            <a:endParaRPr lang="en-US" dirty="0"/>
          </a:p>
        </p:txBody>
      </p:sp>
    </p:spTree>
    <p:extLst>
      <p:ext uri="{BB962C8B-B14F-4D97-AF65-F5344CB8AC3E}">
        <p14:creationId xmlns:p14="http://schemas.microsoft.com/office/powerpoint/2010/main" val="932097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5C01F7-43E2-D940-AFF0-4F720651F790}" type="slidenum">
              <a:rPr lang="en-US" smtClean="0"/>
              <a:t>14</a:t>
            </a:fld>
            <a:endParaRPr lang="en-US" dirty="0"/>
          </a:p>
        </p:txBody>
      </p:sp>
    </p:spTree>
    <p:extLst>
      <p:ext uri="{BB962C8B-B14F-4D97-AF65-F5344CB8AC3E}">
        <p14:creationId xmlns:p14="http://schemas.microsoft.com/office/powerpoint/2010/main" val="5596557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lvl="2" indent="-285750">
              <a:buFont typeface="Arial"/>
              <a:buChar char="•"/>
            </a:pPr>
            <a:r>
              <a:rPr lang="en-US" dirty="0" smtClean="0"/>
              <a:t>70 billion app downloads in 2013 – 58 billion to smartphones and 14 billion to tablets (ABI research,</a:t>
            </a:r>
            <a:r>
              <a:rPr lang="en-US" baseline="0" dirty="0" smtClean="0"/>
              <a:t> 2012)</a:t>
            </a:r>
            <a:endParaRPr lang="en-US" sz="1600" dirty="0" smtClean="0"/>
          </a:p>
          <a:p>
            <a:pPr marL="285750" indent="-285750">
              <a:buFont typeface="Arial"/>
              <a:buChar char="•"/>
            </a:pPr>
            <a:endParaRPr lang="en-US" dirty="0" smtClean="0"/>
          </a:p>
          <a:p>
            <a:pPr marL="285750" indent="-285750">
              <a:buFont typeface="Arial"/>
              <a:buChar char="•"/>
            </a:pPr>
            <a:r>
              <a:rPr lang="en-US" dirty="0" smtClean="0"/>
              <a:t>48 % of respondents report using mobile apps more than 10 times a day (Clickfox, 2011)</a:t>
            </a:r>
            <a:endParaRPr lang="en-US" sz="1600" dirty="0" smtClean="0"/>
          </a:p>
          <a:p>
            <a:pPr marL="0" lvl="2"/>
            <a:endParaRPr lang="en-US" dirty="0" smtClean="0"/>
          </a:p>
          <a:p>
            <a:pPr marL="285750" lvl="2" indent="-285750">
              <a:buFont typeface="Arial"/>
              <a:buChar char="•"/>
            </a:pPr>
            <a:r>
              <a:rPr lang="en-US" dirty="0" smtClean="0"/>
              <a:t>565.4M app users by end of 2016 (Portfolio Research, 2012)</a:t>
            </a:r>
          </a:p>
          <a:p>
            <a:pPr marL="285750" indent="-285750">
              <a:buFont typeface="Arial"/>
              <a:buChar char="•"/>
            </a:pPr>
            <a:endParaRPr lang="en-US" dirty="0" smtClean="0"/>
          </a:p>
          <a:p>
            <a:pPr marL="285750" indent="-285750">
              <a:buFont typeface="Arial"/>
              <a:buChar char="•"/>
            </a:pPr>
            <a:r>
              <a:rPr lang="en-US" dirty="0" smtClean="0"/>
              <a:t>46% of organizations are developing two or more business-to-employee, 52% plan to build two or more business-to-business applications  applications in the next six months (Appcelerator)</a:t>
            </a:r>
          </a:p>
          <a:p>
            <a:pPr marL="285750" indent="-285750">
              <a:buFont typeface="Arial"/>
              <a:buChar char="•"/>
            </a:pPr>
            <a:endParaRPr lang="en-US" dirty="0" smtClean="0"/>
          </a:p>
          <a:p>
            <a:pPr marL="285750" indent="-285750">
              <a:buFont typeface="Arial"/>
              <a:buChar char="•"/>
            </a:pPr>
            <a:r>
              <a:rPr lang="en-US" dirty="0" smtClean="0"/>
              <a:t>Over 90% of respondents would replace some or all traditional customer service channels with a mobile app (ClickFox, 2013)</a:t>
            </a:r>
          </a:p>
          <a:p>
            <a:pPr marL="285750" indent="-285750">
              <a:buFont typeface="Arial"/>
              <a:buChar char="•"/>
            </a:pPr>
            <a:endParaRPr lang="en-US" dirty="0" smtClean="0"/>
          </a:p>
        </p:txBody>
      </p:sp>
      <p:sp>
        <p:nvSpPr>
          <p:cNvPr id="4" name="Slide Number Placeholder 3"/>
          <p:cNvSpPr>
            <a:spLocks noGrp="1"/>
          </p:cNvSpPr>
          <p:nvPr>
            <p:ph type="sldNum" sz="quarter" idx="10"/>
          </p:nvPr>
        </p:nvSpPr>
        <p:spPr/>
        <p:txBody>
          <a:bodyPr/>
          <a:lstStyle/>
          <a:p>
            <a:fld id="{F85C01F7-43E2-D940-AFF0-4F720651F790}" type="slidenum">
              <a:rPr lang="en-US" smtClean="0"/>
              <a:t>15</a:t>
            </a:fld>
            <a:endParaRPr lang="en-US" dirty="0"/>
          </a:p>
        </p:txBody>
      </p:sp>
    </p:spTree>
    <p:extLst>
      <p:ext uri="{BB962C8B-B14F-4D97-AF65-F5344CB8AC3E}">
        <p14:creationId xmlns:p14="http://schemas.microsoft.com/office/powerpoint/2010/main" val="15636904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Slide Image Placeholder 1"/>
          <p:cNvSpPr>
            <a:spLocks noGrp="1" noRot="1" noChangeAspec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8397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dirty="0">
                <a:latin typeface="Calibri" charset="0"/>
              </a:rPr>
              <a:t> http://www.economist.com/node/%2021531109</a:t>
            </a:r>
          </a:p>
          <a:p>
            <a:pPr>
              <a:spcBef>
                <a:spcPct val="0"/>
              </a:spcBef>
            </a:pPr>
            <a:endParaRPr lang="en-US" dirty="0">
              <a:latin typeface="Calibri" charset="0"/>
            </a:endParaRPr>
          </a:p>
          <a:p>
            <a:pPr>
              <a:spcBef>
                <a:spcPct val="0"/>
              </a:spcBef>
            </a:pPr>
            <a:endParaRPr lang="en-US" dirty="0">
              <a:latin typeface="Calibri" charset="0"/>
            </a:endParaRPr>
          </a:p>
        </p:txBody>
      </p:sp>
      <p:sp>
        <p:nvSpPr>
          <p:cNvPr id="8397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3600">
                <a:solidFill>
                  <a:srgbClr val="232B2C"/>
                </a:solidFill>
                <a:latin typeface="Arial" charset="0"/>
                <a:ea typeface="ヒラギノ角ゴ ProN W3" charset="0"/>
                <a:cs typeface="ヒラギノ角ゴ ProN W3" charset="0"/>
                <a:sym typeface="Arial" charset="0"/>
              </a:defRPr>
            </a:lvl1pPr>
            <a:lvl2pPr marL="742950" indent="-285750" eaLnBrk="0" hangingPunct="0">
              <a:defRPr sz="3600">
                <a:solidFill>
                  <a:srgbClr val="232B2C"/>
                </a:solidFill>
                <a:latin typeface="Arial" charset="0"/>
                <a:ea typeface="ヒラギノ角ゴ ProN W3" charset="0"/>
                <a:cs typeface="ヒラギノ角ゴ ProN W3" charset="0"/>
                <a:sym typeface="Arial" charset="0"/>
              </a:defRPr>
            </a:lvl2pPr>
            <a:lvl3pPr marL="1143000" indent="-228600" eaLnBrk="0" hangingPunct="0">
              <a:defRPr sz="3600">
                <a:solidFill>
                  <a:srgbClr val="232B2C"/>
                </a:solidFill>
                <a:latin typeface="Arial" charset="0"/>
                <a:ea typeface="ヒラギノ角ゴ ProN W3" charset="0"/>
                <a:cs typeface="ヒラギノ角ゴ ProN W3" charset="0"/>
                <a:sym typeface="Arial" charset="0"/>
              </a:defRPr>
            </a:lvl3pPr>
            <a:lvl4pPr marL="1600200" indent="-228600" eaLnBrk="0" hangingPunct="0">
              <a:defRPr sz="3600">
                <a:solidFill>
                  <a:srgbClr val="232B2C"/>
                </a:solidFill>
                <a:latin typeface="Arial" charset="0"/>
                <a:ea typeface="ヒラギノ角ゴ ProN W3" charset="0"/>
                <a:cs typeface="ヒラギノ角ゴ ProN W3" charset="0"/>
                <a:sym typeface="Arial" charset="0"/>
              </a:defRPr>
            </a:lvl4pPr>
            <a:lvl5pPr marL="2057400" indent="-228600" eaLnBrk="0" hangingPunct="0">
              <a:defRPr sz="3600">
                <a:solidFill>
                  <a:srgbClr val="232B2C"/>
                </a:solidFill>
                <a:latin typeface="Arial" charset="0"/>
                <a:ea typeface="ヒラギノ角ゴ ProN W3" charset="0"/>
                <a:cs typeface="ヒラギノ角ゴ ProN W3" charset="0"/>
                <a:sym typeface="Arial" charset="0"/>
              </a:defRPr>
            </a:lvl5pPr>
            <a:lvl6pPr marL="2514600" indent="-228600" algn="ctr" eaLnBrk="0" fontAlgn="base" hangingPunct="0">
              <a:lnSpc>
                <a:spcPct val="95000"/>
              </a:lnSpc>
              <a:spcBef>
                <a:spcPct val="0"/>
              </a:spcBef>
              <a:spcAft>
                <a:spcPct val="0"/>
              </a:spcAft>
              <a:defRPr sz="3600">
                <a:solidFill>
                  <a:srgbClr val="232B2C"/>
                </a:solidFill>
                <a:latin typeface="Arial" charset="0"/>
                <a:ea typeface="ヒラギノ角ゴ ProN W3" charset="0"/>
                <a:cs typeface="ヒラギノ角ゴ ProN W3" charset="0"/>
                <a:sym typeface="Arial" charset="0"/>
              </a:defRPr>
            </a:lvl6pPr>
            <a:lvl7pPr marL="2971800" indent="-228600" algn="ctr" eaLnBrk="0" fontAlgn="base" hangingPunct="0">
              <a:lnSpc>
                <a:spcPct val="95000"/>
              </a:lnSpc>
              <a:spcBef>
                <a:spcPct val="0"/>
              </a:spcBef>
              <a:spcAft>
                <a:spcPct val="0"/>
              </a:spcAft>
              <a:defRPr sz="3600">
                <a:solidFill>
                  <a:srgbClr val="232B2C"/>
                </a:solidFill>
                <a:latin typeface="Arial" charset="0"/>
                <a:ea typeface="ヒラギノ角ゴ ProN W3" charset="0"/>
                <a:cs typeface="ヒラギノ角ゴ ProN W3" charset="0"/>
                <a:sym typeface="Arial" charset="0"/>
              </a:defRPr>
            </a:lvl7pPr>
            <a:lvl8pPr marL="3429000" indent="-228600" algn="ctr" eaLnBrk="0" fontAlgn="base" hangingPunct="0">
              <a:lnSpc>
                <a:spcPct val="95000"/>
              </a:lnSpc>
              <a:spcBef>
                <a:spcPct val="0"/>
              </a:spcBef>
              <a:spcAft>
                <a:spcPct val="0"/>
              </a:spcAft>
              <a:defRPr sz="3600">
                <a:solidFill>
                  <a:srgbClr val="232B2C"/>
                </a:solidFill>
                <a:latin typeface="Arial" charset="0"/>
                <a:ea typeface="ヒラギノ角ゴ ProN W3" charset="0"/>
                <a:cs typeface="ヒラギノ角ゴ ProN W3" charset="0"/>
                <a:sym typeface="Arial" charset="0"/>
              </a:defRPr>
            </a:lvl8pPr>
            <a:lvl9pPr marL="3886200" indent="-228600" algn="ctr" eaLnBrk="0" fontAlgn="base" hangingPunct="0">
              <a:lnSpc>
                <a:spcPct val="95000"/>
              </a:lnSpc>
              <a:spcBef>
                <a:spcPct val="0"/>
              </a:spcBef>
              <a:spcAft>
                <a:spcPct val="0"/>
              </a:spcAft>
              <a:defRPr sz="3600">
                <a:solidFill>
                  <a:srgbClr val="232B2C"/>
                </a:solidFill>
                <a:latin typeface="Arial" charset="0"/>
                <a:ea typeface="ヒラギノ角ゴ ProN W3" charset="0"/>
                <a:cs typeface="ヒラギノ角ゴ ProN W3" charset="0"/>
                <a:sym typeface="Arial" charset="0"/>
              </a:defRPr>
            </a:lvl9pPr>
          </a:lstStyle>
          <a:p>
            <a:pPr eaLnBrk="1" hangingPunct="1"/>
            <a:fld id="{9103B671-CD2A-9243-8685-07C4BD1BE57C}" type="slidenum">
              <a:rPr lang="en-US" sz="1200"/>
              <a:pPr eaLnBrk="1" hangingPunct="1"/>
              <a:t>16</a:t>
            </a:fld>
            <a:endParaRPr lang="en-US" sz="1200" dirty="0"/>
          </a:p>
        </p:txBody>
      </p:sp>
    </p:spTree>
    <p:extLst>
      <p:ext uri="{BB962C8B-B14F-4D97-AF65-F5344CB8AC3E}">
        <p14:creationId xmlns:p14="http://schemas.microsoft.com/office/powerpoint/2010/main" val="2181741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http://</a:t>
            </a:r>
            <a:r>
              <a:rPr lang="en-US" dirty="0" err="1" smtClean="0"/>
              <a:t>www.wired.com</a:t>
            </a:r>
            <a:r>
              <a:rPr lang="en-US" dirty="0" smtClean="0"/>
              <a:t>/insights/2013/02/why-your-enterprise-must-rethink-mobile-app-development/</a:t>
            </a:r>
          </a:p>
          <a:p>
            <a:endParaRPr lang="en-US" dirty="0" smtClean="0"/>
          </a:p>
          <a:p>
            <a:endParaRPr lang="en-US" dirty="0" smtClean="0"/>
          </a:p>
          <a:p>
            <a:r>
              <a:rPr lang="en-US" dirty="0" smtClean="0"/>
              <a:t>http://</a:t>
            </a:r>
            <a:r>
              <a:rPr lang="en-US" dirty="0" err="1" smtClean="0"/>
              <a:t>ovum.com</a:t>
            </a:r>
            <a:r>
              <a:rPr lang="en-US" dirty="0" smtClean="0"/>
              <a:t>/</a:t>
            </a:r>
            <a:r>
              <a:rPr lang="en-US" dirty="0" err="1" smtClean="0"/>
              <a:t>press_releases</a:t>
            </a:r>
            <a:r>
              <a:rPr lang="en-US" dirty="0" smtClean="0"/>
              <a:t>/ovum-reveals-firms-face-huge-security-risks-as-80-of-byod-goes-unmanaged/</a:t>
            </a:r>
          </a:p>
          <a:p>
            <a:endParaRPr lang="en-US" dirty="0" smtClean="0"/>
          </a:p>
          <a:p>
            <a:r>
              <a:rPr lang="en-US" dirty="0" smtClean="0"/>
              <a:t>COMPETITION IBM WIRLWIND</a:t>
            </a:r>
            <a:r>
              <a:rPr lang="en-US" baseline="0" dirty="0" smtClean="0"/>
              <a:t> PRIVATE APP STORE </a:t>
            </a:r>
          </a:p>
          <a:p>
            <a:endParaRPr lang="en-US" baseline="0" dirty="0" smtClean="0"/>
          </a:p>
          <a:p>
            <a:r>
              <a:rPr lang="en-US" baseline="0" dirty="0" smtClean="0"/>
              <a:t>http://www.appcelerator.com.s3.amazonaws.com/</a:t>
            </a:r>
            <a:r>
              <a:rPr lang="en-US" baseline="0" dirty="0" err="1" smtClean="0"/>
              <a:t>pdf</a:t>
            </a:r>
            <a:r>
              <a:rPr lang="en-US" baseline="0" dirty="0" smtClean="0"/>
              <a:t>/enterprise-report-q12013-final.pdf</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6B3A648D-3808-2344-8E93-3AB7C754E475}" type="slidenum">
              <a:rPr lang="en-US" smtClean="0"/>
              <a:t>17</a:t>
            </a:fld>
            <a:endParaRPr lang="en-US"/>
          </a:p>
        </p:txBody>
      </p:sp>
    </p:spTree>
    <p:extLst>
      <p:ext uri="{BB962C8B-B14F-4D97-AF65-F5344CB8AC3E}">
        <p14:creationId xmlns:p14="http://schemas.microsoft.com/office/powerpoint/2010/main" val="21810888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Slide Image Placeholder 1"/>
          <p:cNvSpPr>
            <a:spLocks noGrp="1" noRot="1" noChangeAspec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8499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dirty="0">
                <a:latin typeface="Calibri" charset="0"/>
              </a:rPr>
              <a:t> http://www.economist.com/node/%2021531109</a:t>
            </a:r>
          </a:p>
          <a:p>
            <a:pPr>
              <a:spcBef>
                <a:spcPct val="0"/>
              </a:spcBef>
            </a:pPr>
            <a:endParaRPr lang="en-US" dirty="0">
              <a:latin typeface="Calibri" charset="0"/>
            </a:endParaRPr>
          </a:p>
          <a:p>
            <a:pPr>
              <a:spcBef>
                <a:spcPct val="0"/>
              </a:spcBef>
            </a:pPr>
            <a:r>
              <a:rPr lang="en-US" dirty="0">
                <a:latin typeface="Calibri" charset="0"/>
              </a:rPr>
              <a:t>http://www.cio.com/article/737349/CIOs_Say_Mobilizing_Enterprise_Apps_Is_Not_That_Easy</a:t>
            </a:r>
          </a:p>
          <a:p>
            <a:pPr>
              <a:spcBef>
                <a:spcPct val="0"/>
              </a:spcBef>
            </a:pPr>
            <a:endParaRPr lang="en-US" dirty="0">
              <a:latin typeface="Calibri" charset="0"/>
            </a:endParaRPr>
          </a:p>
          <a:p>
            <a:pPr>
              <a:spcBef>
                <a:spcPct val="0"/>
              </a:spcBef>
            </a:pPr>
            <a:r>
              <a:rPr lang="en-US" dirty="0" err="1">
                <a:latin typeface="Calibri" charset="0"/>
              </a:rPr>
              <a:t>Webalo</a:t>
            </a:r>
            <a:r>
              <a:rPr lang="en-US" dirty="0">
                <a:latin typeface="Calibri" charset="0"/>
              </a:rPr>
              <a:t> report : http://</a:t>
            </a:r>
            <a:r>
              <a:rPr lang="en-US" dirty="0" err="1">
                <a:latin typeface="Calibri" charset="0"/>
              </a:rPr>
              <a:t>www.webalo.com</a:t>
            </a:r>
            <a:r>
              <a:rPr lang="en-US" dirty="0">
                <a:latin typeface="Calibri" charset="0"/>
              </a:rPr>
              <a:t>/</a:t>
            </a:r>
            <a:r>
              <a:rPr lang="en-US" dirty="0" err="1">
                <a:latin typeface="Calibri" charset="0"/>
              </a:rPr>
              <a:t>pdf</a:t>
            </a:r>
            <a:r>
              <a:rPr lang="en-US" dirty="0">
                <a:latin typeface="Calibri" charset="0"/>
              </a:rPr>
              <a:t>/infographic1_15_2013.pdf</a:t>
            </a:r>
          </a:p>
          <a:p>
            <a:pPr>
              <a:spcBef>
                <a:spcPct val="0"/>
              </a:spcBef>
            </a:pPr>
            <a:endParaRPr lang="en-US" dirty="0">
              <a:latin typeface="Calibri" charset="0"/>
            </a:endParaRPr>
          </a:p>
          <a:p>
            <a:pPr>
              <a:spcBef>
                <a:spcPct val="0"/>
              </a:spcBef>
            </a:pPr>
            <a:r>
              <a:rPr lang="en-US" dirty="0">
                <a:latin typeface="Calibri" charset="0"/>
              </a:rPr>
              <a:t>http://</a:t>
            </a:r>
            <a:r>
              <a:rPr lang="en-US" dirty="0" err="1">
                <a:latin typeface="Calibri" charset="0"/>
              </a:rPr>
              <a:t>www.wired.com</a:t>
            </a:r>
            <a:r>
              <a:rPr lang="en-US" dirty="0">
                <a:latin typeface="Calibri" charset="0"/>
              </a:rPr>
              <a:t>/insights/2013/02/why-your-enterprise-must-rethink-mobile-app-development</a:t>
            </a:r>
            <a:r>
              <a:rPr lang="en-US" dirty="0" smtClean="0">
                <a:latin typeface="Calibri" charset="0"/>
              </a:rPr>
              <a:t>/</a:t>
            </a:r>
          </a:p>
          <a:p>
            <a:pPr>
              <a:spcBef>
                <a:spcPct val="0"/>
              </a:spcBef>
            </a:pPr>
            <a:endParaRPr lang="en-US" dirty="0" smtClean="0">
              <a:latin typeface="Calibri" charset="0"/>
            </a:endParaRPr>
          </a:p>
          <a:p>
            <a:pPr>
              <a:spcBef>
                <a:spcPct val="0"/>
              </a:spcBef>
            </a:pPr>
            <a:endParaRPr lang="en-US" dirty="0">
              <a:latin typeface="Calibri" charset="0"/>
            </a:endParaRPr>
          </a:p>
          <a:p>
            <a:pPr>
              <a:spcBef>
                <a:spcPct val="0"/>
              </a:spcBef>
            </a:pPr>
            <a:endParaRPr lang="en-US" dirty="0">
              <a:latin typeface="Calibri" charset="0"/>
            </a:endParaRPr>
          </a:p>
          <a:p>
            <a:pPr>
              <a:spcBef>
                <a:spcPct val="0"/>
              </a:spcBef>
            </a:pPr>
            <a:endParaRPr lang="en-US" dirty="0">
              <a:latin typeface="Calibri" charset="0"/>
            </a:endParaRPr>
          </a:p>
          <a:p>
            <a:pPr>
              <a:spcBef>
                <a:spcPct val="0"/>
              </a:spcBef>
            </a:pPr>
            <a:endParaRPr lang="en-US" dirty="0">
              <a:latin typeface="Calibri" charset="0"/>
            </a:endParaRPr>
          </a:p>
        </p:txBody>
      </p:sp>
      <p:sp>
        <p:nvSpPr>
          <p:cNvPr id="8499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3600">
                <a:solidFill>
                  <a:srgbClr val="232B2C"/>
                </a:solidFill>
                <a:latin typeface="Arial" charset="0"/>
                <a:ea typeface="ヒラギノ角ゴ ProN W3" charset="0"/>
                <a:cs typeface="ヒラギノ角ゴ ProN W3" charset="0"/>
                <a:sym typeface="Arial" charset="0"/>
              </a:defRPr>
            </a:lvl1pPr>
            <a:lvl2pPr marL="742950" indent="-285750" eaLnBrk="0" hangingPunct="0">
              <a:defRPr sz="3600">
                <a:solidFill>
                  <a:srgbClr val="232B2C"/>
                </a:solidFill>
                <a:latin typeface="Arial" charset="0"/>
                <a:ea typeface="ヒラギノ角ゴ ProN W3" charset="0"/>
                <a:cs typeface="ヒラギノ角ゴ ProN W3" charset="0"/>
                <a:sym typeface="Arial" charset="0"/>
              </a:defRPr>
            </a:lvl2pPr>
            <a:lvl3pPr marL="1143000" indent="-228600" eaLnBrk="0" hangingPunct="0">
              <a:defRPr sz="3600">
                <a:solidFill>
                  <a:srgbClr val="232B2C"/>
                </a:solidFill>
                <a:latin typeface="Arial" charset="0"/>
                <a:ea typeface="ヒラギノ角ゴ ProN W3" charset="0"/>
                <a:cs typeface="ヒラギノ角ゴ ProN W3" charset="0"/>
                <a:sym typeface="Arial" charset="0"/>
              </a:defRPr>
            </a:lvl3pPr>
            <a:lvl4pPr marL="1600200" indent="-228600" eaLnBrk="0" hangingPunct="0">
              <a:defRPr sz="3600">
                <a:solidFill>
                  <a:srgbClr val="232B2C"/>
                </a:solidFill>
                <a:latin typeface="Arial" charset="0"/>
                <a:ea typeface="ヒラギノ角ゴ ProN W3" charset="0"/>
                <a:cs typeface="ヒラギノ角ゴ ProN W3" charset="0"/>
                <a:sym typeface="Arial" charset="0"/>
              </a:defRPr>
            </a:lvl4pPr>
            <a:lvl5pPr marL="2057400" indent="-228600" eaLnBrk="0" hangingPunct="0">
              <a:defRPr sz="3600">
                <a:solidFill>
                  <a:srgbClr val="232B2C"/>
                </a:solidFill>
                <a:latin typeface="Arial" charset="0"/>
                <a:ea typeface="ヒラギノ角ゴ ProN W3" charset="0"/>
                <a:cs typeface="ヒラギノ角ゴ ProN W3" charset="0"/>
                <a:sym typeface="Arial" charset="0"/>
              </a:defRPr>
            </a:lvl5pPr>
            <a:lvl6pPr marL="2514600" indent="-228600" algn="ctr" eaLnBrk="0" fontAlgn="base" hangingPunct="0">
              <a:lnSpc>
                <a:spcPct val="95000"/>
              </a:lnSpc>
              <a:spcBef>
                <a:spcPct val="0"/>
              </a:spcBef>
              <a:spcAft>
                <a:spcPct val="0"/>
              </a:spcAft>
              <a:defRPr sz="3600">
                <a:solidFill>
                  <a:srgbClr val="232B2C"/>
                </a:solidFill>
                <a:latin typeface="Arial" charset="0"/>
                <a:ea typeface="ヒラギノ角ゴ ProN W3" charset="0"/>
                <a:cs typeface="ヒラギノ角ゴ ProN W3" charset="0"/>
                <a:sym typeface="Arial" charset="0"/>
              </a:defRPr>
            </a:lvl6pPr>
            <a:lvl7pPr marL="2971800" indent="-228600" algn="ctr" eaLnBrk="0" fontAlgn="base" hangingPunct="0">
              <a:lnSpc>
                <a:spcPct val="95000"/>
              </a:lnSpc>
              <a:spcBef>
                <a:spcPct val="0"/>
              </a:spcBef>
              <a:spcAft>
                <a:spcPct val="0"/>
              </a:spcAft>
              <a:defRPr sz="3600">
                <a:solidFill>
                  <a:srgbClr val="232B2C"/>
                </a:solidFill>
                <a:latin typeface="Arial" charset="0"/>
                <a:ea typeface="ヒラギノ角ゴ ProN W3" charset="0"/>
                <a:cs typeface="ヒラギノ角ゴ ProN W3" charset="0"/>
                <a:sym typeface="Arial" charset="0"/>
              </a:defRPr>
            </a:lvl7pPr>
            <a:lvl8pPr marL="3429000" indent="-228600" algn="ctr" eaLnBrk="0" fontAlgn="base" hangingPunct="0">
              <a:lnSpc>
                <a:spcPct val="95000"/>
              </a:lnSpc>
              <a:spcBef>
                <a:spcPct val="0"/>
              </a:spcBef>
              <a:spcAft>
                <a:spcPct val="0"/>
              </a:spcAft>
              <a:defRPr sz="3600">
                <a:solidFill>
                  <a:srgbClr val="232B2C"/>
                </a:solidFill>
                <a:latin typeface="Arial" charset="0"/>
                <a:ea typeface="ヒラギノ角ゴ ProN W3" charset="0"/>
                <a:cs typeface="ヒラギノ角ゴ ProN W3" charset="0"/>
                <a:sym typeface="Arial" charset="0"/>
              </a:defRPr>
            </a:lvl8pPr>
            <a:lvl9pPr marL="3886200" indent="-228600" algn="ctr" eaLnBrk="0" fontAlgn="base" hangingPunct="0">
              <a:lnSpc>
                <a:spcPct val="95000"/>
              </a:lnSpc>
              <a:spcBef>
                <a:spcPct val="0"/>
              </a:spcBef>
              <a:spcAft>
                <a:spcPct val="0"/>
              </a:spcAft>
              <a:defRPr sz="3600">
                <a:solidFill>
                  <a:srgbClr val="232B2C"/>
                </a:solidFill>
                <a:latin typeface="Arial" charset="0"/>
                <a:ea typeface="ヒラギノ角ゴ ProN W3" charset="0"/>
                <a:cs typeface="ヒラギノ角ゴ ProN W3" charset="0"/>
                <a:sym typeface="Arial" charset="0"/>
              </a:defRPr>
            </a:lvl9pPr>
          </a:lstStyle>
          <a:p>
            <a:pPr eaLnBrk="1" hangingPunct="1"/>
            <a:fld id="{AE496C3A-C4BA-914F-8B16-84E7824B22B1}" type="slidenum">
              <a:rPr lang="en-US" sz="1200"/>
              <a:pPr eaLnBrk="1" hangingPunct="1"/>
              <a:t>18</a:t>
            </a:fld>
            <a:endParaRPr lang="en-US" sz="1200"/>
          </a:p>
        </p:txBody>
      </p:sp>
    </p:spTree>
    <p:extLst>
      <p:ext uri="{BB962C8B-B14F-4D97-AF65-F5344CB8AC3E}">
        <p14:creationId xmlns:p14="http://schemas.microsoft.com/office/powerpoint/2010/main" val="22683106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https://</a:t>
            </a:r>
            <a:r>
              <a:rPr lang="en-US" dirty="0" err="1" smtClean="0"/>
              <a:t>www.abiresearch.com</a:t>
            </a:r>
            <a:r>
              <a:rPr lang="en-US" dirty="0" smtClean="0"/>
              <a:t>/press/cumulative-mobile-app-revenues-set-to-exceed-30-bi</a:t>
            </a:r>
          </a:p>
          <a:p>
            <a:endParaRPr lang="en-US" dirty="0" smtClean="0"/>
          </a:p>
          <a:p>
            <a:endParaRPr lang="en-US" dirty="0" smtClean="0"/>
          </a:p>
          <a:p>
            <a:r>
              <a:rPr lang="en-US" dirty="0" smtClean="0"/>
              <a:t>http://</a:t>
            </a:r>
            <a:r>
              <a:rPr lang="en-US" dirty="0" err="1" smtClean="0"/>
              <a:t>techcrunch.com</a:t>
            </a:r>
            <a:r>
              <a:rPr lang="en-US" dirty="0" smtClean="0"/>
              <a:t>/2011/12/23/flurry-largest-addressable-markets-for-mobile-developers-in-2012-include-india-china-japan-u-s/</a:t>
            </a:r>
          </a:p>
          <a:p>
            <a:endParaRPr lang="en-US" dirty="0" smtClean="0"/>
          </a:p>
          <a:p>
            <a:r>
              <a:rPr lang="en-US" dirty="0" smtClean="0"/>
              <a:t>http://</a:t>
            </a:r>
            <a:r>
              <a:rPr lang="en-US" dirty="0" err="1" smtClean="0"/>
              <a:t>arstechnica.com</a:t>
            </a:r>
            <a:r>
              <a:rPr lang="en-US" dirty="0" smtClean="0"/>
              <a:t>/business/2011/11/private-app-stores-does-your-company-need-its-own/</a:t>
            </a:r>
          </a:p>
          <a:p>
            <a:endParaRPr lang="en-US" dirty="0"/>
          </a:p>
        </p:txBody>
      </p:sp>
      <p:sp>
        <p:nvSpPr>
          <p:cNvPr id="4" name="Slide Number Placeholder 3"/>
          <p:cNvSpPr>
            <a:spLocks noGrp="1"/>
          </p:cNvSpPr>
          <p:nvPr>
            <p:ph type="sldNum" sz="quarter" idx="10"/>
          </p:nvPr>
        </p:nvSpPr>
        <p:spPr/>
        <p:txBody>
          <a:bodyPr/>
          <a:lstStyle/>
          <a:p>
            <a:fld id="{6B3A648D-3808-2344-8E93-3AB7C754E475}" type="slidenum">
              <a:rPr lang="en-US" smtClean="0"/>
              <a:t>19</a:t>
            </a:fld>
            <a:endParaRPr lang="en-US"/>
          </a:p>
        </p:txBody>
      </p:sp>
    </p:spTree>
    <p:extLst>
      <p:ext uri="{BB962C8B-B14F-4D97-AF65-F5344CB8AC3E}">
        <p14:creationId xmlns:p14="http://schemas.microsoft.com/office/powerpoint/2010/main" val="8688153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hlinkClick r:id="rId3"/>
              </a:rPr>
              <a:t>http://www.networkworld.com/news/2012/113012-idc-predictions-264702.html?page=1</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In the big picture, IDC says worldwide IT spending in 2013 will exceed $2.1 trillion, up 5.7% from 2012. The biggest driver of that growth will be mobility: Sales of smart mobile devices including </a:t>
            </a:r>
            <a:r>
              <a:rPr lang="en-US" sz="1200" b="0" i="0" u="none" strike="noStrike" kern="1200" dirty="0" smtClean="0">
                <a:solidFill>
                  <a:schemeClr val="tx1"/>
                </a:solidFill>
                <a:effectLst/>
                <a:latin typeface="+mn-lt"/>
                <a:ea typeface="+mn-ea"/>
                <a:cs typeface="+mn-cs"/>
                <a:hlinkClick r:id="rId4"/>
              </a:rPr>
              <a:t>smartphones</a:t>
            </a:r>
            <a:r>
              <a:rPr lang="en-US" sz="1200" b="0" i="0" kern="1200" dirty="0" smtClean="0">
                <a:solidFill>
                  <a:schemeClr val="tx1"/>
                </a:solidFill>
                <a:effectLst/>
                <a:latin typeface="+mn-lt"/>
                <a:ea typeface="+mn-ea"/>
                <a:cs typeface="+mn-cs"/>
              </a:rPr>
              <a:t> and tablets will grow by 20%, generate 20% of all IT sales, and drive a whopping 57% of all IT market growth. Excluding smart mobile devices, IT industry growth will be just 2.9%.</a:t>
            </a:r>
          </a:p>
          <a:p>
            <a:endParaRPr lang="en-US" sz="1200" b="0" i="0" kern="1200" dirty="0" smtClean="0">
              <a:solidFill>
                <a:schemeClr val="tx1"/>
              </a:solidFill>
              <a:effectLst/>
              <a:latin typeface="+mn-lt"/>
              <a:ea typeface="+mn-ea"/>
              <a:cs typeface="+mn-cs"/>
            </a:endParaRPr>
          </a:p>
          <a:p>
            <a:r>
              <a:rPr lang="en-US" dirty="0" smtClean="0">
                <a:hlinkClick r:id="rId5"/>
              </a:rPr>
              <a:t>http://www.idc.com/research/Predictions13/downloadable/238044.pdf</a:t>
            </a:r>
            <a:endParaRPr lang="en-US" dirty="0"/>
          </a:p>
        </p:txBody>
      </p:sp>
      <p:sp>
        <p:nvSpPr>
          <p:cNvPr id="4" name="Slide Number Placeholder 3"/>
          <p:cNvSpPr>
            <a:spLocks noGrp="1"/>
          </p:cNvSpPr>
          <p:nvPr>
            <p:ph type="sldNum" sz="quarter" idx="10"/>
          </p:nvPr>
        </p:nvSpPr>
        <p:spPr/>
        <p:txBody>
          <a:bodyPr/>
          <a:lstStyle/>
          <a:p>
            <a:fld id="{AF5CC9F3-28BE-493F-B193-935AA4E8A657}" type="slidenum">
              <a:rPr lang="en-US" smtClean="0"/>
              <a:t>20</a:t>
            </a:fld>
            <a:endParaRPr lang="en-US"/>
          </a:p>
        </p:txBody>
      </p:sp>
    </p:spTree>
    <p:extLst>
      <p:ext uri="{BB962C8B-B14F-4D97-AF65-F5344CB8AC3E}">
        <p14:creationId xmlns:p14="http://schemas.microsoft.com/office/powerpoint/2010/main" val="36680372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 typeface="Arial"/>
              <a:buNone/>
              <a:tabLst/>
              <a:defRPr/>
            </a:pPr>
            <a:r>
              <a:rPr lang="en-US" dirty="0" smtClean="0"/>
              <a:t>34% stated that video conferencing in online buying or support environments would help them</a:t>
            </a:r>
            <a:r>
              <a:rPr lang="en-US" baseline="0" dirty="0" smtClean="0"/>
              <a:t>, </a:t>
            </a:r>
            <a:r>
              <a:rPr lang="en-US" dirty="0" smtClean="0"/>
              <a:t>36% indicated that video for remote inspections of items/designs would help them </a:t>
            </a:r>
            <a:r>
              <a:rPr lang="en-US" sz="1100" dirty="0" smtClean="0"/>
              <a:t>(2013 Wainhouse Research, LLC)</a:t>
            </a:r>
            <a:endParaRPr lang="en-US" dirty="0" smtClean="0"/>
          </a:p>
          <a:p>
            <a:r>
              <a:rPr lang="en-US" dirty="0" smtClean="0"/>
              <a:t>Forrester</a:t>
            </a:r>
            <a:r>
              <a:rPr lang="en-US" baseline="0" dirty="0" smtClean="0"/>
              <a:t> Research, Inc: 4,938 NU &amp; EU technology information workers who have access to video conferencing (Workforce Employee Survey, Q4, 2012)</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smtClean="0"/>
              <a:t>Forrester</a:t>
            </a:r>
            <a:r>
              <a:rPr lang="en-US" baseline="0" dirty="0" smtClean="0"/>
              <a:t> Research, Inc.: Next-Generation Contact Centers Must Become Relationship Platforms Strategies To Keep Pace With The Social Customer February 2011)</a:t>
            </a:r>
          </a:p>
          <a:p>
            <a:endParaRPr lang="en-US" b="1" baseline="0" dirty="0" smtClean="0"/>
          </a:p>
        </p:txBody>
      </p:sp>
      <p:sp>
        <p:nvSpPr>
          <p:cNvPr id="4" name="Slide Number Placeholder 3"/>
          <p:cNvSpPr>
            <a:spLocks noGrp="1"/>
          </p:cNvSpPr>
          <p:nvPr>
            <p:ph type="sldNum" sz="quarter" idx="10"/>
          </p:nvPr>
        </p:nvSpPr>
        <p:spPr/>
        <p:txBody>
          <a:bodyPr/>
          <a:lstStyle/>
          <a:p>
            <a:fld id="{F85C01F7-43E2-D940-AFF0-4F720651F790}" type="slidenum">
              <a:rPr lang="en-US" smtClean="0"/>
              <a:t>21</a:t>
            </a:fld>
            <a:endParaRPr lang="en-US" dirty="0"/>
          </a:p>
        </p:txBody>
      </p:sp>
    </p:spTree>
    <p:extLst>
      <p:ext uri="{BB962C8B-B14F-4D97-AF65-F5344CB8AC3E}">
        <p14:creationId xmlns:p14="http://schemas.microsoft.com/office/powerpoint/2010/main" val="15636904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2FCB79-2C0C-F84D-A224-30C295992FCE}" type="slidenum">
              <a:rPr lang="en-US" smtClean="0"/>
              <a:t>22</a:t>
            </a:fld>
            <a:endParaRPr lang="en-US"/>
          </a:p>
        </p:txBody>
      </p:sp>
    </p:spTree>
    <p:extLst>
      <p:ext uri="{BB962C8B-B14F-4D97-AF65-F5344CB8AC3E}">
        <p14:creationId xmlns:p14="http://schemas.microsoft.com/office/powerpoint/2010/main" val="8315419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smtClean="0"/>
          </a:p>
          <a:p>
            <a:r>
              <a:rPr lang="en-US" i="1" dirty="0">
                <a:latin typeface="Calibri" pitchFamily="34" charset="0"/>
              </a:rPr>
              <a:t>CRM Market growth in </a:t>
            </a:r>
            <a:r>
              <a:rPr lang="en-US" i="1" dirty="0">
                <a:solidFill>
                  <a:srgbClr val="D55D21"/>
                </a:solidFill>
                <a:latin typeface="Calibri" pitchFamily="34" charset="0"/>
              </a:rPr>
              <a:t>2012 was three times the average for all enterprise software, highlighting </a:t>
            </a:r>
            <a:r>
              <a:rPr lang="en-US" i="1" dirty="0">
                <a:latin typeface="Calibri" pitchFamily="34" charset="0"/>
              </a:rPr>
              <a:t>how CRM is at the eye of the Nexus of Forces storm  - </a:t>
            </a:r>
            <a:r>
              <a:rPr lang="en-US" sz="900" dirty="0" err="1">
                <a:solidFill>
                  <a:prstClr val="black"/>
                </a:solidFill>
                <a:latin typeface="ArialMT"/>
              </a:rPr>
              <a:t>Correia</a:t>
            </a:r>
            <a:r>
              <a:rPr lang="en-US" sz="900" dirty="0">
                <a:solidFill>
                  <a:prstClr val="black"/>
                </a:solidFill>
                <a:latin typeface="ArialMT"/>
              </a:rPr>
              <a:t>, VP Gartner </a:t>
            </a:r>
            <a:endParaRPr lang="en-US" dirty="0" smtClean="0"/>
          </a:p>
          <a:p>
            <a:endParaRPr lang="en-US" dirty="0" smtClean="0"/>
          </a:p>
          <a:p>
            <a:r>
              <a:rPr lang="en-US" dirty="0" smtClean="0"/>
              <a:t>Gartner Magic</a:t>
            </a:r>
            <a:r>
              <a:rPr lang="en-US" baseline="0" dirty="0" smtClean="0"/>
              <a:t> Quadrant report for CC:</a:t>
            </a:r>
          </a:p>
          <a:p>
            <a:pPr defTabSz="897193">
              <a:defRPr/>
            </a:pPr>
            <a:r>
              <a:rPr lang="en-US" dirty="0"/>
              <a:t>rowing interest in adding tighter linkage between customer service operations and mobile applications </a:t>
            </a:r>
            <a:r>
              <a:rPr lang="en-US" b="1" dirty="0"/>
              <a:t>— </a:t>
            </a:r>
            <a:r>
              <a:rPr lang="en-US" dirty="0"/>
              <a:t>Mobile applications can provide customers with easier access to self- service information by supporting a visual interface to option selections and data that previously was available only to those accessing the company using a more traditional computer interface. These solutions can also provide customers with additional information and options based on real-time information regarding contact center operations, such as expected wait times and callback options. Mobility can also be used for internal-facing applications, such as providing real-time and historical performance dashboards and access to staffing and monitoring capabilities, while the contact center manager or director is away from his or her desk. </a:t>
            </a:r>
          </a:p>
          <a:p>
            <a:pPr defTabSz="897193">
              <a:defRPr/>
            </a:pPr>
            <a:endParaRPr lang="en-US" dirty="0"/>
          </a:p>
          <a:p>
            <a:pPr defTabSz="897193">
              <a:defRPr/>
            </a:pPr>
            <a:r>
              <a:rPr lang="en-US" i="1" dirty="0">
                <a:latin typeface="Calibri" pitchFamily="34" charset="0"/>
              </a:rPr>
              <a:t>Gartner reported that the market for CRM software </a:t>
            </a:r>
            <a:r>
              <a:rPr lang="en-US" i="1" dirty="0">
                <a:solidFill>
                  <a:schemeClr val="accent1"/>
                </a:solidFill>
                <a:latin typeface="Calibri" pitchFamily="34" charset="0"/>
              </a:rPr>
              <a:t>surged by 12.5 percent </a:t>
            </a:r>
            <a:r>
              <a:rPr lang="en-US" i="1" dirty="0">
                <a:latin typeface="Calibri" pitchFamily="34" charset="0"/>
              </a:rPr>
              <a:t>in 2012. Last year, CRM vendors hauled in $18 billion in revenues, compared to $16 billion in 2011</a:t>
            </a:r>
          </a:p>
          <a:p>
            <a:pPr defTabSz="897193">
              <a:defRPr/>
            </a:pPr>
            <a:endParaRPr lang="en-US" dirty="0" smtClean="0"/>
          </a:p>
          <a:p>
            <a:r>
              <a:rPr lang="en-US" dirty="0"/>
              <a:t>Gartner 2013 - Customer relationship management (CRM) has edged past enterprise resource planning (ERP) as the top application software investment priority. This further validates a business focus on enhancing customer experience, with both mature and emerging regions emphasizing investments in CRM. Survey respondents indicate that their top three application software investment initiatives for 2013 are CRM, ERP, and office and personal productivity tools.</a:t>
            </a:r>
            <a:r>
              <a:rPr lang="en-US" dirty="0" smtClean="0"/>
              <a:t> </a:t>
            </a:r>
          </a:p>
          <a:p>
            <a:endParaRPr lang="en-US" dirty="0" smtClean="0">
              <a:solidFill>
                <a:prstClr val="black"/>
              </a:solidFill>
              <a:latin typeface="ArialMT"/>
            </a:endParaRPr>
          </a:p>
          <a:p>
            <a:r>
              <a:rPr lang="en-US" dirty="0" smtClean="0">
                <a:solidFill>
                  <a:prstClr val="black"/>
                </a:solidFill>
                <a:latin typeface="ArialMT"/>
              </a:rPr>
              <a:t>When it comes to business applications, CRM is clearly outpacing the rest of the industry. "Market growth in 2012 was three times the average for all enterprise software, highlighting how CRM is at the eye of the Nexus of Forces storm," added </a:t>
            </a:r>
            <a:r>
              <a:rPr lang="en-US" dirty="0" err="1" smtClean="0">
                <a:solidFill>
                  <a:prstClr val="black"/>
                </a:solidFill>
                <a:latin typeface="ArialMT"/>
              </a:rPr>
              <a:t>Correia</a:t>
            </a:r>
            <a:r>
              <a:rPr lang="en-US" dirty="0" smtClean="0">
                <a:solidFill>
                  <a:prstClr val="black"/>
                </a:solidFill>
                <a:latin typeface="ArialMT"/>
              </a:rPr>
              <a:t> (Gartner VP)</a:t>
            </a:r>
          </a:p>
          <a:p>
            <a:endParaRPr lang="en-US" dirty="0" smtClean="0">
              <a:solidFill>
                <a:prstClr val="black"/>
              </a:solidFill>
              <a:latin typeface="ArialMT"/>
            </a:endParaRPr>
          </a:p>
          <a:p>
            <a:endParaRPr lang="en-US" dirty="0"/>
          </a:p>
        </p:txBody>
      </p:sp>
      <p:sp>
        <p:nvSpPr>
          <p:cNvPr id="4" name="Slide Number Placeholder 3"/>
          <p:cNvSpPr>
            <a:spLocks noGrp="1"/>
          </p:cNvSpPr>
          <p:nvPr>
            <p:ph type="sldNum" sz="quarter" idx="10"/>
          </p:nvPr>
        </p:nvSpPr>
        <p:spPr/>
        <p:txBody>
          <a:bodyPr/>
          <a:lstStyle/>
          <a:p>
            <a:fld id="{10B96C47-FB8B-4FB1-BF94-421893779ED7}" type="slidenum">
              <a:rPr lang="en-US" smtClean="0">
                <a:solidFill>
                  <a:prstClr val="black"/>
                </a:solidFill>
              </a:rPr>
              <a:pPr/>
              <a:t>23</a:t>
            </a:fld>
            <a:endParaRPr lang="en-US" dirty="0">
              <a:solidFill>
                <a:prstClr val="black"/>
              </a:solidFill>
            </a:endParaRPr>
          </a:p>
        </p:txBody>
      </p:sp>
    </p:spTree>
    <p:extLst>
      <p:ext uri="{BB962C8B-B14F-4D97-AF65-F5344CB8AC3E}">
        <p14:creationId xmlns:p14="http://schemas.microsoft.com/office/powerpoint/2010/main" val="5631523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0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a:p>
        </p:txBody>
      </p:sp>
      <p:sp>
        <p:nvSpPr>
          <p:cNvPr id="174084" name="Slide Number Placeholder 3"/>
          <p:cNvSpPr>
            <a:spLocks noGrp="1"/>
          </p:cNvSpPr>
          <p:nvPr>
            <p:ph type="sldNum" sz="quarter" idx="5"/>
          </p:nvPr>
        </p:nvSpPr>
        <p:spPr bwMode="auto">
          <a:xfrm>
            <a:off x="6367464" y="8787984"/>
            <a:ext cx="388937" cy="27794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948F440E-7024-4BA3-B49E-B2E2494B4F84}" type="slidenum">
              <a:rPr lang="en-US">
                <a:solidFill>
                  <a:srgbClr val="000000"/>
                </a:solidFill>
                <a:cs typeface="Arial" pitchFamily="34" charset="0"/>
              </a:rPr>
              <a:pPr eaLnBrk="1" hangingPunct="1"/>
              <a:t>4</a:t>
            </a:fld>
            <a:endParaRPr lang="en-US" dirty="0">
              <a:solidFill>
                <a:srgbClr val="000000"/>
              </a:solidFill>
              <a:cs typeface="Arial"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Telemedicine Market Report: </a:t>
            </a:r>
            <a:r>
              <a:rPr lang="en-US" dirty="0" err="1" smtClean="0"/>
              <a:t>Transworld</a:t>
            </a:r>
            <a:r>
              <a:rPr lang="en-US" dirty="0" smtClean="0"/>
              <a:t> News http://transworldnews.com/NewsStory.aspx?storyid=1210290&amp;utm_source=twitterfeed&amp;utm_medium=twitter&amp;utm_campaign=Feed%3A+TransWorldNewsCurrentReleases+%28TransWorldNews+Current+Releases%29</a:t>
            </a:r>
          </a:p>
          <a:p>
            <a:endParaRPr lang="en-US" dirty="0" smtClean="0"/>
          </a:p>
          <a:p>
            <a:r>
              <a:rPr lang="en-US" dirty="0" smtClean="0"/>
              <a:t>Unified Communications &amp; Collaboration</a:t>
            </a:r>
            <a:r>
              <a:rPr lang="en-US" baseline="0" dirty="0" smtClean="0"/>
              <a:t> Market 2011 – 2016</a:t>
            </a:r>
          </a:p>
          <a:p>
            <a:r>
              <a:rPr lang="en-US" baseline="0" dirty="0" err="1" smtClean="0"/>
              <a:t>COMMFusion</a:t>
            </a:r>
            <a:r>
              <a:rPr lang="en-US" baseline="0" dirty="0" smtClean="0"/>
              <a:t> LLC &amp; UC Strategies </a:t>
            </a:r>
            <a:endParaRPr lang="en-US" dirty="0" smtClean="0"/>
          </a:p>
          <a:p>
            <a:endParaRPr lang="en-US" dirty="0" smtClean="0"/>
          </a:p>
          <a:p>
            <a:r>
              <a:rPr lang="en-US" dirty="0" smtClean="0"/>
              <a:t>Telemedicine</a:t>
            </a:r>
            <a:r>
              <a:rPr lang="en-US" baseline="0" dirty="0" smtClean="0"/>
              <a:t> growth driven by best practices for healthcare cost reduction:</a:t>
            </a:r>
          </a:p>
          <a:p>
            <a:pPr marL="401616" lvl="1" indent="-166679">
              <a:buFont typeface="Arial" pitchFamily="34" charset="0"/>
              <a:buChar char="•"/>
            </a:pPr>
            <a:r>
              <a:rPr lang="en-US" sz="1600" dirty="0"/>
              <a:t>Outsourced medical services</a:t>
            </a:r>
          </a:p>
          <a:p>
            <a:pPr marL="401616" lvl="1" indent="-166679">
              <a:buFont typeface="Arial" pitchFamily="34" charset="0"/>
              <a:buChar char="•"/>
            </a:pPr>
            <a:r>
              <a:rPr lang="en-US" sz="1600" dirty="0"/>
              <a:t>Home-based treatment</a:t>
            </a:r>
          </a:p>
          <a:p>
            <a:pPr marL="401616" lvl="1" indent="-166679">
              <a:buFont typeface="Arial" pitchFamily="34" charset="0"/>
              <a:buChar char="•"/>
            </a:pPr>
            <a:r>
              <a:rPr lang="en-US" sz="1600" dirty="0"/>
              <a:t>Intervention instead of post treatment</a:t>
            </a:r>
          </a:p>
          <a:p>
            <a:pPr marL="401616" lvl="1" indent="-166679">
              <a:buFont typeface="Arial" pitchFamily="34" charset="0"/>
              <a:buChar char="•"/>
            </a:pPr>
            <a:r>
              <a:rPr lang="en-US" sz="1600" dirty="0"/>
              <a:t>Integrated IT environments</a:t>
            </a:r>
          </a:p>
          <a:p>
            <a:pPr marL="401616" lvl="1" indent="-166679">
              <a:buFont typeface="Arial" pitchFamily="34" charset="0"/>
              <a:buChar char="•"/>
            </a:pPr>
            <a:r>
              <a:rPr lang="en-US" sz="1600" dirty="0"/>
              <a:t>Increased resource efficiency</a:t>
            </a:r>
          </a:p>
          <a:p>
            <a:endParaRPr lang="en-US" dirty="0" smtClean="0"/>
          </a:p>
          <a:p>
            <a:r>
              <a:rPr lang="en-US" sz="1200" b="0" i="0" kern="1200" dirty="0" smtClean="0">
                <a:solidFill>
                  <a:schemeClr val="tx1"/>
                </a:solidFill>
                <a:effectLst/>
                <a:latin typeface="+mn-lt"/>
                <a:ea typeface="+mn-ea"/>
                <a:cs typeface="+mn-cs"/>
              </a:rPr>
              <a:t>The </a:t>
            </a:r>
            <a:r>
              <a:rPr lang="en-US" sz="1200" b="0" i="0" u="none" strike="noStrike" kern="1200" dirty="0" smtClean="0">
                <a:solidFill>
                  <a:schemeClr val="tx1"/>
                </a:solidFill>
                <a:effectLst/>
                <a:latin typeface="+mn-lt"/>
                <a:ea typeface="+mn-ea"/>
                <a:cs typeface="+mn-cs"/>
                <a:hlinkClick r:id="rId3"/>
              </a:rPr>
              <a:t>unified communications</a:t>
            </a:r>
            <a:r>
              <a:rPr lang="en-US" sz="1200" b="0" i="0" u="none" strike="noStrike" kern="120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market was valued at $22.8 billion in 2011 is expected to grow at a CAGR of 15.7 percent from 2012 to 2018 to reach $61.9 billion.</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Transparency Market Research, "Unified Communications (</a:t>
            </a:r>
            <a:r>
              <a:rPr lang="en-US" sz="1200" b="0" i="0" u="none" strike="noStrike" kern="1200" dirty="0" smtClean="0">
                <a:solidFill>
                  <a:schemeClr val="tx1"/>
                </a:solidFill>
                <a:effectLst/>
                <a:latin typeface="+mn-lt"/>
                <a:ea typeface="+mn-ea"/>
                <a:cs typeface="+mn-cs"/>
                <a:hlinkClick r:id="rId4"/>
              </a:rPr>
              <a:t>News</a:t>
            </a:r>
            <a:r>
              <a:rPr lang="en-US" sz="1200" b="0" i="0" kern="1200" dirty="0" smtClean="0">
                <a:solidFill>
                  <a:schemeClr val="tx1"/>
                </a:solidFill>
                <a:effectLst/>
                <a:latin typeface="+mn-lt"/>
                <a:ea typeface="+mn-ea"/>
                <a:cs typeface="+mn-cs"/>
              </a:rPr>
              <a:t> - </a:t>
            </a:r>
            <a:r>
              <a:rPr lang="en-US" sz="1200" b="0" i="0" u="none" strike="noStrike" kern="1200" dirty="0" smtClean="0">
                <a:solidFill>
                  <a:schemeClr val="tx1"/>
                </a:solidFill>
                <a:effectLst/>
                <a:latin typeface="+mn-lt"/>
                <a:ea typeface="+mn-ea"/>
                <a:cs typeface="+mn-cs"/>
                <a:hlinkClick r:id="rId5"/>
              </a:rPr>
              <a:t>Alert</a:t>
            </a:r>
            <a:r>
              <a:rPr lang="en-US" sz="1200" b="0" i="0" kern="1200" dirty="0" smtClean="0">
                <a:solidFill>
                  <a:schemeClr val="tx1"/>
                </a:solidFill>
                <a:effectLst/>
                <a:latin typeface="+mn-lt"/>
                <a:ea typeface="+mn-ea"/>
                <a:cs typeface="+mn-cs"/>
              </a:rPr>
              <a:t>) Market - Global Industry Analysis, Size, Share, Trends and Forecast, 2012 – 2018."</a:t>
            </a:r>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F4E14642-3B58-4164-BFCD-CDDB6A4C2494}" type="slidenum">
              <a:rPr lang="en-US" smtClean="0">
                <a:solidFill>
                  <a:prstClr val="black"/>
                </a:solidFill>
              </a:rPr>
              <a:pPr/>
              <a:t>24</a:t>
            </a:fld>
            <a:endParaRPr lang="en-US">
              <a:solidFill>
                <a:prstClr val="black"/>
              </a:solidFill>
            </a:endParaRPr>
          </a:p>
        </p:txBody>
      </p:sp>
    </p:spTree>
    <p:extLst>
      <p:ext uri="{BB962C8B-B14F-4D97-AF65-F5344CB8AC3E}">
        <p14:creationId xmlns:p14="http://schemas.microsoft.com/office/powerpoint/2010/main" val="39285668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p:cNvSpPr>
            <a:spLocks noGrp="1" noRot="1" noChangeAspect="1"/>
          </p:cNvSpPr>
          <p:nvPr>
            <p:ph type="sldImg"/>
          </p:nvPr>
        </p:nvSpPr>
        <p:spPr>
          <a:xfrm>
            <a:off x="381000" y="685800"/>
            <a:ext cx="6096000" cy="3429000"/>
          </a:xfrm>
          <a:ln/>
        </p:spPr>
      </p:sp>
      <p:sp>
        <p:nvSpPr>
          <p:cNvPr id="21506" name="Notes Placeholder 2"/>
          <p:cNvSpPr>
            <a:spLocks noGrp="1"/>
          </p:cNvSpPr>
          <p:nvPr>
            <p:ph type="body" idx="1"/>
          </p:nvPr>
        </p:nvSpPr>
        <p:spPr>
          <a:xfrm>
            <a:off x="685800" y="6231538"/>
            <a:ext cx="5486399" cy="338524"/>
          </a:xfrm>
          <a:noFill/>
          <a:ln/>
        </p:spPr>
        <p:txBody>
          <a:bodyPr/>
          <a:lstStyle/>
          <a:p>
            <a:r>
              <a:rPr lang="en-US" sz="1000" dirty="0">
                <a:latin typeface="Arial" charset="0"/>
              </a:rPr>
              <a:t>Agenda</a:t>
            </a:r>
          </a:p>
        </p:txBody>
      </p:sp>
      <p:sp>
        <p:nvSpPr>
          <p:cNvPr id="21507" name="Slide Number Placeholder 5"/>
          <p:cNvSpPr>
            <a:spLocks noGrp="1"/>
          </p:cNvSpPr>
          <p:nvPr>
            <p:ph type="sldNum" sz="quarter" idx="5"/>
          </p:nvPr>
        </p:nvSpPr>
        <p:spPr>
          <a:xfrm>
            <a:off x="3884612" y="8742334"/>
            <a:ext cx="2971799" cy="400079"/>
          </a:xfrm>
          <a:noFill/>
        </p:spPr>
        <p:txBody>
          <a:bodyPr/>
          <a:lstStyle/>
          <a:p>
            <a:fld id="{52F8EAE1-CC32-4C29-8CB2-C857B1AEDE4A}" type="slidenum">
              <a:rPr lang="en-US" smtClean="0">
                <a:solidFill>
                  <a:srgbClr val="1F497D"/>
                </a:solidFill>
              </a:rPr>
              <a:pPr/>
              <a:t>26</a:t>
            </a:fld>
            <a:endParaRPr lang="en-US" dirty="0" smtClean="0">
              <a:solidFill>
                <a:srgbClr val="1F497D"/>
              </a:solidFill>
            </a:endParaRPr>
          </a:p>
        </p:txBody>
      </p:sp>
      <p:sp>
        <p:nvSpPr>
          <p:cNvPr id="21508" name="Footer Placeholder 6"/>
          <p:cNvSpPr>
            <a:spLocks noGrp="1"/>
          </p:cNvSpPr>
          <p:nvPr>
            <p:ph type="ftr" sz="quarter" idx="4"/>
          </p:nvPr>
        </p:nvSpPr>
        <p:spPr>
          <a:xfrm>
            <a:off x="0" y="8526890"/>
            <a:ext cx="2971800" cy="615523"/>
          </a:xfrm>
          <a:prstGeom prst="rect">
            <a:avLst/>
          </a:prstGeom>
          <a:noFill/>
        </p:spPr>
        <p:txBody>
          <a:bodyPr/>
          <a:lstStyle/>
          <a:p>
            <a:r>
              <a:rPr lang="en-US" dirty="0" smtClean="0">
                <a:solidFill>
                  <a:srgbClr val="1F497D"/>
                </a:solidFill>
                <a:cs typeface="Arial" charset="0"/>
              </a:rPr>
              <a:t>© 2011 Avaya Inc. All rights reserved.</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Customers want personalization, and</a:t>
            </a:r>
            <a:r>
              <a:rPr lang="en-US" baseline="0" dirty="0" smtClean="0"/>
              <a:t> integrated customer service experience and feel that the companies they deal with pay more attention to generating sales then the experience. Frustration, frustration, frustration.</a:t>
            </a:r>
            <a:endParaRPr lang="en-US" dirty="0"/>
          </a:p>
        </p:txBody>
      </p:sp>
      <p:sp>
        <p:nvSpPr>
          <p:cNvPr id="4" name="Slide Number Placeholder 3"/>
          <p:cNvSpPr>
            <a:spLocks noGrp="1"/>
          </p:cNvSpPr>
          <p:nvPr>
            <p:ph type="sldNum" sz="quarter" idx="10"/>
          </p:nvPr>
        </p:nvSpPr>
        <p:spPr/>
        <p:txBody>
          <a:bodyPr/>
          <a:lstStyle/>
          <a:p>
            <a:fld id="{6F8F76F5-73C9-6644-B937-4831B7D7047E}" type="slidenum">
              <a:rPr lang="en-US" smtClean="0"/>
              <a:pPr/>
              <a:t>37</a:t>
            </a:fld>
            <a:endParaRPr lang="en-US" dirty="0"/>
          </a:p>
        </p:txBody>
      </p:sp>
    </p:spTree>
    <p:extLst>
      <p:ext uri="{BB962C8B-B14F-4D97-AF65-F5344CB8AC3E}">
        <p14:creationId xmlns:p14="http://schemas.microsoft.com/office/powerpoint/2010/main" val="2476281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defTabSz="446547">
              <a:defRPr/>
            </a:pPr>
            <a:r>
              <a:rPr lang="en-US" dirty="0" smtClean="0"/>
              <a:t>So what do customers want? We stated earlier that they wanted personalization</a:t>
            </a:r>
            <a:r>
              <a:rPr lang="en-US" baseline="0" dirty="0" smtClean="0"/>
              <a:t> and an integrated customer experience, but why? When you get down to the heart of the matter, people just want help. When you as a customer need to contact a company you do business with, it’s because you usually need help. Help to replace a missing/broken part, help to question a charge on your credit card, whatever it is and how complicated it is, you want to make it as painless as possible to get the help you need. </a:t>
            </a:r>
          </a:p>
          <a:p>
            <a:endParaRPr lang="en-US" baseline="0" dirty="0" smtClean="0"/>
          </a:p>
          <a:p>
            <a:r>
              <a:rPr lang="en-US" baseline="0" dirty="0" smtClean="0"/>
              <a:t>Accessibility – people always have their phone on them – enterprises should take advantage of that convenience</a:t>
            </a:r>
          </a:p>
          <a:p>
            <a:r>
              <a:rPr lang="en-US" dirty="0" smtClean="0"/>
              <a:t>Ease - Idea of personalization</a:t>
            </a:r>
            <a:r>
              <a:rPr lang="en-US" baseline="0" dirty="0" smtClean="0"/>
              <a:t> comes into play here – each person has a different need (ease or complicated). Whole range of personalization – people are expecting that and convenience</a:t>
            </a:r>
          </a:p>
          <a:p>
            <a:r>
              <a:rPr lang="en-US" baseline="0" dirty="0" smtClean="0"/>
              <a:t>Self-service - You should have all of my information – name, contact info, etc. Don’t want to “re-hash” my information every time I’m moved through </a:t>
            </a:r>
          </a:p>
          <a:p>
            <a:r>
              <a:rPr lang="en-US" baseline="0" dirty="0" smtClean="0"/>
              <a:t>Answers – the ability to find the answers to help me because having to call you, is the last thing I want to do.</a:t>
            </a:r>
            <a:endParaRPr lang="en-US" dirty="0"/>
          </a:p>
        </p:txBody>
      </p:sp>
      <p:sp>
        <p:nvSpPr>
          <p:cNvPr id="4" name="Slide Number Placeholder 3"/>
          <p:cNvSpPr>
            <a:spLocks noGrp="1"/>
          </p:cNvSpPr>
          <p:nvPr>
            <p:ph type="sldNum" sz="quarter" idx="10"/>
          </p:nvPr>
        </p:nvSpPr>
        <p:spPr/>
        <p:txBody>
          <a:bodyPr/>
          <a:lstStyle/>
          <a:p>
            <a:fld id="{6F8F76F5-73C9-6644-B937-4831B7D7047E}" type="slidenum">
              <a:rPr lang="en-US" smtClean="0"/>
              <a:pPr/>
              <a:t>38</a:t>
            </a:fld>
            <a:endParaRPr lang="en-US" dirty="0"/>
          </a:p>
        </p:txBody>
      </p:sp>
    </p:spTree>
    <p:extLst>
      <p:ext uri="{BB962C8B-B14F-4D97-AF65-F5344CB8AC3E}">
        <p14:creationId xmlns:p14="http://schemas.microsoft.com/office/powerpoint/2010/main" val="14840067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70000" lnSpcReduction="20000"/>
          </a:bodyPr>
          <a:lstStyle/>
          <a:p>
            <a:pPr marL="10627" defTabSz="446547">
              <a:defRPr/>
            </a:pPr>
            <a:r>
              <a:rPr lang="en-US" dirty="0" smtClean="0">
                <a:solidFill>
                  <a:srgbClr val="092E4D"/>
                </a:solidFill>
                <a:latin typeface="Calibri" panose="020F0502020204030204" pitchFamily="34" charset="0"/>
                <a:cs typeface="Calibri" panose="020F0502020204030204" pitchFamily="34" charset="0"/>
              </a:rPr>
              <a:t>So, what </a:t>
            </a:r>
            <a:r>
              <a:rPr lang="en-US" dirty="0">
                <a:solidFill>
                  <a:srgbClr val="092E4D"/>
                </a:solidFill>
                <a:latin typeface="Calibri" panose="020F0502020204030204" pitchFamily="34" charset="0"/>
                <a:cs typeface="Calibri" panose="020F0502020204030204" pitchFamily="34" charset="0"/>
              </a:rPr>
              <a:t>are the challenges? </a:t>
            </a:r>
          </a:p>
          <a:p>
            <a:pPr marL="10627" defTabSz="446547">
              <a:defRPr/>
            </a:pPr>
            <a:endParaRPr lang="en-US" dirty="0">
              <a:solidFill>
                <a:srgbClr val="092E4D"/>
              </a:solidFill>
              <a:latin typeface="Calibri" panose="020F0502020204030204" pitchFamily="34" charset="0"/>
              <a:cs typeface="Calibri" panose="020F0502020204030204" pitchFamily="34" charset="0"/>
            </a:endParaRPr>
          </a:p>
          <a:p>
            <a:pPr marL="10627" defTabSz="446547">
              <a:defRPr/>
            </a:pPr>
            <a:r>
              <a:rPr lang="en-US" dirty="0">
                <a:solidFill>
                  <a:srgbClr val="092E4D"/>
                </a:solidFill>
                <a:latin typeface="Calibri" panose="020F0502020204030204" pitchFamily="34" charset="0"/>
                <a:cs typeface="Calibri" panose="020F0502020204030204" pitchFamily="34" charset="0"/>
              </a:rPr>
              <a:t>Rise of enterprise apps</a:t>
            </a:r>
          </a:p>
          <a:p>
            <a:pPr lvl="0"/>
            <a:r>
              <a:rPr lang="en-US" dirty="0"/>
              <a:t>1. Average of 400 applications per large enterprise (Vanson Bourne / Mobile Helix; Dec. 2013)</a:t>
            </a:r>
          </a:p>
          <a:p>
            <a:pPr lvl="0"/>
            <a:r>
              <a:rPr lang="en-US" dirty="0"/>
              <a:t>2. 30% of enterprise apps are web based &amp; 6% are mobile (Citrix Mobility Report; Dec. 2013)</a:t>
            </a:r>
          </a:p>
          <a:p>
            <a:pPr marL="10627" defTabSz="446547">
              <a:defRPr/>
            </a:pPr>
            <a:endParaRPr lang="en-US" dirty="0">
              <a:solidFill>
                <a:srgbClr val="092E4D"/>
              </a:solidFill>
              <a:latin typeface="Calibri" panose="020F0502020204030204" pitchFamily="34" charset="0"/>
              <a:cs typeface="Calibri" panose="020F0502020204030204" pitchFamily="34" charset="0"/>
            </a:endParaRPr>
          </a:p>
          <a:p>
            <a:pPr marL="10627" defTabSz="446547">
              <a:defRPr/>
            </a:pPr>
            <a:r>
              <a:rPr lang="en-US" dirty="0">
                <a:solidFill>
                  <a:srgbClr val="092E4D"/>
                </a:solidFill>
                <a:latin typeface="Calibri" panose="020F0502020204030204" pitchFamily="34" charset="0"/>
                <a:cs typeface="Calibri" panose="020F0502020204030204" pitchFamily="34" charset="0"/>
              </a:rPr>
              <a:t>Growth of WebRTC</a:t>
            </a:r>
          </a:p>
          <a:p>
            <a:pPr lvl="0"/>
            <a:r>
              <a:rPr lang="en-US" dirty="0"/>
              <a:t>1. Over one billion WebRTC enabled browsers in use in 2013, in contrast, it took the mobile phone industry 18 years to grow to 1 billion subscribers. (Dean Bubley WebRTC Market Status)</a:t>
            </a:r>
          </a:p>
          <a:p>
            <a:pPr lvl="0"/>
            <a:r>
              <a:rPr lang="en-US" dirty="0"/>
              <a:t>2. With mobile support, this will reach 4.7 Billion Mobile WebRTC Devices by 2018 (ABI Research, Sept. 2013) </a:t>
            </a:r>
          </a:p>
          <a:p>
            <a:pPr lvl="0"/>
            <a:r>
              <a:rPr lang="en-US" dirty="0"/>
              <a:t>3. There are over 9 million JavaScript programmers globally (Oracle 2014)</a:t>
            </a:r>
          </a:p>
          <a:p>
            <a:pPr marL="10627" defTabSz="446547">
              <a:defRPr/>
            </a:pPr>
            <a:endParaRPr lang="en-US" dirty="0">
              <a:solidFill>
                <a:srgbClr val="092E4D"/>
              </a:solidFill>
              <a:latin typeface="Calibri" panose="020F0502020204030204" pitchFamily="34" charset="0"/>
              <a:cs typeface="Calibri" panose="020F0502020204030204" pitchFamily="34" charset="0"/>
            </a:endParaRPr>
          </a:p>
          <a:p>
            <a:pPr marL="10627" defTabSz="446547">
              <a:defRPr/>
            </a:pPr>
            <a:r>
              <a:rPr lang="en-US" dirty="0">
                <a:solidFill>
                  <a:srgbClr val="092E4D"/>
                </a:solidFill>
                <a:latin typeface="Calibri" panose="020F0502020204030204" pitchFamily="34" charset="0"/>
                <a:cs typeface="Calibri" panose="020F0502020204030204" pitchFamily="34" charset="0"/>
              </a:rPr>
              <a:t>Contact center trends from Frost &amp; Sullivan for 2014:</a:t>
            </a:r>
          </a:p>
          <a:p>
            <a:pPr marL="10627" defTabSz="446547">
              <a:defRPr/>
            </a:pPr>
            <a:r>
              <a:rPr lang="en-US" dirty="0">
                <a:solidFill>
                  <a:srgbClr val="092E4D"/>
                </a:solidFill>
                <a:latin typeface="Calibri" panose="020F0502020204030204" pitchFamily="34" charset="0"/>
                <a:cs typeface="Calibri" panose="020F0502020204030204" pitchFamily="34" charset="0"/>
              </a:rPr>
              <a:t>1. Mobile Apps for Mobile Customer Service  2. Big Data in Contact Center   3.  Omnichannel 4. Social          Source: </a:t>
            </a:r>
            <a:r>
              <a:rPr lang="en-US" dirty="0">
                <a:solidFill>
                  <a:srgbClr val="092E4D"/>
                </a:solidFill>
                <a:latin typeface="Calibri" panose="020F0502020204030204" pitchFamily="34" charset="0"/>
                <a:cs typeface="Calibri" panose="020F0502020204030204" pitchFamily="34" charset="0"/>
                <a:hlinkClick r:id="rId3"/>
              </a:rPr>
              <a:t>CC Tech Trends 2014</a:t>
            </a:r>
            <a:r>
              <a:rPr lang="en-US" dirty="0">
                <a:solidFill>
                  <a:srgbClr val="092E4D"/>
                </a:solidFill>
                <a:latin typeface="Calibri" panose="020F0502020204030204" pitchFamily="34" charset="0"/>
                <a:cs typeface="Calibri" panose="020F0502020204030204" pitchFamily="34" charset="0"/>
              </a:rPr>
              <a:t>  </a:t>
            </a:r>
            <a:r>
              <a:rPr lang="en-US" dirty="0" smtClean="0">
                <a:hlinkClick r:id="rId3"/>
              </a:rPr>
              <a:t>http://www.nearshoreamericas.com/tech-trends-dominate-contact-center-industry-2014/</a:t>
            </a:r>
            <a:endParaRPr lang="en-US" dirty="0">
              <a:solidFill>
                <a:srgbClr val="092E4D"/>
              </a:solidFill>
              <a:latin typeface="Calibri" panose="020F0502020204030204" pitchFamily="34" charset="0"/>
              <a:cs typeface="Calibri" panose="020F0502020204030204" pitchFamily="34" charset="0"/>
            </a:endParaRPr>
          </a:p>
          <a:p>
            <a:pPr marL="10627"/>
            <a:endParaRPr lang="en-US" dirty="0" smtClean="0"/>
          </a:p>
          <a:p>
            <a:pPr marL="10627"/>
            <a:r>
              <a:rPr lang="en-US" dirty="0" smtClean="0"/>
              <a:t>Plug-ins going away:</a:t>
            </a:r>
          </a:p>
          <a:p>
            <a:r>
              <a:rPr lang="en-US" dirty="0"/>
              <a:t>Support for browser plugins is waning due to ongoing security &amp; compatibility concerns. For example, Google &amp; Mozilla are terminating support for the Netscape Plugin API and plugins in 2014 . For Internet Explorer 10 and 11, Microsoft has issued a statement of direction without plugins. In turn, plugin warnings will appear with every use unless in "enterprise mode" or "desktop mode".  This points to a transition period to migrate Internet Explorer users off of plugins for future versions of Internet Explorer. In addition, plug-ins are not allowed on Chromebooks.</a:t>
            </a:r>
          </a:p>
          <a:p>
            <a:r>
              <a:rPr lang="en-US" dirty="0"/>
              <a:t>Lucian Constantin, “Google Chrome to block and banish plugins built using popular NPAPI architecture”, PC World, September 24, 2013 (</a:t>
            </a:r>
            <a:r>
              <a:rPr lang="en-US" u="sng" dirty="0">
                <a:hlinkClick r:id="rId4"/>
              </a:rPr>
              <a:t>http://www.pcworld.com/article/2049309/chrome-will-block-npapi-plugins-over-stability-security-concerns.html</a:t>
            </a:r>
            <a:r>
              <a:rPr lang="en-US" dirty="0"/>
              <a:t>) </a:t>
            </a:r>
          </a:p>
          <a:p>
            <a:r>
              <a:rPr lang="en-US" dirty="0"/>
              <a:t>Zach Walton, “Firefox To Soon Block Plugins By Default”, WebProNews, September 25, 2013 (</a:t>
            </a:r>
            <a:r>
              <a:rPr lang="en-US" u="sng" dirty="0">
                <a:hlinkClick r:id="rId5"/>
              </a:rPr>
              <a:t>http://www.webpronews.com/firefox-to-soon-block-plugins-by-default-2013-09</a:t>
            </a:r>
            <a:r>
              <a:rPr lang="en-US" dirty="0"/>
              <a:t>) </a:t>
            </a:r>
          </a:p>
          <a:p>
            <a:r>
              <a:rPr lang="en-US" dirty="0"/>
              <a:t>Internet Explorer Dev Center, “Get ready for plug-in free browsing” Microsoft Corporation (</a:t>
            </a:r>
            <a:r>
              <a:rPr lang="en-US" u="sng" dirty="0">
                <a:hlinkClick r:id="rId6"/>
              </a:rPr>
              <a:t>http://msdn.microsoft.com/en-us/library/ie/hh968248(v=vs.85).aspx</a:t>
            </a:r>
            <a:r>
              <a:rPr lang="en-US" dirty="0"/>
              <a:t>)</a:t>
            </a:r>
          </a:p>
          <a:p>
            <a:pPr marL="10627"/>
            <a:endParaRPr lang="en-US" dirty="0" smtClean="0"/>
          </a:p>
          <a:p>
            <a:pPr marL="10627"/>
            <a:endParaRPr lang="en-US" dirty="0" smtClean="0"/>
          </a:p>
          <a:p>
            <a:pPr marL="10627"/>
            <a:r>
              <a:rPr lang="en-US" dirty="0" smtClean="0"/>
              <a:t>Other stats:</a:t>
            </a:r>
          </a:p>
          <a:p>
            <a:pPr marL="628616" lvl="1" indent="-171441">
              <a:buFont typeface="Arial"/>
              <a:buChar char="•"/>
            </a:pPr>
            <a:endParaRPr lang="en-US" dirty="0" smtClean="0"/>
          </a:p>
          <a:p>
            <a:pPr marL="628616" lvl="1" indent="-171441">
              <a:buFont typeface="Arial"/>
              <a:buChar char="•"/>
            </a:pPr>
            <a:r>
              <a:rPr lang="en-US" dirty="0" smtClean="0"/>
              <a:t>10 billion mobile connected devices by 2020</a:t>
            </a:r>
            <a:r>
              <a:rPr lang="en-US" baseline="0" dirty="0" smtClean="0"/>
              <a:t> (Economist)]</a:t>
            </a:r>
          </a:p>
          <a:p>
            <a:pPr marL="628616" lvl="1" indent="-171441" defTabSz="457175">
              <a:buFont typeface="Arial"/>
              <a:buChar char="•"/>
              <a:defRPr/>
            </a:pPr>
            <a:r>
              <a:rPr lang="en-US" dirty="0" smtClean="0"/>
              <a:t>52% of companies planning to have 2+ B2X apps in 6mos</a:t>
            </a:r>
          </a:p>
          <a:p>
            <a:pPr marL="628616" lvl="1" indent="-171441" defTabSz="446547">
              <a:buFont typeface="Arial"/>
              <a:buChar char="•"/>
              <a:defRPr/>
            </a:pPr>
            <a:r>
              <a:rPr lang="en-US" dirty="0" smtClean="0"/>
              <a:t>90% of enterprise would replace traditional customer service channels with a mobile app  (ClickFox, 2013)</a:t>
            </a:r>
          </a:p>
          <a:p>
            <a:pPr marL="628616" lvl="1" indent="-171441">
              <a:buFont typeface="Arial"/>
              <a:buChar char="•"/>
            </a:pPr>
            <a:r>
              <a:rPr lang="en-US" dirty="0" smtClean="0"/>
              <a:t>By 2015 60% of Internet users will opt for mobile customer service applications as their 1st option (Gartner)</a:t>
            </a:r>
          </a:p>
          <a:p>
            <a:pPr marL="628616" lvl="1" indent="-171441">
              <a:buFont typeface="Arial"/>
              <a:buChar char="•"/>
            </a:pPr>
            <a:r>
              <a:rPr lang="en-US" dirty="0" smtClean="0"/>
              <a:t>18% of managers plan to introduce Video in the next two years (Top 10 trends 2013)</a:t>
            </a:r>
          </a:p>
          <a:p>
            <a:pPr marL="628616" lvl="1" indent="-171441">
              <a:buFont typeface="Arial"/>
              <a:buChar char="•"/>
            </a:pPr>
            <a:endParaRPr lang="en-US" dirty="0" smtClean="0"/>
          </a:p>
          <a:p>
            <a:pPr marL="628616" lvl="1" indent="-171441">
              <a:buFont typeface="Arial"/>
              <a:buChar char="•"/>
            </a:pPr>
            <a:r>
              <a:rPr lang="en-US" dirty="0" smtClean="0"/>
              <a:t>Cost of interactions - </a:t>
            </a:r>
          </a:p>
          <a:p>
            <a:pPr marL="457175" lvl="1"/>
            <a:endParaRPr lang="en-US" dirty="0" smtClean="0"/>
          </a:p>
          <a:p>
            <a:pPr marL="457175" lvl="1"/>
            <a:endParaRPr lang="en-US" dirty="0" smtClean="0"/>
          </a:p>
          <a:p>
            <a:endParaRPr lang="en-US" dirty="0"/>
          </a:p>
        </p:txBody>
      </p:sp>
      <p:sp>
        <p:nvSpPr>
          <p:cNvPr id="4" name="Slide Number Placeholder 3"/>
          <p:cNvSpPr>
            <a:spLocks noGrp="1"/>
          </p:cNvSpPr>
          <p:nvPr>
            <p:ph type="sldNum" sz="quarter" idx="10"/>
          </p:nvPr>
        </p:nvSpPr>
        <p:spPr/>
        <p:txBody>
          <a:bodyPr/>
          <a:lstStyle/>
          <a:p>
            <a:fld id="{7B2FCB79-2C0C-F84D-A224-30C295992FCE}" type="slidenum">
              <a:rPr lang="en-US" smtClean="0"/>
              <a:pPr/>
              <a:t>39</a:t>
            </a:fld>
            <a:endParaRPr lang="en-US" dirty="0"/>
          </a:p>
        </p:txBody>
      </p:sp>
    </p:spTree>
    <p:extLst>
      <p:ext uri="{BB962C8B-B14F-4D97-AF65-F5344CB8AC3E}">
        <p14:creationId xmlns:p14="http://schemas.microsoft.com/office/powerpoint/2010/main" val="13625006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defTabSz="446469">
              <a:defRPr/>
            </a:pPr>
            <a:r>
              <a:rPr lang="en-US" b="1" dirty="0" smtClean="0"/>
              <a:t>In today’s world,</a:t>
            </a:r>
            <a:r>
              <a:rPr lang="en-US" b="1" baseline="0" dirty="0" smtClean="0"/>
              <a:t> and I’m sure you can all relate to this type of experience, you have an issue with a company you do business with, such as a retailer. Because you always have your mobile phone on you, You try to take care of it through the app on your mobile by logging in, to find out that you have to call the company directly to resolve the issue, which requires you to leave the app, go into an IVR, re-enter your information, explain your issue to an agent who then transfers you to another agent, where that agent may/may not resolve your issue. This broken user experience causes customer frustration, rising agent costs, and limited loyalty from the customer. </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F85C01F7-43E2-D940-AFF0-4F720651F790}" type="slidenum">
              <a:rPr lang="en-US" smtClean="0"/>
              <a:pPr/>
              <a:t>40</a:t>
            </a:fld>
            <a:endParaRPr lang="en-US" dirty="0"/>
          </a:p>
        </p:txBody>
      </p:sp>
    </p:spTree>
    <p:extLst>
      <p:ext uri="{BB962C8B-B14F-4D97-AF65-F5344CB8AC3E}">
        <p14:creationId xmlns:p14="http://schemas.microsoft.com/office/powerpoint/2010/main" val="140302394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A3E618-C948-4E59-B899-8FAACABF2755}" type="slidenum">
              <a:rPr lang="en-US" smtClean="0"/>
              <a:t>41</a:t>
            </a:fld>
            <a:endParaRPr lang="en-US"/>
          </a:p>
        </p:txBody>
      </p:sp>
    </p:spTree>
    <p:extLst>
      <p:ext uri="{BB962C8B-B14F-4D97-AF65-F5344CB8AC3E}">
        <p14:creationId xmlns:p14="http://schemas.microsoft.com/office/powerpoint/2010/main" val="113857247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Because Contact Center growth as a market is less than 5%</a:t>
            </a:r>
          </a:p>
          <a:p>
            <a:r>
              <a:rPr lang="en-US" dirty="0" smtClean="0"/>
              <a:t>Compared to Customer Experience Management (CXM) which as a market has already dwarfed traditional voice based contact center solutions and is growing at a CAGR of 20%</a:t>
            </a:r>
          </a:p>
          <a:p>
            <a:endParaRPr lang="en-GB" sz="1200" kern="1200" dirty="0" smtClean="0">
              <a:solidFill>
                <a:schemeClr val="tx1"/>
              </a:solidFill>
              <a:effectLst/>
              <a:latin typeface="+mn-lt"/>
              <a:ea typeface="+mn-ea"/>
              <a:cs typeface="+mn-cs"/>
            </a:endParaRP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Gartner: </a:t>
            </a:r>
            <a:r>
              <a:rPr lang="en-GB" sz="1200" u="sng" kern="1200" dirty="0" smtClean="0">
                <a:solidFill>
                  <a:schemeClr val="tx1"/>
                </a:solidFill>
                <a:effectLst/>
                <a:latin typeface="+mn-lt"/>
                <a:ea typeface="+mn-ea"/>
                <a:cs typeface="+mn-cs"/>
                <a:hlinkClick r:id="rId3"/>
              </a:rPr>
              <a:t>https://www.gartner.com/doc/2592117/forecast-contact-centers-worldwide-</a:t>
            </a:r>
            <a:r>
              <a:rPr lang="en-GB"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CC shipments expected to grow worldwide at 4.8% CAGR through 2017</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F85C01F7-43E2-D940-AFF0-4F720651F790}" type="slidenum">
              <a:rPr lang="en-US" smtClean="0"/>
              <a:t>42</a:t>
            </a:fld>
            <a:endParaRPr lang="en-US"/>
          </a:p>
        </p:txBody>
      </p:sp>
    </p:spTree>
    <p:extLst>
      <p:ext uri="{BB962C8B-B14F-4D97-AF65-F5344CB8AC3E}">
        <p14:creationId xmlns:p14="http://schemas.microsoft.com/office/powerpoint/2010/main" val="273112752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Frost &amp; Sullivan NA Contact Center Market 2012</a:t>
            </a:r>
          </a:p>
          <a:p>
            <a:endParaRPr lang="en-US" dirty="0" smtClean="0"/>
          </a:p>
          <a:p>
            <a:endParaRPr lang="en-US" dirty="0" smtClean="0"/>
          </a:p>
          <a:p>
            <a:r>
              <a:rPr lang="en-US" dirty="0" smtClean="0"/>
              <a:t>Frost &amp; Sullivan Cloud Contact Center Market </a:t>
            </a:r>
            <a:r>
              <a:rPr lang="en-US" dirty="0" err="1" smtClean="0"/>
              <a:t>Trends:Movement</a:t>
            </a:r>
            <a:r>
              <a:rPr lang="en-US" dirty="0" smtClean="0"/>
              <a:t> from Best-of-Breed to Suites</a:t>
            </a:r>
          </a:p>
          <a:p>
            <a:endParaRPr lang="en-US" dirty="0" smtClean="0"/>
          </a:p>
          <a:p>
            <a:r>
              <a:rPr lang="en-US" dirty="0" smtClean="0"/>
              <a:t>The cloud model has seen unprecedented demand and growth in the contact center</a:t>
            </a:r>
          </a:p>
          <a:p>
            <a:r>
              <a:rPr lang="en-US" dirty="0" smtClean="0"/>
              <a:t>market over the past few years. Frost &amp; Sullivan values the total market comprising</a:t>
            </a:r>
          </a:p>
          <a:p>
            <a:r>
              <a:rPr lang="en-US" dirty="0" smtClean="0"/>
              <a:t>best-of-breed and full-suite hosted and cloud contact center solutions to be worth</a:t>
            </a:r>
          </a:p>
          <a:p>
            <a:r>
              <a:rPr lang="en-US" dirty="0" smtClean="0"/>
              <a:t>$1.4 billion in North America, growing at 11.6 percent a year. This represents the</a:t>
            </a:r>
          </a:p>
          <a:p>
            <a:r>
              <a:rPr lang="en-US" dirty="0" smtClean="0"/>
              <a:t>combined spend across hosted and cloud-based ACD, IVR, outbound contact, chat,</a:t>
            </a:r>
          </a:p>
          <a:p>
            <a:r>
              <a:rPr lang="en-US" dirty="0" smtClean="0"/>
              <a:t>quality monitoring, workforce management, and analytics applications.</a:t>
            </a:r>
          </a:p>
          <a:p>
            <a:r>
              <a:rPr lang="en-US" dirty="0" smtClean="0"/>
              <a:t>In contrast, the corresponding market size for premises-based contact center</a:t>
            </a:r>
          </a:p>
          <a:p>
            <a:r>
              <a:rPr lang="en-US" dirty="0" smtClean="0"/>
              <a:t>systems, based on product revenue, is $1.7 billion in North America, and growing</a:t>
            </a:r>
          </a:p>
          <a:p>
            <a:r>
              <a:rPr lang="en-US" dirty="0" smtClean="0"/>
              <a:t>at 6.1 percent a year. While not exactly an apples-to-apples comparison, as</a:t>
            </a:r>
          </a:p>
          <a:p>
            <a:r>
              <a:rPr lang="en-US" dirty="0" smtClean="0"/>
              <a:t>maintenance fees are excluded from the premises market size, it reveals a</a:t>
            </a:r>
          </a:p>
          <a:p>
            <a:r>
              <a:rPr lang="en-US" dirty="0" smtClean="0"/>
              <a:t>significant market trend. The hosted/cloud model is not just a viable, but,</a:t>
            </a:r>
          </a:p>
          <a:p>
            <a:r>
              <a:rPr lang="en-US" dirty="0" smtClean="0"/>
              <a:t>increasingly, a preferred model to deploy contact center technology.</a:t>
            </a:r>
            <a:endParaRPr lang="en-US" dirty="0"/>
          </a:p>
        </p:txBody>
      </p:sp>
      <p:sp>
        <p:nvSpPr>
          <p:cNvPr id="4" name="Slide Number Placeholder 3"/>
          <p:cNvSpPr>
            <a:spLocks noGrp="1"/>
          </p:cNvSpPr>
          <p:nvPr>
            <p:ph type="sldNum" sz="quarter" idx="10"/>
          </p:nvPr>
        </p:nvSpPr>
        <p:spPr/>
        <p:txBody>
          <a:bodyPr/>
          <a:lstStyle/>
          <a:p>
            <a:fld id="{5C767FB0-B153-4BAF-AB18-F863755E679A}" type="slidenum">
              <a:rPr lang="en-US" smtClean="0">
                <a:solidFill>
                  <a:prstClr val="black"/>
                </a:solidFill>
              </a:rPr>
              <a:pPr/>
              <a:t>43</a:t>
            </a:fld>
            <a:endParaRPr lang="en-US">
              <a:solidFill>
                <a:prstClr val="black"/>
              </a:solidFill>
            </a:endParaRPr>
          </a:p>
        </p:txBody>
      </p:sp>
    </p:spTree>
    <p:extLst>
      <p:ext uri="{BB962C8B-B14F-4D97-AF65-F5344CB8AC3E}">
        <p14:creationId xmlns:p14="http://schemas.microsoft.com/office/powerpoint/2010/main" val="86926419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why is this important for our customers, what value is it bringing, what problems</a:t>
            </a:r>
            <a:r>
              <a:rPr lang="en-US" baseline="0" dirty="0" smtClean="0"/>
              <a:t> is it solving</a:t>
            </a:r>
            <a:r>
              <a:rPr lang="en-US" dirty="0" smtClean="0"/>
              <a:t>?</a:t>
            </a:r>
          </a:p>
          <a:p>
            <a:endParaRPr lang="en-US" dirty="0" smtClean="0"/>
          </a:p>
          <a:p>
            <a:r>
              <a:rPr lang="en-US" dirty="0" smtClean="0"/>
              <a:t>Well. Look at these stats</a:t>
            </a:r>
            <a:r>
              <a:rPr lang="en-US" baseline="0" dirty="0" smtClean="0"/>
              <a:t> and think about your own personal shopping experiences:</a:t>
            </a:r>
          </a:p>
          <a:p>
            <a:endParaRPr lang="en-US" dirty="0" smtClean="0"/>
          </a:p>
          <a:p>
            <a:r>
              <a:rPr lang="en-US" sz="1800" dirty="0" smtClean="0"/>
              <a:t>Reduced Customer Abandonment</a:t>
            </a:r>
          </a:p>
          <a:p>
            <a:pPr lvl="1"/>
            <a:r>
              <a:rPr lang="en-US" dirty="0" smtClean="0"/>
              <a:t>When no expert is available, </a:t>
            </a:r>
            <a:r>
              <a:rPr lang="en-US" b="1" dirty="0" smtClean="0">
                <a:solidFill>
                  <a:schemeClr val="accent4"/>
                </a:solidFill>
              </a:rPr>
              <a:t>70% </a:t>
            </a:r>
            <a:r>
              <a:rPr lang="en-US" dirty="0" smtClean="0"/>
              <a:t>of customers/prospects will find alternatives </a:t>
            </a:r>
          </a:p>
          <a:p>
            <a:pPr lvl="1"/>
            <a:r>
              <a:rPr lang="en-US" sz="1200" dirty="0" smtClean="0">
                <a:solidFill>
                  <a:schemeClr val="tx1"/>
                </a:solidFill>
              </a:rPr>
              <a:t>- </a:t>
            </a:r>
            <a:r>
              <a:rPr lang="en-US" i="1" dirty="0" smtClean="0">
                <a:solidFill>
                  <a:schemeClr val="tx1"/>
                </a:solidFill>
              </a:rPr>
              <a:t>Forrester Research</a:t>
            </a:r>
          </a:p>
          <a:p>
            <a:r>
              <a:rPr lang="en-US" sz="1800" dirty="0" smtClean="0"/>
              <a:t>Improved Conversion Rates</a:t>
            </a:r>
          </a:p>
          <a:p>
            <a:pPr lvl="1"/>
            <a:r>
              <a:rPr lang="en-US" b="1" dirty="0" smtClean="0">
                <a:solidFill>
                  <a:schemeClr val="accent4"/>
                </a:solidFill>
              </a:rPr>
              <a:t>90% </a:t>
            </a:r>
            <a:r>
              <a:rPr lang="en-US" dirty="0" smtClean="0"/>
              <a:t>with audio and video; vs. 50% with audio only </a:t>
            </a:r>
          </a:p>
          <a:p>
            <a:pPr lvl="1"/>
            <a:r>
              <a:rPr lang="en-US" sz="1200" dirty="0" smtClean="0">
                <a:solidFill>
                  <a:schemeClr val="tx1"/>
                </a:solidFill>
              </a:rPr>
              <a:t>- </a:t>
            </a:r>
            <a:r>
              <a:rPr lang="en-US" i="1" dirty="0" smtClean="0">
                <a:solidFill>
                  <a:schemeClr val="tx1"/>
                </a:solidFill>
              </a:rPr>
              <a:t>Forrester Research</a:t>
            </a:r>
          </a:p>
          <a:p>
            <a:r>
              <a:rPr lang="en-US" sz="1800" dirty="0" smtClean="0"/>
              <a:t>Increased Cross-Selling</a:t>
            </a:r>
          </a:p>
          <a:p>
            <a:pPr lvl="1"/>
            <a:r>
              <a:rPr lang="en-US" b="1" dirty="0" smtClean="0">
                <a:solidFill>
                  <a:schemeClr val="accent4"/>
                </a:solidFill>
              </a:rPr>
              <a:t>2.5</a:t>
            </a:r>
            <a:r>
              <a:rPr lang="en-US" dirty="0" smtClean="0"/>
              <a:t> products per customer with </a:t>
            </a:r>
            <a:r>
              <a:rPr lang="en-US" dirty="0" err="1" smtClean="0"/>
              <a:t>audio+video</a:t>
            </a:r>
            <a:r>
              <a:rPr lang="en-US" dirty="0" smtClean="0"/>
              <a:t> vs. 1.4 products  with audio only </a:t>
            </a:r>
          </a:p>
          <a:p>
            <a:pPr lvl="1"/>
            <a:r>
              <a:rPr lang="en-US" i="1" dirty="0" smtClean="0">
                <a:solidFill>
                  <a:schemeClr val="tx1"/>
                </a:solidFill>
              </a:rPr>
              <a:t>- Cisco Customer Feedback</a:t>
            </a:r>
          </a:p>
          <a:p>
            <a:endParaRPr lang="en-US" dirty="0"/>
          </a:p>
        </p:txBody>
      </p:sp>
      <p:sp>
        <p:nvSpPr>
          <p:cNvPr id="4" name="Slide Number Placeholder 3"/>
          <p:cNvSpPr>
            <a:spLocks noGrp="1"/>
          </p:cNvSpPr>
          <p:nvPr>
            <p:ph type="sldNum" sz="quarter" idx="10"/>
          </p:nvPr>
        </p:nvSpPr>
        <p:spPr/>
        <p:txBody>
          <a:bodyPr/>
          <a:lstStyle/>
          <a:p>
            <a:fld id="{AAA3E618-C948-4E59-B899-8FAACABF2755}" type="slidenum">
              <a:rPr lang="en-US" smtClean="0"/>
              <a:t>44</a:t>
            </a:fld>
            <a:endParaRPr lang="en-US"/>
          </a:p>
        </p:txBody>
      </p:sp>
    </p:spTree>
    <p:extLst>
      <p:ext uri="{BB962C8B-B14F-4D97-AF65-F5344CB8AC3E}">
        <p14:creationId xmlns:p14="http://schemas.microsoft.com/office/powerpoint/2010/main" val="11385724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2FCB79-2C0C-F84D-A224-30C295992FCE}" type="slidenum">
              <a:rPr lang="en-US" smtClean="0"/>
              <a:t>5</a:t>
            </a:fld>
            <a:endParaRPr lang="en-US"/>
          </a:p>
        </p:txBody>
      </p:sp>
    </p:spTree>
    <p:extLst>
      <p:ext uri="{BB962C8B-B14F-4D97-AF65-F5344CB8AC3E}">
        <p14:creationId xmlns:p14="http://schemas.microsoft.com/office/powerpoint/2010/main" val="83154193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Forrester Consulting Thought Leadership Paper Commissioned By Cisco Systems</a:t>
            </a:r>
          </a:p>
          <a:p>
            <a:r>
              <a:rPr lang="en-US" dirty="0" smtClean="0"/>
              <a:t>Next-Generation Contact Centers Must Become Relationship Platforms </a:t>
            </a:r>
          </a:p>
          <a:p>
            <a:r>
              <a:rPr lang="en-US" dirty="0" smtClean="0"/>
              <a:t>Strategies To Keep Pace With The Social Customer </a:t>
            </a:r>
          </a:p>
          <a:p>
            <a:r>
              <a:rPr lang="en-US" dirty="0" smtClean="0"/>
              <a:t>February 2011 </a:t>
            </a:r>
          </a:p>
          <a:p>
            <a:r>
              <a:rPr lang="en-US" dirty="0" smtClean="0">
                <a:hlinkClick r:id="rId3"/>
              </a:rPr>
              <a:t>http://www.cisco.com/en/US/prod/collateral/voicesw/custcosw/next_generation_contact_centers.pdf</a:t>
            </a:r>
            <a:endParaRPr lang="en-US" dirty="0"/>
          </a:p>
        </p:txBody>
      </p:sp>
      <p:sp>
        <p:nvSpPr>
          <p:cNvPr id="4" name="Slide Number Placeholder 3"/>
          <p:cNvSpPr>
            <a:spLocks noGrp="1"/>
          </p:cNvSpPr>
          <p:nvPr>
            <p:ph type="sldNum" sz="quarter" idx="10"/>
          </p:nvPr>
        </p:nvSpPr>
        <p:spPr/>
        <p:txBody>
          <a:bodyPr/>
          <a:lstStyle/>
          <a:p>
            <a:fld id="{AF5CC9F3-28BE-493F-B193-935AA4E8A657}" type="slidenum">
              <a:rPr lang="en-US" smtClean="0"/>
              <a:t>45</a:t>
            </a:fld>
            <a:endParaRPr lang="en-US"/>
          </a:p>
        </p:txBody>
      </p:sp>
    </p:spTree>
    <p:extLst>
      <p:ext uri="{BB962C8B-B14F-4D97-AF65-F5344CB8AC3E}">
        <p14:creationId xmlns:p14="http://schemas.microsoft.com/office/powerpoint/2010/main" val="314747048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Forrester Consulting Thought Leadership Paper Commissioned By Cisco Systems</a:t>
            </a:r>
          </a:p>
          <a:p>
            <a:r>
              <a:rPr lang="en-US" dirty="0" smtClean="0"/>
              <a:t>Next-Generation Contact Centers Must Become Relationship Platforms </a:t>
            </a:r>
          </a:p>
          <a:p>
            <a:r>
              <a:rPr lang="en-US" dirty="0" smtClean="0"/>
              <a:t>Strategies To Keep Pace With The Social Customer </a:t>
            </a:r>
          </a:p>
          <a:p>
            <a:r>
              <a:rPr lang="en-US" dirty="0" smtClean="0"/>
              <a:t>February 2011 </a:t>
            </a:r>
          </a:p>
          <a:p>
            <a:r>
              <a:rPr lang="en-US" smtClean="0">
                <a:hlinkClick r:id="rId3"/>
              </a:rPr>
              <a:t>http://www.cisco.com/en/US/prod/collateral/voicesw/custcosw/next_generation_contact_centers.pdf</a:t>
            </a:r>
            <a:endParaRPr lang="en-US" dirty="0"/>
          </a:p>
        </p:txBody>
      </p:sp>
      <p:sp>
        <p:nvSpPr>
          <p:cNvPr id="4" name="Slide Number Placeholder 3"/>
          <p:cNvSpPr>
            <a:spLocks noGrp="1"/>
          </p:cNvSpPr>
          <p:nvPr>
            <p:ph type="sldNum" sz="quarter" idx="10"/>
          </p:nvPr>
        </p:nvSpPr>
        <p:spPr/>
        <p:txBody>
          <a:bodyPr/>
          <a:lstStyle/>
          <a:p>
            <a:fld id="{AF5CC9F3-28BE-493F-B193-935AA4E8A657}" type="slidenum">
              <a:rPr lang="en-US" smtClean="0"/>
              <a:t>46</a:t>
            </a:fld>
            <a:endParaRPr lang="en-US"/>
          </a:p>
        </p:txBody>
      </p:sp>
    </p:spTree>
    <p:extLst>
      <p:ext uri="{BB962C8B-B14F-4D97-AF65-F5344CB8AC3E}">
        <p14:creationId xmlns:p14="http://schemas.microsoft.com/office/powerpoint/2010/main" val="314747048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Whenever there is a market transition, there is an opportunity and if we execute well, we are in a great</a:t>
            </a:r>
            <a:r>
              <a:rPr lang="en-US" baseline="0" dirty="0" smtClean="0"/>
              <a:t> position to capture the momentum. But it requires action by us and your selves.</a:t>
            </a:r>
          </a:p>
          <a:p>
            <a:r>
              <a:rPr lang="en-US" baseline="0" dirty="0" smtClean="0"/>
              <a:t>The following trends and facts almost create a perfect storm for us to deliver an </a:t>
            </a:r>
            <a:r>
              <a:rPr lang="en-US" baseline="0" dirty="0" err="1" smtClean="0"/>
              <a:t>omnichannel</a:t>
            </a:r>
            <a:r>
              <a:rPr lang="en-US" baseline="0" dirty="0" smtClean="0"/>
              <a:t> experience!</a:t>
            </a:r>
            <a:endParaRPr lang="en-US" dirty="0" smtClean="0"/>
          </a:p>
          <a:p>
            <a:endParaRPr lang="en-US" dirty="0" smtClean="0"/>
          </a:p>
          <a:p>
            <a:r>
              <a:rPr lang="en-US" dirty="0" smtClean="0"/>
              <a:t>The importance of taking customer care from reactive to a pro-active relationship building opportunity</a:t>
            </a:r>
            <a:r>
              <a:rPr lang="en-US" baseline="0" dirty="0" smtClean="0"/>
              <a:t> is underlined by the fact that currently 50% of fortune 500 companies have a Customer Care representative at board level and that is up from 10% just 5 years ago.</a:t>
            </a:r>
          </a:p>
          <a:p>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With Mayday, Amazon has turned customer support into customer experience. </a:t>
            </a:r>
            <a:r>
              <a:rPr lang="en-US" sz="1200" b="1" kern="1200" dirty="0" smtClean="0">
                <a:solidFill>
                  <a:schemeClr val="tx1"/>
                </a:solidFill>
                <a:effectLst/>
                <a:latin typeface="+mn-lt"/>
                <a:ea typeface="+mn-ea"/>
                <a:cs typeface="+mn-cs"/>
              </a:rPr>
              <a:t>Rather than force customers to navigate to a help page, search for information, and then navigate back and apply it, Mayday brings help directly to customers and delivers at their time of need. Turning tech support cost centers into potential profit centers. With the infrastructure in place for tech support, Amazon can easily leverage this capability for personal shoppers who help customers find just the right gift or for subject matter experts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1"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7B2FCB79-2C0C-F84D-A224-30C295992FCE}" type="slidenum">
              <a:rPr lang="en-US" smtClean="0"/>
              <a:t>47</a:t>
            </a:fld>
            <a:endParaRPr lang="en-US"/>
          </a:p>
        </p:txBody>
      </p:sp>
    </p:spTree>
    <p:extLst>
      <p:ext uri="{BB962C8B-B14F-4D97-AF65-F5344CB8AC3E}">
        <p14:creationId xmlns:p14="http://schemas.microsoft.com/office/powerpoint/2010/main" val="66273176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11"/>
          <p:cNvSpPr>
            <a:spLocks noGrp="1" noChangeArrowheads="1"/>
          </p:cNvSpPr>
          <p:nvPr>
            <p:ph type="sldNum" sz="quarter" idx="5"/>
          </p:nvPr>
        </p:nvSpPr>
        <p:spPr>
          <a:noFill/>
        </p:spPr>
        <p:txBody>
          <a:bodyPr/>
          <a:lstStyle/>
          <a:p>
            <a:fld id="{8754B356-E94D-4546-80DE-AA5ECC5831C1}" type="slidenum">
              <a:rPr lang="en-US" smtClean="0">
                <a:latin typeface="Arial" pitchFamily="34" charset="0"/>
              </a:rPr>
              <a:pPr/>
              <a:t>49</a:t>
            </a:fld>
            <a:endParaRPr lang="en-US" smtClean="0">
              <a:latin typeface="Arial" pitchFamily="34" charset="0"/>
            </a:endParaRPr>
          </a:p>
        </p:txBody>
      </p:sp>
      <p:sp>
        <p:nvSpPr>
          <p:cNvPr id="34819" name="Rectangle 11"/>
          <p:cNvSpPr txBox="1">
            <a:spLocks noGrp="1" noChangeArrowheads="1"/>
          </p:cNvSpPr>
          <p:nvPr/>
        </p:nvSpPr>
        <p:spPr bwMode="auto">
          <a:xfrm>
            <a:off x="5800083" y="8538108"/>
            <a:ext cx="796247" cy="282457"/>
          </a:xfrm>
          <a:prstGeom prst="rect">
            <a:avLst/>
          </a:prstGeom>
          <a:noFill/>
          <a:ln w="9525">
            <a:noFill/>
            <a:miter lim="800000"/>
            <a:headEnd/>
            <a:tailEnd/>
          </a:ln>
        </p:spPr>
        <p:txBody>
          <a:bodyPr lIns="18437" tIns="0" rIns="18437" bIns="0" anchor="b"/>
          <a:lstStyle/>
          <a:p>
            <a:pPr algn="r" defTabSz="884951" eaLnBrk="0" hangingPunct="0"/>
            <a:fld id="{2394410E-4D94-47F0-8676-49C94D1734E9}" type="slidenum">
              <a:rPr lang="en-US" sz="800">
                <a:ea typeface="ＭＳ Ｐゴシック"/>
                <a:cs typeface="ＭＳ Ｐゴシック"/>
              </a:rPr>
              <a:pPr algn="r" defTabSz="884951" eaLnBrk="0" hangingPunct="0"/>
              <a:t>49</a:t>
            </a:fld>
            <a:endParaRPr lang="en-US" sz="800">
              <a:ea typeface="ＭＳ Ｐゴシック"/>
              <a:cs typeface="ＭＳ Ｐゴシック"/>
            </a:endParaRPr>
          </a:p>
        </p:txBody>
      </p:sp>
      <p:sp>
        <p:nvSpPr>
          <p:cNvPr id="34820" name="Rectangle 2"/>
          <p:cNvSpPr>
            <a:spLocks noGrp="1" noRot="1" noChangeAspect="1" noChangeArrowheads="1" noTextEdit="1"/>
          </p:cNvSpPr>
          <p:nvPr>
            <p:ph type="sldImg"/>
          </p:nvPr>
        </p:nvSpPr>
        <p:spPr>
          <a:xfrm>
            <a:off x="-34925" y="239713"/>
            <a:ext cx="6983413" cy="3929062"/>
          </a:xfrm>
          <a:ln/>
        </p:spPr>
      </p:sp>
      <p:sp>
        <p:nvSpPr>
          <p:cNvPr id="34821" name="Rectangle 3"/>
          <p:cNvSpPr>
            <a:spLocks noGrp="1" noChangeArrowheads="1"/>
          </p:cNvSpPr>
          <p:nvPr>
            <p:ph type="body" idx="1"/>
          </p:nvPr>
        </p:nvSpPr>
        <p:spPr>
          <a:xfrm>
            <a:off x="751298" y="4307106"/>
            <a:ext cx="5350589" cy="4181242"/>
          </a:xfrm>
          <a:noFill/>
          <a:ln/>
        </p:spPr>
        <p:txBody>
          <a:bodyPr/>
          <a:lstStyle/>
          <a:p>
            <a:pPr>
              <a:buFontTx/>
              <a:buNone/>
            </a:pPr>
            <a:r>
              <a:rPr lang="en-US" smtClean="0">
                <a:latin typeface="Arial" pitchFamily="34" charset="0"/>
              </a:rPr>
              <a:t>Aging populations, a shortage of healthcare practitioners, and rising costs continue to be key challenges in healthcare. Healthcare organizations are increasingly looking to technology innovations and alternate healthcare delivery models to improve patient care while trying to address these challenges.</a:t>
            </a:r>
          </a:p>
          <a:p>
            <a:pPr>
              <a:buFontTx/>
              <a:buNone/>
            </a:pPr>
            <a:endParaRPr lang="en-US" b="1" smtClean="0">
              <a:latin typeface="Arial" pitchFamily="34" charset="0"/>
            </a:endParaRPr>
          </a:p>
          <a:p>
            <a:pPr>
              <a:buFontTx/>
              <a:buNone/>
            </a:pPr>
            <a:r>
              <a:rPr lang="en-US" b="1" smtClean="0">
                <a:latin typeface="Arial" pitchFamily="34" charset="0"/>
              </a:rPr>
              <a:t>Findings that support these bullet points:</a:t>
            </a:r>
          </a:p>
          <a:p>
            <a:r>
              <a:rPr lang="en-US" b="1" smtClean="0">
                <a:latin typeface="Arial" pitchFamily="34" charset="0"/>
              </a:rPr>
              <a:t>Rising patient load, especially the elderly and those with chronic diseases</a:t>
            </a:r>
          </a:p>
          <a:p>
            <a:pPr marL="37161711" lvl="1" indent="-36713792"/>
            <a:r>
              <a:rPr lang="en-US" smtClean="0">
                <a:latin typeface="Arial" pitchFamily="34" charset="0"/>
              </a:rPr>
              <a:t>Populations around the world are growing, people are living longer, and, in the U.S., baby boomers are nearing retirement.</a:t>
            </a:r>
          </a:p>
          <a:p>
            <a:pPr marL="37161711" lvl="1" indent="-36713792"/>
            <a:r>
              <a:rPr lang="en-US" smtClean="0">
                <a:latin typeface="Arial" pitchFamily="34" charset="0"/>
              </a:rPr>
              <a:t>The number of baby boomers entering a classifiable disease risk category is increasing by 6% annually. (Frost &amp; Sullivan, 9/08)</a:t>
            </a:r>
          </a:p>
          <a:p>
            <a:pPr marL="37161711" lvl="1" indent="-36713792"/>
            <a:r>
              <a:rPr lang="en-US" smtClean="0">
                <a:latin typeface="Arial" pitchFamily="34" charset="0"/>
              </a:rPr>
              <a:t>More than 90 million Americans live with chronic illnesses (asthma, congestive heart failure, diabetes, hypertension, etc.). The annual medical cost of caring for these patients is more than 75% of total healthcare expenses (U.S. Centers for Disease Control and Prevention). </a:t>
            </a:r>
          </a:p>
          <a:p>
            <a:r>
              <a:rPr lang="en-US" b="1" smtClean="0">
                <a:latin typeface="Arial" pitchFamily="34" charset="0"/>
              </a:rPr>
              <a:t>Shortage of medical professionals</a:t>
            </a:r>
          </a:p>
          <a:p>
            <a:pPr marL="37161711" lvl="1" indent="-36713792"/>
            <a:r>
              <a:rPr lang="en-US" smtClean="0">
                <a:latin typeface="Arial" pitchFamily="34" charset="0"/>
              </a:rPr>
              <a:t>The </a:t>
            </a:r>
            <a:r>
              <a:rPr lang="en-US" i="1" smtClean="0">
                <a:latin typeface="Arial" pitchFamily="34" charset="0"/>
              </a:rPr>
              <a:t>Journal of the American Medical Association</a:t>
            </a:r>
            <a:r>
              <a:rPr lang="en-US" smtClean="0">
                <a:latin typeface="Arial" pitchFamily="34" charset="0"/>
              </a:rPr>
              <a:t> reports a steady decline in the number of US medical student graduates choosing primary care. </a:t>
            </a:r>
          </a:p>
          <a:p>
            <a:pPr marL="37161711" lvl="1" indent="-36713792"/>
            <a:r>
              <a:rPr lang="en-US" smtClean="0">
                <a:latin typeface="Arial" pitchFamily="34" charset="0"/>
              </a:rPr>
              <a:t>In the U.S., the ratio of healthcare staff per citizen is lower than the required amount by more than 40 percent. Staff demands are expected to double over the next 25 years and the crisis is expected to peak between 2010 and 2020. (Frost &amp; Sullivan, 9/08)</a:t>
            </a:r>
          </a:p>
          <a:p>
            <a:r>
              <a:rPr lang="en-US" b="1" smtClean="0">
                <a:latin typeface="Arial" pitchFamily="34" charset="0"/>
              </a:rPr>
              <a:t>Rising cost of providing care</a:t>
            </a:r>
            <a:endParaRPr lang="en-GB" b="1" smtClean="0">
              <a:latin typeface="Arial" pitchFamily="34" charset="0"/>
            </a:endParaRPr>
          </a:p>
          <a:p>
            <a:pPr marL="37161711" lvl="1" indent="-36713792"/>
            <a:r>
              <a:rPr lang="en-US" smtClean="0">
                <a:latin typeface="Arial" pitchFamily="34" charset="0"/>
              </a:rPr>
              <a:t>In the U.S., total health spending per person in 2007 was USD 7,439 (Medicare and Medicaid Office). </a:t>
            </a:r>
          </a:p>
          <a:p>
            <a:pPr marL="37161711" lvl="1" indent="-36713792"/>
            <a:r>
              <a:rPr lang="en-GB" smtClean="0">
                <a:latin typeface="Arial" pitchFamily="34" charset="0"/>
              </a:rPr>
              <a:t>According to the Organization for Economic Co-operation and Development, healthcare spending in 2007 accounted for:</a:t>
            </a:r>
          </a:p>
          <a:p>
            <a:pPr lvl="3"/>
            <a:r>
              <a:rPr lang="en-GB" smtClean="0">
                <a:latin typeface="Arial" pitchFamily="34" charset="0"/>
              </a:rPr>
              <a:t>16% of GDP in the U.S.</a:t>
            </a:r>
          </a:p>
          <a:p>
            <a:pPr lvl="3"/>
            <a:r>
              <a:rPr lang="en-GB" smtClean="0">
                <a:latin typeface="Arial" pitchFamily="34" charset="0"/>
              </a:rPr>
              <a:t>10.7% of GDP in Germany</a:t>
            </a:r>
          </a:p>
          <a:p>
            <a:pPr lvl="3"/>
            <a:r>
              <a:rPr lang="en-GB" smtClean="0">
                <a:latin typeface="Arial" pitchFamily="34" charset="0"/>
              </a:rPr>
              <a:t>9.7% of GDP in Canada</a:t>
            </a:r>
          </a:p>
          <a:p>
            <a:pPr lvl="3"/>
            <a:r>
              <a:rPr lang="en-GB" smtClean="0">
                <a:latin typeface="Arial" pitchFamily="34" charset="0"/>
              </a:rPr>
              <a:t>9.5% of GDP in France</a:t>
            </a:r>
          </a:p>
          <a:p>
            <a:pPr lvl="2"/>
            <a:r>
              <a:rPr lang="en-GB" smtClean="0">
                <a:latin typeface="Arial" pitchFamily="34" charset="0"/>
              </a:rPr>
              <a:t>These costs are projected to continue to increase over the next decade.</a:t>
            </a:r>
            <a:endParaRPr lang="en-US" smtClean="0">
              <a:latin typeface="Arial" pitchFamily="34" charset="0"/>
            </a:endParaRPr>
          </a:p>
          <a:p>
            <a:r>
              <a:rPr lang="en-US" b="1" smtClean="0">
                <a:latin typeface="Arial" pitchFamily="34" charset="0"/>
              </a:rPr>
              <a:t>ERs &amp; EDs are overcrowded and often a patient’s first choice for care</a:t>
            </a:r>
          </a:p>
          <a:p>
            <a:pPr marL="37161711" lvl="1" indent="-36713792"/>
            <a:r>
              <a:rPr lang="en-US" smtClean="0">
                <a:latin typeface="Arial" pitchFamily="34" charset="0"/>
              </a:rPr>
              <a:t>In the U.S., 1 in 3 emergency rooms (ERs) and emergency departments (EDs) are so crowded that ambulances are sometimes diverted to other hospitals. In urban hospitals, the number is 1 in 2. (American Hospital Association)</a:t>
            </a:r>
          </a:p>
          <a:p>
            <a:pPr marL="37161711" lvl="1" indent="-36713792"/>
            <a:r>
              <a:rPr lang="en-US" smtClean="0">
                <a:latin typeface="Arial" pitchFamily="34" charset="0"/>
              </a:rPr>
              <a:t>The uninsured often use ERs/EDs as their primary source of healthcare. Research shows that more insured patients are also using ERs/EDs because it’s inconvenient to see their regular care provider (US Community Tracking Household Study Household survey)</a:t>
            </a:r>
          </a:p>
          <a:p>
            <a:pPr marL="37161711" lvl="1" indent="-36713792"/>
            <a:r>
              <a:rPr lang="en-US" smtClean="0">
                <a:latin typeface="Arial" pitchFamily="34" charset="0"/>
              </a:rPr>
              <a:t>Overuse of ERs/EDs adds cost to an already overburdened healthcare system </a:t>
            </a:r>
          </a:p>
          <a:p>
            <a:r>
              <a:rPr lang="en-US" b="1" smtClean="0">
                <a:latin typeface="Arial" pitchFamily="34" charset="0"/>
              </a:rPr>
              <a:t>Specialists aren’t always available locally</a:t>
            </a:r>
          </a:p>
          <a:p>
            <a:pPr marL="37161711" lvl="1" indent="-36713792"/>
            <a:r>
              <a:rPr lang="en-US" smtClean="0">
                <a:latin typeface="Arial" pitchFamily="34" charset="0"/>
              </a:rPr>
              <a:t>Patients in remote and rural areas often have to travel (sometimes very long distances) to see a doctor or specialist</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7"/>
          <p:cNvSpPr>
            <a:spLocks noGrp="1" noChangeArrowheads="1"/>
          </p:cNvSpPr>
          <p:nvPr>
            <p:ph type="sldNum" sz="quarter" idx="4294967295"/>
          </p:nvPr>
        </p:nvSpPr>
        <p:spPr bwMode="auto">
          <a:xfrm>
            <a:off x="3884614" y="8685789"/>
            <a:ext cx="2971800" cy="456654"/>
          </a:xfrm>
          <a:prstGeom prst="rect">
            <a:avLst/>
          </a:prstGeom>
          <a:noFill/>
          <a:ln>
            <a:miter lim="800000"/>
            <a:headEnd/>
            <a:tailEnd/>
          </a:ln>
        </p:spPr>
        <p:txBody>
          <a:bodyPr/>
          <a:lstStyle/>
          <a:p>
            <a:pPr algn="ctr">
              <a:lnSpc>
                <a:spcPct val="90000"/>
              </a:lnSpc>
            </a:pPr>
            <a:fld id="{A0EEC7CA-25EA-4146-AECD-B61AAE4E9261}" type="slidenum">
              <a:rPr lang="en-US"/>
              <a:pPr algn="ctr">
                <a:lnSpc>
                  <a:spcPct val="90000"/>
                </a:lnSpc>
              </a:pPr>
              <a:t>50</a:t>
            </a:fld>
            <a:endParaRPr lang="en-US"/>
          </a:p>
        </p:txBody>
      </p:sp>
      <p:sp>
        <p:nvSpPr>
          <p:cNvPr id="5734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7347"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n-US" smtClean="0">
              <a:latin typeface="Arial" charset="0"/>
              <a:ea typeface="ＭＳ Ｐゴシック"/>
              <a:cs typeface="ＭＳ Ｐゴシック"/>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Slide Image Placeholder 1"/>
          <p:cNvSpPr>
            <a:spLocks noGrp="1" noRot="1" noChangeAspect="1" noTextEdit="1"/>
          </p:cNvSpPr>
          <p:nvPr>
            <p:ph type="sldImg"/>
          </p:nvPr>
        </p:nvSpPr>
        <p:spPr>
          <a:xfrm>
            <a:off x="381000" y="685800"/>
            <a:ext cx="6096000" cy="3429000"/>
          </a:xfrm>
          <a:ln/>
        </p:spPr>
      </p:sp>
      <p:sp>
        <p:nvSpPr>
          <p:cNvPr id="1484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itchFamily="34" charset="0"/>
            </a:endParaRPr>
          </a:p>
          <a:p>
            <a:endParaRPr lang="en-US" altLang="en-US" smtClean="0">
              <a:latin typeface="Arial" pitchFamily="34" charset="0"/>
            </a:endParaRPr>
          </a:p>
        </p:txBody>
      </p:sp>
      <p:sp>
        <p:nvSpPr>
          <p:cNvPr id="1484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4951">
              <a:defRPr sz="2400">
                <a:solidFill>
                  <a:schemeClr val="tx1"/>
                </a:solidFill>
                <a:latin typeface="Arial" pitchFamily="34" charset="0"/>
              </a:defRPr>
            </a:lvl1pPr>
            <a:lvl2pPr marL="727868" indent="-279949" defTabSz="884951">
              <a:defRPr sz="2400">
                <a:solidFill>
                  <a:schemeClr val="tx1"/>
                </a:solidFill>
                <a:latin typeface="Arial" pitchFamily="34" charset="0"/>
              </a:defRPr>
            </a:lvl2pPr>
            <a:lvl3pPr marL="1119797" indent="-223959" defTabSz="884951">
              <a:defRPr sz="2400">
                <a:solidFill>
                  <a:schemeClr val="tx1"/>
                </a:solidFill>
                <a:latin typeface="Arial" pitchFamily="34" charset="0"/>
              </a:defRPr>
            </a:lvl3pPr>
            <a:lvl4pPr marL="1567716" indent="-223959" defTabSz="884951">
              <a:defRPr sz="2400">
                <a:solidFill>
                  <a:schemeClr val="tx1"/>
                </a:solidFill>
                <a:latin typeface="Arial" pitchFamily="34" charset="0"/>
              </a:defRPr>
            </a:lvl4pPr>
            <a:lvl5pPr marL="2015635" indent="-223959" defTabSz="884951">
              <a:defRPr sz="2400">
                <a:solidFill>
                  <a:schemeClr val="tx1"/>
                </a:solidFill>
                <a:latin typeface="Arial" pitchFamily="34" charset="0"/>
              </a:defRPr>
            </a:lvl5pPr>
            <a:lvl6pPr marL="2463554" indent="-223959" defTabSz="884951" eaLnBrk="0" fontAlgn="base" hangingPunct="0">
              <a:spcBef>
                <a:spcPct val="0"/>
              </a:spcBef>
              <a:spcAft>
                <a:spcPct val="0"/>
              </a:spcAft>
              <a:defRPr sz="2400">
                <a:solidFill>
                  <a:schemeClr val="tx1"/>
                </a:solidFill>
                <a:latin typeface="Arial" pitchFamily="34" charset="0"/>
              </a:defRPr>
            </a:lvl6pPr>
            <a:lvl7pPr marL="2911472" indent="-223959" defTabSz="884951" eaLnBrk="0" fontAlgn="base" hangingPunct="0">
              <a:spcBef>
                <a:spcPct val="0"/>
              </a:spcBef>
              <a:spcAft>
                <a:spcPct val="0"/>
              </a:spcAft>
              <a:defRPr sz="2400">
                <a:solidFill>
                  <a:schemeClr val="tx1"/>
                </a:solidFill>
                <a:latin typeface="Arial" pitchFamily="34" charset="0"/>
              </a:defRPr>
            </a:lvl7pPr>
            <a:lvl8pPr marL="3359391" indent="-223959" defTabSz="884951" eaLnBrk="0" fontAlgn="base" hangingPunct="0">
              <a:spcBef>
                <a:spcPct val="0"/>
              </a:spcBef>
              <a:spcAft>
                <a:spcPct val="0"/>
              </a:spcAft>
              <a:defRPr sz="2400">
                <a:solidFill>
                  <a:schemeClr val="tx1"/>
                </a:solidFill>
                <a:latin typeface="Arial" pitchFamily="34" charset="0"/>
              </a:defRPr>
            </a:lvl8pPr>
            <a:lvl9pPr marL="3807310" indent="-223959" defTabSz="884951" eaLnBrk="0" fontAlgn="base" hangingPunct="0">
              <a:spcBef>
                <a:spcPct val="0"/>
              </a:spcBef>
              <a:spcAft>
                <a:spcPct val="0"/>
              </a:spcAft>
              <a:defRPr sz="2400">
                <a:solidFill>
                  <a:schemeClr val="tx1"/>
                </a:solidFill>
                <a:latin typeface="Arial" pitchFamily="34" charset="0"/>
              </a:defRPr>
            </a:lvl9pPr>
          </a:lstStyle>
          <a:p>
            <a:fld id="{2B345D1E-A122-4518-BAB9-3304B106F19E}" type="slidenum">
              <a:rPr lang="en-US" altLang="en-US" sz="800"/>
              <a:pPr/>
              <a:t>51</a:t>
            </a:fld>
            <a:endParaRPr lang="en-US" altLang="en-US" sz="800"/>
          </a:p>
        </p:txBody>
      </p:sp>
    </p:spTree>
    <p:extLst>
      <p:ext uri="{BB962C8B-B14F-4D97-AF65-F5344CB8AC3E}">
        <p14:creationId xmlns:p14="http://schemas.microsoft.com/office/powerpoint/2010/main" val="263170733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http://www.internetretailer.com/trends/</a:t>
            </a:r>
            <a:endParaRPr lang="en-US" dirty="0"/>
          </a:p>
        </p:txBody>
      </p:sp>
      <p:sp>
        <p:nvSpPr>
          <p:cNvPr id="4" name="Slide Number Placeholder 3"/>
          <p:cNvSpPr>
            <a:spLocks noGrp="1"/>
          </p:cNvSpPr>
          <p:nvPr>
            <p:ph type="sldNum" sz="quarter" idx="10"/>
          </p:nvPr>
        </p:nvSpPr>
        <p:spPr/>
        <p:txBody>
          <a:bodyPr/>
          <a:lstStyle/>
          <a:p>
            <a:fld id="{DDF80EB2-1A5E-4C62-B53C-DD43AD50E4C4}" type="slidenum">
              <a:rPr lang="en-US" smtClean="0"/>
              <a:t>52</a:t>
            </a:fld>
            <a:endParaRPr lang="en-US"/>
          </a:p>
        </p:txBody>
      </p:sp>
    </p:spTree>
    <p:extLst>
      <p:ext uri="{BB962C8B-B14F-4D97-AF65-F5344CB8AC3E}">
        <p14:creationId xmlns:p14="http://schemas.microsoft.com/office/powerpoint/2010/main" val="165585925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pPr lvl="0"/>
            <a:r>
              <a:rPr lang="en-US" sz="1200" kern="1200" dirty="0" smtClean="0">
                <a:solidFill>
                  <a:schemeClr val="tx1"/>
                </a:solidFill>
                <a:effectLst/>
                <a:latin typeface="+mn-lt"/>
                <a:ea typeface="+mn-ea"/>
                <a:cs typeface="+mn-cs"/>
              </a:rPr>
              <a:t>Abandonment rate: </a:t>
            </a:r>
            <a:r>
              <a:rPr lang="en-US" sz="1200" u="sng" kern="1200" dirty="0" smtClean="0">
                <a:solidFill>
                  <a:schemeClr val="tx1"/>
                </a:solidFill>
                <a:effectLst/>
                <a:latin typeface="+mn-lt"/>
                <a:ea typeface="+mn-ea"/>
                <a:cs typeface="+mn-cs"/>
                <a:hlinkClick r:id="rId3"/>
              </a:rPr>
              <a:t>http://baymard.com/lists/cart-abandonment-rate</a:t>
            </a:r>
            <a:r>
              <a:rPr lang="en-US" sz="1200" kern="1200" dirty="0" smtClean="0">
                <a:solidFill>
                  <a:schemeClr val="tx1"/>
                </a:solidFill>
                <a:effectLst/>
                <a:latin typeface="+mn-lt"/>
                <a:ea typeface="+mn-ea"/>
                <a:cs typeface="+mn-cs"/>
              </a:rPr>
              <a:t> </a:t>
            </a:r>
          </a:p>
          <a:p>
            <a:pPr lvl="0"/>
            <a:r>
              <a:rPr lang="en-US" sz="1200" kern="1200" dirty="0" smtClean="0">
                <a:solidFill>
                  <a:schemeClr val="tx1"/>
                </a:solidFill>
                <a:effectLst/>
                <a:latin typeface="+mn-lt"/>
                <a:ea typeface="+mn-ea"/>
                <a:cs typeface="+mn-cs"/>
              </a:rPr>
              <a:t>Other stats: </a:t>
            </a:r>
            <a:r>
              <a:rPr lang="en-US" sz="1200" u="sng" kern="1200" dirty="0" smtClean="0">
                <a:solidFill>
                  <a:schemeClr val="tx1"/>
                </a:solidFill>
                <a:effectLst/>
                <a:latin typeface="+mn-lt"/>
                <a:ea typeface="+mn-ea"/>
                <a:cs typeface="+mn-cs"/>
                <a:hlinkClick r:id="rId4"/>
              </a:rPr>
              <a:t>http://www.westmonroepartners.com/en/insights/solution-briefs/customer-effort-scoring</a:t>
            </a:r>
            <a:r>
              <a:rPr lang="en-US" sz="1200" kern="1200" dirty="0" smtClean="0">
                <a:solidFill>
                  <a:schemeClr val="tx1"/>
                </a:solidFill>
                <a:effectLst/>
                <a:latin typeface="+mn-lt"/>
                <a:ea typeface="+mn-ea"/>
                <a:cs typeface="+mn-cs"/>
              </a:rPr>
              <a:t> </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F85C01F7-43E2-D940-AFF0-4F720651F790}" type="slidenum">
              <a:rPr lang="en-US" smtClean="0"/>
              <a:t>53</a:t>
            </a:fld>
            <a:endParaRPr lang="en-US"/>
          </a:p>
        </p:txBody>
      </p:sp>
    </p:spTree>
    <p:extLst>
      <p:ext uri="{BB962C8B-B14F-4D97-AF65-F5344CB8AC3E}">
        <p14:creationId xmlns:p14="http://schemas.microsoft.com/office/powerpoint/2010/main" val="366543224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p:spPr>
        <p:txBody>
          <a:bodyPr/>
          <a:lstStyle/>
          <a:p>
            <a:fld id="{4B9088FC-B584-4C61-8E07-E50D67B16F2A}" type="slidenum">
              <a:rPr lang="en-US" smtClean="0"/>
              <a:pPr/>
              <a:t>58</a:t>
            </a:fld>
            <a:endParaRPr lang="en-US" dirty="0" smtClean="0"/>
          </a:p>
        </p:txBody>
      </p:sp>
      <p:sp>
        <p:nvSpPr>
          <p:cNvPr id="36867" name="Rectangle 2"/>
          <p:cNvSpPr>
            <a:spLocks noGrp="1" noRot="1" noChangeAspect="1" noChangeArrowheads="1" noTextEdit="1"/>
          </p:cNvSpPr>
          <p:nvPr>
            <p:ph type="sldImg"/>
          </p:nvPr>
        </p:nvSpPr>
        <p:spPr>
          <a:xfrm>
            <a:off x="382588" y="687388"/>
            <a:ext cx="6092825" cy="3427412"/>
          </a:xfrm>
          <a:ln/>
        </p:spPr>
      </p:sp>
      <p:sp>
        <p:nvSpPr>
          <p:cNvPr id="36868" name="Rectangle 3"/>
          <p:cNvSpPr>
            <a:spLocks noGrp="1" noChangeArrowheads="1"/>
          </p:cNvSpPr>
          <p:nvPr>
            <p:ph type="body" idx="1"/>
          </p:nvPr>
        </p:nvSpPr>
        <p:spPr>
          <a:noFill/>
          <a:ln/>
        </p:spPr>
        <p:txBody>
          <a:bodyPr lIns="92092" tIns="46045" rIns="92092" bIns="46045"/>
          <a:lstStyle/>
          <a:p>
            <a:endParaRPr lang="en-US" dirty="0"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E02BAE9-B61F-4592-8CAD-3D5ED683E55D}" type="slidenum">
              <a:rPr lang="en-US" smtClean="0"/>
              <a:pPr/>
              <a:t>60</a:t>
            </a:fld>
            <a:endParaRPr lang="en-US"/>
          </a:p>
        </p:txBody>
      </p:sp>
    </p:spTree>
    <p:extLst>
      <p:ext uri="{BB962C8B-B14F-4D97-AF65-F5344CB8AC3E}">
        <p14:creationId xmlns:p14="http://schemas.microsoft.com/office/powerpoint/2010/main" val="19527955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Mobile &amp; web are becoming the face of most businesses. </a:t>
            </a:r>
          </a:p>
          <a:p>
            <a:endParaRPr lang="en-US" dirty="0" smtClean="0"/>
          </a:p>
          <a:p>
            <a:r>
              <a:rPr lang="en-US" dirty="0" smtClean="0"/>
              <a:t>Other stats:</a:t>
            </a:r>
          </a:p>
          <a:p>
            <a:pPr defTabSz="914400">
              <a:lnSpc>
                <a:spcPct val="90000"/>
              </a:lnSpc>
            </a:pPr>
            <a:r>
              <a:rPr lang="en-US" sz="1400" b="1" dirty="0" smtClean="0">
                <a:solidFill>
                  <a:srgbClr val="FFFFFF"/>
                </a:solidFill>
                <a:latin typeface="+mn-lt"/>
                <a:cs typeface="Calibri"/>
              </a:rPr>
              <a:t>90% conversion rate </a:t>
            </a:r>
            <a:r>
              <a:rPr lang="en-US" sz="1200" dirty="0" smtClean="0">
                <a:solidFill>
                  <a:srgbClr val="FFFFFF"/>
                </a:solidFill>
                <a:latin typeface="+mn-lt"/>
                <a:cs typeface="Calibri"/>
              </a:rPr>
              <a:t>when video channel added versus 50% for audio only  </a:t>
            </a:r>
            <a:r>
              <a:rPr lang="en-US" sz="1000" i="1" dirty="0" smtClean="0">
                <a:solidFill>
                  <a:srgbClr val="FFFFFF"/>
                </a:solidFill>
                <a:latin typeface="+mn-lt"/>
                <a:cs typeface="Calibri"/>
              </a:rPr>
              <a:t>Forrester</a:t>
            </a:r>
          </a:p>
          <a:p>
            <a:pPr defTabSz="914400">
              <a:lnSpc>
                <a:spcPct val="90000"/>
              </a:lnSpc>
            </a:pPr>
            <a:r>
              <a:rPr lang="en-US" sz="1600" b="1" dirty="0" smtClean="0">
                <a:solidFill>
                  <a:srgbClr val="FFFFFF"/>
                </a:solidFill>
                <a:latin typeface="+mn-lt"/>
                <a:cs typeface="Calibri"/>
              </a:rPr>
              <a:t>16.8% annual revenue growth </a:t>
            </a:r>
            <a:r>
              <a:rPr lang="en-US" sz="1400" dirty="0" smtClean="0">
                <a:solidFill>
                  <a:srgbClr val="FFFFFF"/>
                </a:solidFill>
                <a:latin typeface="+mn-lt"/>
                <a:cs typeface="Calibri"/>
              </a:rPr>
              <a:t>for firms that include co-browse versus 9.7% for ones that don’t</a:t>
            </a:r>
          </a:p>
          <a:p>
            <a:pPr defTabSz="914400">
              <a:lnSpc>
                <a:spcPct val="90000"/>
              </a:lnSpc>
            </a:pPr>
            <a:r>
              <a:rPr lang="en-US" sz="1050" i="1" dirty="0" smtClean="0">
                <a:solidFill>
                  <a:srgbClr val="FFFFFF"/>
                </a:solidFill>
                <a:latin typeface="+mn-lt"/>
                <a:cs typeface="Calibri"/>
              </a:rPr>
              <a:t>Aberdeen</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400" b="1" dirty="0" smtClean="0">
              <a:solidFill>
                <a:srgbClr val="FFFFFF"/>
              </a:solidFill>
              <a:latin typeface="+mn-lt"/>
              <a:cs typeface="Calibri"/>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400" b="1" dirty="0" smtClean="0">
                <a:solidFill>
                  <a:srgbClr val="FFFFFF"/>
                </a:solidFill>
                <a:latin typeface="+mn-lt"/>
                <a:cs typeface="Calibri"/>
              </a:rPr>
              <a:t>Over 90% of users </a:t>
            </a:r>
            <a:r>
              <a:rPr lang="en-US" sz="1200" dirty="0" smtClean="0">
                <a:solidFill>
                  <a:srgbClr val="FFFFFF"/>
                </a:solidFill>
                <a:latin typeface="+mn-lt"/>
                <a:cs typeface="Calibri"/>
              </a:rPr>
              <a:t>would replace customer channels with a mobile app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solidFill>
                <a:srgbClr val="FFFFFF"/>
              </a:solidFill>
              <a:latin typeface="+mn-lt"/>
              <a:cs typeface="Calibri"/>
            </a:endParaRPr>
          </a:p>
          <a:p>
            <a:endParaRPr lang="en-US" dirty="0" smtClean="0"/>
          </a:p>
          <a:p>
            <a:endParaRPr lang="en-US" dirty="0"/>
          </a:p>
        </p:txBody>
      </p:sp>
      <p:sp>
        <p:nvSpPr>
          <p:cNvPr id="4" name="Slide Number Placeholder 3"/>
          <p:cNvSpPr>
            <a:spLocks noGrp="1"/>
          </p:cNvSpPr>
          <p:nvPr>
            <p:ph type="sldNum" sz="quarter" idx="10"/>
          </p:nvPr>
        </p:nvSpPr>
        <p:spPr/>
        <p:txBody>
          <a:bodyPr/>
          <a:lstStyle/>
          <a:p>
            <a:fld id="{F4E14642-3B58-4164-BFCD-CDDB6A4C2494}" type="slidenum">
              <a:rPr lang="en-US" smtClean="0">
                <a:solidFill>
                  <a:prstClr val="black"/>
                </a:solidFill>
              </a:rPr>
              <a:pPr/>
              <a:t>7</a:t>
            </a:fld>
            <a:endParaRPr lang="en-US" dirty="0">
              <a:solidFill>
                <a:prstClr val="black"/>
              </a:solidFill>
            </a:endParaRPr>
          </a:p>
        </p:txBody>
      </p:sp>
    </p:spTree>
    <p:extLst>
      <p:ext uri="{BB962C8B-B14F-4D97-AF65-F5344CB8AC3E}">
        <p14:creationId xmlns:p14="http://schemas.microsoft.com/office/powerpoint/2010/main" val="52738845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E02BAE9-B61F-4592-8CAD-3D5ED683E55D}" type="slidenum">
              <a:rPr lang="en-US" smtClean="0"/>
              <a:pPr/>
              <a:t>63</a:t>
            </a:fld>
            <a:endParaRPr lang="en-US" dirty="0"/>
          </a:p>
        </p:txBody>
      </p:sp>
    </p:spTree>
    <p:extLst>
      <p:ext uri="{BB962C8B-B14F-4D97-AF65-F5344CB8AC3E}">
        <p14:creationId xmlns:p14="http://schemas.microsoft.com/office/powerpoint/2010/main" val="195279552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E02BAE9-B61F-4592-8CAD-3D5ED683E55D}" type="slidenum">
              <a:rPr lang="en-US" smtClean="0"/>
              <a:pPr/>
              <a:t>64</a:t>
            </a:fld>
            <a:endParaRPr lang="en-US"/>
          </a:p>
        </p:txBody>
      </p:sp>
    </p:spTree>
    <p:extLst>
      <p:ext uri="{BB962C8B-B14F-4D97-AF65-F5344CB8AC3E}">
        <p14:creationId xmlns:p14="http://schemas.microsoft.com/office/powerpoint/2010/main" val="339200000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F801AF3-FA40-4178-9CE4-930390767828}" type="slidenum">
              <a:rPr lang="en-US" smtClean="0"/>
              <a:pPr/>
              <a:t>65</a:t>
            </a:fld>
            <a:endParaRPr lang="en-US"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5" name="Slide Image Placeholder 1"/>
          <p:cNvSpPr>
            <a:spLocks noGrp="1" noRot="1" noChangeAspec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990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ea typeface="ＭＳ Ｐゴシック" pitchFamily="34" charset="-128"/>
            </a:endParaRPr>
          </a:p>
        </p:txBody>
      </p:sp>
      <p:sp>
        <p:nvSpPr>
          <p:cNvPr id="4" name="Slide Number Placeholder 3"/>
          <p:cNvSpPr>
            <a:spLocks noGrp="1"/>
          </p:cNvSpPr>
          <p:nvPr>
            <p:ph type="sldNum" sz="quarter" idx="5"/>
          </p:nvPr>
        </p:nvSpPr>
        <p:spPr>
          <a:xfrm>
            <a:off x="3884613" y="8774113"/>
            <a:ext cx="2971800" cy="368300"/>
          </a:xfrm>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6BB6CE9A-2060-427E-8C26-F5D3A7409DCF}" type="slidenum">
              <a:rPr lang="de-DE" altLang="en-US" sz="1200">
                <a:solidFill>
                  <a:srgbClr val="000000"/>
                </a:solidFill>
                <a:latin typeface="Calibri" pitchFamily="34" charset="0"/>
              </a:rPr>
              <a:pPr eaLnBrk="1" hangingPunct="1"/>
              <a:t>66</a:t>
            </a:fld>
            <a:endParaRPr lang="de-DE" altLang="en-US" sz="1200">
              <a:solidFill>
                <a:srgbClr val="000000"/>
              </a:solidFill>
              <a:latin typeface="Calibri" pitchFamily="34"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E02BAE9-B61F-4592-8CAD-3D5ED683E55D}" type="slidenum">
              <a:rPr lang="en-US" smtClean="0"/>
              <a:pPr/>
              <a:t>67</a:t>
            </a:fld>
            <a:endParaRPr lang="en-US"/>
          </a:p>
        </p:txBody>
      </p:sp>
    </p:spTree>
    <p:extLst>
      <p:ext uri="{BB962C8B-B14F-4D97-AF65-F5344CB8AC3E}">
        <p14:creationId xmlns:p14="http://schemas.microsoft.com/office/powerpoint/2010/main" val="138457903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E02BAE9-B61F-4592-8CAD-3D5ED683E55D}" type="slidenum">
              <a:rPr lang="en-US" smtClean="0"/>
              <a:pPr/>
              <a:t>68</a:t>
            </a:fld>
            <a:endParaRPr lang="en-US"/>
          </a:p>
        </p:txBody>
      </p:sp>
    </p:spTree>
    <p:extLst>
      <p:ext uri="{BB962C8B-B14F-4D97-AF65-F5344CB8AC3E}">
        <p14:creationId xmlns:p14="http://schemas.microsoft.com/office/powerpoint/2010/main" val="414974302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9975" indent="-288451" eaLnBrk="0" hangingPunct="0">
              <a:defRPr sz="2400">
                <a:solidFill>
                  <a:schemeClr val="tx1"/>
                </a:solidFill>
                <a:latin typeface="Arial" charset="0"/>
                <a:ea typeface="ＭＳ Ｐゴシック" charset="0"/>
              </a:defRPr>
            </a:lvl2pPr>
            <a:lvl3pPr marL="1153808" indent="-230761" eaLnBrk="0" hangingPunct="0">
              <a:defRPr sz="2400">
                <a:solidFill>
                  <a:schemeClr val="tx1"/>
                </a:solidFill>
                <a:latin typeface="Arial" charset="0"/>
                <a:ea typeface="ＭＳ Ｐゴシック" charset="0"/>
              </a:defRPr>
            </a:lvl3pPr>
            <a:lvl4pPr marL="1615331" indent="-230761" eaLnBrk="0" hangingPunct="0">
              <a:defRPr sz="2400">
                <a:solidFill>
                  <a:schemeClr val="tx1"/>
                </a:solidFill>
                <a:latin typeface="Arial" charset="0"/>
                <a:ea typeface="ＭＳ Ｐゴシック" charset="0"/>
              </a:defRPr>
            </a:lvl4pPr>
            <a:lvl5pPr marL="2076853" indent="-230761" eaLnBrk="0" hangingPunct="0">
              <a:defRPr sz="2400">
                <a:solidFill>
                  <a:schemeClr val="tx1"/>
                </a:solidFill>
                <a:latin typeface="Arial" charset="0"/>
                <a:ea typeface="ＭＳ Ｐゴシック" charset="0"/>
              </a:defRPr>
            </a:lvl5pPr>
            <a:lvl6pPr marL="2538377" indent="-230761" eaLnBrk="0" fontAlgn="base" hangingPunct="0">
              <a:spcBef>
                <a:spcPct val="0"/>
              </a:spcBef>
              <a:spcAft>
                <a:spcPct val="0"/>
              </a:spcAft>
              <a:defRPr sz="2400">
                <a:solidFill>
                  <a:schemeClr val="tx1"/>
                </a:solidFill>
                <a:latin typeface="Arial" charset="0"/>
                <a:ea typeface="ＭＳ Ｐゴシック" charset="0"/>
              </a:defRPr>
            </a:lvl6pPr>
            <a:lvl7pPr marL="2999900" indent="-230761" eaLnBrk="0" fontAlgn="base" hangingPunct="0">
              <a:spcBef>
                <a:spcPct val="0"/>
              </a:spcBef>
              <a:spcAft>
                <a:spcPct val="0"/>
              </a:spcAft>
              <a:defRPr sz="2400">
                <a:solidFill>
                  <a:schemeClr val="tx1"/>
                </a:solidFill>
                <a:latin typeface="Arial" charset="0"/>
                <a:ea typeface="ＭＳ Ｐゴシック" charset="0"/>
              </a:defRPr>
            </a:lvl7pPr>
            <a:lvl8pPr marL="3461422" indent="-230761" eaLnBrk="0" fontAlgn="base" hangingPunct="0">
              <a:spcBef>
                <a:spcPct val="0"/>
              </a:spcBef>
              <a:spcAft>
                <a:spcPct val="0"/>
              </a:spcAft>
              <a:defRPr sz="2400">
                <a:solidFill>
                  <a:schemeClr val="tx1"/>
                </a:solidFill>
                <a:latin typeface="Arial" charset="0"/>
                <a:ea typeface="ＭＳ Ｐゴシック" charset="0"/>
              </a:defRPr>
            </a:lvl8pPr>
            <a:lvl9pPr marL="3922946" indent="-230761"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F8A6087-65FF-1743-9254-983A59A956C1}" type="slidenum">
              <a:rPr lang="en-US" sz="1200"/>
              <a:pPr eaLnBrk="1" hangingPunct="1"/>
              <a:t>70</a:t>
            </a:fld>
            <a:endParaRPr lang="en-US" sz="1200"/>
          </a:p>
        </p:txBody>
      </p:sp>
      <p:sp>
        <p:nvSpPr>
          <p:cNvPr id="110594" name="Rectangle 2"/>
          <p:cNvSpPr>
            <a:spLocks noGrp="1" noRot="1" noChangeAspect="1" noChangeArrowheads="1" noTextEdit="1"/>
          </p:cNvSpPr>
          <p:nvPr>
            <p:ph type="sldImg"/>
          </p:nvPr>
        </p:nvSpPr>
        <p:spPr>
          <a:xfrm>
            <a:off x="381000" y="685800"/>
            <a:ext cx="6096000" cy="3429000"/>
          </a:xfrm>
          <a:solidFill>
            <a:srgbClr val="FFFFFF"/>
          </a:solidFill>
          <a:ln/>
        </p:spPr>
      </p:sp>
      <p:sp>
        <p:nvSpPr>
          <p:cNvPr id="110595" name="Rectangle 3"/>
          <p:cNvSpPr>
            <a:spLocks noGrp="1" noChangeArrowheads="1"/>
          </p:cNvSpPr>
          <p:nvPr>
            <p:ph type="body" idx="1"/>
          </p:nvPr>
        </p:nvSpPr>
        <p:spPr>
          <a:solidFill>
            <a:srgbClr val="FFFFFF"/>
          </a:solidFill>
          <a:ln>
            <a:solidFill>
              <a:srgbClr val="000000"/>
            </a:solidFill>
          </a:ln>
        </p:spPr>
        <p:txBody>
          <a:bodyPr/>
          <a:lstStyle/>
          <a:p>
            <a:endParaRPr lang="en-US" sz="1000" dirty="0">
              <a:latin typeface="Calibri"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381000" y="685800"/>
            <a:ext cx="6096000" cy="3429000"/>
          </a:xfrm>
        </p:spPr>
      </p:sp>
      <p:sp>
        <p:nvSpPr>
          <p:cNvPr id="3" name="Plassholder for notater 2"/>
          <p:cNvSpPr>
            <a:spLocks noGrp="1"/>
          </p:cNvSpPr>
          <p:nvPr>
            <p:ph type="body" idx="1"/>
          </p:nvPr>
        </p:nvSpPr>
        <p:spPr/>
        <p:txBody>
          <a:bodyPr>
            <a:normAutofit fontScale="85000" lnSpcReduction="20000"/>
          </a:bodyPr>
          <a:lstStyle/>
          <a:p>
            <a:endParaRPr lang="nb-NO" dirty="0" smtClean="0"/>
          </a:p>
        </p:txBody>
      </p:sp>
      <p:sp>
        <p:nvSpPr>
          <p:cNvPr id="4" name="Plassholder for lysbildenummer 3"/>
          <p:cNvSpPr>
            <a:spLocks noGrp="1"/>
          </p:cNvSpPr>
          <p:nvPr>
            <p:ph type="sldNum" sz="quarter" idx="10"/>
          </p:nvPr>
        </p:nvSpPr>
        <p:spPr/>
        <p:txBody>
          <a:bodyPr/>
          <a:lstStyle/>
          <a:p>
            <a:fld id="{53BAFEF4-5403-4AD3-911F-A253EFB6EE0E}" type="slidenum">
              <a:rPr lang="en-US" smtClean="0">
                <a:solidFill>
                  <a:prstClr val="black"/>
                </a:solidFill>
              </a:rPr>
              <a:pPr/>
              <a:t>73</a:t>
            </a:fld>
            <a:endParaRPr lang="en-US" dirty="0">
              <a:solidFill>
                <a:prstClr val="black"/>
              </a:solidFill>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11"/>
          <p:cNvSpPr>
            <a:spLocks noGrp="1" noChangeArrowheads="1"/>
          </p:cNvSpPr>
          <p:nvPr>
            <p:ph type="sldNum" sz="quarter" idx="5"/>
          </p:nvPr>
        </p:nvSpPr>
        <p:spPr>
          <a:noFill/>
        </p:spPr>
        <p:txBody>
          <a:bodyPr/>
          <a:lstStyle/>
          <a:p>
            <a:fld id="{8754B356-E94D-4546-80DE-AA5ECC5831C1}" type="slidenum">
              <a:rPr lang="en-US" smtClean="0">
                <a:latin typeface="Arial" pitchFamily="34" charset="0"/>
              </a:rPr>
              <a:pPr/>
              <a:t>74</a:t>
            </a:fld>
            <a:endParaRPr lang="en-US" smtClean="0">
              <a:latin typeface="Arial" pitchFamily="34" charset="0"/>
            </a:endParaRPr>
          </a:p>
        </p:txBody>
      </p:sp>
      <p:sp>
        <p:nvSpPr>
          <p:cNvPr id="34819" name="Rectangle 11"/>
          <p:cNvSpPr txBox="1">
            <a:spLocks noGrp="1" noChangeArrowheads="1"/>
          </p:cNvSpPr>
          <p:nvPr/>
        </p:nvSpPr>
        <p:spPr bwMode="auto">
          <a:xfrm>
            <a:off x="5800083" y="8538108"/>
            <a:ext cx="796247" cy="282457"/>
          </a:xfrm>
          <a:prstGeom prst="rect">
            <a:avLst/>
          </a:prstGeom>
          <a:noFill/>
          <a:ln w="9525">
            <a:noFill/>
            <a:miter lim="800000"/>
            <a:headEnd/>
            <a:tailEnd/>
          </a:ln>
        </p:spPr>
        <p:txBody>
          <a:bodyPr lIns="18437" tIns="0" rIns="18437" bIns="0" anchor="b"/>
          <a:lstStyle/>
          <a:p>
            <a:pPr algn="r" defTabSz="884951" eaLnBrk="0" hangingPunct="0"/>
            <a:fld id="{2394410E-4D94-47F0-8676-49C94D1734E9}" type="slidenum">
              <a:rPr lang="en-US" sz="800">
                <a:ea typeface="ＭＳ Ｐゴシック"/>
                <a:cs typeface="ＭＳ Ｐゴシック"/>
              </a:rPr>
              <a:pPr algn="r" defTabSz="884951" eaLnBrk="0" hangingPunct="0"/>
              <a:t>74</a:t>
            </a:fld>
            <a:endParaRPr lang="en-US" sz="800">
              <a:ea typeface="ＭＳ Ｐゴシック"/>
              <a:cs typeface="ＭＳ Ｐゴシック"/>
            </a:endParaRPr>
          </a:p>
        </p:txBody>
      </p:sp>
      <p:sp>
        <p:nvSpPr>
          <p:cNvPr id="34820" name="Rectangle 2"/>
          <p:cNvSpPr>
            <a:spLocks noGrp="1" noRot="1" noChangeAspect="1" noChangeArrowheads="1" noTextEdit="1"/>
          </p:cNvSpPr>
          <p:nvPr>
            <p:ph type="sldImg"/>
          </p:nvPr>
        </p:nvSpPr>
        <p:spPr>
          <a:xfrm>
            <a:off x="-34925" y="239713"/>
            <a:ext cx="6983413" cy="3929062"/>
          </a:xfrm>
          <a:ln/>
        </p:spPr>
      </p:sp>
      <p:sp>
        <p:nvSpPr>
          <p:cNvPr id="34821" name="Rectangle 3"/>
          <p:cNvSpPr>
            <a:spLocks noGrp="1" noChangeArrowheads="1"/>
          </p:cNvSpPr>
          <p:nvPr>
            <p:ph type="body" idx="1"/>
          </p:nvPr>
        </p:nvSpPr>
        <p:spPr>
          <a:xfrm>
            <a:off x="751298" y="4307106"/>
            <a:ext cx="5350589" cy="4181242"/>
          </a:xfrm>
          <a:noFill/>
          <a:ln/>
        </p:spPr>
        <p:txBody>
          <a:bodyPr/>
          <a:lstStyle/>
          <a:p>
            <a:pPr>
              <a:buFontTx/>
              <a:buNone/>
            </a:pPr>
            <a:r>
              <a:rPr lang="en-US" smtClean="0">
                <a:latin typeface="Arial" pitchFamily="34" charset="0"/>
              </a:rPr>
              <a:t>Aging populations, a shortage of healthcare practitioners, and rising costs continue to be key challenges in healthcare. Healthcare organizations are increasingly looking to technology innovations and alternate healthcare delivery models to improve patient care while trying to address these challenges.</a:t>
            </a:r>
          </a:p>
          <a:p>
            <a:pPr>
              <a:buFontTx/>
              <a:buNone/>
            </a:pPr>
            <a:endParaRPr lang="en-US" b="1" smtClean="0">
              <a:latin typeface="Arial" pitchFamily="34" charset="0"/>
            </a:endParaRPr>
          </a:p>
          <a:p>
            <a:pPr>
              <a:buFontTx/>
              <a:buNone/>
            </a:pPr>
            <a:r>
              <a:rPr lang="en-US" b="1" smtClean="0">
                <a:latin typeface="Arial" pitchFamily="34" charset="0"/>
              </a:rPr>
              <a:t>Findings that support these bullet points:</a:t>
            </a:r>
          </a:p>
          <a:p>
            <a:r>
              <a:rPr lang="en-US" b="1" smtClean="0">
                <a:latin typeface="Arial" pitchFamily="34" charset="0"/>
              </a:rPr>
              <a:t>Rising patient load, especially the elderly and those with chronic diseases</a:t>
            </a:r>
          </a:p>
          <a:p>
            <a:pPr marL="37161711" lvl="1" indent="-36713792"/>
            <a:r>
              <a:rPr lang="en-US" smtClean="0">
                <a:latin typeface="Arial" pitchFamily="34" charset="0"/>
              </a:rPr>
              <a:t>Populations around the world are growing, people are living longer, and, in the U.S., baby boomers are nearing retirement.</a:t>
            </a:r>
          </a:p>
          <a:p>
            <a:pPr marL="37161711" lvl="1" indent="-36713792"/>
            <a:r>
              <a:rPr lang="en-US" smtClean="0">
                <a:latin typeface="Arial" pitchFamily="34" charset="0"/>
              </a:rPr>
              <a:t>The number of baby boomers entering a classifiable disease risk category is increasing by 6% annually. (Frost &amp; Sullivan, 9/08)</a:t>
            </a:r>
          </a:p>
          <a:p>
            <a:pPr marL="37161711" lvl="1" indent="-36713792"/>
            <a:r>
              <a:rPr lang="en-US" smtClean="0">
                <a:latin typeface="Arial" pitchFamily="34" charset="0"/>
              </a:rPr>
              <a:t>More than 90 million Americans live with chronic illnesses (asthma, congestive heart failure, diabetes, hypertension, etc.). The annual medical cost of caring for these patients is more than 75% of total healthcare expenses (U.S. Centers for Disease Control and Prevention). </a:t>
            </a:r>
          </a:p>
          <a:p>
            <a:r>
              <a:rPr lang="en-US" b="1" smtClean="0">
                <a:latin typeface="Arial" pitchFamily="34" charset="0"/>
              </a:rPr>
              <a:t>Shortage of medical professionals</a:t>
            </a:r>
          </a:p>
          <a:p>
            <a:pPr marL="37161711" lvl="1" indent="-36713792"/>
            <a:r>
              <a:rPr lang="en-US" smtClean="0">
                <a:latin typeface="Arial" pitchFamily="34" charset="0"/>
              </a:rPr>
              <a:t>The </a:t>
            </a:r>
            <a:r>
              <a:rPr lang="en-US" i="1" smtClean="0">
                <a:latin typeface="Arial" pitchFamily="34" charset="0"/>
              </a:rPr>
              <a:t>Journal of the American Medical Association</a:t>
            </a:r>
            <a:r>
              <a:rPr lang="en-US" smtClean="0">
                <a:latin typeface="Arial" pitchFamily="34" charset="0"/>
              </a:rPr>
              <a:t> reports a steady decline in the number of US medical student graduates choosing primary care. </a:t>
            </a:r>
          </a:p>
          <a:p>
            <a:pPr marL="37161711" lvl="1" indent="-36713792"/>
            <a:r>
              <a:rPr lang="en-US" smtClean="0">
                <a:latin typeface="Arial" pitchFamily="34" charset="0"/>
              </a:rPr>
              <a:t>In the U.S., the ratio of healthcare staff per citizen is lower than the required amount by more than 40 percent. Staff demands are expected to double over the next 25 years and the crisis is expected to peak between 2010 and 2020. (Frost &amp; Sullivan, 9/08)</a:t>
            </a:r>
          </a:p>
          <a:p>
            <a:r>
              <a:rPr lang="en-US" b="1" smtClean="0">
                <a:latin typeface="Arial" pitchFamily="34" charset="0"/>
              </a:rPr>
              <a:t>Rising cost of providing care</a:t>
            </a:r>
            <a:endParaRPr lang="en-GB" b="1" smtClean="0">
              <a:latin typeface="Arial" pitchFamily="34" charset="0"/>
            </a:endParaRPr>
          </a:p>
          <a:p>
            <a:pPr marL="37161711" lvl="1" indent="-36713792"/>
            <a:r>
              <a:rPr lang="en-US" smtClean="0">
                <a:latin typeface="Arial" pitchFamily="34" charset="0"/>
              </a:rPr>
              <a:t>In the U.S., total health spending per person in 2007 was USD 7,439 (Medicare and Medicaid Office). </a:t>
            </a:r>
          </a:p>
          <a:p>
            <a:pPr marL="37161711" lvl="1" indent="-36713792"/>
            <a:r>
              <a:rPr lang="en-GB" smtClean="0">
                <a:latin typeface="Arial" pitchFamily="34" charset="0"/>
              </a:rPr>
              <a:t>According to the Organization for Economic Co-operation and Development, healthcare spending in 2007 accounted for:</a:t>
            </a:r>
          </a:p>
          <a:p>
            <a:pPr lvl="3"/>
            <a:r>
              <a:rPr lang="en-GB" smtClean="0">
                <a:latin typeface="Arial" pitchFamily="34" charset="0"/>
              </a:rPr>
              <a:t>16% of GDP in the U.S.</a:t>
            </a:r>
          </a:p>
          <a:p>
            <a:pPr lvl="3"/>
            <a:r>
              <a:rPr lang="en-GB" smtClean="0">
                <a:latin typeface="Arial" pitchFamily="34" charset="0"/>
              </a:rPr>
              <a:t>10.7% of GDP in Germany</a:t>
            </a:r>
          </a:p>
          <a:p>
            <a:pPr lvl="3"/>
            <a:r>
              <a:rPr lang="en-GB" smtClean="0">
                <a:latin typeface="Arial" pitchFamily="34" charset="0"/>
              </a:rPr>
              <a:t>9.7% of GDP in Canada</a:t>
            </a:r>
          </a:p>
          <a:p>
            <a:pPr lvl="3"/>
            <a:r>
              <a:rPr lang="en-GB" smtClean="0">
                <a:latin typeface="Arial" pitchFamily="34" charset="0"/>
              </a:rPr>
              <a:t>9.5% of GDP in France</a:t>
            </a:r>
          </a:p>
          <a:p>
            <a:pPr lvl="2"/>
            <a:r>
              <a:rPr lang="en-GB" smtClean="0">
                <a:latin typeface="Arial" pitchFamily="34" charset="0"/>
              </a:rPr>
              <a:t>These costs are projected to continue to increase over the next decade.</a:t>
            </a:r>
            <a:endParaRPr lang="en-US" smtClean="0">
              <a:latin typeface="Arial" pitchFamily="34" charset="0"/>
            </a:endParaRPr>
          </a:p>
          <a:p>
            <a:r>
              <a:rPr lang="en-US" b="1" smtClean="0">
                <a:latin typeface="Arial" pitchFamily="34" charset="0"/>
              </a:rPr>
              <a:t>ERs &amp; EDs are overcrowded and often a patient’s first choice for care</a:t>
            </a:r>
          </a:p>
          <a:p>
            <a:pPr marL="37161711" lvl="1" indent="-36713792"/>
            <a:r>
              <a:rPr lang="en-US" smtClean="0">
                <a:latin typeface="Arial" pitchFamily="34" charset="0"/>
              </a:rPr>
              <a:t>In the U.S., 1 in 3 emergency rooms (ERs) and emergency departments (EDs) are so crowded that ambulances are sometimes diverted to other hospitals. In urban hospitals, the number is 1 in 2. (American Hospital Association)</a:t>
            </a:r>
          </a:p>
          <a:p>
            <a:pPr marL="37161711" lvl="1" indent="-36713792"/>
            <a:r>
              <a:rPr lang="en-US" smtClean="0">
                <a:latin typeface="Arial" pitchFamily="34" charset="0"/>
              </a:rPr>
              <a:t>The uninsured often use ERs/EDs as their primary source of healthcare. Research shows that more insured patients are also using ERs/EDs because it’s inconvenient to see their regular care provider (US Community Tracking Household Study Household survey)</a:t>
            </a:r>
          </a:p>
          <a:p>
            <a:pPr marL="37161711" lvl="1" indent="-36713792"/>
            <a:r>
              <a:rPr lang="en-US" smtClean="0">
                <a:latin typeface="Arial" pitchFamily="34" charset="0"/>
              </a:rPr>
              <a:t>Overuse of ERs/EDs adds cost to an already overburdened healthcare system </a:t>
            </a:r>
          </a:p>
          <a:p>
            <a:r>
              <a:rPr lang="en-US" b="1" smtClean="0">
                <a:latin typeface="Arial" pitchFamily="34" charset="0"/>
              </a:rPr>
              <a:t>Specialists aren’t always available locally</a:t>
            </a:r>
          </a:p>
          <a:p>
            <a:pPr marL="37161711" lvl="1" indent="-36713792"/>
            <a:r>
              <a:rPr lang="en-US" smtClean="0">
                <a:latin typeface="Arial" pitchFamily="34" charset="0"/>
              </a:rPr>
              <a:t>Patients in remote and rural areas often have to travel (sometimes very long distances) to see a doctor or specialist</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What is our offer – Introducing Fusion – have three solution  categories: In-App Communications, Live Assist &amp; Mobile Self Service.</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F85C01F7-43E2-D940-AFF0-4F720651F790}" type="slidenum">
              <a:rPr lang="en-US" smtClean="0"/>
              <a:t>75</a:t>
            </a:fld>
            <a:endParaRPr lang="en-US"/>
          </a:p>
        </p:txBody>
      </p:sp>
    </p:spTree>
    <p:extLst>
      <p:ext uri="{BB962C8B-B14F-4D97-AF65-F5344CB8AC3E}">
        <p14:creationId xmlns:p14="http://schemas.microsoft.com/office/powerpoint/2010/main" val="36654322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4E14642-3B58-4164-BFCD-CDDB6A4C2494}" type="slidenum">
              <a:rPr lang="en-US" smtClean="0">
                <a:solidFill>
                  <a:prstClr val="black"/>
                </a:solidFill>
                <a:latin typeface="Calibri"/>
              </a:rPr>
              <a:pPr/>
              <a:t>8</a:t>
            </a:fld>
            <a:endParaRPr lang="en-US" dirty="0">
              <a:solidFill>
                <a:prstClr val="black"/>
              </a:solidFill>
              <a:latin typeface="Calibri"/>
            </a:endParaRPr>
          </a:p>
        </p:txBody>
      </p:sp>
    </p:spTree>
    <p:extLst>
      <p:ext uri="{BB962C8B-B14F-4D97-AF65-F5344CB8AC3E}">
        <p14:creationId xmlns:p14="http://schemas.microsoft.com/office/powerpoint/2010/main" val="52738845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charset="0"/>
              </a:rPr>
              <a:t>American Well IPad / IPhone to Doctor</a:t>
            </a:r>
            <a:endParaRPr lang="en-US" dirty="0">
              <a:latin typeface="Arial" charset="0"/>
            </a:endParaRPr>
          </a:p>
          <a:p>
            <a:r>
              <a:rPr lang="en-US" u="sng" dirty="0">
                <a:latin typeface="Arial" charset="0"/>
                <a:hlinkClick r:id="rId3"/>
              </a:rPr>
              <a:t>http://www.americanwell.com</a:t>
            </a:r>
            <a:endParaRPr lang="en-US" dirty="0">
              <a:latin typeface="Arial" charset="0"/>
            </a:endParaRPr>
          </a:p>
          <a:p>
            <a:r>
              <a:rPr lang="en-US" dirty="0">
                <a:latin typeface="Arial" charset="0"/>
              </a:rPr>
              <a:t> </a:t>
            </a:r>
          </a:p>
          <a:p>
            <a:r>
              <a:rPr lang="en-US" b="1" dirty="0">
                <a:latin typeface="Arial" charset="0"/>
              </a:rPr>
              <a:t>YouTube video for American Well</a:t>
            </a:r>
            <a:endParaRPr lang="en-US" dirty="0">
              <a:latin typeface="Arial" charset="0"/>
            </a:endParaRPr>
          </a:p>
          <a:p>
            <a:r>
              <a:rPr lang="en-US" u="sng" dirty="0">
                <a:latin typeface="Arial" charset="0"/>
                <a:hlinkClick r:id="rId4"/>
              </a:rPr>
              <a:t>http://youtu.be/mO27wtvQRyo</a:t>
            </a:r>
            <a:endParaRPr lang="en-US" dirty="0">
              <a:latin typeface="Arial" charset="0"/>
            </a:endParaRPr>
          </a:p>
          <a:p>
            <a:r>
              <a:rPr lang="en-US" dirty="0">
                <a:latin typeface="Arial" charset="0"/>
              </a:rPr>
              <a:t> </a:t>
            </a:r>
          </a:p>
          <a:p>
            <a:r>
              <a:rPr lang="en-US" b="1" dirty="0">
                <a:latin typeface="Arial" charset="0"/>
              </a:rPr>
              <a:t>American Well Mobile Support </a:t>
            </a:r>
            <a:endParaRPr lang="en-US" dirty="0">
              <a:latin typeface="Arial" charset="0"/>
            </a:endParaRPr>
          </a:p>
          <a:p>
            <a:r>
              <a:rPr lang="en-US" u="sng" dirty="0">
                <a:latin typeface="Arial" charset="0"/>
                <a:hlinkClick r:id="rId5"/>
              </a:rPr>
              <a:t>http://www.americanwell.com/mobileappsupport/</a:t>
            </a:r>
            <a:endParaRPr lang="en-US" dirty="0">
              <a:latin typeface="Arial" charset="0"/>
            </a:endParaRPr>
          </a:p>
          <a:p>
            <a:endParaRPr lang="en-US" dirty="0"/>
          </a:p>
        </p:txBody>
      </p:sp>
      <p:sp>
        <p:nvSpPr>
          <p:cNvPr id="4" name="Slide Number Placeholder 3"/>
          <p:cNvSpPr>
            <a:spLocks noGrp="1"/>
          </p:cNvSpPr>
          <p:nvPr>
            <p:ph type="sldNum" sz="quarter" idx="10"/>
          </p:nvPr>
        </p:nvSpPr>
        <p:spPr/>
        <p:txBody>
          <a:bodyPr/>
          <a:lstStyle/>
          <a:p>
            <a:pPr>
              <a:defRPr/>
            </a:pPr>
            <a:fld id="{3273344F-5910-42B5-B3BC-F0857D410129}" type="slidenum">
              <a:rPr lang="en-US" smtClean="0"/>
              <a:pPr>
                <a:defRPr/>
              </a:pPr>
              <a:t>76</a:t>
            </a:fld>
            <a:endParaRPr lang="en-US" dirty="0"/>
          </a:p>
        </p:txBody>
      </p:sp>
    </p:spTree>
    <p:extLst>
      <p:ext uri="{BB962C8B-B14F-4D97-AF65-F5344CB8AC3E}">
        <p14:creationId xmlns:p14="http://schemas.microsoft.com/office/powerpoint/2010/main" val="139532377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7"/>
          <p:cNvSpPr>
            <a:spLocks noGrp="1" noChangeArrowheads="1"/>
          </p:cNvSpPr>
          <p:nvPr>
            <p:ph type="sldNum" sz="quarter" idx="4294967295"/>
          </p:nvPr>
        </p:nvSpPr>
        <p:spPr bwMode="auto">
          <a:xfrm>
            <a:off x="3884614" y="8685789"/>
            <a:ext cx="2971800" cy="456654"/>
          </a:xfrm>
          <a:prstGeom prst="rect">
            <a:avLst/>
          </a:prstGeom>
          <a:noFill/>
          <a:ln>
            <a:miter lim="800000"/>
            <a:headEnd/>
            <a:tailEnd/>
          </a:ln>
        </p:spPr>
        <p:txBody>
          <a:bodyPr/>
          <a:lstStyle/>
          <a:p>
            <a:pPr algn="ctr">
              <a:lnSpc>
                <a:spcPct val="90000"/>
              </a:lnSpc>
            </a:pPr>
            <a:fld id="{A0EEC7CA-25EA-4146-AECD-B61AAE4E9261}" type="slidenum">
              <a:rPr lang="en-US"/>
              <a:pPr algn="ctr">
                <a:lnSpc>
                  <a:spcPct val="90000"/>
                </a:lnSpc>
              </a:pPr>
              <a:t>77</a:t>
            </a:fld>
            <a:endParaRPr lang="en-US"/>
          </a:p>
        </p:txBody>
      </p:sp>
      <p:sp>
        <p:nvSpPr>
          <p:cNvPr id="5734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7347"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n-US" smtClean="0">
              <a:latin typeface="Arial" charset="0"/>
              <a:ea typeface="ＭＳ Ｐゴシック"/>
              <a:cs typeface="ＭＳ Ｐゴシック"/>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11"/>
          <p:cNvSpPr>
            <a:spLocks noGrp="1" noChangeArrowheads="1"/>
          </p:cNvSpPr>
          <p:nvPr>
            <p:ph type="sldNum" sz="quarter" idx="5"/>
          </p:nvPr>
        </p:nvSpPr>
        <p:spPr>
          <a:noFill/>
        </p:spPr>
        <p:txBody>
          <a:bodyPr/>
          <a:lstStyle/>
          <a:p>
            <a:fld id="{8754B356-E94D-4546-80DE-AA5ECC5831C1}" type="slidenum">
              <a:rPr lang="en-US" smtClean="0">
                <a:latin typeface="Arial" pitchFamily="34" charset="0"/>
              </a:rPr>
              <a:pPr/>
              <a:t>78</a:t>
            </a:fld>
            <a:endParaRPr lang="en-US" smtClean="0">
              <a:latin typeface="Arial" pitchFamily="34" charset="0"/>
            </a:endParaRPr>
          </a:p>
        </p:txBody>
      </p:sp>
      <p:sp>
        <p:nvSpPr>
          <p:cNvPr id="34819" name="Rectangle 11"/>
          <p:cNvSpPr txBox="1">
            <a:spLocks noGrp="1" noChangeArrowheads="1"/>
          </p:cNvSpPr>
          <p:nvPr/>
        </p:nvSpPr>
        <p:spPr bwMode="auto">
          <a:xfrm>
            <a:off x="5800083" y="8538108"/>
            <a:ext cx="796247" cy="282457"/>
          </a:xfrm>
          <a:prstGeom prst="rect">
            <a:avLst/>
          </a:prstGeom>
          <a:noFill/>
          <a:ln w="9525">
            <a:noFill/>
            <a:miter lim="800000"/>
            <a:headEnd/>
            <a:tailEnd/>
          </a:ln>
        </p:spPr>
        <p:txBody>
          <a:bodyPr lIns="18437" tIns="0" rIns="18437" bIns="0" anchor="b"/>
          <a:lstStyle/>
          <a:p>
            <a:pPr algn="r" defTabSz="884951" eaLnBrk="0" hangingPunct="0"/>
            <a:fld id="{2394410E-4D94-47F0-8676-49C94D1734E9}" type="slidenum">
              <a:rPr lang="en-US" sz="800">
                <a:ea typeface="ＭＳ Ｐゴシック"/>
                <a:cs typeface="ＭＳ Ｐゴシック"/>
              </a:rPr>
              <a:pPr algn="r" defTabSz="884951" eaLnBrk="0" hangingPunct="0"/>
              <a:t>78</a:t>
            </a:fld>
            <a:endParaRPr lang="en-US" sz="800">
              <a:ea typeface="ＭＳ Ｐゴシック"/>
              <a:cs typeface="ＭＳ Ｐゴシック"/>
            </a:endParaRPr>
          </a:p>
        </p:txBody>
      </p:sp>
      <p:sp>
        <p:nvSpPr>
          <p:cNvPr id="34820" name="Rectangle 2"/>
          <p:cNvSpPr>
            <a:spLocks noGrp="1" noRot="1" noChangeAspect="1" noChangeArrowheads="1" noTextEdit="1"/>
          </p:cNvSpPr>
          <p:nvPr>
            <p:ph type="sldImg"/>
          </p:nvPr>
        </p:nvSpPr>
        <p:spPr>
          <a:xfrm>
            <a:off x="-34925" y="239713"/>
            <a:ext cx="6983413" cy="3929062"/>
          </a:xfrm>
          <a:ln/>
        </p:spPr>
      </p:sp>
      <p:sp>
        <p:nvSpPr>
          <p:cNvPr id="34821" name="Rectangle 3"/>
          <p:cNvSpPr>
            <a:spLocks noGrp="1" noChangeArrowheads="1"/>
          </p:cNvSpPr>
          <p:nvPr>
            <p:ph type="body" idx="1"/>
          </p:nvPr>
        </p:nvSpPr>
        <p:spPr>
          <a:xfrm>
            <a:off x="751298" y="4307106"/>
            <a:ext cx="5350589" cy="4181242"/>
          </a:xfrm>
          <a:noFill/>
          <a:ln/>
        </p:spPr>
        <p:txBody>
          <a:bodyPr/>
          <a:lstStyle/>
          <a:p>
            <a:pPr>
              <a:buFontTx/>
              <a:buNone/>
            </a:pPr>
            <a:r>
              <a:rPr lang="en-US" smtClean="0">
                <a:latin typeface="Arial" pitchFamily="34" charset="0"/>
              </a:rPr>
              <a:t>Aging populations, a shortage of healthcare practitioners, and rising costs continue to be key challenges in healthcare. Healthcare organizations are increasingly looking to technology innovations and alternate healthcare delivery models to improve patient care while trying to address these challenges.</a:t>
            </a:r>
          </a:p>
          <a:p>
            <a:pPr>
              <a:buFontTx/>
              <a:buNone/>
            </a:pPr>
            <a:endParaRPr lang="en-US" b="1" smtClean="0">
              <a:latin typeface="Arial" pitchFamily="34" charset="0"/>
            </a:endParaRPr>
          </a:p>
          <a:p>
            <a:pPr>
              <a:buFontTx/>
              <a:buNone/>
            </a:pPr>
            <a:r>
              <a:rPr lang="en-US" b="1" smtClean="0">
                <a:latin typeface="Arial" pitchFamily="34" charset="0"/>
              </a:rPr>
              <a:t>Findings that support these bullet points:</a:t>
            </a:r>
          </a:p>
          <a:p>
            <a:r>
              <a:rPr lang="en-US" b="1" smtClean="0">
                <a:latin typeface="Arial" pitchFamily="34" charset="0"/>
              </a:rPr>
              <a:t>Rising patient load, especially the elderly and those with chronic diseases</a:t>
            </a:r>
          </a:p>
          <a:p>
            <a:pPr marL="37161711" lvl="1" indent="-36713792"/>
            <a:r>
              <a:rPr lang="en-US" smtClean="0">
                <a:latin typeface="Arial" pitchFamily="34" charset="0"/>
              </a:rPr>
              <a:t>Populations around the world are growing, people are living longer, and, in the U.S., baby boomers are nearing retirement.</a:t>
            </a:r>
          </a:p>
          <a:p>
            <a:pPr marL="37161711" lvl="1" indent="-36713792"/>
            <a:r>
              <a:rPr lang="en-US" smtClean="0">
                <a:latin typeface="Arial" pitchFamily="34" charset="0"/>
              </a:rPr>
              <a:t>The number of baby boomers entering a classifiable disease risk category is increasing by 6% annually. (Frost &amp; Sullivan, 9/08)</a:t>
            </a:r>
          </a:p>
          <a:p>
            <a:pPr marL="37161711" lvl="1" indent="-36713792"/>
            <a:r>
              <a:rPr lang="en-US" smtClean="0">
                <a:latin typeface="Arial" pitchFamily="34" charset="0"/>
              </a:rPr>
              <a:t>More than 90 million Americans live with chronic illnesses (asthma, congestive heart failure, diabetes, hypertension, etc.). The annual medical cost of caring for these patients is more than 75% of total healthcare expenses (U.S. Centers for Disease Control and Prevention). </a:t>
            </a:r>
          </a:p>
          <a:p>
            <a:r>
              <a:rPr lang="en-US" b="1" smtClean="0">
                <a:latin typeface="Arial" pitchFamily="34" charset="0"/>
              </a:rPr>
              <a:t>Shortage of medical professionals</a:t>
            </a:r>
          </a:p>
          <a:p>
            <a:pPr marL="37161711" lvl="1" indent="-36713792"/>
            <a:r>
              <a:rPr lang="en-US" smtClean="0">
                <a:latin typeface="Arial" pitchFamily="34" charset="0"/>
              </a:rPr>
              <a:t>The </a:t>
            </a:r>
            <a:r>
              <a:rPr lang="en-US" i="1" smtClean="0">
                <a:latin typeface="Arial" pitchFamily="34" charset="0"/>
              </a:rPr>
              <a:t>Journal of the American Medical Association</a:t>
            </a:r>
            <a:r>
              <a:rPr lang="en-US" smtClean="0">
                <a:latin typeface="Arial" pitchFamily="34" charset="0"/>
              </a:rPr>
              <a:t> reports a steady decline in the number of US medical student graduates choosing primary care. </a:t>
            </a:r>
          </a:p>
          <a:p>
            <a:pPr marL="37161711" lvl="1" indent="-36713792"/>
            <a:r>
              <a:rPr lang="en-US" smtClean="0">
                <a:latin typeface="Arial" pitchFamily="34" charset="0"/>
              </a:rPr>
              <a:t>In the U.S., the ratio of healthcare staff per citizen is lower than the required amount by more than 40 percent. Staff demands are expected to double over the next 25 years and the crisis is expected to peak between 2010 and 2020. (Frost &amp; Sullivan, 9/08)</a:t>
            </a:r>
          </a:p>
          <a:p>
            <a:r>
              <a:rPr lang="en-US" b="1" smtClean="0">
                <a:latin typeface="Arial" pitchFamily="34" charset="0"/>
              </a:rPr>
              <a:t>Rising cost of providing care</a:t>
            </a:r>
            <a:endParaRPr lang="en-GB" b="1" smtClean="0">
              <a:latin typeface="Arial" pitchFamily="34" charset="0"/>
            </a:endParaRPr>
          </a:p>
          <a:p>
            <a:pPr marL="37161711" lvl="1" indent="-36713792"/>
            <a:r>
              <a:rPr lang="en-US" smtClean="0">
                <a:latin typeface="Arial" pitchFamily="34" charset="0"/>
              </a:rPr>
              <a:t>In the U.S., total health spending per person in 2007 was USD 7,439 (Medicare and Medicaid Office). </a:t>
            </a:r>
          </a:p>
          <a:p>
            <a:pPr marL="37161711" lvl="1" indent="-36713792"/>
            <a:r>
              <a:rPr lang="en-GB" smtClean="0">
                <a:latin typeface="Arial" pitchFamily="34" charset="0"/>
              </a:rPr>
              <a:t>According to the Organization for Economic Co-operation and Development, healthcare spending in 2007 accounted for:</a:t>
            </a:r>
          </a:p>
          <a:p>
            <a:pPr lvl="3"/>
            <a:r>
              <a:rPr lang="en-GB" smtClean="0">
                <a:latin typeface="Arial" pitchFamily="34" charset="0"/>
              </a:rPr>
              <a:t>16% of GDP in the U.S.</a:t>
            </a:r>
          </a:p>
          <a:p>
            <a:pPr lvl="3"/>
            <a:r>
              <a:rPr lang="en-GB" smtClean="0">
                <a:latin typeface="Arial" pitchFamily="34" charset="0"/>
              </a:rPr>
              <a:t>10.7% of GDP in Germany</a:t>
            </a:r>
          </a:p>
          <a:p>
            <a:pPr lvl="3"/>
            <a:r>
              <a:rPr lang="en-GB" smtClean="0">
                <a:latin typeface="Arial" pitchFamily="34" charset="0"/>
              </a:rPr>
              <a:t>9.7% of GDP in Canada</a:t>
            </a:r>
          </a:p>
          <a:p>
            <a:pPr lvl="3"/>
            <a:r>
              <a:rPr lang="en-GB" smtClean="0">
                <a:latin typeface="Arial" pitchFamily="34" charset="0"/>
              </a:rPr>
              <a:t>9.5% of GDP in France</a:t>
            </a:r>
          </a:p>
          <a:p>
            <a:pPr lvl="2"/>
            <a:r>
              <a:rPr lang="en-GB" smtClean="0">
                <a:latin typeface="Arial" pitchFamily="34" charset="0"/>
              </a:rPr>
              <a:t>These costs are projected to continue to increase over the next decade.</a:t>
            </a:r>
            <a:endParaRPr lang="en-US" smtClean="0">
              <a:latin typeface="Arial" pitchFamily="34" charset="0"/>
            </a:endParaRPr>
          </a:p>
          <a:p>
            <a:r>
              <a:rPr lang="en-US" b="1" smtClean="0">
                <a:latin typeface="Arial" pitchFamily="34" charset="0"/>
              </a:rPr>
              <a:t>ERs &amp; EDs are overcrowded and often a patient’s first choice for care</a:t>
            </a:r>
          </a:p>
          <a:p>
            <a:pPr marL="37161711" lvl="1" indent="-36713792"/>
            <a:r>
              <a:rPr lang="en-US" smtClean="0">
                <a:latin typeface="Arial" pitchFamily="34" charset="0"/>
              </a:rPr>
              <a:t>In the U.S., 1 in 3 emergency rooms (ERs) and emergency departments (EDs) are so crowded that ambulances are sometimes diverted to other hospitals. In urban hospitals, the number is 1 in 2. (American Hospital Association)</a:t>
            </a:r>
          </a:p>
          <a:p>
            <a:pPr marL="37161711" lvl="1" indent="-36713792"/>
            <a:r>
              <a:rPr lang="en-US" smtClean="0">
                <a:latin typeface="Arial" pitchFamily="34" charset="0"/>
              </a:rPr>
              <a:t>The uninsured often use ERs/EDs as their primary source of healthcare. Research shows that more insured patients are also using ERs/EDs because it’s inconvenient to see their regular care provider (US Community Tracking Household Study Household survey)</a:t>
            </a:r>
          </a:p>
          <a:p>
            <a:pPr marL="37161711" lvl="1" indent="-36713792"/>
            <a:r>
              <a:rPr lang="en-US" smtClean="0">
                <a:latin typeface="Arial" pitchFamily="34" charset="0"/>
              </a:rPr>
              <a:t>Overuse of ERs/EDs adds cost to an already overburdened healthcare system </a:t>
            </a:r>
          </a:p>
          <a:p>
            <a:r>
              <a:rPr lang="en-US" b="1" smtClean="0">
                <a:latin typeface="Arial" pitchFamily="34" charset="0"/>
              </a:rPr>
              <a:t>Specialists aren’t always available locally</a:t>
            </a:r>
          </a:p>
          <a:p>
            <a:pPr marL="37161711" lvl="1" indent="-36713792"/>
            <a:r>
              <a:rPr lang="en-US" smtClean="0">
                <a:latin typeface="Arial" pitchFamily="34" charset="0"/>
              </a:rPr>
              <a:t>Patients in remote and rural areas often have to travel (sometimes very long distances) to see a doctor or specialist</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sz="1200" kern="1200" dirty="0" smtClean="0">
                <a:solidFill>
                  <a:schemeClr val="tx1"/>
                </a:solidFill>
                <a:latin typeface="+mn-lt"/>
                <a:ea typeface="+mn-ea"/>
                <a:cs typeface="+mn-cs"/>
              </a:rPr>
              <a:t>Smartphones</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680 million smartphones shipped in 2012, we expect to see 1296 smartphones shipped in 2017, almost double the number. </a:t>
            </a:r>
            <a:r>
              <a:rPr lang="en-US" sz="1200" kern="1200" dirty="0" err="1" smtClean="0">
                <a:solidFill>
                  <a:schemeClr val="tx1"/>
                </a:solidFill>
                <a:latin typeface="+mn-lt"/>
                <a:ea typeface="+mn-ea"/>
                <a:cs typeface="+mn-cs"/>
              </a:rPr>
              <a:t>Portio</a:t>
            </a:r>
            <a:r>
              <a:rPr lang="en-US" sz="1200" kern="1200" baseline="0" dirty="0" smtClean="0">
                <a:solidFill>
                  <a:schemeClr val="tx1"/>
                </a:solidFill>
                <a:latin typeface="+mn-lt"/>
                <a:ea typeface="+mn-ea"/>
                <a:cs typeface="+mn-cs"/>
              </a:rPr>
              <a:t> Research; </a:t>
            </a:r>
            <a:r>
              <a:rPr lang="en-US" sz="1200" kern="1200" dirty="0" smtClean="0">
                <a:solidFill>
                  <a:schemeClr val="tx1"/>
                </a:solidFill>
                <a:effectLst/>
                <a:latin typeface="+mn-lt"/>
                <a:ea typeface="+mn-ea"/>
                <a:cs typeface="+mn-cs"/>
              </a:rPr>
              <a:t>http://</a:t>
            </a:r>
            <a:r>
              <a:rPr lang="en-US" sz="1200" kern="1200" dirty="0" err="1" smtClean="0">
                <a:solidFill>
                  <a:schemeClr val="tx1"/>
                </a:solidFill>
                <a:effectLst/>
                <a:latin typeface="+mn-lt"/>
                <a:ea typeface="+mn-ea"/>
                <a:cs typeface="+mn-cs"/>
              </a:rPr>
              <a:t>www.portioresearch.com</a:t>
            </a:r>
            <a:r>
              <a:rPr lang="en-US" sz="1200" kern="1200" dirty="0" smtClean="0">
                <a:solidFill>
                  <a:schemeClr val="tx1"/>
                </a:solidFill>
                <a:effectLst/>
                <a:latin typeface="+mn-lt"/>
                <a:ea typeface="+mn-ea"/>
                <a:cs typeface="+mn-cs"/>
              </a:rPr>
              <a:t>/</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sz="1200" kern="1200" dirty="0" smtClean="0">
                <a:solidFill>
                  <a:schemeClr val="tx1"/>
                </a:solidFill>
                <a:latin typeface="+mn-lt"/>
                <a:ea typeface="+mn-ea"/>
                <a:cs typeface="+mn-cs"/>
              </a:rPr>
              <a:t>Tablets: 2012 shipments of 136 million, to 2013 shipments of 208 million, going on to 2017 shipments of 398 million devices. </a:t>
            </a:r>
            <a:r>
              <a:rPr lang="en-US" sz="1200" kern="1200" dirty="0" err="1" smtClean="0">
                <a:solidFill>
                  <a:schemeClr val="tx1"/>
                </a:solidFill>
                <a:latin typeface="+mn-lt"/>
                <a:ea typeface="+mn-ea"/>
                <a:cs typeface="+mn-cs"/>
              </a:rPr>
              <a:t>Portio</a:t>
            </a:r>
            <a:r>
              <a:rPr lang="en-US" sz="1200" kern="1200" baseline="0" dirty="0" smtClean="0">
                <a:solidFill>
                  <a:schemeClr val="tx1"/>
                </a:solidFill>
                <a:latin typeface="+mn-lt"/>
                <a:ea typeface="+mn-ea"/>
                <a:cs typeface="+mn-cs"/>
              </a:rPr>
              <a:t> Research; </a:t>
            </a:r>
            <a:r>
              <a:rPr lang="en-US" sz="1200" kern="1200" dirty="0" smtClean="0">
                <a:solidFill>
                  <a:schemeClr val="tx1"/>
                </a:solidFill>
                <a:effectLst/>
                <a:latin typeface="+mn-lt"/>
                <a:ea typeface="+mn-ea"/>
                <a:cs typeface="+mn-cs"/>
              </a:rPr>
              <a:t>http://</a:t>
            </a:r>
            <a:r>
              <a:rPr lang="en-US" sz="1200" kern="1200" dirty="0" err="1" smtClean="0">
                <a:solidFill>
                  <a:schemeClr val="tx1"/>
                </a:solidFill>
                <a:effectLst/>
                <a:latin typeface="+mn-lt"/>
                <a:ea typeface="+mn-ea"/>
                <a:cs typeface="+mn-cs"/>
              </a:rPr>
              <a:t>www.portioresearch.com</a:t>
            </a:r>
            <a:r>
              <a:rPr lang="en-US" sz="1200" kern="1200" dirty="0" smtClean="0">
                <a:solidFill>
                  <a:schemeClr val="tx1"/>
                </a:solidFill>
                <a:effectLst/>
                <a:latin typeface="+mn-lt"/>
                <a:ea typeface="+mn-ea"/>
                <a:cs typeface="+mn-cs"/>
              </a:rPr>
              <a:t>/</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sz="1200" kern="1200" dirty="0" smtClean="0">
                <a:solidFill>
                  <a:schemeClr val="tx1"/>
                </a:solidFill>
                <a:effectLst/>
                <a:latin typeface="+mn-lt"/>
                <a:ea typeface="+mn-ea"/>
                <a:cs typeface="+mn-cs"/>
              </a:rPr>
              <a:t>The number of apps users will grow at a CAGR of 29.8 percent, to reach 4.4 billion users by the end of 2017, 4 times as many apps users as there are today. </a:t>
            </a:r>
            <a:r>
              <a:rPr lang="en-US" sz="1200" kern="1200" dirty="0" err="1" smtClean="0">
                <a:solidFill>
                  <a:schemeClr val="tx1"/>
                </a:solidFill>
                <a:latin typeface="+mn-lt"/>
                <a:ea typeface="+mn-ea"/>
                <a:cs typeface="+mn-cs"/>
              </a:rPr>
              <a:t>Portio</a:t>
            </a:r>
            <a:r>
              <a:rPr lang="en-US" sz="1200" kern="1200" baseline="0" dirty="0" smtClean="0">
                <a:solidFill>
                  <a:schemeClr val="tx1"/>
                </a:solidFill>
                <a:latin typeface="+mn-lt"/>
                <a:ea typeface="+mn-ea"/>
                <a:cs typeface="+mn-cs"/>
              </a:rPr>
              <a:t> Research; </a:t>
            </a:r>
            <a:r>
              <a:rPr lang="en-US" sz="1200" kern="1200" dirty="0" smtClean="0">
                <a:solidFill>
                  <a:schemeClr val="tx1"/>
                </a:solidFill>
                <a:effectLst/>
                <a:latin typeface="+mn-lt"/>
                <a:ea typeface="+mn-ea"/>
                <a:cs typeface="+mn-cs"/>
              </a:rPr>
              <a:t>http://</a:t>
            </a:r>
            <a:r>
              <a:rPr lang="en-US" sz="1200" kern="1200" dirty="0" err="1" smtClean="0">
                <a:solidFill>
                  <a:schemeClr val="tx1"/>
                </a:solidFill>
                <a:effectLst/>
                <a:latin typeface="+mn-lt"/>
                <a:ea typeface="+mn-ea"/>
                <a:cs typeface="+mn-cs"/>
              </a:rPr>
              <a:t>www.portioresearch.com</a:t>
            </a:r>
            <a:r>
              <a:rPr lang="en-US" sz="1200" kern="1200" dirty="0" smtClean="0">
                <a:solidFill>
                  <a:schemeClr val="tx1"/>
                </a:solidFill>
                <a:effectLst/>
                <a:latin typeface="+mn-lt"/>
                <a:ea typeface="+mn-ea"/>
                <a:cs typeface="+mn-cs"/>
              </a:rPr>
              <a:t>/</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sz="1200" kern="1200" dirty="0" smtClean="0">
                <a:solidFill>
                  <a:schemeClr val="tx1"/>
                </a:solidFill>
                <a:effectLst/>
                <a:latin typeface="+mn-lt"/>
                <a:ea typeface="+mn-ea"/>
                <a:cs typeface="+mn-cs"/>
              </a:rPr>
              <a:t>Mobile subscriber base is forecast to grow at a CAGR of 4.8 percent over the period 2012 to 2017, and annual handset shipments are expected to increase at a CAGR of 6.6 percent over the same time frame, apps downloads are forecast to grow at 35.9 percent CAGR</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Gartner: </a:t>
            </a:r>
            <a:r>
              <a:rPr lang="en-US" sz="1200" u="sng" kern="1200" dirty="0" smtClean="0">
                <a:solidFill>
                  <a:schemeClr val="tx1"/>
                </a:solidFill>
                <a:effectLst/>
                <a:latin typeface="+mn-lt"/>
                <a:ea typeface="+mn-ea"/>
                <a:cs typeface="+mn-cs"/>
                <a:hlinkClick r:id="rId3"/>
              </a:rPr>
              <a:t>Gartner Forecast: Enterprise Software Markets, Worldwide, 2012-2017, 2Q13 Update</a:t>
            </a:r>
            <a:endParaRPr lang="en-US" sz="1200" u="none" kern="1200" dirty="0" smtClean="0">
              <a:solidFill>
                <a:schemeClr val="tx1"/>
              </a:solidFill>
              <a:effectLst/>
              <a:latin typeface="+mn-lt"/>
              <a:ea typeface="+mn-ea"/>
              <a:cs typeface="+mn-cs"/>
            </a:endParaRPr>
          </a:p>
          <a:p>
            <a:pPr marL="171450" indent="-171450">
              <a:buFontTx/>
              <a:buChar char="-"/>
            </a:pPr>
            <a:r>
              <a:rPr lang="en-US" sz="1200" kern="1200" dirty="0" smtClean="0">
                <a:solidFill>
                  <a:schemeClr val="tx1"/>
                </a:solidFill>
                <a:effectLst/>
                <a:latin typeface="+mn-lt"/>
                <a:ea typeface="+mn-ea"/>
                <a:cs typeface="+mn-cs"/>
              </a:rPr>
              <a:t>CRM 2014 – $23.8 Billion market (Ex. </a:t>
            </a:r>
            <a:r>
              <a:rPr lang="en-US" sz="1200" kern="1200" dirty="0" err="1" smtClean="0">
                <a:solidFill>
                  <a:schemeClr val="tx1"/>
                </a:solidFill>
                <a:effectLst/>
                <a:latin typeface="+mn-lt"/>
                <a:ea typeface="+mn-ea"/>
                <a:cs typeface="+mn-cs"/>
              </a:rPr>
              <a:t>Salesforce</a:t>
            </a:r>
            <a:r>
              <a:rPr lang="en-US" sz="1200" kern="1200" dirty="0" smtClean="0">
                <a:solidFill>
                  <a:schemeClr val="tx1"/>
                </a:solidFill>
                <a:effectLst/>
                <a:latin typeface="+mn-lt"/>
                <a:ea typeface="+mn-ea"/>
                <a:cs typeface="+mn-cs"/>
              </a:rPr>
              <a:t>)</a:t>
            </a:r>
          </a:p>
          <a:p>
            <a:pPr marL="171450" indent="-171450">
              <a:buFontTx/>
              <a:buChar char="-"/>
            </a:pPr>
            <a:r>
              <a:rPr lang="en-US" sz="1200" kern="1200" dirty="0" smtClean="0">
                <a:solidFill>
                  <a:schemeClr val="tx1"/>
                </a:solidFill>
                <a:effectLst/>
                <a:latin typeface="+mn-lt"/>
                <a:ea typeface="+mn-ea"/>
                <a:cs typeface="+mn-cs"/>
              </a:rPr>
              <a:t>ERP / HCM – $27.7</a:t>
            </a:r>
            <a:r>
              <a:rPr lang="en-US" sz="1200" kern="1200" baseline="0" dirty="0" smtClean="0">
                <a:solidFill>
                  <a:schemeClr val="tx1"/>
                </a:solidFill>
                <a:effectLst/>
                <a:latin typeface="+mn-lt"/>
                <a:ea typeface="+mn-ea"/>
                <a:cs typeface="+mn-cs"/>
              </a:rPr>
              <a:t> Billion (ex. Workday, Oracle)</a:t>
            </a:r>
            <a:endParaRPr lang="en-US" sz="1200" kern="1200" dirty="0" smtClean="0">
              <a:solidFill>
                <a:schemeClr val="tx1"/>
              </a:solidFill>
              <a:effectLst/>
              <a:latin typeface="+mn-lt"/>
              <a:ea typeface="+mn-ea"/>
              <a:cs typeface="+mn-cs"/>
            </a:endParaRPr>
          </a:p>
          <a:p>
            <a:pPr marL="171450" indent="-171450">
              <a:buFontTx/>
              <a:buChar char="-"/>
            </a:pPr>
            <a:r>
              <a:rPr lang="en-US" sz="1200" kern="1200" dirty="0" smtClean="0">
                <a:solidFill>
                  <a:schemeClr val="tx1"/>
                </a:solidFill>
                <a:effectLst/>
                <a:latin typeface="+mn-lt"/>
                <a:ea typeface="+mn-ea"/>
                <a:cs typeface="+mn-cs"/>
              </a:rPr>
              <a:t>Enterprise Social – $3.96B (Ex. Jive Software)</a:t>
            </a:r>
          </a:p>
          <a:p>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u="sng" kern="1200" dirty="0" smtClean="0">
                <a:solidFill>
                  <a:schemeClr val="tx1"/>
                </a:solidFill>
                <a:effectLst/>
                <a:latin typeface="+mn-lt"/>
                <a:ea typeface="+mn-ea"/>
                <a:cs typeface="+mn-cs"/>
              </a:rPr>
              <a:t>Contact Center Stats: Ovum</a:t>
            </a:r>
          </a:p>
          <a:p>
            <a:pPr marL="171450" indent="-171450">
              <a:buFont typeface="Arial"/>
              <a:buChar char="•"/>
            </a:pPr>
            <a:r>
              <a:rPr lang="en-US" sz="1200" kern="1200" dirty="0" smtClean="0">
                <a:solidFill>
                  <a:schemeClr val="tx1"/>
                </a:solidFill>
                <a:effectLst/>
                <a:latin typeface="+mn-lt"/>
                <a:ea typeface="+mn-ea"/>
                <a:cs typeface="+mn-cs"/>
              </a:rPr>
              <a:t>7,608,700 total agents  (3.1% CAGR) </a:t>
            </a:r>
          </a:p>
          <a:p>
            <a:pPr marL="628650" lvl="1" indent="-171450">
              <a:buFont typeface="Arial"/>
              <a:buChar char="•"/>
            </a:pPr>
            <a:r>
              <a:rPr lang="en-US" sz="1200" kern="1200" dirty="0" smtClean="0">
                <a:solidFill>
                  <a:schemeClr val="tx1"/>
                </a:solidFill>
                <a:effectLst/>
                <a:latin typeface="+mn-lt"/>
                <a:ea typeface="+mn-ea"/>
                <a:cs typeface="+mn-cs"/>
              </a:rPr>
              <a:t>809,800 hosted agents (18.8% CAGR)</a:t>
            </a:r>
          </a:p>
          <a:p>
            <a:pPr marL="628650" lvl="1" indent="-171450">
              <a:buFont typeface="Arial"/>
              <a:buChar char="•"/>
            </a:pPr>
            <a:r>
              <a:rPr lang="en-US" sz="1200" kern="1200" dirty="0" smtClean="0">
                <a:solidFill>
                  <a:schemeClr val="tx1"/>
                </a:solidFill>
                <a:effectLst/>
                <a:latin typeface="+mn-lt"/>
                <a:ea typeface="+mn-ea"/>
                <a:cs typeface="+mn-cs"/>
              </a:rPr>
              <a:t>6,798,900 premise based agents (1.8% CAGR) – Ovum </a:t>
            </a:r>
          </a:p>
          <a:p>
            <a:pPr marL="171450" indent="-171450">
              <a:buFont typeface="Arial"/>
              <a:buChar char="•"/>
            </a:pPr>
            <a:r>
              <a:rPr lang="en-US" sz="1200" kern="1200" dirty="0" smtClean="0">
                <a:solidFill>
                  <a:schemeClr val="tx1"/>
                </a:solidFill>
                <a:effectLst/>
                <a:latin typeface="+mn-lt"/>
                <a:ea typeface="+mn-ea"/>
                <a:cs typeface="+mn-cs"/>
              </a:rPr>
              <a:t>105,179 contact centers world-wide</a:t>
            </a:r>
          </a:p>
          <a:p>
            <a:pPr marL="628650" marR="0" lvl="1" indent="-171450" algn="l" defTabSz="914400" rtl="0" eaLnBrk="1" fontAlgn="auto" latinLnBrk="0" hangingPunct="1">
              <a:lnSpc>
                <a:spcPct val="100000"/>
              </a:lnSpc>
              <a:spcBef>
                <a:spcPts val="0"/>
              </a:spcBef>
              <a:spcAft>
                <a:spcPts val="0"/>
              </a:spcAft>
              <a:buClrTx/>
              <a:buSzTx/>
              <a:buFont typeface="Arial"/>
              <a:buChar char="•"/>
              <a:tabLst/>
              <a:defRPr/>
            </a:pPr>
            <a:r>
              <a:rPr lang="en-US" sz="1200" kern="1200" dirty="0" smtClean="0">
                <a:solidFill>
                  <a:schemeClr val="tx1"/>
                </a:solidFill>
                <a:effectLst/>
                <a:latin typeface="+mn-lt"/>
                <a:ea typeface="+mn-ea"/>
                <a:cs typeface="+mn-cs"/>
              </a:rPr>
              <a:t>4,326 contact center with 250+ seats</a:t>
            </a:r>
          </a:p>
          <a:p>
            <a:pPr marL="628650" marR="0" lvl="1" indent="-171450" algn="l" defTabSz="914400" rtl="0" eaLnBrk="1" fontAlgn="auto" latinLnBrk="0" hangingPunct="1">
              <a:lnSpc>
                <a:spcPct val="100000"/>
              </a:lnSpc>
              <a:spcBef>
                <a:spcPts val="0"/>
              </a:spcBef>
              <a:spcAft>
                <a:spcPts val="0"/>
              </a:spcAft>
              <a:buClrTx/>
              <a:buSzTx/>
              <a:buFont typeface="Arial"/>
              <a:buChar char="•"/>
              <a:tabLst/>
              <a:defRPr/>
            </a:pPr>
            <a:endParaRPr lang="en-US" sz="1200" kern="1200" dirty="0" smtClean="0">
              <a:solidFill>
                <a:schemeClr val="tx1"/>
              </a:solidFill>
              <a:effectLst/>
              <a:latin typeface="+mn-lt"/>
              <a:ea typeface="+mn-ea"/>
              <a:cs typeface="+mn-cs"/>
            </a:endParaRPr>
          </a:p>
          <a:p>
            <a:pPr marL="628650" marR="0" lvl="1" indent="-171450" algn="l" defTabSz="914400" rtl="0" eaLnBrk="1" fontAlgn="auto" latinLnBrk="0" hangingPunct="1">
              <a:lnSpc>
                <a:spcPct val="100000"/>
              </a:lnSpc>
              <a:spcBef>
                <a:spcPts val="0"/>
              </a:spcBef>
              <a:spcAft>
                <a:spcPts val="0"/>
              </a:spcAft>
              <a:buClrTx/>
              <a:buSzTx/>
              <a:buFont typeface="Arial"/>
              <a:buChar char="•"/>
              <a:tabLst/>
              <a:defRPr/>
            </a:pPr>
            <a:endParaRPr lang="en-US" sz="1200" kern="1200" dirty="0" smtClean="0">
              <a:solidFill>
                <a:schemeClr val="tx1"/>
              </a:solidFill>
              <a:effectLst/>
              <a:latin typeface="+mn-lt"/>
              <a:ea typeface="+mn-ea"/>
              <a:cs typeface="+mn-cs"/>
            </a:endParaRPr>
          </a:p>
          <a:p>
            <a:pPr marL="0" indent="0">
              <a:buNone/>
            </a:pPr>
            <a:r>
              <a:rPr lang="en-US" sz="1100" u="sng" dirty="0" smtClean="0"/>
              <a:t>Mobile Apps</a:t>
            </a:r>
          </a:p>
          <a:p>
            <a:pPr marL="171450" indent="-171450">
              <a:buFont typeface="Arial"/>
              <a:buChar char="•"/>
            </a:pPr>
            <a:r>
              <a:rPr lang="en-US" sz="1100" dirty="0" smtClean="0"/>
              <a:t>Apple</a:t>
            </a:r>
          </a:p>
          <a:p>
            <a:pPr marL="171450" indent="-171450">
              <a:buFont typeface="Arial"/>
              <a:buChar char="•"/>
            </a:pPr>
            <a:r>
              <a:rPr lang="en-US" sz="1100" dirty="0" smtClean="0"/>
              <a:t>Google</a:t>
            </a:r>
          </a:p>
          <a:p>
            <a:pPr marL="171450" indent="-171450">
              <a:buFont typeface="Arial"/>
              <a:buChar char="•"/>
            </a:pPr>
            <a:r>
              <a:rPr lang="en-US" sz="1100" dirty="0" smtClean="0"/>
              <a:t>MSFT</a:t>
            </a:r>
          </a:p>
          <a:p>
            <a:pPr marL="169863" indent="-169863">
              <a:buFont typeface="Arial"/>
              <a:buChar char="•"/>
            </a:pPr>
            <a:r>
              <a:rPr lang="en-US" sz="1100" dirty="0" err="1" smtClean="0"/>
              <a:t>Appcelerator</a:t>
            </a:r>
            <a:endParaRPr lang="en-US" sz="1100" dirty="0" smtClean="0"/>
          </a:p>
          <a:p>
            <a:pPr marL="169863" indent="-169863">
              <a:buFont typeface="Arial"/>
              <a:buChar char="•"/>
            </a:pPr>
            <a:r>
              <a:rPr lang="en-US" sz="1100" dirty="0" smtClean="0"/>
              <a:t>Adobe </a:t>
            </a:r>
            <a:r>
              <a:rPr lang="en-US" sz="1100" dirty="0" err="1" smtClean="0"/>
              <a:t>PhoneGap</a:t>
            </a:r>
            <a:endParaRPr lang="en-US" sz="1100" dirty="0" smtClean="0"/>
          </a:p>
          <a:p>
            <a:pPr marL="169863" indent="-169863">
              <a:buFont typeface="Arial"/>
              <a:buChar char="•"/>
            </a:pPr>
            <a:r>
              <a:rPr lang="en-US" sz="1100" dirty="0" smtClean="0"/>
              <a:t>Corona SDK</a:t>
            </a:r>
          </a:p>
          <a:p>
            <a:pPr marL="169863" indent="-169863"/>
            <a:endParaRPr lang="en-US" sz="1100" dirty="0" smtClean="0"/>
          </a:p>
          <a:p>
            <a:pPr marL="0" indent="0">
              <a:buNone/>
            </a:pPr>
            <a:r>
              <a:rPr lang="en-US" sz="1100" u="sng" dirty="0" smtClean="0"/>
              <a:t>Cloud CRM</a:t>
            </a:r>
          </a:p>
          <a:p>
            <a:pPr marL="174625" indent="-174625"/>
            <a:r>
              <a:rPr lang="en-US" sz="1100" dirty="0" err="1" smtClean="0"/>
              <a:t>Salesforce</a:t>
            </a:r>
            <a:endParaRPr lang="en-US" sz="1100" dirty="0" smtClean="0"/>
          </a:p>
          <a:p>
            <a:pPr marL="174625" indent="-174625"/>
            <a:r>
              <a:rPr lang="en-US" sz="1100" dirty="0" smtClean="0"/>
              <a:t>Oracle Sales Cloud</a:t>
            </a:r>
          </a:p>
          <a:p>
            <a:pPr marL="174625" indent="-174625"/>
            <a:r>
              <a:rPr lang="en-US" sz="1100" dirty="0" smtClean="0"/>
              <a:t>MS Dynamics</a:t>
            </a:r>
          </a:p>
          <a:p>
            <a:pPr marL="174625" indent="-174625"/>
            <a:r>
              <a:rPr lang="en-US" sz="1100" dirty="0" err="1" smtClean="0"/>
              <a:t>ZenDesk</a:t>
            </a:r>
            <a:endParaRPr lang="en-US" sz="1100" dirty="0" smtClean="0"/>
          </a:p>
          <a:p>
            <a:pPr marL="174625" indent="-174625"/>
            <a:r>
              <a:rPr lang="en-US" sz="1100" dirty="0" err="1" smtClean="0"/>
              <a:t>SugarCRM</a:t>
            </a:r>
            <a:endParaRPr lang="en-US" sz="1100" dirty="0" smtClean="0"/>
          </a:p>
          <a:p>
            <a:endParaRPr lang="en-US" sz="1800" dirty="0" smtClean="0"/>
          </a:p>
          <a:p>
            <a:endParaRPr lang="en-US" sz="1800" dirty="0" smtClean="0"/>
          </a:p>
          <a:p>
            <a:pPr marL="0" indent="0">
              <a:buNone/>
            </a:pPr>
            <a:r>
              <a:rPr lang="en-US" sz="1800" u="sng" dirty="0" smtClean="0"/>
              <a:t>Premise</a:t>
            </a:r>
          </a:p>
          <a:p>
            <a:pPr marL="169863" indent="-169863"/>
            <a:r>
              <a:rPr lang="en-US" sz="1800" dirty="0" smtClean="0"/>
              <a:t>Avaya</a:t>
            </a:r>
          </a:p>
          <a:p>
            <a:pPr marL="169863" indent="-169863"/>
            <a:r>
              <a:rPr lang="en-US" sz="1800" dirty="0" smtClean="0"/>
              <a:t>Cisco</a:t>
            </a:r>
          </a:p>
          <a:p>
            <a:pPr marL="169863" indent="-169863"/>
            <a:r>
              <a:rPr lang="en-US" sz="1800" dirty="0" err="1" smtClean="0"/>
              <a:t>Genesys</a:t>
            </a:r>
            <a:endParaRPr lang="en-US" sz="1800" dirty="0" smtClean="0"/>
          </a:p>
          <a:p>
            <a:pPr marL="169863" indent="-169863"/>
            <a:r>
              <a:rPr lang="en-US" sz="1800" dirty="0" smtClean="0"/>
              <a:t>Interactive Intelligence</a:t>
            </a:r>
          </a:p>
          <a:p>
            <a:pPr marL="169863" indent="-169863"/>
            <a:r>
              <a:rPr lang="en-US" sz="1800" dirty="0" smtClean="0"/>
              <a:t>Aspect</a:t>
            </a:r>
          </a:p>
          <a:p>
            <a:pPr marL="169863" indent="-169863"/>
            <a:endParaRPr lang="en-US" sz="1800" dirty="0" smtClean="0"/>
          </a:p>
          <a:p>
            <a:pPr marL="0" indent="0">
              <a:buNone/>
            </a:pPr>
            <a:r>
              <a:rPr lang="en-US" sz="1800" u="sng" dirty="0" smtClean="0"/>
              <a:t>Cloud Contact Center</a:t>
            </a:r>
          </a:p>
          <a:p>
            <a:pPr marL="169863" indent="-169863"/>
            <a:r>
              <a:rPr lang="en-US" sz="1800" dirty="0" smtClean="0"/>
              <a:t>Five9s</a:t>
            </a:r>
          </a:p>
          <a:p>
            <a:pPr marL="169863" indent="-169863"/>
            <a:r>
              <a:rPr lang="en-US" sz="1800" dirty="0" err="1" smtClean="0"/>
              <a:t>inContact</a:t>
            </a:r>
            <a:endParaRPr lang="en-US" sz="1800" dirty="0" smtClean="0"/>
          </a:p>
          <a:p>
            <a:pPr marL="169863" indent="-169863"/>
            <a:r>
              <a:rPr lang="en-US" sz="1800" dirty="0" err="1" smtClean="0"/>
              <a:t>LiveOps</a:t>
            </a:r>
            <a:endParaRPr lang="en-US" sz="1800" dirty="0" smtClean="0"/>
          </a:p>
          <a:p>
            <a:pPr marL="169863" indent="-169863"/>
            <a:r>
              <a:rPr lang="en-US" sz="1800" dirty="0" err="1" smtClean="0"/>
              <a:t>Enghouse</a:t>
            </a:r>
            <a:r>
              <a:rPr lang="en-US" sz="1800" dirty="0" smtClean="0"/>
              <a:t> Interactive (</a:t>
            </a:r>
            <a:r>
              <a:rPr lang="en-US" sz="1800" dirty="0" err="1" smtClean="0"/>
              <a:t>Cosmocom</a:t>
            </a:r>
            <a:r>
              <a:rPr lang="en-US" sz="1800" dirty="0" smtClean="0"/>
              <a:t>)</a:t>
            </a:r>
          </a:p>
          <a:p>
            <a:pPr marL="169863" indent="-169863"/>
            <a:r>
              <a:rPr lang="en-US" sz="1800" dirty="0" err="1" smtClean="0"/>
              <a:t>Transera</a:t>
            </a:r>
            <a:endParaRPr lang="en-US" sz="1800" dirty="0" smtClean="0"/>
          </a:p>
          <a:p>
            <a:pPr marL="169863" indent="-169863"/>
            <a:r>
              <a:rPr lang="en-US" sz="1800" dirty="0" err="1" smtClean="0"/>
              <a:t>Genesys</a:t>
            </a:r>
            <a:r>
              <a:rPr lang="en-US" sz="1800" dirty="0" smtClean="0"/>
              <a:t> (</a:t>
            </a:r>
            <a:r>
              <a:rPr lang="en-US" sz="1800" dirty="0" err="1" smtClean="0"/>
              <a:t>Echopass</a:t>
            </a:r>
            <a:r>
              <a:rPr lang="en-US" sz="1800" dirty="0" smtClean="0"/>
              <a:t>)</a:t>
            </a:r>
          </a:p>
          <a:p>
            <a:pPr marL="169863" indent="-169863"/>
            <a:endParaRPr lang="en-US" sz="1800" dirty="0" smtClean="0"/>
          </a:p>
          <a:p>
            <a:pPr marL="0" indent="0">
              <a:buNone/>
            </a:pPr>
            <a:r>
              <a:rPr lang="en-US" sz="1800" u="sng" dirty="0" smtClean="0"/>
              <a:t>Engagement</a:t>
            </a:r>
          </a:p>
          <a:p>
            <a:pPr marL="0" indent="0">
              <a:buNone/>
            </a:pPr>
            <a:r>
              <a:rPr lang="en-US" sz="1800" u="sng" dirty="0" smtClean="0"/>
              <a:t>Portals</a:t>
            </a:r>
          </a:p>
          <a:p>
            <a:pPr marL="169863" indent="-169863"/>
            <a:r>
              <a:rPr lang="en-US" sz="1800" dirty="0" smtClean="0"/>
              <a:t>Oracle / </a:t>
            </a:r>
            <a:r>
              <a:rPr lang="en-US" sz="1800" dirty="0" err="1" smtClean="0"/>
              <a:t>RightNow</a:t>
            </a:r>
            <a:endParaRPr lang="en-US" sz="1800" dirty="0" smtClean="0"/>
          </a:p>
          <a:p>
            <a:pPr marL="169863" indent="-169863"/>
            <a:r>
              <a:rPr lang="en-US" sz="1800" dirty="0" err="1" smtClean="0"/>
              <a:t>LivePerson</a:t>
            </a:r>
            <a:endParaRPr lang="en-US" sz="1800" dirty="0" smtClean="0"/>
          </a:p>
          <a:p>
            <a:pPr marL="169863" indent="-169863"/>
            <a:r>
              <a:rPr lang="en-US" sz="1800" dirty="0" err="1" smtClean="0"/>
              <a:t>Egain</a:t>
            </a:r>
            <a:endParaRPr lang="en-US" sz="1800" dirty="0" smtClean="0"/>
          </a:p>
          <a:p>
            <a:pPr marL="169863" indent="-169863"/>
            <a:r>
              <a:rPr lang="en-US" sz="1800" dirty="0" smtClean="0"/>
              <a:t>Moxie Software</a:t>
            </a:r>
          </a:p>
          <a:p>
            <a:pPr marL="169863" indent="-169863"/>
            <a:endParaRPr lang="en-US" sz="1800" dirty="0" smtClean="0"/>
          </a:p>
          <a:p>
            <a:pPr marL="169863" indent="-169863"/>
            <a:r>
              <a:rPr lang="en-US" sz="1800" dirty="0" smtClean="0"/>
              <a:t>7.6 M agents</a:t>
            </a:r>
          </a:p>
          <a:p>
            <a:pPr marL="169863" indent="-169863"/>
            <a:r>
              <a:rPr lang="en-US" sz="1800" dirty="0" smtClean="0"/>
              <a:t>&amp; 105K centers  world wide</a:t>
            </a:r>
          </a:p>
          <a:p>
            <a:pPr marL="169863" indent="-169863"/>
            <a:endParaRPr lang="en-US" sz="1800" dirty="0" smtClean="0"/>
          </a:p>
          <a:p>
            <a:pPr marL="169863" indent="-169863"/>
            <a:endParaRPr lang="en-US" sz="1800" dirty="0" smtClean="0"/>
          </a:p>
          <a:p>
            <a:pPr marL="169863" indent="-169863"/>
            <a:endParaRPr lang="en-US" sz="1800" dirty="0" smtClean="0"/>
          </a:p>
          <a:p>
            <a:endParaRPr lang="en-US" sz="1800" dirty="0" smtClean="0"/>
          </a:p>
          <a:p>
            <a:pPr marL="169863" indent="-169863"/>
            <a:endParaRPr lang="en-US" sz="1100" dirty="0" smtClean="0"/>
          </a:p>
          <a:p>
            <a:pPr marL="0" indent="0">
              <a:buNone/>
            </a:pPr>
            <a:endParaRPr lang="en-US" sz="1100" u="sng" dirty="0" smtClean="0"/>
          </a:p>
          <a:p>
            <a:pPr marL="0" indent="0">
              <a:buNone/>
            </a:pPr>
            <a:endParaRPr lang="en-US" sz="1100" u="sng" dirty="0" smtClean="0"/>
          </a:p>
          <a:p>
            <a:pPr marL="0" indent="0">
              <a:buNone/>
            </a:pPr>
            <a:r>
              <a:rPr lang="en-US" sz="1100" u="sng" dirty="0" smtClean="0"/>
              <a:t>Web</a:t>
            </a:r>
          </a:p>
          <a:p>
            <a:pPr marL="169863" indent="-169863"/>
            <a:r>
              <a:rPr lang="en-US" sz="1100" dirty="0" err="1" smtClean="0"/>
              <a:t>Hubspot</a:t>
            </a:r>
            <a:endParaRPr lang="en-US" sz="1100" dirty="0" smtClean="0"/>
          </a:p>
          <a:p>
            <a:pPr marL="169863" indent="-169863"/>
            <a:r>
              <a:rPr lang="en-US" sz="1100" dirty="0" smtClean="0"/>
              <a:t>Bootstrap (Twitter)</a:t>
            </a:r>
          </a:p>
          <a:p>
            <a:pPr marL="169863" indent="-169863"/>
            <a:r>
              <a:rPr lang="en-US" sz="1100" dirty="0" err="1" smtClean="0"/>
              <a:t>Salesforce</a:t>
            </a:r>
            <a:r>
              <a:rPr lang="en-US" sz="1100" dirty="0" smtClean="0"/>
              <a:t> / Heroku1</a:t>
            </a:r>
          </a:p>
          <a:p>
            <a:pPr marL="169863" indent="-169863"/>
            <a:r>
              <a:rPr lang="en-US" sz="1100" dirty="0" err="1" smtClean="0"/>
              <a:t>Webflow</a:t>
            </a:r>
            <a:endParaRPr lang="en-US" sz="1100" dirty="0" smtClean="0"/>
          </a:p>
          <a:p>
            <a:pPr marL="169863" indent="-169863"/>
            <a:r>
              <a:rPr lang="en-US" sz="1100" dirty="0" err="1" smtClean="0"/>
              <a:t>Wordpress</a:t>
            </a:r>
            <a:endParaRPr lang="en-US" sz="1100" dirty="0" smtClean="0"/>
          </a:p>
          <a:p>
            <a:pPr marL="457200" marR="0" lvl="1" indent="0" algn="l" defTabSz="914400" rtl="0" eaLnBrk="1" fontAlgn="auto" latinLnBrk="0" hangingPunct="1">
              <a:lnSpc>
                <a:spcPct val="100000"/>
              </a:lnSpc>
              <a:spcBef>
                <a:spcPts val="0"/>
              </a:spcBef>
              <a:spcAft>
                <a:spcPts val="0"/>
              </a:spcAft>
              <a:buClrTx/>
              <a:buSzTx/>
              <a:buFont typeface="Arial"/>
              <a:buNone/>
              <a:tabLst/>
              <a:defRPr/>
            </a:pPr>
            <a:endParaRPr lang="en-US" sz="1200" kern="1200" dirty="0" smtClean="0">
              <a:solidFill>
                <a:schemeClr val="tx1"/>
              </a:solidFill>
              <a:effectLst/>
              <a:latin typeface="+mn-lt"/>
              <a:ea typeface="+mn-ea"/>
              <a:cs typeface="+mn-cs"/>
            </a:endParaRPr>
          </a:p>
          <a:p>
            <a:pPr marL="628650" marR="0" lvl="1" indent="-171450" algn="l" defTabSz="914400" rtl="0" eaLnBrk="1" fontAlgn="auto" latinLnBrk="0" hangingPunct="1">
              <a:lnSpc>
                <a:spcPct val="100000"/>
              </a:lnSpc>
              <a:spcBef>
                <a:spcPts val="0"/>
              </a:spcBef>
              <a:spcAft>
                <a:spcPts val="0"/>
              </a:spcAft>
              <a:buClrTx/>
              <a:buSzTx/>
              <a:buFont typeface="Arial"/>
              <a:buChar char="•"/>
              <a:tabLst/>
              <a:defRPr/>
            </a:pPr>
            <a:endParaRPr lang="en-US" sz="1200" kern="1200" dirty="0" smtClean="0">
              <a:solidFill>
                <a:schemeClr val="tx1"/>
              </a:solidFill>
              <a:effectLst/>
              <a:latin typeface="+mn-lt"/>
              <a:ea typeface="+mn-ea"/>
              <a:cs typeface="+mn-cs"/>
            </a:endParaRPr>
          </a:p>
          <a:p>
            <a:pPr marL="628650" marR="0" lvl="1" indent="-171450" algn="l" defTabSz="914400" rtl="0" eaLnBrk="1" fontAlgn="auto" latinLnBrk="0" hangingPunct="1">
              <a:lnSpc>
                <a:spcPct val="100000"/>
              </a:lnSpc>
              <a:spcBef>
                <a:spcPts val="0"/>
              </a:spcBef>
              <a:spcAft>
                <a:spcPts val="0"/>
              </a:spcAft>
              <a:buClrTx/>
              <a:buSzTx/>
              <a:buFont typeface="Arial"/>
              <a:buChar char="•"/>
              <a:tabLst/>
              <a:defRPr/>
            </a:pP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85C01F7-43E2-D940-AFF0-4F720651F790}" type="slidenum">
              <a:rPr lang="en-US" smtClean="0"/>
              <a:t>79</a:t>
            </a:fld>
            <a:endParaRPr lang="en-US" dirty="0"/>
          </a:p>
        </p:txBody>
      </p:sp>
    </p:spTree>
    <p:extLst>
      <p:ext uri="{BB962C8B-B14F-4D97-AF65-F5344CB8AC3E}">
        <p14:creationId xmlns:p14="http://schemas.microsoft.com/office/powerpoint/2010/main" val="29346851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Based on customers’ different mobile priorities depending upon</a:t>
            </a:r>
            <a:r>
              <a:rPr lang="en-US" baseline="0" dirty="0" smtClean="0"/>
              <a:t> who they are doing business with, the statistics show that more and more issues need to be addressed via a mobile device but less than 10% of enterprises are prepared to do so. </a:t>
            </a:r>
            <a:endParaRPr lang="en-US" dirty="0"/>
          </a:p>
        </p:txBody>
      </p:sp>
      <p:sp>
        <p:nvSpPr>
          <p:cNvPr id="4" name="Slide Number Placeholder 3"/>
          <p:cNvSpPr>
            <a:spLocks noGrp="1"/>
          </p:cNvSpPr>
          <p:nvPr>
            <p:ph type="sldNum" sz="quarter" idx="10"/>
          </p:nvPr>
        </p:nvSpPr>
        <p:spPr/>
        <p:txBody>
          <a:bodyPr/>
          <a:lstStyle/>
          <a:p>
            <a:fld id="{6F8F76F5-73C9-6644-B937-4831B7D7047E}" type="slidenum">
              <a:rPr lang="en-US" smtClean="0"/>
              <a:pPr/>
              <a:t>9</a:t>
            </a:fld>
            <a:endParaRPr lang="en-US" dirty="0"/>
          </a:p>
        </p:txBody>
      </p:sp>
    </p:spTree>
    <p:extLst>
      <p:ext uri="{BB962C8B-B14F-4D97-AF65-F5344CB8AC3E}">
        <p14:creationId xmlns:p14="http://schemas.microsoft.com/office/powerpoint/2010/main" val="28727364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11"/>
          <p:cNvSpPr>
            <a:spLocks noGrp="1" noChangeArrowheads="1"/>
          </p:cNvSpPr>
          <p:nvPr>
            <p:ph type="sldNum" sz="quarter" idx="5"/>
          </p:nvPr>
        </p:nvSpPr>
        <p:spPr>
          <a:noFill/>
        </p:spPr>
        <p:txBody>
          <a:bodyPr/>
          <a:lstStyle/>
          <a:p>
            <a:fld id="{8754B356-E94D-4546-80DE-AA5ECC5831C1}" type="slidenum">
              <a:rPr lang="en-US" smtClean="0">
                <a:latin typeface="Arial" pitchFamily="34" charset="0"/>
              </a:rPr>
              <a:pPr/>
              <a:t>11</a:t>
            </a:fld>
            <a:endParaRPr lang="en-US" smtClean="0">
              <a:latin typeface="Arial" pitchFamily="34" charset="0"/>
            </a:endParaRPr>
          </a:p>
        </p:txBody>
      </p:sp>
      <p:sp>
        <p:nvSpPr>
          <p:cNvPr id="34819" name="Rectangle 11"/>
          <p:cNvSpPr txBox="1">
            <a:spLocks noGrp="1" noChangeArrowheads="1"/>
          </p:cNvSpPr>
          <p:nvPr/>
        </p:nvSpPr>
        <p:spPr bwMode="auto">
          <a:xfrm>
            <a:off x="5800083" y="8538108"/>
            <a:ext cx="796247" cy="282457"/>
          </a:xfrm>
          <a:prstGeom prst="rect">
            <a:avLst/>
          </a:prstGeom>
          <a:noFill/>
          <a:ln w="9525">
            <a:noFill/>
            <a:miter lim="800000"/>
            <a:headEnd/>
            <a:tailEnd/>
          </a:ln>
        </p:spPr>
        <p:txBody>
          <a:bodyPr lIns="18437" tIns="0" rIns="18437" bIns="0" anchor="b"/>
          <a:lstStyle/>
          <a:p>
            <a:pPr algn="r" defTabSz="884951" eaLnBrk="0" hangingPunct="0"/>
            <a:fld id="{2394410E-4D94-47F0-8676-49C94D1734E9}" type="slidenum">
              <a:rPr lang="en-US" sz="800">
                <a:ea typeface="ＭＳ Ｐゴシック"/>
                <a:cs typeface="ＭＳ Ｐゴシック"/>
              </a:rPr>
              <a:pPr algn="r" defTabSz="884951" eaLnBrk="0" hangingPunct="0"/>
              <a:t>11</a:t>
            </a:fld>
            <a:endParaRPr lang="en-US" sz="800">
              <a:ea typeface="ＭＳ Ｐゴシック"/>
              <a:cs typeface="ＭＳ Ｐゴシック"/>
            </a:endParaRPr>
          </a:p>
        </p:txBody>
      </p:sp>
      <p:sp>
        <p:nvSpPr>
          <p:cNvPr id="34820" name="Rectangle 2"/>
          <p:cNvSpPr>
            <a:spLocks noGrp="1" noRot="1" noChangeAspect="1" noChangeArrowheads="1" noTextEdit="1"/>
          </p:cNvSpPr>
          <p:nvPr>
            <p:ph type="sldImg"/>
          </p:nvPr>
        </p:nvSpPr>
        <p:spPr>
          <a:xfrm>
            <a:off x="-34925" y="239713"/>
            <a:ext cx="6983413" cy="3929062"/>
          </a:xfrm>
          <a:ln/>
        </p:spPr>
      </p:sp>
      <p:sp>
        <p:nvSpPr>
          <p:cNvPr id="34821" name="Rectangle 3"/>
          <p:cNvSpPr>
            <a:spLocks noGrp="1" noChangeArrowheads="1"/>
          </p:cNvSpPr>
          <p:nvPr>
            <p:ph type="body" idx="1"/>
          </p:nvPr>
        </p:nvSpPr>
        <p:spPr>
          <a:xfrm>
            <a:off x="751298" y="4307106"/>
            <a:ext cx="5350589" cy="4181242"/>
          </a:xfrm>
          <a:noFill/>
          <a:ln/>
        </p:spPr>
        <p:txBody>
          <a:bodyPr/>
          <a:lstStyle/>
          <a:p>
            <a:pPr>
              <a:buFontTx/>
              <a:buNone/>
            </a:pPr>
            <a:r>
              <a:rPr lang="en-US" smtClean="0">
                <a:latin typeface="Arial" pitchFamily="34" charset="0"/>
              </a:rPr>
              <a:t>Aging populations, a shortage of healthcare practitioners, and rising costs continue to be key challenges in healthcare. Healthcare organizations are increasingly looking to technology innovations and alternate healthcare delivery models to improve patient care while trying to address these challenges.</a:t>
            </a:r>
          </a:p>
          <a:p>
            <a:pPr>
              <a:buFontTx/>
              <a:buNone/>
            </a:pPr>
            <a:endParaRPr lang="en-US" b="1" smtClean="0">
              <a:latin typeface="Arial" pitchFamily="34" charset="0"/>
            </a:endParaRPr>
          </a:p>
          <a:p>
            <a:pPr>
              <a:buFontTx/>
              <a:buNone/>
            </a:pPr>
            <a:r>
              <a:rPr lang="en-US" b="1" smtClean="0">
                <a:latin typeface="Arial" pitchFamily="34" charset="0"/>
              </a:rPr>
              <a:t>Findings that support these bullet points:</a:t>
            </a:r>
          </a:p>
          <a:p>
            <a:r>
              <a:rPr lang="en-US" b="1" smtClean="0">
                <a:latin typeface="Arial" pitchFamily="34" charset="0"/>
              </a:rPr>
              <a:t>Rising patient load, especially the elderly and those with chronic diseases</a:t>
            </a:r>
          </a:p>
          <a:p>
            <a:pPr marL="37161711" lvl="1" indent="-36713792"/>
            <a:r>
              <a:rPr lang="en-US" smtClean="0">
                <a:latin typeface="Arial" pitchFamily="34" charset="0"/>
              </a:rPr>
              <a:t>Populations around the world are growing, people are living longer, and, in the U.S., baby boomers are nearing retirement.</a:t>
            </a:r>
          </a:p>
          <a:p>
            <a:pPr marL="37161711" lvl="1" indent="-36713792"/>
            <a:r>
              <a:rPr lang="en-US" smtClean="0">
                <a:latin typeface="Arial" pitchFamily="34" charset="0"/>
              </a:rPr>
              <a:t>The number of baby boomers entering a classifiable disease risk category is increasing by 6% annually. (Frost &amp; Sullivan, 9/08)</a:t>
            </a:r>
          </a:p>
          <a:p>
            <a:pPr marL="37161711" lvl="1" indent="-36713792"/>
            <a:r>
              <a:rPr lang="en-US" smtClean="0">
                <a:latin typeface="Arial" pitchFamily="34" charset="0"/>
              </a:rPr>
              <a:t>More than 90 million Americans live with chronic illnesses (asthma, congestive heart failure, diabetes, hypertension, etc.). The annual medical cost of caring for these patients is more than 75% of total healthcare expenses (U.S. Centers for Disease Control and Prevention). </a:t>
            </a:r>
          </a:p>
          <a:p>
            <a:r>
              <a:rPr lang="en-US" b="1" smtClean="0">
                <a:latin typeface="Arial" pitchFamily="34" charset="0"/>
              </a:rPr>
              <a:t>Shortage of medical professionals</a:t>
            </a:r>
          </a:p>
          <a:p>
            <a:pPr marL="37161711" lvl="1" indent="-36713792"/>
            <a:r>
              <a:rPr lang="en-US" smtClean="0">
                <a:latin typeface="Arial" pitchFamily="34" charset="0"/>
              </a:rPr>
              <a:t>The </a:t>
            </a:r>
            <a:r>
              <a:rPr lang="en-US" i="1" smtClean="0">
                <a:latin typeface="Arial" pitchFamily="34" charset="0"/>
              </a:rPr>
              <a:t>Journal of the American Medical Association</a:t>
            </a:r>
            <a:r>
              <a:rPr lang="en-US" smtClean="0">
                <a:latin typeface="Arial" pitchFamily="34" charset="0"/>
              </a:rPr>
              <a:t> reports a steady decline in the number of US medical student graduates choosing primary care. </a:t>
            </a:r>
          </a:p>
          <a:p>
            <a:pPr marL="37161711" lvl="1" indent="-36713792"/>
            <a:r>
              <a:rPr lang="en-US" smtClean="0">
                <a:latin typeface="Arial" pitchFamily="34" charset="0"/>
              </a:rPr>
              <a:t>In the U.S., the ratio of healthcare staff per citizen is lower than the required amount by more than 40 percent. Staff demands are expected to double over the next 25 years and the crisis is expected to peak between 2010 and 2020. (Frost &amp; Sullivan, 9/08)</a:t>
            </a:r>
          </a:p>
          <a:p>
            <a:r>
              <a:rPr lang="en-US" b="1" smtClean="0">
                <a:latin typeface="Arial" pitchFamily="34" charset="0"/>
              </a:rPr>
              <a:t>Rising cost of providing care</a:t>
            </a:r>
            <a:endParaRPr lang="en-GB" b="1" smtClean="0">
              <a:latin typeface="Arial" pitchFamily="34" charset="0"/>
            </a:endParaRPr>
          </a:p>
          <a:p>
            <a:pPr marL="37161711" lvl="1" indent="-36713792"/>
            <a:r>
              <a:rPr lang="en-US" smtClean="0">
                <a:latin typeface="Arial" pitchFamily="34" charset="0"/>
              </a:rPr>
              <a:t>In the U.S., total health spending per person in 2007 was USD 7,439 (Medicare and Medicaid Office). </a:t>
            </a:r>
          </a:p>
          <a:p>
            <a:pPr marL="37161711" lvl="1" indent="-36713792"/>
            <a:r>
              <a:rPr lang="en-GB" smtClean="0">
                <a:latin typeface="Arial" pitchFamily="34" charset="0"/>
              </a:rPr>
              <a:t>According to the Organization for Economic Co-operation and Development, healthcare spending in 2007 accounted for:</a:t>
            </a:r>
          </a:p>
          <a:p>
            <a:pPr lvl="3"/>
            <a:r>
              <a:rPr lang="en-GB" smtClean="0">
                <a:latin typeface="Arial" pitchFamily="34" charset="0"/>
              </a:rPr>
              <a:t>16% of GDP in the U.S.</a:t>
            </a:r>
          </a:p>
          <a:p>
            <a:pPr lvl="3"/>
            <a:r>
              <a:rPr lang="en-GB" smtClean="0">
                <a:latin typeface="Arial" pitchFamily="34" charset="0"/>
              </a:rPr>
              <a:t>10.7% of GDP in Germany</a:t>
            </a:r>
          </a:p>
          <a:p>
            <a:pPr lvl="3"/>
            <a:r>
              <a:rPr lang="en-GB" smtClean="0">
                <a:latin typeface="Arial" pitchFamily="34" charset="0"/>
              </a:rPr>
              <a:t>9.7% of GDP in Canada</a:t>
            </a:r>
          </a:p>
          <a:p>
            <a:pPr lvl="3"/>
            <a:r>
              <a:rPr lang="en-GB" smtClean="0">
                <a:latin typeface="Arial" pitchFamily="34" charset="0"/>
              </a:rPr>
              <a:t>9.5% of GDP in France</a:t>
            </a:r>
          </a:p>
          <a:p>
            <a:pPr lvl="2"/>
            <a:r>
              <a:rPr lang="en-GB" smtClean="0">
                <a:latin typeface="Arial" pitchFamily="34" charset="0"/>
              </a:rPr>
              <a:t>These costs are projected to continue to increase over the next decade.</a:t>
            </a:r>
            <a:endParaRPr lang="en-US" smtClean="0">
              <a:latin typeface="Arial" pitchFamily="34" charset="0"/>
            </a:endParaRPr>
          </a:p>
          <a:p>
            <a:r>
              <a:rPr lang="en-US" b="1" smtClean="0">
                <a:latin typeface="Arial" pitchFamily="34" charset="0"/>
              </a:rPr>
              <a:t>ERs &amp; EDs are overcrowded and often a patient’s first choice for care</a:t>
            </a:r>
          </a:p>
          <a:p>
            <a:pPr marL="37161711" lvl="1" indent="-36713792"/>
            <a:r>
              <a:rPr lang="en-US" smtClean="0">
                <a:latin typeface="Arial" pitchFamily="34" charset="0"/>
              </a:rPr>
              <a:t>In the U.S., 1 in 3 emergency rooms (ERs) and emergency departments (EDs) are so crowded that ambulances are sometimes diverted to other hospitals. In urban hospitals, the number is 1 in 2. (American Hospital Association)</a:t>
            </a:r>
          </a:p>
          <a:p>
            <a:pPr marL="37161711" lvl="1" indent="-36713792"/>
            <a:r>
              <a:rPr lang="en-US" smtClean="0">
                <a:latin typeface="Arial" pitchFamily="34" charset="0"/>
              </a:rPr>
              <a:t>The uninsured often use ERs/EDs as their primary source of healthcare. Research shows that more insured patients are also using ERs/EDs because it’s inconvenient to see their regular care provider (US Community Tracking Household Study Household survey)</a:t>
            </a:r>
          </a:p>
          <a:p>
            <a:pPr marL="37161711" lvl="1" indent="-36713792"/>
            <a:r>
              <a:rPr lang="en-US" smtClean="0">
                <a:latin typeface="Arial" pitchFamily="34" charset="0"/>
              </a:rPr>
              <a:t>Overuse of ERs/EDs adds cost to an already overburdened healthcare system </a:t>
            </a:r>
          </a:p>
          <a:p>
            <a:r>
              <a:rPr lang="en-US" b="1" smtClean="0">
                <a:latin typeface="Arial" pitchFamily="34" charset="0"/>
              </a:rPr>
              <a:t>Specialists aren’t always available locally</a:t>
            </a:r>
          </a:p>
          <a:p>
            <a:pPr marL="37161711" lvl="1" indent="-36713792"/>
            <a:r>
              <a:rPr lang="en-US" smtClean="0">
                <a:latin typeface="Arial" pitchFamily="34" charset="0"/>
              </a:rPr>
              <a:t>Patients in remote and rural areas often have to travel (sometimes very long distances) to see a doctor or specialist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http://</a:t>
            </a:r>
            <a:r>
              <a:rPr lang="en-US" dirty="0" err="1" smtClean="0"/>
              <a:t>www.wired.com</a:t>
            </a:r>
            <a:r>
              <a:rPr lang="en-US" dirty="0" smtClean="0"/>
              <a:t>/insights/2013/02/why-your-enterprise-must-rethink-mobile-app-development/</a:t>
            </a:r>
          </a:p>
          <a:p>
            <a:endParaRPr lang="en-US" dirty="0" smtClean="0"/>
          </a:p>
          <a:p>
            <a:endParaRPr lang="en-US" dirty="0" smtClean="0"/>
          </a:p>
          <a:p>
            <a:r>
              <a:rPr lang="en-US" dirty="0" smtClean="0"/>
              <a:t>http://</a:t>
            </a:r>
            <a:r>
              <a:rPr lang="en-US" dirty="0" err="1" smtClean="0"/>
              <a:t>ovum.com</a:t>
            </a:r>
            <a:r>
              <a:rPr lang="en-US" dirty="0" smtClean="0"/>
              <a:t>/</a:t>
            </a:r>
            <a:r>
              <a:rPr lang="en-US" dirty="0" err="1" smtClean="0"/>
              <a:t>press_releases</a:t>
            </a:r>
            <a:r>
              <a:rPr lang="en-US" dirty="0" smtClean="0"/>
              <a:t>/ovum-reveals-firms-face-huge-security-risks-as-80-of-byod-goes-unmanaged/</a:t>
            </a:r>
          </a:p>
          <a:p>
            <a:endParaRPr lang="en-US" dirty="0" smtClean="0"/>
          </a:p>
          <a:p>
            <a:r>
              <a:rPr lang="en-US" dirty="0" smtClean="0"/>
              <a:t>COMPETITION IBM WIRLWIND</a:t>
            </a:r>
            <a:r>
              <a:rPr lang="en-US" baseline="0" dirty="0" smtClean="0"/>
              <a:t> PRIVATE APP STORE </a:t>
            </a:r>
          </a:p>
          <a:p>
            <a:endParaRPr lang="en-US" baseline="0" dirty="0" smtClean="0"/>
          </a:p>
          <a:p>
            <a:r>
              <a:rPr lang="en-US" baseline="0" dirty="0" smtClean="0"/>
              <a:t>http://www.appcelerator.com.s3.amazonaws.com/</a:t>
            </a:r>
            <a:r>
              <a:rPr lang="en-US" baseline="0" dirty="0" err="1" smtClean="0"/>
              <a:t>pdf</a:t>
            </a:r>
            <a:r>
              <a:rPr lang="en-US" baseline="0" dirty="0" smtClean="0"/>
              <a:t>/enterprise-report-q12013-final.pdf</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6B3A648D-3808-2344-8E93-3AB7C754E475}" type="slidenum">
              <a:rPr lang="en-US" smtClean="0"/>
              <a:t>12</a:t>
            </a:fld>
            <a:endParaRPr lang="en-US"/>
          </a:p>
        </p:txBody>
      </p:sp>
    </p:spTree>
    <p:extLst>
      <p:ext uri="{BB962C8B-B14F-4D97-AF65-F5344CB8AC3E}">
        <p14:creationId xmlns:p14="http://schemas.microsoft.com/office/powerpoint/2010/main" val="21810888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smtClean="0">
                <a:solidFill>
                  <a:schemeClr val="tx1"/>
                </a:solidFill>
                <a:effectLst/>
                <a:latin typeface="+mn-lt"/>
                <a:ea typeface="+mn-ea"/>
                <a:cs typeface="+mn-cs"/>
              </a:rPr>
              <a:t>Forbes </a:t>
            </a:r>
            <a:r>
              <a:rPr lang="en-US" sz="1200" kern="1200" dirty="0" smtClean="0">
                <a:solidFill>
                  <a:schemeClr val="tx1"/>
                </a:solidFill>
                <a:effectLst/>
                <a:latin typeface="+mn-lt"/>
                <a:ea typeface="+mn-ea"/>
                <a:cs typeface="+mn-cs"/>
              </a:rPr>
              <a:t>reference is from </a:t>
            </a:r>
            <a:r>
              <a:rPr lang="en-US" sz="1200" u="sng" kern="1200" dirty="0" smtClean="0">
                <a:solidFill>
                  <a:schemeClr val="tx1"/>
                </a:solidFill>
                <a:effectLst/>
                <a:latin typeface="+mn-lt"/>
                <a:ea typeface="+mn-ea"/>
                <a:cs typeface="+mn-cs"/>
                <a:hlinkClick r:id="rId3"/>
              </a:rPr>
              <a:t>http://www.forbes.com/sites/chuckjones/2014/06/11/androids-app-engagement-higher-than-ios-but-apple-drives-higher-ecommerce-sales/</a:t>
            </a:r>
            <a:r>
              <a:rPr lang="en-US" sz="1200" kern="1200" dirty="0" smtClean="0">
                <a:solidFill>
                  <a:schemeClr val="tx1"/>
                </a:solidFill>
                <a:effectLst/>
                <a:latin typeface="+mn-lt"/>
                <a:ea typeface="+mn-ea"/>
                <a:cs typeface="+mn-cs"/>
              </a:rPr>
              <a:t>. </a:t>
            </a:r>
          </a:p>
          <a:p>
            <a:pPr lvl="0"/>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The telephone is arguably the most important channel that needs improvement. The majority of people (81%) prefer the phone for support, yet only 8% of consumers feel they are provided with ‘excellent’ customer service. This is the biggest gap out of any interaction channel, and the reason why we expect more from call centers (Top 10 Call Center Trends 2013)</a:t>
            </a:r>
          </a:p>
          <a:p>
            <a:pPr lvl="0"/>
            <a:r>
              <a:rPr lang="en-US" sz="1200" kern="1200" dirty="0" smtClean="0">
                <a:solidFill>
                  <a:schemeClr val="tx1"/>
                </a:solidFill>
                <a:effectLst/>
                <a:latin typeface="+mn-lt"/>
                <a:ea typeface="+mn-ea"/>
                <a:cs typeface="+mn-cs"/>
              </a:rPr>
              <a:t>30% of calls transferred to an agent was data given to us by two prominent financial services customers</a:t>
            </a:r>
          </a:p>
          <a:p>
            <a:pPr lvl="0"/>
            <a:r>
              <a:rPr lang="en-US" sz="1200" kern="1200" dirty="0" smtClean="0">
                <a:solidFill>
                  <a:schemeClr val="tx1"/>
                </a:solidFill>
                <a:effectLst/>
                <a:latin typeface="+mn-lt"/>
                <a:ea typeface="+mn-ea"/>
                <a:cs typeface="+mn-cs"/>
              </a:rPr>
              <a:t>Third stat on 72% : </a:t>
            </a:r>
            <a:r>
              <a:rPr lang="en-US" sz="1200" u="sng" kern="1200" dirty="0" smtClean="0">
                <a:solidFill>
                  <a:schemeClr val="tx1"/>
                </a:solidFill>
                <a:effectLst/>
                <a:latin typeface="+mn-lt"/>
                <a:ea typeface="+mn-ea"/>
                <a:cs typeface="+mn-cs"/>
                <a:hlinkClick r:id="rId4"/>
              </a:rPr>
              <a:t>https://fonolo.com/blog/2013/02/6-smartphone-app-statistics-for-your-call-center-to-consider/</a:t>
            </a:r>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AF5CC9F3-28BE-493F-B193-935AA4E8A657}" type="slidenum">
              <a:rPr lang="en-US" smtClean="0"/>
              <a:t>13</a:t>
            </a:fld>
            <a:endParaRPr lang="en-US"/>
          </a:p>
        </p:txBody>
      </p:sp>
    </p:spTree>
    <p:extLst>
      <p:ext uri="{BB962C8B-B14F-4D97-AF65-F5344CB8AC3E}">
        <p14:creationId xmlns:p14="http://schemas.microsoft.com/office/powerpoint/2010/main" val="283351069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hyperlink" Target="https://www.youtube.com/watch?v=Rx-HiAfqfUY" TargetMode="External"/><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hyperlink" Target="https://www.youtube.com/watch?v=Rx-HiAfqfUY" TargetMode="External"/><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hyperlink" Target="https://www.youtube.com/watch?v=Rx-HiAfqfUY" TargetMode="External"/><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hyperlink" Target="https://www.youtube.com/watch?v=Rx-HiAfqfUY" TargetMode="External"/><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hyperlink" Target="https://www.youtube.com/watch?v=Rx-HiAfqfUY" TargetMode="External"/><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2400" y="4236792"/>
            <a:ext cx="3886200" cy="450697"/>
          </a:xfrm>
        </p:spPr>
        <p:txBody>
          <a:bodyPr anchor="b">
            <a:normAutofit/>
          </a:bodyPr>
          <a:lstStyle>
            <a:lvl1pPr marL="0" indent="0">
              <a:buNone/>
              <a:defRPr sz="18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5" name="Footer Placeholder 4"/>
          <p:cNvSpPr>
            <a:spLocks noGrp="1"/>
          </p:cNvSpPr>
          <p:nvPr>
            <p:ph type="ftr" sz="quarter" idx="11"/>
          </p:nvPr>
        </p:nvSpPr>
        <p:spPr>
          <a:xfrm>
            <a:off x="106326" y="4888706"/>
            <a:ext cx="3898938" cy="273844"/>
          </a:xfrm>
          <a:prstGeom prst="rect">
            <a:avLst/>
          </a:prstGeom>
        </p:spPr>
        <p:txBody>
          <a:bodyPr/>
          <a:lstStyle>
            <a:lvl1pPr>
              <a:defRPr sz="900">
                <a:solidFill>
                  <a:schemeClr val="bg1">
                    <a:lumMod val="65000"/>
                  </a:schemeClr>
                </a:solidFill>
              </a:defRPr>
            </a:lvl1pPr>
          </a:lstStyle>
          <a:p>
            <a:r>
              <a:rPr lang="en-US" dirty="0" smtClean="0">
                <a:solidFill>
                  <a:prstClr val="white">
                    <a:lumMod val="65000"/>
                  </a:prstClr>
                </a:solidFill>
              </a:rPr>
              <a:t>CaféX Communications Confidential © 2015 – All Rights Reserved. </a:t>
            </a:r>
            <a:endParaRPr lang="en-US" dirty="0">
              <a:solidFill>
                <a:prstClr val="white">
                  <a:lumMod val="65000"/>
                </a:prstClr>
              </a:solidFill>
            </a:endParaRPr>
          </a:p>
        </p:txBody>
      </p:sp>
      <p:pic>
        <p:nvPicPr>
          <p:cNvPr id="7" name="Picture 6"/>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899408"/>
            <a:ext cx="9144000" cy="3337385"/>
          </a:xfrm>
          <a:prstGeom prst="rect">
            <a:avLst/>
          </a:prstGeom>
        </p:spPr>
      </p:pic>
      <p:sp>
        <p:nvSpPr>
          <p:cNvPr id="8" name="Rectangle 7"/>
          <p:cNvSpPr/>
          <p:nvPr userDrawn="1"/>
        </p:nvSpPr>
        <p:spPr>
          <a:xfrm>
            <a:off x="0" y="899408"/>
            <a:ext cx="9144000" cy="3337385"/>
          </a:xfrm>
          <a:prstGeom prst="rect">
            <a:avLst/>
          </a:prstGeom>
          <a:solidFill>
            <a:schemeClr val="tx2">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pic>
        <p:nvPicPr>
          <p:cNvPr id="13" name="Picture 12">
            <a:hlinkClick r:id="rId3"/>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331172" y="209550"/>
            <a:ext cx="514009" cy="514009"/>
          </a:xfrm>
          <a:prstGeom prst="rect">
            <a:avLst/>
          </a:prstGeom>
        </p:spPr>
      </p:pic>
      <p:sp>
        <p:nvSpPr>
          <p:cNvPr id="16" name="Title 15"/>
          <p:cNvSpPr>
            <a:spLocks noGrp="1"/>
          </p:cNvSpPr>
          <p:nvPr>
            <p:ph type="title"/>
          </p:nvPr>
        </p:nvSpPr>
        <p:spPr>
          <a:xfrm>
            <a:off x="685800" y="1962150"/>
            <a:ext cx="7645371" cy="1066800"/>
          </a:xfrm>
        </p:spPr>
        <p:txBody>
          <a:bodyPr/>
          <a:lstStyle>
            <a:lvl1pPr>
              <a:defRPr sz="4000" b="0">
                <a:solidFill>
                  <a:schemeClr val="bg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2975571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14" name="Footer Placeholder 3"/>
          <p:cNvSpPr>
            <a:spLocks noGrp="1"/>
          </p:cNvSpPr>
          <p:nvPr>
            <p:ph type="ftr" sz="quarter" idx="11"/>
          </p:nvPr>
        </p:nvSpPr>
        <p:spPr>
          <a:xfrm>
            <a:off x="107629" y="4876119"/>
            <a:ext cx="3898938" cy="273844"/>
          </a:xfrm>
          <a:prstGeom prst="rect">
            <a:avLst/>
          </a:prstGeom>
        </p:spPr>
        <p:txBody>
          <a:bodyPr/>
          <a:lstStyle>
            <a:lvl1pPr>
              <a:defRPr sz="900">
                <a:solidFill>
                  <a:schemeClr val="bg1">
                    <a:lumMod val="65000"/>
                  </a:schemeClr>
                </a:solidFill>
              </a:defRPr>
            </a:lvl1pPr>
          </a:lstStyle>
          <a:p>
            <a:r>
              <a:rPr lang="en-US" dirty="0" smtClean="0">
                <a:solidFill>
                  <a:prstClr val="white">
                    <a:lumMod val="65000"/>
                  </a:prstClr>
                </a:solidFill>
              </a:rPr>
              <a:t>CaféX Communications Confidential © 2015 – All Rights Reserved. </a:t>
            </a:r>
            <a:endParaRPr lang="en-US" dirty="0">
              <a:solidFill>
                <a:prstClr val="white">
                  <a:lumMod val="65000"/>
                </a:prstClr>
              </a:solidFill>
            </a:endParaRPr>
          </a:p>
        </p:txBody>
      </p:sp>
      <p:sp>
        <p:nvSpPr>
          <p:cNvPr id="15" name="Slide Number Placeholder 4"/>
          <p:cNvSpPr>
            <a:spLocks noGrp="1"/>
          </p:cNvSpPr>
          <p:nvPr>
            <p:ph type="sldNum" sz="quarter" idx="12"/>
          </p:nvPr>
        </p:nvSpPr>
        <p:spPr>
          <a:xfrm>
            <a:off x="7014842" y="4876119"/>
            <a:ext cx="2133600" cy="273844"/>
          </a:xfrm>
          <a:prstGeom prst="rect">
            <a:avLst/>
          </a:prstGeom>
        </p:spPr>
        <p:txBody>
          <a:bodyPr/>
          <a:lstStyle>
            <a:lvl1pPr algn="r">
              <a:defRPr sz="900">
                <a:solidFill>
                  <a:schemeClr val="bg1">
                    <a:lumMod val="65000"/>
                  </a:schemeClr>
                </a:solidFill>
              </a:defRPr>
            </a:lvl1pPr>
          </a:lstStyle>
          <a:p>
            <a:fld id="{0431C951-9D62-474D-B35D-66AB940D3B2F}" type="slidenum">
              <a:rPr lang="en-US" smtClean="0">
                <a:solidFill>
                  <a:prstClr val="white">
                    <a:lumMod val="65000"/>
                  </a:prstClr>
                </a:solidFill>
              </a:rPr>
              <a:pPr/>
              <a:t>‹#›</a:t>
            </a:fld>
            <a:endParaRPr lang="en-US" dirty="0">
              <a:solidFill>
                <a:prstClr val="white">
                  <a:lumMod val="65000"/>
                </a:prstClr>
              </a:solidFill>
            </a:endParaRPr>
          </a:p>
        </p:txBody>
      </p:sp>
    </p:spTree>
    <p:extLst>
      <p:ext uri="{BB962C8B-B14F-4D97-AF65-F5344CB8AC3E}">
        <p14:creationId xmlns:p14="http://schemas.microsoft.com/office/powerpoint/2010/main" val="3244457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6" name="Rectangle 5"/>
          <p:cNvSpPr/>
          <p:nvPr userDrawn="1"/>
        </p:nvSpPr>
        <p:spPr>
          <a:xfrm>
            <a:off x="-15120" y="2485"/>
            <a:ext cx="9171215" cy="5143500"/>
          </a:xfrm>
          <a:prstGeom prst="rect">
            <a:avLst/>
          </a:prstGeom>
          <a:gradFill flip="none" rotWithShape="1">
            <a:gsLst>
              <a:gs pos="20000">
                <a:srgbClr val="5C94C3">
                  <a:alpha val="72000"/>
                </a:srgbClr>
              </a:gs>
              <a:gs pos="55000">
                <a:srgbClr val="5C94C3">
                  <a:alpha val="50000"/>
                </a:srgbClr>
              </a:gs>
              <a:gs pos="100000">
                <a:srgbClr val="5C94C3"/>
              </a:gs>
            </a:gsLst>
            <a:lin ang="264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7" name="Rounded Rectangle 6"/>
          <p:cNvSpPr/>
          <p:nvPr userDrawn="1"/>
        </p:nvSpPr>
        <p:spPr>
          <a:xfrm>
            <a:off x="-772606" y="501780"/>
            <a:ext cx="5373334" cy="5313424"/>
          </a:xfrm>
          <a:prstGeom prst="roundRect">
            <a:avLst>
              <a:gd name="adj" fmla="val 50000"/>
            </a:avLst>
          </a:prstGeom>
          <a:gradFill flip="none" rotWithShape="1">
            <a:gsLst>
              <a:gs pos="0">
                <a:schemeClr val="accent4">
                  <a:lumMod val="75000"/>
                  <a:alpha val="28000"/>
                </a:schemeClr>
              </a:gs>
              <a:gs pos="100000">
                <a:schemeClr val="accent4">
                  <a:lumMod val="75000"/>
                  <a:alpha val="29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endParaRPr>
          </a:p>
        </p:txBody>
      </p:sp>
      <p:sp>
        <p:nvSpPr>
          <p:cNvPr id="8" name="Rounded Rectangle 7"/>
          <p:cNvSpPr/>
          <p:nvPr userDrawn="1"/>
        </p:nvSpPr>
        <p:spPr>
          <a:xfrm rot="10800000">
            <a:off x="1736827" y="-322156"/>
            <a:ext cx="2021611" cy="1968305"/>
          </a:xfrm>
          <a:prstGeom prst="roundRect">
            <a:avLst>
              <a:gd name="adj" fmla="val 50000"/>
            </a:avLst>
          </a:prstGeom>
          <a:gradFill flip="none" rotWithShape="1">
            <a:gsLst>
              <a:gs pos="0">
                <a:srgbClr val="057550">
                  <a:alpha val="40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Rounded Rectangle 8"/>
          <p:cNvSpPr/>
          <p:nvPr userDrawn="1"/>
        </p:nvSpPr>
        <p:spPr>
          <a:xfrm>
            <a:off x="7329035" y="-476508"/>
            <a:ext cx="950557" cy="953015"/>
          </a:xfrm>
          <a:prstGeom prst="roundRect">
            <a:avLst>
              <a:gd name="adj" fmla="val 50000"/>
            </a:avLst>
          </a:prstGeom>
          <a:gradFill flip="none" rotWithShape="1">
            <a:gsLst>
              <a:gs pos="0">
                <a:schemeClr val="accent1">
                  <a:shade val="30000"/>
                  <a:satMod val="115000"/>
                  <a:alpha val="18000"/>
                </a:scheme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endParaRPr>
          </a:p>
        </p:txBody>
      </p:sp>
      <p:sp>
        <p:nvSpPr>
          <p:cNvPr id="10" name="Rounded Rectangle 9"/>
          <p:cNvSpPr/>
          <p:nvPr userDrawn="1"/>
        </p:nvSpPr>
        <p:spPr>
          <a:xfrm>
            <a:off x="8300316" y="-143386"/>
            <a:ext cx="1717524" cy="1727862"/>
          </a:xfrm>
          <a:prstGeom prst="roundRect">
            <a:avLst>
              <a:gd name="adj" fmla="val 50000"/>
            </a:avLst>
          </a:prstGeom>
          <a:gradFill flip="none" rotWithShape="1">
            <a:gsLst>
              <a:gs pos="0">
                <a:schemeClr val="accent4">
                  <a:lumMod val="75000"/>
                  <a:alpha val="28000"/>
                </a:schemeClr>
              </a:gs>
              <a:gs pos="100000">
                <a:schemeClr val="accent4">
                  <a:lumMod val="75000"/>
                  <a:alpha val="29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endParaRPr>
          </a:p>
        </p:txBody>
      </p:sp>
      <p:sp>
        <p:nvSpPr>
          <p:cNvPr id="11" name="Rounded Rectangle 10"/>
          <p:cNvSpPr/>
          <p:nvPr userDrawn="1"/>
        </p:nvSpPr>
        <p:spPr>
          <a:xfrm rot="10800000">
            <a:off x="7692803" y="-119230"/>
            <a:ext cx="1195279" cy="1171085"/>
          </a:xfrm>
          <a:prstGeom prst="roundRect">
            <a:avLst>
              <a:gd name="adj" fmla="val 50000"/>
            </a:avLst>
          </a:prstGeom>
          <a:gradFill flip="none" rotWithShape="1">
            <a:gsLst>
              <a:gs pos="0">
                <a:srgbClr val="057550">
                  <a:alpha val="40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2" name="Rounded Rectangle 41"/>
          <p:cNvSpPr/>
          <p:nvPr userDrawn="1"/>
        </p:nvSpPr>
        <p:spPr>
          <a:xfrm>
            <a:off x="4138657" y="3114084"/>
            <a:ext cx="1339614" cy="1343078"/>
          </a:xfrm>
          <a:prstGeom prst="roundRect">
            <a:avLst>
              <a:gd name="adj" fmla="val 50000"/>
            </a:avLst>
          </a:prstGeom>
          <a:gradFill flip="none" rotWithShape="1">
            <a:gsLst>
              <a:gs pos="0">
                <a:schemeClr val="accent1">
                  <a:shade val="30000"/>
                  <a:satMod val="115000"/>
                  <a:alpha val="18000"/>
                </a:scheme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endParaRPr>
          </a:p>
        </p:txBody>
      </p:sp>
      <p:sp>
        <p:nvSpPr>
          <p:cNvPr id="59" name="Footer Placeholder 3"/>
          <p:cNvSpPr txBox="1">
            <a:spLocks/>
          </p:cNvSpPr>
          <p:nvPr userDrawn="1"/>
        </p:nvSpPr>
        <p:spPr>
          <a:xfrm>
            <a:off x="107629" y="4864023"/>
            <a:ext cx="3898938" cy="273844"/>
          </a:xfrm>
          <a:prstGeom prst="rect">
            <a:avLst/>
          </a:prstGeom>
        </p:spPr>
        <p:txBody>
          <a:bodyPr vert="horz" lIns="91440" tIns="45720" rIns="91440" bIns="45720" rtlCol="0" anchor="ctr"/>
          <a:lstStyle>
            <a:defPPr>
              <a:defRPr lang="en-US"/>
            </a:defPPr>
            <a:lvl1pPr marL="0" algn="l" defTabSz="457200" rtl="0" eaLnBrk="1" latinLnBrk="0" hangingPunct="1">
              <a:defRPr sz="700" kern="1200">
                <a:solidFill>
                  <a:srgbClr val="7F7F7F"/>
                </a:solidFill>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smtClean="0">
                <a:solidFill>
                  <a:prstClr val="white"/>
                </a:solidFill>
              </a:rPr>
              <a:t>CaféX Communications Confidential © 2015 – All Rights Reserved. </a:t>
            </a:r>
            <a:endParaRPr lang="en-US" dirty="0">
              <a:solidFill>
                <a:prstClr val="white"/>
              </a:solidFill>
            </a:endParaRPr>
          </a:p>
        </p:txBody>
      </p:sp>
    </p:spTree>
    <p:extLst>
      <p:ext uri="{BB962C8B-B14F-4D97-AF65-F5344CB8AC3E}">
        <p14:creationId xmlns:p14="http://schemas.microsoft.com/office/powerpoint/2010/main" val="2191575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3" name="Footer Placeholder 3"/>
          <p:cNvSpPr>
            <a:spLocks noGrp="1"/>
          </p:cNvSpPr>
          <p:nvPr>
            <p:ph type="ftr" sz="quarter" idx="11"/>
          </p:nvPr>
        </p:nvSpPr>
        <p:spPr>
          <a:xfrm>
            <a:off x="107629" y="4876119"/>
            <a:ext cx="3898938" cy="273844"/>
          </a:xfrm>
          <a:prstGeom prst="rect">
            <a:avLst/>
          </a:prstGeom>
        </p:spPr>
        <p:txBody>
          <a:bodyPr/>
          <a:lstStyle>
            <a:lvl1pPr>
              <a:defRPr sz="900">
                <a:solidFill>
                  <a:schemeClr val="bg1">
                    <a:lumMod val="65000"/>
                  </a:schemeClr>
                </a:solidFill>
              </a:defRPr>
            </a:lvl1pPr>
          </a:lstStyle>
          <a:p>
            <a:r>
              <a:rPr lang="en-US" dirty="0" smtClean="0">
                <a:solidFill>
                  <a:prstClr val="white">
                    <a:lumMod val="65000"/>
                  </a:prstClr>
                </a:solidFill>
              </a:rPr>
              <a:t>CaféX Communications Confidential © 2015 – All Rights Reserved. </a:t>
            </a:r>
            <a:endParaRPr lang="en-US" dirty="0">
              <a:solidFill>
                <a:prstClr val="white">
                  <a:lumMod val="65000"/>
                </a:prstClr>
              </a:solidFill>
            </a:endParaRPr>
          </a:p>
        </p:txBody>
      </p:sp>
      <p:sp>
        <p:nvSpPr>
          <p:cNvPr id="4" name="Slide Number Placeholder 4"/>
          <p:cNvSpPr>
            <a:spLocks noGrp="1"/>
          </p:cNvSpPr>
          <p:nvPr>
            <p:ph type="sldNum" sz="quarter" idx="12"/>
          </p:nvPr>
        </p:nvSpPr>
        <p:spPr>
          <a:xfrm>
            <a:off x="7014842" y="4876119"/>
            <a:ext cx="2133600" cy="273844"/>
          </a:xfrm>
          <a:prstGeom prst="rect">
            <a:avLst/>
          </a:prstGeom>
        </p:spPr>
        <p:txBody>
          <a:bodyPr/>
          <a:lstStyle>
            <a:lvl1pPr algn="r">
              <a:defRPr sz="900">
                <a:solidFill>
                  <a:schemeClr val="bg1">
                    <a:lumMod val="65000"/>
                  </a:schemeClr>
                </a:solidFill>
              </a:defRPr>
            </a:lvl1pPr>
          </a:lstStyle>
          <a:p>
            <a:fld id="{0431C951-9D62-474D-B35D-66AB940D3B2F}" type="slidenum">
              <a:rPr lang="en-US" smtClean="0">
                <a:solidFill>
                  <a:prstClr val="white">
                    <a:lumMod val="65000"/>
                  </a:prstClr>
                </a:solidFill>
              </a:rPr>
              <a:pPr/>
              <a:t>‹#›</a:t>
            </a:fld>
            <a:endParaRPr lang="en-US" dirty="0">
              <a:solidFill>
                <a:prstClr val="white">
                  <a:lumMod val="65000"/>
                </a:prstClr>
              </a:solidFill>
            </a:endParaRPr>
          </a:p>
        </p:txBody>
      </p:sp>
    </p:spTree>
    <p:extLst>
      <p:ext uri="{BB962C8B-B14F-4D97-AF65-F5344CB8AC3E}">
        <p14:creationId xmlns:p14="http://schemas.microsoft.com/office/powerpoint/2010/main" val="4213518021"/>
      </p:ext>
    </p:extLst>
  </p:cSld>
  <p:clrMapOvr>
    <a:masterClrMapping/>
  </p:clrMapOvr>
  <p:transition>
    <p:fade/>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
        <p:nvSpPr>
          <p:cNvPr id="4" name="Footer Placeholder 3"/>
          <p:cNvSpPr>
            <a:spLocks noGrp="1"/>
          </p:cNvSpPr>
          <p:nvPr>
            <p:ph type="ftr" sz="quarter" idx="11"/>
          </p:nvPr>
        </p:nvSpPr>
        <p:spPr>
          <a:xfrm>
            <a:off x="107629" y="4876119"/>
            <a:ext cx="3898938" cy="273844"/>
          </a:xfrm>
          <a:prstGeom prst="rect">
            <a:avLst/>
          </a:prstGeom>
        </p:spPr>
        <p:txBody>
          <a:bodyPr/>
          <a:lstStyle>
            <a:lvl1pPr>
              <a:defRPr sz="900">
                <a:solidFill>
                  <a:schemeClr val="bg1">
                    <a:lumMod val="65000"/>
                  </a:schemeClr>
                </a:solidFill>
              </a:defRPr>
            </a:lvl1pPr>
          </a:lstStyle>
          <a:p>
            <a:r>
              <a:rPr lang="en-US" dirty="0" smtClean="0">
                <a:solidFill>
                  <a:prstClr val="white">
                    <a:lumMod val="65000"/>
                  </a:prstClr>
                </a:solidFill>
              </a:rPr>
              <a:t>CaféX Communications Confidential © 2015 – All Rights Reserved. </a:t>
            </a:r>
            <a:endParaRPr lang="en-US" dirty="0">
              <a:solidFill>
                <a:prstClr val="white">
                  <a:lumMod val="65000"/>
                </a:prstClr>
              </a:solidFill>
            </a:endParaRPr>
          </a:p>
        </p:txBody>
      </p:sp>
      <p:sp>
        <p:nvSpPr>
          <p:cNvPr id="5" name="Slide Number Placeholder 4"/>
          <p:cNvSpPr>
            <a:spLocks noGrp="1"/>
          </p:cNvSpPr>
          <p:nvPr>
            <p:ph type="sldNum" sz="quarter" idx="12"/>
          </p:nvPr>
        </p:nvSpPr>
        <p:spPr>
          <a:xfrm>
            <a:off x="7014842" y="4876119"/>
            <a:ext cx="2133600" cy="273844"/>
          </a:xfrm>
          <a:prstGeom prst="rect">
            <a:avLst/>
          </a:prstGeom>
        </p:spPr>
        <p:txBody>
          <a:bodyPr/>
          <a:lstStyle>
            <a:lvl1pPr algn="r">
              <a:defRPr sz="900">
                <a:solidFill>
                  <a:schemeClr val="bg1">
                    <a:lumMod val="65000"/>
                  </a:schemeClr>
                </a:solidFill>
              </a:defRPr>
            </a:lvl1pPr>
          </a:lstStyle>
          <a:p>
            <a:fld id="{0431C951-9D62-474D-B35D-66AB940D3B2F}" type="slidenum">
              <a:rPr lang="en-US" smtClean="0">
                <a:solidFill>
                  <a:prstClr val="white">
                    <a:lumMod val="65000"/>
                  </a:prstClr>
                </a:solidFill>
              </a:rPr>
              <a:pPr/>
              <a:t>‹#›</a:t>
            </a:fld>
            <a:endParaRPr lang="en-US" dirty="0">
              <a:solidFill>
                <a:prstClr val="white">
                  <a:lumMod val="65000"/>
                </a:prstClr>
              </a:solidFill>
            </a:endParaRPr>
          </a:p>
        </p:txBody>
      </p:sp>
    </p:spTree>
    <p:extLst>
      <p:ext uri="{BB962C8B-B14F-4D97-AF65-F5344CB8AC3E}">
        <p14:creationId xmlns:p14="http://schemas.microsoft.com/office/powerpoint/2010/main" val="300199698"/>
      </p:ext>
    </p:extLst>
  </p:cSld>
  <p:clrMapOvr>
    <a:masterClrMapping/>
  </p:clrMapOvr>
  <p:transition spd="med">
    <p:fade/>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GFX Content">
    <p:spTree>
      <p:nvGrpSpPr>
        <p:cNvPr id="1" name=""/>
        <p:cNvGrpSpPr/>
        <p:nvPr/>
      </p:nvGrpSpPr>
      <p:grpSpPr>
        <a:xfrm>
          <a:off x="0" y="0"/>
          <a:ext cx="0" cy="0"/>
          <a:chOff x="0" y="0"/>
          <a:chExt cx="0" cy="0"/>
        </a:xfrm>
      </p:grpSpPr>
      <p:sp>
        <p:nvSpPr>
          <p:cNvPr id="29" name="Rectangle 28"/>
          <p:cNvSpPr/>
          <p:nvPr userDrawn="1"/>
        </p:nvSpPr>
        <p:spPr>
          <a:xfrm>
            <a:off x="-1" y="-9650"/>
            <a:ext cx="9171173" cy="5143500"/>
          </a:xfrm>
          <a:prstGeom prst="rect">
            <a:avLst/>
          </a:prstGeom>
          <a:gradFill flip="none" rotWithShape="1">
            <a:gsLst>
              <a:gs pos="20000">
                <a:srgbClr val="5C94C3">
                  <a:alpha val="72000"/>
                </a:srgbClr>
              </a:gs>
              <a:gs pos="55000">
                <a:srgbClr val="5C94C3">
                  <a:alpha val="50000"/>
                </a:srgbClr>
              </a:gs>
              <a:gs pos="100000">
                <a:srgbClr val="5C94C3"/>
              </a:gs>
            </a:gsLst>
            <a:lin ang="264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30" name="Rounded Rectangle 29"/>
          <p:cNvSpPr/>
          <p:nvPr userDrawn="1"/>
        </p:nvSpPr>
        <p:spPr>
          <a:xfrm>
            <a:off x="-772606" y="501780"/>
            <a:ext cx="5373334" cy="5313424"/>
          </a:xfrm>
          <a:prstGeom prst="roundRect">
            <a:avLst>
              <a:gd name="adj" fmla="val 50000"/>
            </a:avLst>
          </a:prstGeom>
          <a:gradFill flip="none" rotWithShape="1">
            <a:gsLst>
              <a:gs pos="0">
                <a:schemeClr val="accent4">
                  <a:lumMod val="75000"/>
                  <a:alpha val="28000"/>
                </a:schemeClr>
              </a:gs>
              <a:gs pos="100000">
                <a:schemeClr val="accent4">
                  <a:lumMod val="75000"/>
                  <a:alpha val="29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endParaRPr>
          </a:p>
        </p:txBody>
      </p:sp>
      <p:sp>
        <p:nvSpPr>
          <p:cNvPr id="31" name="Rounded Rectangle 30"/>
          <p:cNvSpPr/>
          <p:nvPr userDrawn="1"/>
        </p:nvSpPr>
        <p:spPr>
          <a:xfrm>
            <a:off x="4138657" y="3114084"/>
            <a:ext cx="1339614" cy="1343078"/>
          </a:xfrm>
          <a:prstGeom prst="roundRect">
            <a:avLst>
              <a:gd name="adj" fmla="val 50000"/>
            </a:avLst>
          </a:prstGeom>
          <a:gradFill flip="none" rotWithShape="1">
            <a:gsLst>
              <a:gs pos="0">
                <a:schemeClr val="accent1">
                  <a:shade val="30000"/>
                  <a:satMod val="115000"/>
                  <a:alpha val="18000"/>
                </a:scheme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endParaRPr>
          </a:p>
        </p:txBody>
      </p:sp>
      <p:sp>
        <p:nvSpPr>
          <p:cNvPr id="32" name="Rounded Rectangle 31"/>
          <p:cNvSpPr/>
          <p:nvPr userDrawn="1"/>
        </p:nvSpPr>
        <p:spPr>
          <a:xfrm rot="10800000">
            <a:off x="1736827" y="-322156"/>
            <a:ext cx="2021611" cy="1968305"/>
          </a:xfrm>
          <a:prstGeom prst="roundRect">
            <a:avLst>
              <a:gd name="adj" fmla="val 50000"/>
            </a:avLst>
          </a:prstGeom>
          <a:gradFill flip="none" rotWithShape="1">
            <a:gsLst>
              <a:gs pos="0">
                <a:srgbClr val="057550">
                  <a:alpha val="40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4" name="Rectangle 33"/>
          <p:cNvSpPr/>
          <p:nvPr userDrawn="1"/>
        </p:nvSpPr>
        <p:spPr>
          <a:xfrm>
            <a:off x="-1" y="4448579"/>
            <a:ext cx="9289143" cy="440871"/>
          </a:xfrm>
          <a:prstGeom prst="rect">
            <a:avLst/>
          </a:prstGeom>
          <a:gradFill flip="none" rotWithShape="1">
            <a:gsLst>
              <a:gs pos="0">
                <a:schemeClr val="accent1"/>
              </a:gs>
              <a:gs pos="100000">
                <a:schemeClr val="tx2">
                  <a:alpha val="0"/>
                </a:schemeClr>
              </a:gs>
            </a:gsLst>
            <a:lin ang="0" scaled="1"/>
            <a:tileRect/>
          </a:gra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457200"/>
            <a:endParaRPr lang="en-US" dirty="0">
              <a:solidFill>
                <a:prstClr val="white"/>
              </a:solidFill>
            </a:endParaRPr>
          </a:p>
        </p:txBody>
      </p:sp>
      <p:sp>
        <p:nvSpPr>
          <p:cNvPr id="35" name="Content Placeholder 3"/>
          <p:cNvSpPr txBox="1">
            <a:spLocks/>
          </p:cNvSpPr>
          <p:nvPr userDrawn="1"/>
        </p:nvSpPr>
        <p:spPr>
          <a:xfrm>
            <a:off x="115822" y="4432972"/>
            <a:ext cx="5501869" cy="432289"/>
          </a:xfrm>
          <a:prstGeom prst="rect">
            <a:avLst/>
          </a:prstGeom>
        </p:spPr>
        <p:txBody>
          <a:bodyPr vert="horz" lIns="91440" tIns="45720" rIns="91440" bIns="45720" rtlCol="0" anchor="ctr">
            <a:noAutofit/>
          </a:bodyPr>
          <a:lstStyle>
            <a:lvl1pPr marL="342900" indent="-342900" algn="l" defTabSz="457200" rtl="0" eaLnBrk="1" latinLnBrk="0" hangingPunct="1">
              <a:lnSpc>
                <a:spcPct val="80000"/>
              </a:lnSpc>
              <a:spcBef>
                <a:spcPct val="20000"/>
              </a:spcBef>
              <a:buFont typeface="Arial"/>
              <a:buChar char="•"/>
              <a:defRPr sz="2400" b="1" kern="1200">
                <a:solidFill>
                  <a:srgbClr val="FFFFFF"/>
                </a:solidFill>
                <a:effectLst>
                  <a:outerShdw blurRad="50800" dist="38100" dir="2700000" algn="tl" rotWithShape="0">
                    <a:prstClr val="black">
                      <a:alpha val="40000"/>
                    </a:prstClr>
                  </a:outerShdw>
                </a:effectLst>
                <a:latin typeface="+mn-lt"/>
                <a:ea typeface="+mn-ea"/>
                <a:cs typeface="+mn-cs"/>
              </a:defRPr>
            </a:lvl1pPr>
            <a:lvl2pPr marL="742950" indent="-285750" algn="l" defTabSz="457200" rtl="0" eaLnBrk="1" latinLnBrk="0" hangingPunct="1">
              <a:lnSpc>
                <a:spcPct val="80000"/>
              </a:lnSpc>
              <a:spcBef>
                <a:spcPct val="20000"/>
              </a:spcBef>
              <a:buFont typeface="Arial"/>
              <a:buChar char="–"/>
              <a:defRPr sz="2000" kern="1200">
                <a:solidFill>
                  <a:srgbClr val="FFFFFF"/>
                </a:solidFill>
                <a:effectLst>
                  <a:outerShdw blurRad="50800" dist="38100" dir="2700000" algn="tl" rotWithShape="0">
                    <a:prstClr val="black">
                      <a:alpha val="40000"/>
                    </a:prstClr>
                  </a:outerShdw>
                </a:effectLst>
                <a:latin typeface="+mn-lt"/>
                <a:ea typeface="+mn-ea"/>
                <a:cs typeface="+mn-cs"/>
              </a:defRPr>
            </a:lvl2pPr>
            <a:lvl3pPr marL="1143000" indent="-228600" algn="l" defTabSz="457200" rtl="0" eaLnBrk="1" latinLnBrk="0" hangingPunct="1">
              <a:lnSpc>
                <a:spcPct val="80000"/>
              </a:lnSpc>
              <a:spcBef>
                <a:spcPct val="20000"/>
              </a:spcBef>
              <a:buFont typeface="Arial"/>
              <a:buChar char="•"/>
              <a:defRPr sz="1800" kern="1200">
                <a:solidFill>
                  <a:srgbClr val="FFFFFF"/>
                </a:solidFill>
                <a:effectLst>
                  <a:outerShdw blurRad="50800" dist="38100" dir="2700000" algn="tl" rotWithShape="0">
                    <a:prstClr val="black">
                      <a:alpha val="40000"/>
                    </a:prstClr>
                  </a:outerShdw>
                </a:effectLst>
                <a:latin typeface="+mn-lt"/>
                <a:ea typeface="+mn-ea"/>
                <a:cs typeface="+mn-cs"/>
              </a:defRPr>
            </a:lvl3pPr>
            <a:lvl4pPr marL="1600200" indent="-228600" algn="l" defTabSz="457200" rtl="0" eaLnBrk="1" latinLnBrk="0" hangingPunct="1">
              <a:lnSpc>
                <a:spcPct val="80000"/>
              </a:lnSpc>
              <a:spcBef>
                <a:spcPct val="20000"/>
              </a:spcBef>
              <a:buFont typeface="Arial"/>
              <a:buChar char="–"/>
              <a:defRPr sz="1600" kern="1200">
                <a:solidFill>
                  <a:srgbClr val="FFFFFF"/>
                </a:solidFill>
                <a:effectLst>
                  <a:outerShdw blurRad="50800" dist="38100" dir="2700000" algn="tl" rotWithShape="0">
                    <a:prstClr val="black">
                      <a:alpha val="40000"/>
                    </a:prstClr>
                  </a:outerShdw>
                </a:effectLst>
                <a:latin typeface="+mn-lt"/>
                <a:ea typeface="+mn-ea"/>
                <a:cs typeface="+mn-cs"/>
              </a:defRPr>
            </a:lvl4pPr>
            <a:lvl5pPr marL="2057400" indent="-228600" algn="l" defTabSz="457200" rtl="0" eaLnBrk="1" latinLnBrk="0" hangingPunct="1">
              <a:lnSpc>
                <a:spcPct val="80000"/>
              </a:lnSpc>
              <a:spcBef>
                <a:spcPct val="20000"/>
              </a:spcBef>
              <a:buFont typeface="Arial"/>
              <a:buChar char="»"/>
              <a:defRPr sz="1600" kern="1200">
                <a:solidFill>
                  <a:srgbClr val="FFFFFF"/>
                </a:solidFill>
                <a:effectLst>
                  <a:outerShdw blurRad="50800" dist="38100" dir="2700000" algn="tl" rotWithShape="0">
                    <a:prstClr val="black">
                      <a:alpha val="40000"/>
                    </a:prstClr>
                  </a:outerShdw>
                </a:effectLst>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spcBef>
                <a:spcPts val="600"/>
              </a:spcBef>
              <a:spcAft>
                <a:spcPts val="400"/>
              </a:spcAft>
              <a:buFont typeface="Arial"/>
              <a:buNone/>
            </a:pPr>
            <a:r>
              <a:rPr lang="en-US" sz="1800" b="0" dirty="0" smtClean="0">
                <a:effectLst/>
                <a:cs typeface="Calibri"/>
              </a:rPr>
              <a:t>New York | Boston | Cardiff, UK</a:t>
            </a:r>
          </a:p>
        </p:txBody>
      </p:sp>
      <p:sp>
        <p:nvSpPr>
          <p:cNvPr id="36" name="Rounded Rectangle 35"/>
          <p:cNvSpPr/>
          <p:nvPr userDrawn="1"/>
        </p:nvSpPr>
        <p:spPr>
          <a:xfrm>
            <a:off x="7329035" y="-476508"/>
            <a:ext cx="950557" cy="953015"/>
          </a:xfrm>
          <a:prstGeom prst="roundRect">
            <a:avLst>
              <a:gd name="adj" fmla="val 50000"/>
            </a:avLst>
          </a:prstGeom>
          <a:gradFill flip="none" rotWithShape="1">
            <a:gsLst>
              <a:gs pos="0">
                <a:schemeClr val="accent1">
                  <a:shade val="30000"/>
                  <a:satMod val="115000"/>
                  <a:alpha val="18000"/>
                </a:scheme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endParaRPr>
          </a:p>
        </p:txBody>
      </p:sp>
      <p:sp>
        <p:nvSpPr>
          <p:cNvPr id="37" name="Rounded Rectangle 36"/>
          <p:cNvSpPr/>
          <p:nvPr userDrawn="1"/>
        </p:nvSpPr>
        <p:spPr>
          <a:xfrm>
            <a:off x="4999218" y="1343581"/>
            <a:ext cx="4417063" cy="4345716"/>
          </a:xfrm>
          <a:prstGeom prst="roundRect">
            <a:avLst>
              <a:gd name="adj" fmla="val 50000"/>
            </a:avLst>
          </a:prstGeom>
          <a:solidFill>
            <a:schemeClr val="bg1"/>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200">
              <a:spcAft>
                <a:spcPts val="400"/>
              </a:spcAft>
            </a:pPr>
            <a:endParaRPr lang="en-US" dirty="0">
              <a:solidFill>
                <a:srgbClr val="092E4D"/>
              </a:solidFill>
              <a:cs typeface="Calibri"/>
            </a:endParaRPr>
          </a:p>
          <a:p>
            <a:pPr defTabSz="457200">
              <a:spcAft>
                <a:spcPts val="400"/>
              </a:spcAft>
            </a:pPr>
            <a:endParaRPr lang="en-US" dirty="0">
              <a:solidFill>
                <a:srgbClr val="092E4D"/>
              </a:solidFill>
              <a:cs typeface="Calibri"/>
            </a:endParaRPr>
          </a:p>
          <a:p>
            <a:pPr defTabSz="457200">
              <a:spcAft>
                <a:spcPts val="400"/>
              </a:spcAft>
            </a:pPr>
            <a:endParaRPr lang="en-US" dirty="0">
              <a:solidFill>
                <a:srgbClr val="092E4D"/>
              </a:solidFill>
              <a:cs typeface="Calibri"/>
            </a:endParaRPr>
          </a:p>
          <a:p>
            <a:pPr defTabSz="457200">
              <a:spcAft>
                <a:spcPts val="400"/>
              </a:spcAft>
            </a:pPr>
            <a:endParaRPr lang="en-US" dirty="0">
              <a:solidFill>
                <a:srgbClr val="092E4D"/>
              </a:solidFill>
              <a:cs typeface="Calibri"/>
            </a:endParaRPr>
          </a:p>
          <a:p>
            <a:pPr defTabSz="457200">
              <a:spcAft>
                <a:spcPts val="400"/>
              </a:spcAft>
            </a:pPr>
            <a:endParaRPr lang="en-US" dirty="0">
              <a:solidFill>
                <a:srgbClr val="092E4D"/>
              </a:solidFill>
              <a:cs typeface="Calibri"/>
            </a:endParaRPr>
          </a:p>
        </p:txBody>
      </p:sp>
      <p:sp>
        <p:nvSpPr>
          <p:cNvPr id="46" name="Rounded Rectangle 45"/>
          <p:cNvSpPr/>
          <p:nvPr userDrawn="1"/>
        </p:nvSpPr>
        <p:spPr>
          <a:xfrm>
            <a:off x="8300316" y="-143386"/>
            <a:ext cx="1717524" cy="1727862"/>
          </a:xfrm>
          <a:prstGeom prst="roundRect">
            <a:avLst>
              <a:gd name="adj" fmla="val 50000"/>
            </a:avLst>
          </a:prstGeom>
          <a:gradFill flip="none" rotWithShape="1">
            <a:gsLst>
              <a:gs pos="0">
                <a:schemeClr val="accent4">
                  <a:lumMod val="75000"/>
                  <a:alpha val="28000"/>
                </a:schemeClr>
              </a:gs>
              <a:gs pos="100000">
                <a:schemeClr val="accent4">
                  <a:lumMod val="75000"/>
                  <a:alpha val="29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endParaRPr>
          </a:p>
        </p:txBody>
      </p:sp>
      <p:sp>
        <p:nvSpPr>
          <p:cNvPr id="47" name="Rounded Rectangle 46"/>
          <p:cNvSpPr/>
          <p:nvPr userDrawn="1"/>
        </p:nvSpPr>
        <p:spPr>
          <a:xfrm rot="10800000">
            <a:off x="7692803" y="-119230"/>
            <a:ext cx="1195279" cy="1171085"/>
          </a:xfrm>
          <a:prstGeom prst="roundRect">
            <a:avLst>
              <a:gd name="adj" fmla="val 50000"/>
            </a:avLst>
          </a:prstGeom>
          <a:gradFill flip="none" rotWithShape="1">
            <a:gsLst>
              <a:gs pos="0">
                <a:srgbClr val="057550">
                  <a:alpha val="40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8" name="Rectangle 47"/>
          <p:cNvSpPr/>
          <p:nvPr userDrawn="1"/>
        </p:nvSpPr>
        <p:spPr>
          <a:xfrm>
            <a:off x="-1" y="1"/>
            <a:ext cx="9159079" cy="601522"/>
          </a:xfrm>
          <a:prstGeom prst="rect">
            <a:avLst/>
          </a:prstGeom>
          <a:solidFill>
            <a:srgbClr val="FFFFFF"/>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457200"/>
            <a:endParaRPr lang="en-US" dirty="0">
              <a:solidFill>
                <a:prstClr val="white"/>
              </a:solidFill>
            </a:endParaRPr>
          </a:p>
        </p:txBody>
      </p:sp>
      <p:sp>
        <p:nvSpPr>
          <p:cNvPr id="50" name="Rectangle 49"/>
          <p:cNvSpPr/>
          <p:nvPr userDrawn="1"/>
        </p:nvSpPr>
        <p:spPr>
          <a:xfrm>
            <a:off x="4465316" y="38040"/>
            <a:ext cx="4713277" cy="400110"/>
          </a:xfrm>
          <a:prstGeom prst="rect">
            <a:avLst/>
          </a:prstGeom>
        </p:spPr>
        <p:txBody>
          <a:bodyPr wrap="none">
            <a:spAutoFit/>
          </a:bodyPr>
          <a:lstStyle/>
          <a:p>
            <a:pPr algn="ctr" defTabSz="457200">
              <a:spcAft>
                <a:spcPts val="600"/>
              </a:spcAft>
            </a:pPr>
            <a:r>
              <a:rPr lang="en-US" sz="2000" dirty="0">
                <a:solidFill>
                  <a:srgbClr val="297FD5">
                    <a:lumMod val="75000"/>
                  </a:srgbClr>
                </a:solidFill>
                <a:cs typeface="Calibri"/>
              </a:rPr>
              <a:t>Real-time customer engagement solutions. </a:t>
            </a:r>
          </a:p>
        </p:txBody>
      </p:sp>
      <p:sp>
        <p:nvSpPr>
          <p:cNvPr id="51" name="Footer Placeholder 3"/>
          <p:cNvSpPr>
            <a:spLocks noGrp="1"/>
          </p:cNvSpPr>
          <p:nvPr>
            <p:ph type="ftr" sz="quarter" idx="4294967295"/>
          </p:nvPr>
        </p:nvSpPr>
        <p:spPr>
          <a:xfrm>
            <a:off x="107629" y="4864023"/>
            <a:ext cx="3898938" cy="273844"/>
          </a:xfrm>
          <a:prstGeom prst="rect">
            <a:avLst/>
          </a:prstGeom>
        </p:spPr>
        <p:txBody>
          <a:bodyPr/>
          <a:lstStyle/>
          <a:p>
            <a:pPr defTabSz="457200"/>
            <a:r>
              <a:rPr lang="en-US" dirty="0" smtClean="0">
                <a:solidFill>
                  <a:prstClr val="white"/>
                </a:solidFill>
              </a:rPr>
              <a:t>CaféX Communications Confidential © 2015 – All Rights Reserved. </a:t>
            </a:r>
            <a:endParaRPr lang="en-US" dirty="0">
              <a:solidFill>
                <a:prstClr val="white"/>
              </a:solidFill>
            </a:endParaRPr>
          </a:p>
        </p:txBody>
      </p:sp>
      <p:sp>
        <p:nvSpPr>
          <p:cNvPr id="52" name="Slide Number Placeholder 4"/>
          <p:cNvSpPr>
            <a:spLocks noGrp="1"/>
          </p:cNvSpPr>
          <p:nvPr>
            <p:ph type="sldNum" sz="quarter" idx="4294967295"/>
          </p:nvPr>
        </p:nvSpPr>
        <p:spPr>
          <a:xfrm>
            <a:off x="7014842" y="4864023"/>
            <a:ext cx="2133600" cy="273844"/>
          </a:xfrm>
          <a:prstGeom prst="rect">
            <a:avLst/>
          </a:prstGeom>
        </p:spPr>
        <p:txBody>
          <a:bodyPr/>
          <a:lstStyle/>
          <a:p>
            <a:pPr defTabSz="457200"/>
            <a:fld id="{0431C951-9D62-474D-B35D-66AB940D3B2F}" type="slidenum">
              <a:rPr lang="en-US" smtClean="0">
                <a:solidFill>
                  <a:srgbClr val="FFFFFF"/>
                </a:solidFill>
              </a:rPr>
              <a:pPr defTabSz="457200"/>
              <a:t>‹#›</a:t>
            </a:fld>
            <a:endParaRPr lang="en-US" dirty="0">
              <a:solidFill>
                <a:srgbClr val="FFFFFF"/>
              </a:solidFill>
            </a:endParaRPr>
          </a:p>
        </p:txBody>
      </p:sp>
      <p:sp>
        <p:nvSpPr>
          <p:cNvPr id="10" name="Content Placeholder 9"/>
          <p:cNvSpPr>
            <a:spLocks noGrp="1"/>
          </p:cNvSpPr>
          <p:nvPr>
            <p:ph sz="quarter" idx="13"/>
          </p:nvPr>
        </p:nvSpPr>
        <p:spPr>
          <a:xfrm>
            <a:off x="190640" y="1346645"/>
            <a:ext cx="4526504" cy="2896947"/>
          </a:xfrm>
        </p:spPr>
        <p:txBody>
          <a:bodyPr/>
          <a:lstStyle>
            <a:lvl1pPr>
              <a:lnSpc>
                <a:spcPct val="80000"/>
              </a:lnSpc>
              <a:defRPr b="1">
                <a:solidFill>
                  <a:srgbClr val="FFFFFF"/>
                </a:solidFill>
                <a:effectLst/>
              </a:defRPr>
            </a:lvl1pPr>
            <a:lvl2pPr>
              <a:lnSpc>
                <a:spcPct val="80000"/>
              </a:lnSpc>
              <a:defRPr>
                <a:solidFill>
                  <a:srgbClr val="FFFFFF"/>
                </a:solidFill>
                <a:effectLst/>
              </a:defRPr>
            </a:lvl2pPr>
            <a:lvl3pPr>
              <a:lnSpc>
                <a:spcPct val="80000"/>
              </a:lnSpc>
              <a:defRPr>
                <a:solidFill>
                  <a:srgbClr val="FFFFFF"/>
                </a:solidFill>
                <a:effectLst/>
              </a:defRPr>
            </a:lvl3pPr>
            <a:lvl4pPr>
              <a:lnSpc>
                <a:spcPct val="80000"/>
              </a:lnSpc>
              <a:defRPr>
                <a:solidFill>
                  <a:srgbClr val="FFFFFF"/>
                </a:solidFill>
                <a:effectLst/>
              </a:defRPr>
            </a:lvl4pPr>
            <a:lvl5pPr>
              <a:lnSpc>
                <a:spcPct val="80000"/>
              </a:lnSpc>
              <a:defRPr>
                <a:solidFill>
                  <a:srgbClr val="FFFFFF"/>
                </a:solidFill>
                <a:effect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Text Placeholder 2"/>
          <p:cNvSpPr>
            <a:spLocks noGrp="1"/>
          </p:cNvSpPr>
          <p:nvPr>
            <p:ph type="body" sz="quarter" idx="14"/>
          </p:nvPr>
        </p:nvSpPr>
        <p:spPr>
          <a:xfrm>
            <a:off x="5618165" y="3919901"/>
            <a:ext cx="3392487" cy="739775"/>
          </a:xfrm>
        </p:spPr>
        <p:txBody>
          <a:bodyPr>
            <a:noAutofit/>
          </a:bodyPr>
          <a:lstStyle>
            <a:lvl1pPr>
              <a:defRPr sz="1800"/>
            </a:lvl1pPr>
            <a:lvl2pPr>
              <a:defRPr sz="1600"/>
            </a:lvl2pPr>
            <a:lvl3pPr>
              <a:defRPr sz="1400"/>
            </a:lvl3pPr>
            <a:lvl4pPr>
              <a:defRPr sz="1200"/>
            </a:lvl4pPr>
            <a:lvl5pPr>
              <a:defRPr sz="1200"/>
            </a:lvl5pPr>
          </a:lstStyle>
          <a:p>
            <a:pPr lvl="0"/>
            <a:r>
              <a:rPr lang="en-US" dirty="0" smtClean="0"/>
              <a:t>Click to edit Master text styles</a:t>
            </a:r>
          </a:p>
          <a:p>
            <a:pPr lvl="1"/>
            <a:r>
              <a:rPr lang="en-US" dirty="0" smtClean="0"/>
              <a:t>Second level</a:t>
            </a:r>
            <a:endParaRPr lang="en-US" dirty="0"/>
          </a:p>
        </p:txBody>
      </p:sp>
      <p:pic>
        <p:nvPicPr>
          <p:cNvPr id="19" name="Picture 1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200" y="57150"/>
            <a:ext cx="842356" cy="438912"/>
          </a:xfrm>
          <a:prstGeom prst="rect">
            <a:avLst/>
          </a:prstGeom>
        </p:spPr>
      </p:pic>
    </p:spTree>
    <p:extLst>
      <p:ext uri="{BB962C8B-B14F-4D97-AF65-F5344CB8AC3E}">
        <p14:creationId xmlns:p14="http://schemas.microsoft.com/office/powerpoint/2010/main" val="3170828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6" name="Rectangle 5"/>
          <p:cNvSpPr/>
          <p:nvPr userDrawn="1"/>
        </p:nvSpPr>
        <p:spPr>
          <a:xfrm>
            <a:off x="-15120" y="2485"/>
            <a:ext cx="9171215" cy="5143500"/>
          </a:xfrm>
          <a:prstGeom prst="rect">
            <a:avLst/>
          </a:prstGeom>
          <a:gradFill flip="none" rotWithShape="1">
            <a:gsLst>
              <a:gs pos="20000">
                <a:srgbClr val="5C94C3">
                  <a:alpha val="72000"/>
                </a:srgbClr>
              </a:gs>
              <a:gs pos="55000">
                <a:srgbClr val="5C94C3">
                  <a:alpha val="50000"/>
                </a:srgbClr>
              </a:gs>
              <a:gs pos="100000">
                <a:srgbClr val="5C94C3"/>
              </a:gs>
            </a:gsLst>
            <a:lin ang="264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7" name="Rounded Rectangle 6"/>
          <p:cNvSpPr/>
          <p:nvPr userDrawn="1"/>
        </p:nvSpPr>
        <p:spPr>
          <a:xfrm>
            <a:off x="-772606" y="501780"/>
            <a:ext cx="5373334" cy="5313424"/>
          </a:xfrm>
          <a:prstGeom prst="roundRect">
            <a:avLst>
              <a:gd name="adj" fmla="val 50000"/>
            </a:avLst>
          </a:prstGeom>
          <a:gradFill flip="none" rotWithShape="1">
            <a:gsLst>
              <a:gs pos="0">
                <a:schemeClr val="accent4">
                  <a:lumMod val="75000"/>
                  <a:alpha val="28000"/>
                </a:schemeClr>
              </a:gs>
              <a:gs pos="100000">
                <a:schemeClr val="accent4">
                  <a:lumMod val="75000"/>
                  <a:alpha val="29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endParaRPr>
          </a:p>
        </p:txBody>
      </p:sp>
      <p:sp>
        <p:nvSpPr>
          <p:cNvPr id="8" name="Rounded Rectangle 7"/>
          <p:cNvSpPr/>
          <p:nvPr userDrawn="1"/>
        </p:nvSpPr>
        <p:spPr>
          <a:xfrm rot="10800000">
            <a:off x="1736827" y="-322156"/>
            <a:ext cx="2021611" cy="1968305"/>
          </a:xfrm>
          <a:prstGeom prst="roundRect">
            <a:avLst>
              <a:gd name="adj" fmla="val 50000"/>
            </a:avLst>
          </a:prstGeom>
          <a:gradFill flip="none" rotWithShape="1">
            <a:gsLst>
              <a:gs pos="0">
                <a:srgbClr val="057550">
                  <a:alpha val="40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Rounded Rectangle 8"/>
          <p:cNvSpPr/>
          <p:nvPr userDrawn="1"/>
        </p:nvSpPr>
        <p:spPr>
          <a:xfrm>
            <a:off x="7329035" y="-476508"/>
            <a:ext cx="950557" cy="953015"/>
          </a:xfrm>
          <a:prstGeom prst="roundRect">
            <a:avLst>
              <a:gd name="adj" fmla="val 50000"/>
            </a:avLst>
          </a:prstGeom>
          <a:gradFill flip="none" rotWithShape="1">
            <a:gsLst>
              <a:gs pos="0">
                <a:schemeClr val="accent1">
                  <a:shade val="30000"/>
                  <a:satMod val="115000"/>
                  <a:alpha val="18000"/>
                </a:scheme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endParaRPr>
          </a:p>
        </p:txBody>
      </p:sp>
      <p:sp>
        <p:nvSpPr>
          <p:cNvPr id="10" name="Rounded Rectangle 9"/>
          <p:cNvSpPr/>
          <p:nvPr userDrawn="1"/>
        </p:nvSpPr>
        <p:spPr>
          <a:xfrm>
            <a:off x="8300316" y="-143386"/>
            <a:ext cx="1717524" cy="1727862"/>
          </a:xfrm>
          <a:prstGeom prst="roundRect">
            <a:avLst>
              <a:gd name="adj" fmla="val 50000"/>
            </a:avLst>
          </a:prstGeom>
          <a:gradFill flip="none" rotWithShape="1">
            <a:gsLst>
              <a:gs pos="0">
                <a:schemeClr val="accent4">
                  <a:lumMod val="75000"/>
                  <a:alpha val="28000"/>
                </a:schemeClr>
              </a:gs>
              <a:gs pos="100000">
                <a:schemeClr val="accent4">
                  <a:lumMod val="75000"/>
                  <a:alpha val="29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endParaRPr>
          </a:p>
        </p:txBody>
      </p:sp>
      <p:sp>
        <p:nvSpPr>
          <p:cNvPr id="11" name="Rounded Rectangle 10"/>
          <p:cNvSpPr/>
          <p:nvPr userDrawn="1"/>
        </p:nvSpPr>
        <p:spPr>
          <a:xfrm rot="10800000">
            <a:off x="7692803" y="-119230"/>
            <a:ext cx="1195279" cy="1171085"/>
          </a:xfrm>
          <a:prstGeom prst="roundRect">
            <a:avLst>
              <a:gd name="adj" fmla="val 50000"/>
            </a:avLst>
          </a:prstGeom>
          <a:gradFill flip="none" rotWithShape="1">
            <a:gsLst>
              <a:gs pos="0">
                <a:srgbClr val="057550">
                  <a:alpha val="40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2" name="Rounded Rectangle 41"/>
          <p:cNvSpPr/>
          <p:nvPr userDrawn="1"/>
        </p:nvSpPr>
        <p:spPr>
          <a:xfrm>
            <a:off x="4138657" y="3114084"/>
            <a:ext cx="1339614" cy="1343078"/>
          </a:xfrm>
          <a:prstGeom prst="roundRect">
            <a:avLst>
              <a:gd name="adj" fmla="val 50000"/>
            </a:avLst>
          </a:prstGeom>
          <a:gradFill flip="none" rotWithShape="1">
            <a:gsLst>
              <a:gs pos="0">
                <a:schemeClr val="accent1">
                  <a:shade val="30000"/>
                  <a:satMod val="115000"/>
                  <a:alpha val="18000"/>
                </a:scheme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endParaRPr>
          </a:p>
        </p:txBody>
      </p:sp>
      <p:sp>
        <p:nvSpPr>
          <p:cNvPr id="59" name="Footer Placeholder 3"/>
          <p:cNvSpPr txBox="1">
            <a:spLocks/>
          </p:cNvSpPr>
          <p:nvPr userDrawn="1"/>
        </p:nvSpPr>
        <p:spPr>
          <a:xfrm>
            <a:off x="107629" y="4864023"/>
            <a:ext cx="3898938" cy="273844"/>
          </a:xfrm>
          <a:prstGeom prst="rect">
            <a:avLst/>
          </a:prstGeom>
        </p:spPr>
        <p:txBody>
          <a:bodyPr vert="horz" lIns="91440" tIns="45720" rIns="91440" bIns="45720" rtlCol="0" anchor="ctr"/>
          <a:lstStyle>
            <a:defPPr>
              <a:defRPr lang="en-US"/>
            </a:defPPr>
            <a:lvl1pPr marL="0" algn="l" defTabSz="457200" rtl="0" eaLnBrk="1" latinLnBrk="0" hangingPunct="1">
              <a:defRPr sz="700" kern="1200">
                <a:solidFill>
                  <a:srgbClr val="7F7F7F"/>
                </a:solidFill>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smtClean="0">
                <a:solidFill>
                  <a:prstClr val="white"/>
                </a:solidFill>
              </a:rPr>
              <a:t>CaféX Communications Confidential © 2015 – All Rights Reserved. </a:t>
            </a:r>
            <a:endParaRPr lang="en-US" dirty="0">
              <a:solidFill>
                <a:prstClr val="white"/>
              </a:solidFill>
            </a:endParaRPr>
          </a:p>
        </p:txBody>
      </p:sp>
      <p:sp>
        <p:nvSpPr>
          <p:cNvPr id="60" name="Slide Number Placeholder 4"/>
          <p:cNvSpPr txBox="1">
            <a:spLocks/>
          </p:cNvSpPr>
          <p:nvPr userDrawn="1"/>
        </p:nvSpPr>
        <p:spPr>
          <a:xfrm>
            <a:off x="7014842" y="4864023"/>
            <a:ext cx="2133600" cy="273844"/>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rgbClr val="7F7F7F"/>
                </a:solidFill>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431C951-9D62-474D-B35D-66AB940D3B2F}" type="slidenum">
              <a:rPr lang="en-US" sz="1000" smtClean="0">
                <a:solidFill>
                  <a:srgbClr val="FFFFFF"/>
                </a:solidFill>
              </a:rPr>
              <a:pPr/>
              <a:t>‹#›</a:t>
            </a:fld>
            <a:endParaRPr lang="en-US" sz="1000" dirty="0">
              <a:solidFill>
                <a:srgbClr val="FFFFFF"/>
              </a:solidFill>
            </a:endParaRPr>
          </a:p>
        </p:txBody>
      </p:sp>
    </p:spTree>
    <p:extLst>
      <p:ext uri="{BB962C8B-B14F-4D97-AF65-F5344CB8AC3E}">
        <p14:creationId xmlns:p14="http://schemas.microsoft.com/office/powerpoint/2010/main" val="499753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GFX Content">
    <p:spTree>
      <p:nvGrpSpPr>
        <p:cNvPr id="1" name=""/>
        <p:cNvGrpSpPr/>
        <p:nvPr/>
      </p:nvGrpSpPr>
      <p:grpSpPr>
        <a:xfrm>
          <a:off x="0" y="0"/>
          <a:ext cx="0" cy="0"/>
          <a:chOff x="0" y="0"/>
          <a:chExt cx="0" cy="0"/>
        </a:xfrm>
      </p:grpSpPr>
      <p:sp>
        <p:nvSpPr>
          <p:cNvPr id="29" name="Rectangle 28"/>
          <p:cNvSpPr/>
          <p:nvPr userDrawn="1"/>
        </p:nvSpPr>
        <p:spPr>
          <a:xfrm>
            <a:off x="-1" y="-9650"/>
            <a:ext cx="9171173" cy="5143500"/>
          </a:xfrm>
          <a:prstGeom prst="rect">
            <a:avLst/>
          </a:prstGeom>
          <a:gradFill flip="none" rotWithShape="1">
            <a:gsLst>
              <a:gs pos="20000">
                <a:srgbClr val="5C94C3">
                  <a:alpha val="72000"/>
                </a:srgbClr>
              </a:gs>
              <a:gs pos="55000">
                <a:srgbClr val="5C94C3">
                  <a:alpha val="50000"/>
                </a:srgbClr>
              </a:gs>
              <a:gs pos="100000">
                <a:srgbClr val="5C94C3"/>
              </a:gs>
            </a:gsLst>
            <a:lin ang="264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30" name="Rounded Rectangle 29"/>
          <p:cNvSpPr/>
          <p:nvPr userDrawn="1"/>
        </p:nvSpPr>
        <p:spPr>
          <a:xfrm>
            <a:off x="-772606" y="501780"/>
            <a:ext cx="5373334" cy="5313424"/>
          </a:xfrm>
          <a:prstGeom prst="roundRect">
            <a:avLst>
              <a:gd name="adj" fmla="val 50000"/>
            </a:avLst>
          </a:prstGeom>
          <a:gradFill flip="none" rotWithShape="1">
            <a:gsLst>
              <a:gs pos="0">
                <a:schemeClr val="accent4">
                  <a:lumMod val="75000"/>
                  <a:alpha val="28000"/>
                </a:schemeClr>
              </a:gs>
              <a:gs pos="100000">
                <a:schemeClr val="accent4">
                  <a:lumMod val="75000"/>
                  <a:alpha val="29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endParaRPr>
          </a:p>
        </p:txBody>
      </p:sp>
      <p:sp>
        <p:nvSpPr>
          <p:cNvPr id="31" name="Rounded Rectangle 30"/>
          <p:cNvSpPr/>
          <p:nvPr userDrawn="1"/>
        </p:nvSpPr>
        <p:spPr>
          <a:xfrm>
            <a:off x="4138657" y="3114084"/>
            <a:ext cx="1339614" cy="1343078"/>
          </a:xfrm>
          <a:prstGeom prst="roundRect">
            <a:avLst>
              <a:gd name="adj" fmla="val 50000"/>
            </a:avLst>
          </a:prstGeom>
          <a:gradFill flip="none" rotWithShape="1">
            <a:gsLst>
              <a:gs pos="0">
                <a:schemeClr val="accent1">
                  <a:shade val="30000"/>
                  <a:satMod val="115000"/>
                  <a:alpha val="18000"/>
                </a:scheme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endParaRPr>
          </a:p>
        </p:txBody>
      </p:sp>
      <p:sp>
        <p:nvSpPr>
          <p:cNvPr id="32" name="Rounded Rectangle 31"/>
          <p:cNvSpPr/>
          <p:nvPr userDrawn="1"/>
        </p:nvSpPr>
        <p:spPr>
          <a:xfrm rot="10800000">
            <a:off x="1736827" y="-322156"/>
            <a:ext cx="2021611" cy="1968305"/>
          </a:xfrm>
          <a:prstGeom prst="roundRect">
            <a:avLst>
              <a:gd name="adj" fmla="val 50000"/>
            </a:avLst>
          </a:prstGeom>
          <a:gradFill flip="none" rotWithShape="1">
            <a:gsLst>
              <a:gs pos="0">
                <a:srgbClr val="057550">
                  <a:alpha val="40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4" name="Rectangle 33"/>
          <p:cNvSpPr/>
          <p:nvPr userDrawn="1"/>
        </p:nvSpPr>
        <p:spPr>
          <a:xfrm>
            <a:off x="-1" y="4448579"/>
            <a:ext cx="9289143" cy="440871"/>
          </a:xfrm>
          <a:prstGeom prst="rect">
            <a:avLst/>
          </a:prstGeom>
          <a:gradFill flip="none" rotWithShape="1">
            <a:gsLst>
              <a:gs pos="0">
                <a:schemeClr val="accent1"/>
              </a:gs>
              <a:gs pos="100000">
                <a:schemeClr val="tx2">
                  <a:alpha val="0"/>
                </a:schemeClr>
              </a:gs>
            </a:gsLst>
            <a:lin ang="0" scaled="1"/>
            <a:tileRect/>
          </a:gra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457200"/>
            <a:endParaRPr lang="en-US" dirty="0">
              <a:solidFill>
                <a:prstClr val="white"/>
              </a:solidFill>
            </a:endParaRPr>
          </a:p>
        </p:txBody>
      </p:sp>
      <p:sp>
        <p:nvSpPr>
          <p:cNvPr id="35" name="Content Placeholder 3"/>
          <p:cNvSpPr txBox="1">
            <a:spLocks/>
          </p:cNvSpPr>
          <p:nvPr userDrawn="1"/>
        </p:nvSpPr>
        <p:spPr>
          <a:xfrm>
            <a:off x="115822" y="4432972"/>
            <a:ext cx="5501869" cy="432289"/>
          </a:xfrm>
          <a:prstGeom prst="rect">
            <a:avLst/>
          </a:prstGeom>
        </p:spPr>
        <p:txBody>
          <a:bodyPr vert="horz" lIns="91440" tIns="45720" rIns="91440" bIns="45720" rtlCol="0" anchor="ctr">
            <a:noAutofit/>
          </a:bodyPr>
          <a:lstStyle>
            <a:lvl1pPr marL="342900" indent="-342900" algn="l" defTabSz="457200" rtl="0" eaLnBrk="1" latinLnBrk="0" hangingPunct="1">
              <a:lnSpc>
                <a:spcPct val="80000"/>
              </a:lnSpc>
              <a:spcBef>
                <a:spcPct val="20000"/>
              </a:spcBef>
              <a:buFont typeface="Arial"/>
              <a:buChar char="•"/>
              <a:defRPr sz="2400" b="1" kern="1200">
                <a:solidFill>
                  <a:srgbClr val="FFFFFF"/>
                </a:solidFill>
                <a:effectLst>
                  <a:outerShdw blurRad="50800" dist="38100" dir="2700000" algn="tl" rotWithShape="0">
                    <a:prstClr val="black">
                      <a:alpha val="40000"/>
                    </a:prstClr>
                  </a:outerShdw>
                </a:effectLst>
                <a:latin typeface="+mn-lt"/>
                <a:ea typeface="+mn-ea"/>
                <a:cs typeface="+mn-cs"/>
              </a:defRPr>
            </a:lvl1pPr>
            <a:lvl2pPr marL="742950" indent="-285750" algn="l" defTabSz="457200" rtl="0" eaLnBrk="1" latinLnBrk="0" hangingPunct="1">
              <a:lnSpc>
                <a:spcPct val="80000"/>
              </a:lnSpc>
              <a:spcBef>
                <a:spcPct val="20000"/>
              </a:spcBef>
              <a:buFont typeface="Arial"/>
              <a:buChar char="–"/>
              <a:defRPr sz="2000" kern="1200">
                <a:solidFill>
                  <a:srgbClr val="FFFFFF"/>
                </a:solidFill>
                <a:effectLst>
                  <a:outerShdw blurRad="50800" dist="38100" dir="2700000" algn="tl" rotWithShape="0">
                    <a:prstClr val="black">
                      <a:alpha val="40000"/>
                    </a:prstClr>
                  </a:outerShdw>
                </a:effectLst>
                <a:latin typeface="+mn-lt"/>
                <a:ea typeface="+mn-ea"/>
                <a:cs typeface="+mn-cs"/>
              </a:defRPr>
            </a:lvl2pPr>
            <a:lvl3pPr marL="1143000" indent="-228600" algn="l" defTabSz="457200" rtl="0" eaLnBrk="1" latinLnBrk="0" hangingPunct="1">
              <a:lnSpc>
                <a:spcPct val="80000"/>
              </a:lnSpc>
              <a:spcBef>
                <a:spcPct val="20000"/>
              </a:spcBef>
              <a:buFont typeface="Arial"/>
              <a:buChar char="•"/>
              <a:defRPr sz="1800" kern="1200">
                <a:solidFill>
                  <a:srgbClr val="FFFFFF"/>
                </a:solidFill>
                <a:effectLst>
                  <a:outerShdw blurRad="50800" dist="38100" dir="2700000" algn="tl" rotWithShape="0">
                    <a:prstClr val="black">
                      <a:alpha val="40000"/>
                    </a:prstClr>
                  </a:outerShdw>
                </a:effectLst>
                <a:latin typeface="+mn-lt"/>
                <a:ea typeface="+mn-ea"/>
                <a:cs typeface="+mn-cs"/>
              </a:defRPr>
            </a:lvl3pPr>
            <a:lvl4pPr marL="1600200" indent="-228600" algn="l" defTabSz="457200" rtl="0" eaLnBrk="1" latinLnBrk="0" hangingPunct="1">
              <a:lnSpc>
                <a:spcPct val="80000"/>
              </a:lnSpc>
              <a:spcBef>
                <a:spcPct val="20000"/>
              </a:spcBef>
              <a:buFont typeface="Arial"/>
              <a:buChar char="–"/>
              <a:defRPr sz="1600" kern="1200">
                <a:solidFill>
                  <a:srgbClr val="FFFFFF"/>
                </a:solidFill>
                <a:effectLst>
                  <a:outerShdw blurRad="50800" dist="38100" dir="2700000" algn="tl" rotWithShape="0">
                    <a:prstClr val="black">
                      <a:alpha val="40000"/>
                    </a:prstClr>
                  </a:outerShdw>
                </a:effectLst>
                <a:latin typeface="+mn-lt"/>
                <a:ea typeface="+mn-ea"/>
                <a:cs typeface="+mn-cs"/>
              </a:defRPr>
            </a:lvl4pPr>
            <a:lvl5pPr marL="2057400" indent="-228600" algn="l" defTabSz="457200" rtl="0" eaLnBrk="1" latinLnBrk="0" hangingPunct="1">
              <a:lnSpc>
                <a:spcPct val="80000"/>
              </a:lnSpc>
              <a:spcBef>
                <a:spcPct val="20000"/>
              </a:spcBef>
              <a:buFont typeface="Arial"/>
              <a:buChar char="»"/>
              <a:defRPr sz="1600" kern="1200">
                <a:solidFill>
                  <a:srgbClr val="FFFFFF"/>
                </a:solidFill>
                <a:effectLst>
                  <a:outerShdw blurRad="50800" dist="38100" dir="2700000" algn="tl" rotWithShape="0">
                    <a:prstClr val="black">
                      <a:alpha val="40000"/>
                    </a:prstClr>
                  </a:outerShdw>
                </a:effectLst>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spcBef>
                <a:spcPts val="600"/>
              </a:spcBef>
              <a:spcAft>
                <a:spcPts val="400"/>
              </a:spcAft>
              <a:buFont typeface="Arial"/>
              <a:buNone/>
            </a:pPr>
            <a:r>
              <a:rPr lang="en-US" sz="1800" b="0" dirty="0" smtClean="0">
                <a:effectLst/>
                <a:cs typeface="Calibri"/>
              </a:rPr>
              <a:t>New York | Boston | Cardiff, UK</a:t>
            </a:r>
          </a:p>
        </p:txBody>
      </p:sp>
      <p:sp>
        <p:nvSpPr>
          <p:cNvPr id="36" name="Rounded Rectangle 35"/>
          <p:cNvSpPr/>
          <p:nvPr userDrawn="1"/>
        </p:nvSpPr>
        <p:spPr>
          <a:xfrm>
            <a:off x="7329035" y="-476508"/>
            <a:ext cx="950557" cy="953015"/>
          </a:xfrm>
          <a:prstGeom prst="roundRect">
            <a:avLst>
              <a:gd name="adj" fmla="val 50000"/>
            </a:avLst>
          </a:prstGeom>
          <a:gradFill flip="none" rotWithShape="1">
            <a:gsLst>
              <a:gs pos="0">
                <a:schemeClr val="accent1">
                  <a:shade val="30000"/>
                  <a:satMod val="115000"/>
                  <a:alpha val="18000"/>
                </a:scheme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endParaRPr>
          </a:p>
        </p:txBody>
      </p:sp>
      <p:sp>
        <p:nvSpPr>
          <p:cNvPr id="37" name="Rounded Rectangle 36"/>
          <p:cNvSpPr/>
          <p:nvPr userDrawn="1"/>
        </p:nvSpPr>
        <p:spPr>
          <a:xfrm>
            <a:off x="4999218" y="1343581"/>
            <a:ext cx="4417063" cy="4345716"/>
          </a:xfrm>
          <a:prstGeom prst="roundRect">
            <a:avLst>
              <a:gd name="adj" fmla="val 50000"/>
            </a:avLst>
          </a:prstGeom>
          <a:solidFill>
            <a:schemeClr val="bg1"/>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200">
              <a:spcAft>
                <a:spcPts val="400"/>
              </a:spcAft>
            </a:pPr>
            <a:endParaRPr lang="en-US" dirty="0">
              <a:solidFill>
                <a:srgbClr val="092E4D"/>
              </a:solidFill>
              <a:cs typeface="Calibri"/>
            </a:endParaRPr>
          </a:p>
          <a:p>
            <a:pPr defTabSz="457200">
              <a:spcAft>
                <a:spcPts val="400"/>
              </a:spcAft>
            </a:pPr>
            <a:endParaRPr lang="en-US" dirty="0">
              <a:solidFill>
                <a:srgbClr val="092E4D"/>
              </a:solidFill>
              <a:cs typeface="Calibri"/>
            </a:endParaRPr>
          </a:p>
          <a:p>
            <a:pPr defTabSz="457200">
              <a:spcAft>
                <a:spcPts val="400"/>
              </a:spcAft>
            </a:pPr>
            <a:endParaRPr lang="en-US" dirty="0">
              <a:solidFill>
                <a:srgbClr val="092E4D"/>
              </a:solidFill>
              <a:cs typeface="Calibri"/>
            </a:endParaRPr>
          </a:p>
          <a:p>
            <a:pPr defTabSz="457200">
              <a:spcAft>
                <a:spcPts val="400"/>
              </a:spcAft>
            </a:pPr>
            <a:endParaRPr lang="en-US" dirty="0">
              <a:solidFill>
                <a:srgbClr val="092E4D"/>
              </a:solidFill>
              <a:cs typeface="Calibri"/>
            </a:endParaRPr>
          </a:p>
          <a:p>
            <a:pPr defTabSz="457200">
              <a:spcAft>
                <a:spcPts val="400"/>
              </a:spcAft>
            </a:pPr>
            <a:endParaRPr lang="en-US" dirty="0">
              <a:solidFill>
                <a:srgbClr val="092E4D"/>
              </a:solidFill>
              <a:cs typeface="Calibri"/>
            </a:endParaRPr>
          </a:p>
        </p:txBody>
      </p:sp>
      <p:sp>
        <p:nvSpPr>
          <p:cNvPr id="46" name="Rounded Rectangle 45"/>
          <p:cNvSpPr/>
          <p:nvPr userDrawn="1"/>
        </p:nvSpPr>
        <p:spPr>
          <a:xfrm>
            <a:off x="8300316" y="-143386"/>
            <a:ext cx="1717524" cy="1727862"/>
          </a:xfrm>
          <a:prstGeom prst="roundRect">
            <a:avLst>
              <a:gd name="adj" fmla="val 50000"/>
            </a:avLst>
          </a:prstGeom>
          <a:gradFill flip="none" rotWithShape="1">
            <a:gsLst>
              <a:gs pos="0">
                <a:schemeClr val="accent4">
                  <a:lumMod val="75000"/>
                  <a:alpha val="28000"/>
                </a:schemeClr>
              </a:gs>
              <a:gs pos="100000">
                <a:schemeClr val="accent4">
                  <a:lumMod val="75000"/>
                  <a:alpha val="29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endParaRPr>
          </a:p>
        </p:txBody>
      </p:sp>
      <p:sp>
        <p:nvSpPr>
          <p:cNvPr id="47" name="Rounded Rectangle 46"/>
          <p:cNvSpPr/>
          <p:nvPr userDrawn="1"/>
        </p:nvSpPr>
        <p:spPr>
          <a:xfrm rot="10800000">
            <a:off x="7692803" y="-119230"/>
            <a:ext cx="1195279" cy="1171085"/>
          </a:xfrm>
          <a:prstGeom prst="roundRect">
            <a:avLst>
              <a:gd name="adj" fmla="val 50000"/>
            </a:avLst>
          </a:prstGeom>
          <a:gradFill flip="none" rotWithShape="1">
            <a:gsLst>
              <a:gs pos="0">
                <a:srgbClr val="057550">
                  <a:alpha val="40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8" name="Rectangle 47"/>
          <p:cNvSpPr/>
          <p:nvPr userDrawn="1"/>
        </p:nvSpPr>
        <p:spPr>
          <a:xfrm>
            <a:off x="-1" y="142169"/>
            <a:ext cx="9159079" cy="459353"/>
          </a:xfrm>
          <a:prstGeom prst="rect">
            <a:avLst/>
          </a:prstGeom>
          <a:solidFill>
            <a:srgbClr val="FFFFFF"/>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457200"/>
            <a:endParaRPr lang="en-US" dirty="0">
              <a:solidFill>
                <a:prstClr val="white"/>
              </a:solidFill>
            </a:endParaRPr>
          </a:p>
        </p:txBody>
      </p:sp>
      <p:sp>
        <p:nvSpPr>
          <p:cNvPr id="50" name="Rectangle 49"/>
          <p:cNvSpPr/>
          <p:nvPr userDrawn="1"/>
        </p:nvSpPr>
        <p:spPr>
          <a:xfrm>
            <a:off x="4465316" y="154217"/>
            <a:ext cx="4713277" cy="400110"/>
          </a:xfrm>
          <a:prstGeom prst="rect">
            <a:avLst/>
          </a:prstGeom>
        </p:spPr>
        <p:txBody>
          <a:bodyPr wrap="none">
            <a:spAutoFit/>
          </a:bodyPr>
          <a:lstStyle/>
          <a:p>
            <a:pPr algn="ctr" defTabSz="457200">
              <a:spcAft>
                <a:spcPts val="600"/>
              </a:spcAft>
            </a:pPr>
            <a:r>
              <a:rPr lang="en-US" sz="2000" dirty="0">
                <a:solidFill>
                  <a:srgbClr val="297FD5">
                    <a:lumMod val="75000"/>
                  </a:srgbClr>
                </a:solidFill>
                <a:cs typeface="Calibri"/>
              </a:rPr>
              <a:t>Real-time customer engagement solutions. </a:t>
            </a:r>
          </a:p>
        </p:txBody>
      </p:sp>
      <p:sp>
        <p:nvSpPr>
          <p:cNvPr id="51" name="Footer Placeholder 3"/>
          <p:cNvSpPr>
            <a:spLocks noGrp="1"/>
          </p:cNvSpPr>
          <p:nvPr>
            <p:ph type="ftr" sz="quarter" idx="4294967295"/>
          </p:nvPr>
        </p:nvSpPr>
        <p:spPr>
          <a:xfrm>
            <a:off x="107629" y="4864023"/>
            <a:ext cx="3898938" cy="273844"/>
          </a:xfrm>
          <a:prstGeom prst="rect">
            <a:avLst/>
          </a:prstGeom>
        </p:spPr>
        <p:txBody>
          <a:bodyPr/>
          <a:lstStyle/>
          <a:p>
            <a:pPr defTabSz="457200"/>
            <a:r>
              <a:rPr lang="en-US" dirty="0" smtClean="0">
                <a:solidFill>
                  <a:prstClr val="white"/>
                </a:solidFill>
              </a:rPr>
              <a:t>CaféX Communications Confidential © 2015 – All Rights Reserved. </a:t>
            </a:r>
            <a:endParaRPr lang="en-US" dirty="0">
              <a:solidFill>
                <a:prstClr val="white"/>
              </a:solidFill>
            </a:endParaRPr>
          </a:p>
        </p:txBody>
      </p:sp>
      <p:sp>
        <p:nvSpPr>
          <p:cNvPr id="52" name="Slide Number Placeholder 4"/>
          <p:cNvSpPr>
            <a:spLocks noGrp="1"/>
          </p:cNvSpPr>
          <p:nvPr>
            <p:ph type="sldNum" sz="quarter" idx="4294967295"/>
          </p:nvPr>
        </p:nvSpPr>
        <p:spPr>
          <a:xfrm>
            <a:off x="7014842" y="4864023"/>
            <a:ext cx="2133600" cy="273844"/>
          </a:xfrm>
          <a:prstGeom prst="rect">
            <a:avLst/>
          </a:prstGeom>
        </p:spPr>
        <p:txBody>
          <a:bodyPr/>
          <a:lstStyle/>
          <a:p>
            <a:pPr defTabSz="457200"/>
            <a:fld id="{0431C951-9D62-474D-B35D-66AB940D3B2F}" type="slidenum">
              <a:rPr lang="en-US" smtClean="0">
                <a:solidFill>
                  <a:srgbClr val="FFFFFF"/>
                </a:solidFill>
              </a:rPr>
              <a:pPr defTabSz="457200"/>
              <a:t>‹#›</a:t>
            </a:fld>
            <a:endParaRPr lang="en-US" dirty="0">
              <a:solidFill>
                <a:srgbClr val="FFFFFF"/>
              </a:solidFill>
            </a:endParaRPr>
          </a:p>
        </p:txBody>
      </p:sp>
      <p:sp>
        <p:nvSpPr>
          <p:cNvPr id="10" name="Content Placeholder 9"/>
          <p:cNvSpPr>
            <a:spLocks noGrp="1"/>
          </p:cNvSpPr>
          <p:nvPr>
            <p:ph sz="quarter" idx="13"/>
          </p:nvPr>
        </p:nvSpPr>
        <p:spPr>
          <a:xfrm>
            <a:off x="190640" y="1346645"/>
            <a:ext cx="4526504" cy="2896947"/>
          </a:xfrm>
        </p:spPr>
        <p:txBody>
          <a:bodyPr/>
          <a:lstStyle>
            <a:lvl1pPr>
              <a:lnSpc>
                <a:spcPct val="80000"/>
              </a:lnSpc>
              <a:defRPr b="1">
                <a:solidFill>
                  <a:srgbClr val="FFFFFF"/>
                </a:solidFill>
                <a:effectLst/>
              </a:defRPr>
            </a:lvl1pPr>
            <a:lvl2pPr>
              <a:lnSpc>
                <a:spcPct val="80000"/>
              </a:lnSpc>
              <a:defRPr>
                <a:solidFill>
                  <a:srgbClr val="FFFFFF"/>
                </a:solidFill>
                <a:effectLst/>
              </a:defRPr>
            </a:lvl2pPr>
            <a:lvl3pPr>
              <a:lnSpc>
                <a:spcPct val="80000"/>
              </a:lnSpc>
              <a:defRPr>
                <a:solidFill>
                  <a:srgbClr val="FFFFFF"/>
                </a:solidFill>
                <a:effectLst/>
              </a:defRPr>
            </a:lvl3pPr>
            <a:lvl4pPr>
              <a:lnSpc>
                <a:spcPct val="80000"/>
              </a:lnSpc>
              <a:defRPr>
                <a:solidFill>
                  <a:srgbClr val="FFFFFF"/>
                </a:solidFill>
                <a:effectLst/>
              </a:defRPr>
            </a:lvl4pPr>
            <a:lvl5pPr>
              <a:lnSpc>
                <a:spcPct val="80000"/>
              </a:lnSpc>
              <a:defRPr>
                <a:solidFill>
                  <a:srgbClr val="FFFFFF"/>
                </a:solidFill>
                <a:effect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Text Placeholder 2"/>
          <p:cNvSpPr>
            <a:spLocks noGrp="1"/>
          </p:cNvSpPr>
          <p:nvPr>
            <p:ph type="body" sz="quarter" idx="14"/>
          </p:nvPr>
        </p:nvSpPr>
        <p:spPr>
          <a:xfrm>
            <a:off x="5618165" y="3919901"/>
            <a:ext cx="3392487" cy="739775"/>
          </a:xfrm>
        </p:spPr>
        <p:txBody>
          <a:bodyPr>
            <a:noAutofit/>
          </a:bodyPr>
          <a:lstStyle>
            <a:lvl1pPr>
              <a:defRPr sz="1800"/>
            </a:lvl1pPr>
            <a:lvl2pPr>
              <a:defRPr sz="1600"/>
            </a:lvl2pPr>
            <a:lvl3pPr>
              <a:defRPr sz="1400"/>
            </a:lvl3pPr>
            <a:lvl4pPr>
              <a:defRPr sz="1200"/>
            </a:lvl4pPr>
            <a:lvl5pPr>
              <a:defRPr sz="1200"/>
            </a:lvl5pPr>
          </a:lstStyle>
          <a:p>
            <a:pPr lvl="0"/>
            <a:r>
              <a:rPr lang="en-US" dirty="0" smtClean="0"/>
              <a:t>Click to edit Master text styles</a:t>
            </a:r>
          </a:p>
          <a:p>
            <a:pPr lvl="1"/>
            <a:r>
              <a:rPr lang="en-US" dirty="0" smtClean="0"/>
              <a:t>Second level</a:t>
            </a:r>
            <a:endParaRPr lang="en-US" dirty="0"/>
          </a:p>
        </p:txBody>
      </p:sp>
      <p:pic>
        <p:nvPicPr>
          <p:cNvPr id="19" name="Picture 1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2401" y="163190"/>
            <a:ext cx="842356" cy="438912"/>
          </a:xfrm>
          <a:prstGeom prst="rect">
            <a:avLst/>
          </a:prstGeom>
        </p:spPr>
      </p:pic>
    </p:spTree>
    <p:extLst>
      <p:ext uri="{BB962C8B-B14F-4D97-AF65-F5344CB8AC3E}">
        <p14:creationId xmlns:p14="http://schemas.microsoft.com/office/powerpoint/2010/main" val="1098951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6" name="Rectangle 5"/>
          <p:cNvSpPr/>
          <p:nvPr userDrawn="1"/>
        </p:nvSpPr>
        <p:spPr>
          <a:xfrm>
            <a:off x="-15120" y="2485"/>
            <a:ext cx="9171215" cy="5143500"/>
          </a:xfrm>
          <a:prstGeom prst="rect">
            <a:avLst/>
          </a:prstGeom>
          <a:gradFill flip="none" rotWithShape="1">
            <a:gsLst>
              <a:gs pos="20000">
                <a:srgbClr val="5C94C3">
                  <a:alpha val="72000"/>
                </a:srgbClr>
              </a:gs>
              <a:gs pos="55000">
                <a:srgbClr val="5C94C3">
                  <a:alpha val="50000"/>
                </a:srgbClr>
              </a:gs>
              <a:gs pos="100000">
                <a:srgbClr val="5C94C3"/>
              </a:gs>
            </a:gsLst>
            <a:lin ang="264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7" name="Rounded Rectangle 6"/>
          <p:cNvSpPr/>
          <p:nvPr userDrawn="1"/>
        </p:nvSpPr>
        <p:spPr>
          <a:xfrm>
            <a:off x="-772606" y="501780"/>
            <a:ext cx="5373334" cy="5313424"/>
          </a:xfrm>
          <a:prstGeom prst="roundRect">
            <a:avLst>
              <a:gd name="adj" fmla="val 50000"/>
            </a:avLst>
          </a:prstGeom>
          <a:gradFill flip="none" rotWithShape="1">
            <a:gsLst>
              <a:gs pos="0">
                <a:schemeClr val="accent4">
                  <a:lumMod val="75000"/>
                  <a:alpha val="28000"/>
                </a:schemeClr>
              </a:gs>
              <a:gs pos="100000">
                <a:schemeClr val="accent4">
                  <a:lumMod val="75000"/>
                  <a:alpha val="29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endParaRPr>
          </a:p>
        </p:txBody>
      </p:sp>
      <p:sp>
        <p:nvSpPr>
          <p:cNvPr id="8" name="Rounded Rectangle 7"/>
          <p:cNvSpPr/>
          <p:nvPr userDrawn="1"/>
        </p:nvSpPr>
        <p:spPr>
          <a:xfrm rot="10800000">
            <a:off x="1736827" y="-322156"/>
            <a:ext cx="2021611" cy="1968305"/>
          </a:xfrm>
          <a:prstGeom prst="roundRect">
            <a:avLst>
              <a:gd name="adj" fmla="val 50000"/>
            </a:avLst>
          </a:prstGeom>
          <a:gradFill flip="none" rotWithShape="1">
            <a:gsLst>
              <a:gs pos="0">
                <a:srgbClr val="057550">
                  <a:alpha val="40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Rounded Rectangle 8"/>
          <p:cNvSpPr/>
          <p:nvPr userDrawn="1"/>
        </p:nvSpPr>
        <p:spPr>
          <a:xfrm>
            <a:off x="7329035" y="-476508"/>
            <a:ext cx="950557" cy="953015"/>
          </a:xfrm>
          <a:prstGeom prst="roundRect">
            <a:avLst>
              <a:gd name="adj" fmla="val 50000"/>
            </a:avLst>
          </a:prstGeom>
          <a:gradFill flip="none" rotWithShape="1">
            <a:gsLst>
              <a:gs pos="0">
                <a:schemeClr val="accent1">
                  <a:shade val="30000"/>
                  <a:satMod val="115000"/>
                  <a:alpha val="18000"/>
                </a:scheme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endParaRPr>
          </a:p>
        </p:txBody>
      </p:sp>
      <p:sp>
        <p:nvSpPr>
          <p:cNvPr id="10" name="Rounded Rectangle 9"/>
          <p:cNvSpPr/>
          <p:nvPr userDrawn="1"/>
        </p:nvSpPr>
        <p:spPr>
          <a:xfrm>
            <a:off x="8300316" y="-143386"/>
            <a:ext cx="1717524" cy="1727862"/>
          </a:xfrm>
          <a:prstGeom prst="roundRect">
            <a:avLst>
              <a:gd name="adj" fmla="val 50000"/>
            </a:avLst>
          </a:prstGeom>
          <a:gradFill flip="none" rotWithShape="1">
            <a:gsLst>
              <a:gs pos="0">
                <a:schemeClr val="accent4">
                  <a:lumMod val="75000"/>
                  <a:alpha val="28000"/>
                </a:schemeClr>
              </a:gs>
              <a:gs pos="100000">
                <a:schemeClr val="accent4">
                  <a:lumMod val="75000"/>
                  <a:alpha val="29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endParaRPr>
          </a:p>
        </p:txBody>
      </p:sp>
      <p:sp>
        <p:nvSpPr>
          <p:cNvPr id="11" name="Rounded Rectangle 10"/>
          <p:cNvSpPr/>
          <p:nvPr userDrawn="1"/>
        </p:nvSpPr>
        <p:spPr>
          <a:xfrm rot="10800000">
            <a:off x="7692803" y="-119230"/>
            <a:ext cx="1195279" cy="1171085"/>
          </a:xfrm>
          <a:prstGeom prst="roundRect">
            <a:avLst>
              <a:gd name="adj" fmla="val 50000"/>
            </a:avLst>
          </a:prstGeom>
          <a:gradFill flip="none" rotWithShape="1">
            <a:gsLst>
              <a:gs pos="0">
                <a:srgbClr val="057550">
                  <a:alpha val="40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2" name="Rounded Rectangle 41"/>
          <p:cNvSpPr/>
          <p:nvPr userDrawn="1"/>
        </p:nvSpPr>
        <p:spPr>
          <a:xfrm>
            <a:off x="4138657" y="3114084"/>
            <a:ext cx="1339614" cy="1343078"/>
          </a:xfrm>
          <a:prstGeom prst="roundRect">
            <a:avLst>
              <a:gd name="adj" fmla="val 50000"/>
            </a:avLst>
          </a:prstGeom>
          <a:gradFill flip="none" rotWithShape="1">
            <a:gsLst>
              <a:gs pos="0">
                <a:schemeClr val="accent1">
                  <a:shade val="30000"/>
                  <a:satMod val="115000"/>
                  <a:alpha val="18000"/>
                </a:scheme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endParaRPr>
          </a:p>
        </p:txBody>
      </p:sp>
      <p:sp>
        <p:nvSpPr>
          <p:cNvPr id="59" name="Footer Placeholder 3"/>
          <p:cNvSpPr txBox="1">
            <a:spLocks/>
          </p:cNvSpPr>
          <p:nvPr userDrawn="1"/>
        </p:nvSpPr>
        <p:spPr>
          <a:xfrm>
            <a:off x="107629" y="4864023"/>
            <a:ext cx="3898938" cy="273844"/>
          </a:xfrm>
          <a:prstGeom prst="rect">
            <a:avLst/>
          </a:prstGeom>
        </p:spPr>
        <p:txBody>
          <a:bodyPr vert="horz" lIns="91440" tIns="45720" rIns="91440" bIns="45720" rtlCol="0" anchor="ctr"/>
          <a:lstStyle>
            <a:defPPr>
              <a:defRPr lang="en-US"/>
            </a:defPPr>
            <a:lvl1pPr marL="0" algn="l" defTabSz="457200" rtl="0" eaLnBrk="1" latinLnBrk="0" hangingPunct="1">
              <a:defRPr sz="700" kern="1200">
                <a:solidFill>
                  <a:srgbClr val="7F7F7F"/>
                </a:solidFill>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smtClean="0">
                <a:solidFill>
                  <a:prstClr val="white"/>
                </a:solidFill>
              </a:rPr>
              <a:t>CaféX Communications Confidential © 2015 – All Rights Reserved. </a:t>
            </a:r>
            <a:endParaRPr lang="en-US" dirty="0">
              <a:solidFill>
                <a:prstClr val="white"/>
              </a:solidFill>
            </a:endParaRPr>
          </a:p>
        </p:txBody>
      </p:sp>
      <p:sp>
        <p:nvSpPr>
          <p:cNvPr id="60" name="Slide Number Placeholder 4"/>
          <p:cNvSpPr txBox="1">
            <a:spLocks/>
          </p:cNvSpPr>
          <p:nvPr userDrawn="1"/>
        </p:nvSpPr>
        <p:spPr>
          <a:xfrm>
            <a:off x="7014842" y="4864023"/>
            <a:ext cx="2133600" cy="273844"/>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rgbClr val="7F7F7F"/>
                </a:solidFill>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431C951-9D62-474D-B35D-66AB940D3B2F}" type="slidenum">
              <a:rPr lang="en-US" sz="1000" smtClean="0">
                <a:solidFill>
                  <a:srgbClr val="FFFFFF"/>
                </a:solidFill>
              </a:rPr>
              <a:pPr/>
              <a:t>‹#›</a:t>
            </a:fld>
            <a:endParaRPr lang="en-US" sz="1000" dirty="0">
              <a:solidFill>
                <a:srgbClr val="FFFFFF"/>
              </a:solidFill>
            </a:endParaRPr>
          </a:p>
        </p:txBody>
      </p:sp>
    </p:spTree>
    <p:extLst>
      <p:ext uri="{BB962C8B-B14F-4D97-AF65-F5344CB8AC3E}">
        <p14:creationId xmlns:p14="http://schemas.microsoft.com/office/powerpoint/2010/main" val="377485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GFX Content">
    <p:spTree>
      <p:nvGrpSpPr>
        <p:cNvPr id="1" name=""/>
        <p:cNvGrpSpPr/>
        <p:nvPr/>
      </p:nvGrpSpPr>
      <p:grpSpPr>
        <a:xfrm>
          <a:off x="0" y="0"/>
          <a:ext cx="0" cy="0"/>
          <a:chOff x="0" y="0"/>
          <a:chExt cx="0" cy="0"/>
        </a:xfrm>
      </p:grpSpPr>
      <p:sp>
        <p:nvSpPr>
          <p:cNvPr id="29" name="Rectangle 28"/>
          <p:cNvSpPr/>
          <p:nvPr userDrawn="1"/>
        </p:nvSpPr>
        <p:spPr>
          <a:xfrm>
            <a:off x="-1" y="-9650"/>
            <a:ext cx="9171173" cy="5143500"/>
          </a:xfrm>
          <a:prstGeom prst="rect">
            <a:avLst/>
          </a:prstGeom>
          <a:gradFill flip="none" rotWithShape="1">
            <a:gsLst>
              <a:gs pos="20000">
                <a:srgbClr val="5C94C3">
                  <a:alpha val="72000"/>
                </a:srgbClr>
              </a:gs>
              <a:gs pos="55000">
                <a:srgbClr val="5C94C3">
                  <a:alpha val="50000"/>
                </a:srgbClr>
              </a:gs>
              <a:gs pos="100000">
                <a:srgbClr val="5C94C3"/>
              </a:gs>
            </a:gsLst>
            <a:lin ang="264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30" name="Rounded Rectangle 29"/>
          <p:cNvSpPr/>
          <p:nvPr userDrawn="1"/>
        </p:nvSpPr>
        <p:spPr>
          <a:xfrm>
            <a:off x="-772606" y="501780"/>
            <a:ext cx="5373334" cy="5313424"/>
          </a:xfrm>
          <a:prstGeom prst="roundRect">
            <a:avLst>
              <a:gd name="adj" fmla="val 50000"/>
            </a:avLst>
          </a:prstGeom>
          <a:gradFill flip="none" rotWithShape="1">
            <a:gsLst>
              <a:gs pos="0">
                <a:schemeClr val="accent4">
                  <a:lumMod val="75000"/>
                  <a:alpha val="28000"/>
                </a:schemeClr>
              </a:gs>
              <a:gs pos="100000">
                <a:schemeClr val="accent4">
                  <a:lumMod val="75000"/>
                  <a:alpha val="29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endParaRPr>
          </a:p>
        </p:txBody>
      </p:sp>
      <p:sp>
        <p:nvSpPr>
          <p:cNvPr id="31" name="Rounded Rectangle 30"/>
          <p:cNvSpPr/>
          <p:nvPr userDrawn="1"/>
        </p:nvSpPr>
        <p:spPr>
          <a:xfrm>
            <a:off x="4138657" y="3114084"/>
            <a:ext cx="1339614" cy="1343078"/>
          </a:xfrm>
          <a:prstGeom prst="roundRect">
            <a:avLst>
              <a:gd name="adj" fmla="val 50000"/>
            </a:avLst>
          </a:prstGeom>
          <a:gradFill flip="none" rotWithShape="1">
            <a:gsLst>
              <a:gs pos="0">
                <a:schemeClr val="accent1">
                  <a:shade val="30000"/>
                  <a:satMod val="115000"/>
                  <a:alpha val="18000"/>
                </a:scheme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endParaRPr>
          </a:p>
        </p:txBody>
      </p:sp>
      <p:sp>
        <p:nvSpPr>
          <p:cNvPr id="32" name="Rounded Rectangle 31"/>
          <p:cNvSpPr/>
          <p:nvPr userDrawn="1"/>
        </p:nvSpPr>
        <p:spPr>
          <a:xfrm rot="10800000">
            <a:off x="1736827" y="-322156"/>
            <a:ext cx="2021611" cy="1968305"/>
          </a:xfrm>
          <a:prstGeom prst="roundRect">
            <a:avLst>
              <a:gd name="adj" fmla="val 50000"/>
            </a:avLst>
          </a:prstGeom>
          <a:gradFill flip="none" rotWithShape="1">
            <a:gsLst>
              <a:gs pos="0">
                <a:srgbClr val="057550">
                  <a:alpha val="40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4" name="Rectangle 33"/>
          <p:cNvSpPr/>
          <p:nvPr userDrawn="1"/>
        </p:nvSpPr>
        <p:spPr>
          <a:xfrm>
            <a:off x="-1" y="4448579"/>
            <a:ext cx="9289143" cy="440871"/>
          </a:xfrm>
          <a:prstGeom prst="rect">
            <a:avLst/>
          </a:prstGeom>
          <a:gradFill flip="none" rotWithShape="1">
            <a:gsLst>
              <a:gs pos="0">
                <a:schemeClr val="accent1"/>
              </a:gs>
              <a:gs pos="100000">
                <a:schemeClr val="tx2">
                  <a:alpha val="0"/>
                </a:schemeClr>
              </a:gs>
            </a:gsLst>
            <a:lin ang="0" scaled="1"/>
            <a:tileRect/>
          </a:gra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457200"/>
            <a:endParaRPr lang="en-US" dirty="0">
              <a:solidFill>
                <a:prstClr val="white"/>
              </a:solidFill>
            </a:endParaRPr>
          </a:p>
        </p:txBody>
      </p:sp>
      <p:sp>
        <p:nvSpPr>
          <p:cNvPr id="35" name="Content Placeholder 3"/>
          <p:cNvSpPr txBox="1">
            <a:spLocks/>
          </p:cNvSpPr>
          <p:nvPr userDrawn="1"/>
        </p:nvSpPr>
        <p:spPr>
          <a:xfrm>
            <a:off x="115822" y="4432972"/>
            <a:ext cx="5501869" cy="432289"/>
          </a:xfrm>
          <a:prstGeom prst="rect">
            <a:avLst/>
          </a:prstGeom>
        </p:spPr>
        <p:txBody>
          <a:bodyPr vert="horz" lIns="91440" tIns="45720" rIns="91440" bIns="45720" rtlCol="0" anchor="ctr">
            <a:noAutofit/>
          </a:bodyPr>
          <a:lstStyle>
            <a:lvl1pPr marL="342900" indent="-342900" algn="l" defTabSz="457200" rtl="0" eaLnBrk="1" latinLnBrk="0" hangingPunct="1">
              <a:lnSpc>
                <a:spcPct val="80000"/>
              </a:lnSpc>
              <a:spcBef>
                <a:spcPct val="20000"/>
              </a:spcBef>
              <a:buFont typeface="Arial"/>
              <a:buChar char="•"/>
              <a:defRPr sz="2400" b="1" kern="1200">
                <a:solidFill>
                  <a:srgbClr val="FFFFFF"/>
                </a:solidFill>
                <a:effectLst>
                  <a:outerShdw blurRad="50800" dist="38100" dir="2700000" algn="tl" rotWithShape="0">
                    <a:prstClr val="black">
                      <a:alpha val="40000"/>
                    </a:prstClr>
                  </a:outerShdw>
                </a:effectLst>
                <a:latin typeface="+mn-lt"/>
                <a:ea typeface="+mn-ea"/>
                <a:cs typeface="+mn-cs"/>
              </a:defRPr>
            </a:lvl1pPr>
            <a:lvl2pPr marL="742950" indent="-285750" algn="l" defTabSz="457200" rtl="0" eaLnBrk="1" latinLnBrk="0" hangingPunct="1">
              <a:lnSpc>
                <a:spcPct val="80000"/>
              </a:lnSpc>
              <a:spcBef>
                <a:spcPct val="20000"/>
              </a:spcBef>
              <a:buFont typeface="Arial"/>
              <a:buChar char="–"/>
              <a:defRPr sz="2000" kern="1200">
                <a:solidFill>
                  <a:srgbClr val="FFFFFF"/>
                </a:solidFill>
                <a:effectLst>
                  <a:outerShdw blurRad="50800" dist="38100" dir="2700000" algn="tl" rotWithShape="0">
                    <a:prstClr val="black">
                      <a:alpha val="40000"/>
                    </a:prstClr>
                  </a:outerShdw>
                </a:effectLst>
                <a:latin typeface="+mn-lt"/>
                <a:ea typeface="+mn-ea"/>
                <a:cs typeface="+mn-cs"/>
              </a:defRPr>
            </a:lvl2pPr>
            <a:lvl3pPr marL="1143000" indent="-228600" algn="l" defTabSz="457200" rtl="0" eaLnBrk="1" latinLnBrk="0" hangingPunct="1">
              <a:lnSpc>
                <a:spcPct val="80000"/>
              </a:lnSpc>
              <a:spcBef>
                <a:spcPct val="20000"/>
              </a:spcBef>
              <a:buFont typeface="Arial"/>
              <a:buChar char="•"/>
              <a:defRPr sz="1800" kern="1200">
                <a:solidFill>
                  <a:srgbClr val="FFFFFF"/>
                </a:solidFill>
                <a:effectLst>
                  <a:outerShdw blurRad="50800" dist="38100" dir="2700000" algn="tl" rotWithShape="0">
                    <a:prstClr val="black">
                      <a:alpha val="40000"/>
                    </a:prstClr>
                  </a:outerShdw>
                </a:effectLst>
                <a:latin typeface="+mn-lt"/>
                <a:ea typeface="+mn-ea"/>
                <a:cs typeface="+mn-cs"/>
              </a:defRPr>
            </a:lvl3pPr>
            <a:lvl4pPr marL="1600200" indent="-228600" algn="l" defTabSz="457200" rtl="0" eaLnBrk="1" latinLnBrk="0" hangingPunct="1">
              <a:lnSpc>
                <a:spcPct val="80000"/>
              </a:lnSpc>
              <a:spcBef>
                <a:spcPct val="20000"/>
              </a:spcBef>
              <a:buFont typeface="Arial"/>
              <a:buChar char="–"/>
              <a:defRPr sz="1600" kern="1200">
                <a:solidFill>
                  <a:srgbClr val="FFFFFF"/>
                </a:solidFill>
                <a:effectLst>
                  <a:outerShdw blurRad="50800" dist="38100" dir="2700000" algn="tl" rotWithShape="0">
                    <a:prstClr val="black">
                      <a:alpha val="40000"/>
                    </a:prstClr>
                  </a:outerShdw>
                </a:effectLst>
                <a:latin typeface="+mn-lt"/>
                <a:ea typeface="+mn-ea"/>
                <a:cs typeface="+mn-cs"/>
              </a:defRPr>
            </a:lvl4pPr>
            <a:lvl5pPr marL="2057400" indent="-228600" algn="l" defTabSz="457200" rtl="0" eaLnBrk="1" latinLnBrk="0" hangingPunct="1">
              <a:lnSpc>
                <a:spcPct val="80000"/>
              </a:lnSpc>
              <a:spcBef>
                <a:spcPct val="20000"/>
              </a:spcBef>
              <a:buFont typeface="Arial"/>
              <a:buChar char="»"/>
              <a:defRPr sz="1600" kern="1200">
                <a:solidFill>
                  <a:srgbClr val="FFFFFF"/>
                </a:solidFill>
                <a:effectLst>
                  <a:outerShdw blurRad="50800" dist="38100" dir="2700000" algn="tl" rotWithShape="0">
                    <a:prstClr val="black">
                      <a:alpha val="40000"/>
                    </a:prstClr>
                  </a:outerShdw>
                </a:effectLst>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spcBef>
                <a:spcPts val="600"/>
              </a:spcBef>
              <a:spcAft>
                <a:spcPts val="400"/>
              </a:spcAft>
              <a:buFont typeface="Arial"/>
              <a:buNone/>
            </a:pPr>
            <a:r>
              <a:rPr lang="en-US" sz="1800" b="0" dirty="0" smtClean="0">
                <a:effectLst/>
                <a:cs typeface="Calibri"/>
              </a:rPr>
              <a:t>New York | Boston | Cardiff, UK</a:t>
            </a:r>
          </a:p>
        </p:txBody>
      </p:sp>
      <p:sp>
        <p:nvSpPr>
          <p:cNvPr id="36" name="Rounded Rectangle 35"/>
          <p:cNvSpPr/>
          <p:nvPr userDrawn="1"/>
        </p:nvSpPr>
        <p:spPr>
          <a:xfrm>
            <a:off x="7329035" y="-476508"/>
            <a:ext cx="950557" cy="953015"/>
          </a:xfrm>
          <a:prstGeom prst="roundRect">
            <a:avLst>
              <a:gd name="adj" fmla="val 50000"/>
            </a:avLst>
          </a:prstGeom>
          <a:gradFill flip="none" rotWithShape="1">
            <a:gsLst>
              <a:gs pos="0">
                <a:schemeClr val="accent1">
                  <a:shade val="30000"/>
                  <a:satMod val="115000"/>
                  <a:alpha val="18000"/>
                </a:scheme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endParaRPr>
          </a:p>
        </p:txBody>
      </p:sp>
      <p:sp>
        <p:nvSpPr>
          <p:cNvPr id="37" name="Rounded Rectangle 36"/>
          <p:cNvSpPr/>
          <p:nvPr userDrawn="1"/>
        </p:nvSpPr>
        <p:spPr>
          <a:xfrm>
            <a:off x="4999218" y="1343581"/>
            <a:ext cx="4417063" cy="4345716"/>
          </a:xfrm>
          <a:prstGeom prst="roundRect">
            <a:avLst>
              <a:gd name="adj" fmla="val 50000"/>
            </a:avLst>
          </a:prstGeom>
          <a:solidFill>
            <a:schemeClr val="bg1"/>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200">
              <a:spcAft>
                <a:spcPts val="400"/>
              </a:spcAft>
            </a:pPr>
            <a:endParaRPr lang="en-US" dirty="0">
              <a:solidFill>
                <a:srgbClr val="092E4D"/>
              </a:solidFill>
              <a:cs typeface="Calibri"/>
            </a:endParaRPr>
          </a:p>
          <a:p>
            <a:pPr defTabSz="457200">
              <a:spcAft>
                <a:spcPts val="400"/>
              </a:spcAft>
            </a:pPr>
            <a:endParaRPr lang="en-US" dirty="0">
              <a:solidFill>
                <a:srgbClr val="092E4D"/>
              </a:solidFill>
              <a:cs typeface="Calibri"/>
            </a:endParaRPr>
          </a:p>
          <a:p>
            <a:pPr defTabSz="457200">
              <a:spcAft>
                <a:spcPts val="400"/>
              </a:spcAft>
            </a:pPr>
            <a:endParaRPr lang="en-US" dirty="0">
              <a:solidFill>
                <a:srgbClr val="092E4D"/>
              </a:solidFill>
              <a:cs typeface="Calibri"/>
            </a:endParaRPr>
          </a:p>
          <a:p>
            <a:pPr defTabSz="457200">
              <a:spcAft>
                <a:spcPts val="400"/>
              </a:spcAft>
            </a:pPr>
            <a:endParaRPr lang="en-US" dirty="0">
              <a:solidFill>
                <a:srgbClr val="092E4D"/>
              </a:solidFill>
              <a:cs typeface="Calibri"/>
            </a:endParaRPr>
          </a:p>
          <a:p>
            <a:pPr defTabSz="457200">
              <a:spcAft>
                <a:spcPts val="400"/>
              </a:spcAft>
            </a:pPr>
            <a:endParaRPr lang="en-US" dirty="0">
              <a:solidFill>
                <a:srgbClr val="092E4D"/>
              </a:solidFill>
              <a:cs typeface="Calibri"/>
            </a:endParaRPr>
          </a:p>
        </p:txBody>
      </p:sp>
      <p:sp>
        <p:nvSpPr>
          <p:cNvPr id="46" name="Rounded Rectangle 45"/>
          <p:cNvSpPr/>
          <p:nvPr userDrawn="1"/>
        </p:nvSpPr>
        <p:spPr>
          <a:xfrm>
            <a:off x="8300316" y="-143386"/>
            <a:ext cx="1717524" cy="1727862"/>
          </a:xfrm>
          <a:prstGeom prst="roundRect">
            <a:avLst>
              <a:gd name="adj" fmla="val 50000"/>
            </a:avLst>
          </a:prstGeom>
          <a:gradFill flip="none" rotWithShape="1">
            <a:gsLst>
              <a:gs pos="0">
                <a:schemeClr val="accent4">
                  <a:lumMod val="75000"/>
                  <a:alpha val="28000"/>
                </a:schemeClr>
              </a:gs>
              <a:gs pos="100000">
                <a:schemeClr val="accent4">
                  <a:lumMod val="75000"/>
                  <a:alpha val="29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endParaRPr>
          </a:p>
        </p:txBody>
      </p:sp>
      <p:sp>
        <p:nvSpPr>
          <p:cNvPr id="47" name="Rounded Rectangle 46"/>
          <p:cNvSpPr/>
          <p:nvPr userDrawn="1"/>
        </p:nvSpPr>
        <p:spPr>
          <a:xfrm rot="10800000">
            <a:off x="7692803" y="-119230"/>
            <a:ext cx="1195279" cy="1171085"/>
          </a:xfrm>
          <a:prstGeom prst="roundRect">
            <a:avLst>
              <a:gd name="adj" fmla="val 50000"/>
            </a:avLst>
          </a:prstGeom>
          <a:gradFill flip="none" rotWithShape="1">
            <a:gsLst>
              <a:gs pos="0">
                <a:srgbClr val="057550">
                  <a:alpha val="40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8" name="Rectangle 47"/>
          <p:cNvSpPr/>
          <p:nvPr userDrawn="1"/>
        </p:nvSpPr>
        <p:spPr>
          <a:xfrm>
            <a:off x="-1" y="1"/>
            <a:ext cx="9159079" cy="601522"/>
          </a:xfrm>
          <a:prstGeom prst="rect">
            <a:avLst/>
          </a:prstGeom>
          <a:solidFill>
            <a:srgbClr val="FFFFFF"/>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457200"/>
            <a:endParaRPr lang="en-US" dirty="0">
              <a:solidFill>
                <a:prstClr val="white"/>
              </a:solidFill>
            </a:endParaRPr>
          </a:p>
        </p:txBody>
      </p:sp>
      <p:pic>
        <p:nvPicPr>
          <p:cNvPr id="19" name="Picture 1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200" y="57150"/>
            <a:ext cx="842356" cy="438912"/>
          </a:xfrm>
          <a:prstGeom prst="rect">
            <a:avLst/>
          </a:prstGeom>
        </p:spPr>
      </p:pic>
      <p:sp>
        <p:nvSpPr>
          <p:cNvPr id="50" name="Rectangle 49"/>
          <p:cNvSpPr/>
          <p:nvPr userDrawn="1"/>
        </p:nvSpPr>
        <p:spPr>
          <a:xfrm>
            <a:off x="4465316" y="38040"/>
            <a:ext cx="4713277" cy="400110"/>
          </a:xfrm>
          <a:prstGeom prst="rect">
            <a:avLst/>
          </a:prstGeom>
        </p:spPr>
        <p:txBody>
          <a:bodyPr wrap="none">
            <a:spAutoFit/>
          </a:bodyPr>
          <a:lstStyle/>
          <a:p>
            <a:pPr algn="ctr" defTabSz="457200">
              <a:spcAft>
                <a:spcPts val="600"/>
              </a:spcAft>
            </a:pPr>
            <a:r>
              <a:rPr lang="en-US" sz="2000" dirty="0">
                <a:solidFill>
                  <a:srgbClr val="297FD5">
                    <a:lumMod val="75000"/>
                  </a:srgbClr>
                </a:solidFill>
                <a:cs typeface="Calibri"/>
              </a:rPr>
              <a:t>Real-time customer engagement solutions. </a:t>
            </a:r>
          </a:p>
        </p:txBody>
      </p:sp>
      <p:sp>
        <p:nvSpPr>
          <p:cNvPr id="51" name="Footer Placeholder 3"/>
          <p:cNvSpPr>
            <a:spLocks noGrp="1"/>
          </p:cNvSpPr>
          <p:nvPr>
            <p:ph type="ftr" sz="quarter" idx="4294967295"/>
          </p:nvPr>
        </p:nvSpPr>
        <p:spPr>
          <a:xfrm>
            <a:off x="107629" y="4864023"/>
            <a:ext cx="3898938" cy="273844"/>
          </a:xfrm>
          <a:prstGeom prst="rect">
            <a:avLst/>
          </a:prstGeom>
        </p:spPr>
        <p:txBody>
          <a:bodyPr/>
          <a:lstStyle/>
          <a:p>
            <a:pPr defTabSz="457200"/>
            <a:r>
              <a:rPr lang="en-US" dirty="0" smtClean="0">
                <a:solidFill>
                  <a:prstClr val="white"/>
                </a:solidFill>
              </a:rPr>
              <a:t>CaféX Communications Confidential © 2015 – All Rights Reserved. </a:t>
            </a:r>
            <a:endParaRPr lang="en-US" dirty="0">
              <a:solidFill>
                <a:prstClr val="white"/>
              </a:solidFill>
            </a:endParaRPr>
          </a:p>
        </p:txBody>
      </p:sp>
      <p:sp>
        <p:nvSpPr>
          <p:cNvPr id="52" name="Slide Number Placeholder 4"/>
          <p:cNvSpPr>
            <a:spLocks noGrp="1"/>
          </p:cNvSpPr>
          <p:nvPr>
            <p:ph type="sldNum" sz="quarter" idx="4294967295"/>
          </p:nvPr>
        </p:nvSpPr>
        <p:spPr>
          <a:xfrm>
            <a:off x="7014842" y="4864023"/>
            <a:ext cx="2133600" cy="273844"/>
          </a:xfrm>
          <a:prstGeom prst="rect">
            <a:avLst/>
          </a:prstGeom>
        </p:spPr>
        <p:txBody>
          <a:bodyPr/>
          <a:lstStyle/>
          <a:p>
            <a:pPr defTabSz="457200"/>
            <a:fld id="{0431C951-9D62-474D-B35D-66AB940D3B2F}" type="slidenum">
              <a:rPr lang="en-US" smtClean="0">
                <a:solidFill>
                  <a:srgbClr val="FFFFFF"/>
                </a:solidFill>
              </a:rPr>
              <a:pPr defTabSz="457200"/>
              <a:t>‹#›</a:t>
            </a:fld>
            <a:endParaRPr lang="en-US" dirty="0">
              <a:solidFill>
                <a:srgbClr val="FFFFFF"/>
              </a:solidFill>
            </a:endParaRPr>
          </a:p>
        </p:txBody>
      </p:sp>
      <p:sp>
        <p:nvSpPr>
          <p:cNvPr id="10" name="Content Placeholder 9"/>
          <p:cNvSpPr>
            <a:spLocks noGrp="1"/>
          </p:cNvSpPr>
          <p:nvPr>
            <p:ph sz="quarter" idx="13"/>
          </p:nvPr>
        </p:nvSpPr>
        <p:spPr>
          <a:xfrm>
            <a:off x="190640" y="1346645"/>
            <a:ext cx="4526504" cy="2896947"/>
          </a:xfrm>
        </p:spPr>
        <p:txBody>
          <a:bodyPr/>
          <a:lstStyle>
            <a:lvl1pPr>
              <a:lnSpc>
                <a:spcPct val="80000"/>
              </a:lnSpc>
              <a:defRPr b="1">
                <a:solidFill>
                  <a:srgbClr val="FFFFFF"/>
                </a:solidFill>
                <a:effectLst/>
              </a:defRPr>
            </a:lvl1pPr>
            <a:lvl2pPr>
              <a:lnSpc>
                <a:spcPct val="80000"/>
              </a:lnSpc>
              <a:defRPr>
                <a:solidFill>
                  <a:srgbClr val="FFFFFF"/>
                </a:solidFill>
                <a:effectLst/>
              </a:defRPr>
            </a:lvl2pPr>
            <a:lvl3pPr>
              <a:lnSpc>
                <a:spcPct val="80000"/>
              </a:lnSpc>
              <a:defRPr>
                <a:solidFill>
                  <a:srgbClr val="FFFFFF"/>
                </a:solidFill>
                <a:effectLst/>
              </a:defRPr>
            </a:lvl3pPr>
            <a:lvl4pPr>
              <a:lnSpc>
                <a:spcPct val="80000"/>
              </a:lnSpc>
              <a:defRPr>
                <a:solidFill>
                  <a:srgbClr val="FFFFFF"/>
                </a:solidFill>
                <a:effectLst/>
              </a:defRPr>
            </a:lvl4pPr>
            <a:lvl5pPr>
              <a:lnSpc>
                <a:spcPct val="80000"/>
              </a:lnSpc>
              <a:defRPr>
                <a:solidFill>
                  <a:srgbClr val="FFFFFF"/>
                </a:solidFill>
                <a:effect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Text Placeholder 2"/>
          <p:cNvSpPr>
            <a:spLocks noGrp="1"/>
          </p:cNvSpPr>
          <p:nvPr>
            <p:ph type="body" sz="quarter" idx="14"/>
          </p:nvPr>
        </p:nvSpPr>
        <p:spPr>
          <a:xfrm>
            <a:off x="5618165" y="3919901"/>
            <a:ext cx="3392487" cy="739775"/>
          </a:xfrm>
        </p:spPr>
        <p:txBody>
          <a:bodyPr>
            <a:noAutofit/>
          </a:bodyPr>
          <a:lstStyle>
            <a:lvl1pPr>
              <a:defRPr sz="1800"/>
            </a:lvl1pPr>
            <a:lvl2pPr>
              <a:defRPr sz="1600"/>
            </a:lvl2pPr>
            <a:lvl3pPr>
              <a:defRPr sz="1400"/>
            </a:lvl3pPr>
            <a:lvl4pPr>
              <a:defRPr sz="1200"/>
            </a:lvl4pPr>
            <a:lvl5pPr>
              <a:defRPr sz="1200"/>
            </a:lvl5pPr>
          </a:lstStyle>
          <a:p>
            <a:pPr lvl="0"/>
            <a:r>
              <a:rPr lang="en-US" dirty="0" smtClean="0"/>
              <a:t>Click to edit Master text styles</a:t>
            </a:r>
          </a:p>
          <a:p>
            <a:pPr lvl="1"/>
            <a:r>
              <a:rPr lang="en-US" dirty="0" smtClean="0"/>
              <a:t>Second level</a:t>
            </a:r>
            <a:endParaRPr lang="en-US" dirty="0"/>
          </a:p>
        </p:txBody>
      </p:sp>
    </p:spTree>
    <p:extLst>
      <p:ext uri="{BB962C8B-B14F-4D97-AF65-F5344CB8AC3E}">
        <p14:creationId xmlns:p14="http://schemas.microsoft.com/office/powerpoint/2010/main" val="2438759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sp>
        <p:nvSpPr>
          <p:cNvPr id="6" name="Rectangle 5"/>
          <p:cNvSpPr/>
          <p:nvPr userDrawn="1"/>
        </p:nvSpPr>
        <p:spPr>
          <a:xfrm>
            <a:off x="-15120" y="2485"/>
            <a:ext cx="9171215" cy="5143500"/>
          </a:xfrm>
          <a:prstGeom prst="rect">
            <a:avLst/>
          </a:prstGeom>
          <a:gradFill flip="none" rotWithShape="1">
            <a:gsLst>
              <a:gs pos="20000">
                <a:srgbClr val="5C94C3">
                  <a:alpha val="72000"/>
                </a:srgbClr>
              </a:gs>
              <a:gs pos="55000">
                <a:srgbClr val="5C94C3">
                  <a:alpha val="50000"/>
                </a:srgbClr>
              </a:gs>
              <a:gs pos="100000">
                <a:srgbClr val="5C94C3"/>
              </a:gs>
            </a:gsLst>
            <a:lin ang="264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7" name="Rounded Rectangle 6"/>
          <p:cNvSpPr/>
          <p:nvPr userDrawn="1"/>
        </p:nvSpPr>
        <p:spPr>
          <a:xfrm>
            <a:off x="-772606" y="501780"/>
            <a:ext cx="5373334" cy="5313424"/>
          </a:xfrm>
          <a:prstGeom prst="roundRect">
            <a:avLst>
              <a:gd name="adj" fmla="val 50000"/>
            </a:avLst>
          </a:prstGeom>
          <a:gradFill flip="none" rotWithShape="1">
            <a:gsLst>
              <a:gs pos="0">
                <a:schemeClr val="accent4">
                  <a:lumMod val="75000"/>
                  <a:alpha val="28000"/>
                </a:schemeClr>
              </a:gs>
              <a:gs pos="100000">
                <a:schemeClr val="accent4">
                  <a:lumMod val="75000"/>
                  <a:alpha val="29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endParaRPr>
          </a:p>
        </p:txBody>
      </p:sp>
      <p:sp>
        <p:nvSpPr>
          <p:cNvPr id="8" name="Rounded Rectangle 7"/>
          <p:cNvSpPr/>
          <p:nvPr userDrawn="1"/>
        </p:nvSpPr>
        <p:spPr>
          <a:xfrm rot="10800000">
            <a:off x="1736827" y="-322156"/>
            <a:ext cx="2021611" cy="1968305"/>
          </a:xfrm>
          <a:prstGeom prst="roundRect">
            <a:avLst>
              <a:gd name="adj" fmla="val 50000"/>
            </a:avLst>
          </a:prstGeom>
          <a:gradFill flip="none" rotWithShape="1">
            <a:gsLst>
              <a:gs pos="0">
                <a:srgbClr val="057550">
                  <a:alpha val="40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Rounded Rectangle 8"/>
          <p:cNvSpPr/>
          <p:nvPr userDrawn="1"/>
        </p:nvSpPr>
        <p:spPr>
          <a:xfrm>
            <a:off x="7329035" y="-476508"/>
            <a:ext cx="950557" cy="953015"/>
          </a:xfrm>
          <a:prstGeom prst="roundRect">
            <a:avLst>
              <a:gd name="adj" fmla="val 50000"/>
            </a:avLst>
          </a:prstGeom>
          <a:gradFill flip="none" rotWithShape="1">
            <a:gsLst>
              <a:gs pos="0">
                <a:schemeClr val="accent1">
                  <a:shade val="30000"/>
                  <a:satMod val="115000"/>
                  <a:alpha val="18000"/>
                </a:scheme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endParaRPr>
          </a:p>
        </p:txBody>
      </p:sp>
      <p:sp>
        <p:nvSpPr>
          <p:cNvPr id="10" name="Rounded Rectangle 9"/>
          <p:cNvSpPr/>
          <p:nvPr userDrawn="1"/>
        </p:nvSpPr>
        <p:spPr>
          <a:xfrm>
            <a:off x="8300316" y="-143386"/>
            <a:ext cx="1717524" cy="1727862"/>
          </a:xfrm>
          <a:prstGeom prst="roundRect">
            <a:avLst>
              <a:gd name="adj" fmla="val 50000"/>
            </a:avLst>
          </a:prstGeom>
          <a:gradFill flip="none" rotWithShape="1">
            <a:gsLst>
              <a:gs pos="0">
                <a:schemeClr val="accent4">
                  <a:lumMod val="75000"/>
                  <a:alpha val="28000"/>
                </a:schemeClr>
              </a:gs>
              <a:gs pos="100000">
                <a:schemeClr val="accent4">
                  <a:lumMod val="75000"/>
                  <a:alpha val="29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endParaRPr>
          </a:p>
        </p:txBody>
      </p:sp>
      <p:sp>
        <p:nvSpPr>
          <p:cNvPr id="11" name="Rounded Rectangle 10"/>
          <p:cNvSpPr/>
          <p:nvPr userDrawn="1"/>
        </p:nvSpPr>
        <p:spPr>
          <a:xfrm rot="10800000">
            <a:off x="7692803" y="-119230"/>
            <a:ext cx="1195279" cy="1171085"/>
          </a:xfrm>
          <a:prstGeom prst="roundRect">
            <a:avLst>
              <a:gd name="adj" fmla="val 50000"/>
            </a:avLst>
          </a:prstGeom>
          <a:gradFill flip="none" rotWithShape="1">
            <a:gsLst>
              <a:gs pos="0">
                <a:srgbClr val="057550">
                  <a:alpha val="40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2" name="Rounded Rectangle 41"/>
          <p:cNvSpPr/>
          <p:nvPr userDrawn="1"/>
        </p:nvSpPr>
        <p:spPr>
          <a:xfrm>
            <a:off x="4138657" y="3114084"/>
            <a:ext cx="1339614" cy="1343078"/>
          </a:xfrm>
          <a:prstGeom prst="roundRect">
            <a:avLst>
              <a:gd name="adj" fmla="val 50000"/>
            </a:avLst>
          </a:prstGeom>
          <a:gradFill flip="none" rotWithShape="1">
            <a:gsLst>
              <a:gs pos="0">
                <a:schemeClr val="accent1">
                  <a:shade val="30000"/>
                  <a:satMod val="115000"/>
                  <a:alpha val="18000"/>
                </a:scheme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endParaRPr>
          </a:p>
        </p:txBody>
      </p:sp>
      <p:sp>
        <p:nvSpPr>
          <p:cNvPr id="59" name="Footer Placeholder 3"/>
          <p:cNvSpPr txBox="1">
            <a:spLocks/>
          </p:cNvSpPr>
          <p:nvPr userDrawn="1"/>
        </p:nvSpPr>
        <p:spPr>
          <a:xfrm>
            <a:off x="107629" y="4864023"/>
            <a:ext cx="3898938" cy="273844"/>
          </a:xfrm>
          <a:prstGeom prst="rect">
            <a:avLst/>
          </a:prstGeom>
        </p:spPr>
        <p:txBody>
          <a:bodyPr vert="horz" lIns="91440" tIns="45720" rIns="91440" bIns="45720" rtlCol="0" anchor="ctr"/>
          <a:lstStyle>
            <a:defPPr>
              <a:defRPr lang="en-US"/>
            </a:defPPr>
            <a:lvl1pPr marL="0" algn="l" defTabSz="457200" rtl="0" eaLnBrk="1" latinLnBrk="0" hangingPunct="1">
              <a:defRPr sz="700" kern="1200">
                <a:solidFill>
                  <a:srgbClr val="7F7F7F"/>
                </a:solidFill>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smtClean="0">
                <a:solidFill>
                  <a:prstClr val="white"/>
                </a:solidFill>
              </a:rPr>
              <a:t>CaféX Communications Confidential © 2015 – All Rights Reserved. </a:t>
            </a:r>
            <a:endParaRPr lang="en-US" dirty="0">
              <a:solidFill>
                <a:prstClr val="white"/>
              </a:solidFill>
            </a:endParaRPr>
          </a:p>
        </p:txBody>
      </p:sp>
      <p:sp>
        <p:nvSpPr>
          <p:cNvPr id="60" name="Slide Number Placeholder 4"/>
          <p:cNvSpPr txBox="1">
            <a:spLocks/>
          </p:cNvSpPr>
          <p:nvPr userDrawn="1"/>
        </p:nvSpPr>
        <p:spPr>
          <a:xfrm>
            <a:off x="7014842" y="4864023"/>
            <a:ext cx="2133600" cy="273844"/>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rgbClr val="7F7F7F"/>
                </a:solidFill>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431C951-9D62-474D-B35D-66AB940D3B2F}" type="slidenum">
              <a:rPr lang="en-US" sz="1000" smtClean="0">
                <a:solidFill>
                  <a:srgbClr val="FFFFFF"/>
                </a:solidFill>
              </a:rPr>
              <a:pPr/>
              <a:t>‹#›</a:t>
            </a:fld>
            <a:endParaRPr lang="en-US" sz="1000" dirty="0">
              <a:solidFill>
                <a:srgbClr val="FFFFFF"/>
              </a:solidFill>
            </a:endParaRPr>
          </a:p>
        </p:txBody>
      </p:sp>
    </p:spTree>
    <p:extLst>
      <p:ext uri="{BB962C8B-B14F-4D97-AF65-F5344CB8AC3E}">
        <p14:creationId xmlns:p14="http://schemas.microsoft.com/office/powerpoint/2010/main" val="3760441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2400" y="4236792"/>
            <a:ext cx="3886200" cy="450697"/>
          </a:xfrm>
        </p:spPr>
        <p:txBody>
          <a:bodyPr anchor="b">
            <a:normAutofit/>
          </a:bodyPr>
          <a:lstStyle>
            <a:lvl1pPr marL="0" indent="0">
              <a:buNone/>
              <a:defRPr sz="18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5" name="Footer Placeholder 4"/>
          <p:cNvSpPr>
            <a:spLocks noGrp="1"/>
          </p:cNvSpPr>
          <p:nvPr>
            <p:ph type="ftr" sz="quarter" idx="11"/>
          </p:nvPr>
        </p:nvSpPr>
        <p:spPr>
          <a:xfrm>
            <a:off x="106326" y="4888706"/>
            <a:ext cx="3898938" cy="273844"/>
          </a:xfrm>
          <a:prstGeom prst="rect">
            <a:avLst/>
          </a:prstGeom>
        </p:spPr>
        <p:txBody>
          <a:bodyPr/>
          <a:lstStyle>
            <a:lvl1pPr>
              <a:defRPr sz="900">
                <a:solidFill>
                  <a:schemeClr val="bg1">
                    <a:lumMod val="65000"/>
                  </a:schemeClr>
                </a:solidFill>
              </a:defRPr>
            </a:lvl1pPr>
          </a:lstStyle>
          <a:p>
            <a:r>
              <a:rPr lang="en-US" dirty="0" smtClean="0">
                <a:solidFill>
                  <a:prstClr val="white">
                    <a:lumMod val="65000"/>
                  </a:prstClr>
                </a:solidFill>
              </a:rPr>
              <a:t>CaféX Communications Confidential © 2015 – All Rights Reserved. </a:t>
            </a:r>
            <a:endParaRPr lang="en-US" dirty="0">
              <a:solidFill>
                <a:prstClr val="white">
                  <a:lumMod val="65000"/>
                </a:prstClr>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0" y="899408"/>
            <a:ext cx="9143520" cy="3337384"/>
          </a:xfrm>
          <a:prstGeom prst="rect">
            <a:avLst/>
          </a:prstGeom>
        </p:spPr>
      </p:pic>
      <p:sp>
        <p:nvSpPr>
          <p:cNvPr id="8" name="Rectangle 7"/>
          <p:cNvSpPr/>
          <p:nvPr userDrawn="1"/>
        </p:nvSpPr>
        <p:spPr>
          <a:xfrm>
            <a:off x="0" y="899407"/>
            <a:ext cx="9144000" cy="3337385"/>
          </a:xfrm>
          <a:prstGeom prst="rect">
            <a:avLst/>
          </a:prstGeom>
          <a:solidFill>
            <a:schemeClr val="tx2">
              <a:alpha val="77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pic>
        <p:nvPicPr>
          <p:cNvPr id="13" name="Picture 12">
            <a:hlinkClick r:id="rId3"/>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331172" y="209550"/>
            <a:ext cx="514009" cy="514009"/>
          </a:xfrm>
          <a:prstGeom prst="rect">
            <a:avLst/>
          </a:prstGeom>
        </p:spPr>
      </p:pic>
      <p:sp>
        <p:nvSpPr>
          <p:cNvPr id="16" name="Title 15"/>
          <p:cNvSpPr>
            <a:spLocks noGrp="1"/>
          </p:cNvSpPr>
          <p:nvPr>
            <p:ph type="title"/>
          </p:nvPr>
        </p:nvSpPr>
        <p:spPr>
          <a:xfrm>
            <a:off x="685800" y="1962150"/>
            <a:ext cx="7645371" cy="1066800"/>
          </a:xfrm>
        </p:spPr>
        <p:txBody>
          <a:bodyPr/>
          <a:lstStyle>
            <a:lvl1pPr>
              <a:defRPr sz="4000" b="0">
                <a:solidFill>
                  <a:schemeClr val="bg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269698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userDrawn="1">
  <p:cSld name="2-column layout">
    <p:spTree>
      <p:nvGrpSpPr>
        <p:cNvPr id="1" name=""/>
        <p:cNvGrpSpPr/>
        <p:nvPr/>
      </p:nvGrpSpPr>
      <p:grpSpPr>
        <a:xfrm>
          <a:off x="0" y="0"/>
          <a:ext cx="0" cy="0"/>
          <a:chOff x="0" y="0"/>
          <a:chExt cx="0" cy="0"/>
        </a:xfrm>
      </p:grpSpPr>
      <p:sp>
        <p:nvSpPr>
          <p:cNvPr id="2" name="Content Placeholder 1"/>
          <p:cNvSpPr>
            <a:spLocks noGrp="1"/>
          </p:cNvSpPr>
          <p:nvPr>
            <p:ph/>
          </p:nvPr>
        </p:nvSpPr>
        <p:spPr>
          <a:xfrm>
            <a:off x="457201" y="894160"/>
            <a:ext cx="4023360" cy="3906440"/>
          </a:xfrm>
          <a:prstGeom prst="rect">
            <a:avLst/>
          </a:prstGeom>
        </p:spPr>
        <p:txBody>
          <a:bodyPr/>
          <a:lstStyle>
            <a:lvl1pPr marL="0" marR="0" indent="0" algn="l" defTabSz="685800" rtl="0" eaLnBrk="0" fontAlgn="base" latinLnBrk="0" hangingPunct="0">
              <a:lnSpc>
                <a:spcPct val="100000"/>
              </a:lnSpc>
              <a:spcBef>
                <a:spcPts val="0"/>
              </a:spcBef>
              <a:spcAft>
                <a:spcPts val="450"/>
              </a:spcAft>
              <a:buClr>
                <a:srgbClr val="2A6EBB"/>
              </a:buClr>
              <a:buSzTx/>
              <a:buFont typeface="Arial" pitchFamily="34" charset="0"/>
              <a:buNone/>
              <a:tabLst/>
              <a:defRPr kumimoji="0" lang="en-US" sz="1400" b="0" i="0" u="none" strike="noStrike" kern="0" cap="none" spc="0" normalizeH="0" baseline="0" noProof="0">
                <a:ln>
                  <a:noFill/>
                </a:ln>
                <a:solidFill>
                  <a:schemeClr val="tx1"/>
                </a:solidFill>
                <a:effectLst/>
                <a:uLnTx/>
                <a:uFillTx/>
                <a:latin typeface="+mj-lt"/>
              </a:defRPr>
            </a:lvl1pPr>
            <a:lvl2pPr marL="254794" marR="0" indent="-123825" algn="l" defTabSz="685800" rtl="0" eaLnBrk="0" fontAlgn="base" latinLnBrk="0" hangingPunct="0">
              <a:lnSpc>
                <a:spcPct val="100000"/>
              </a:lnSpc>
              <a:spcBef>
                <a:spcPts val="0"/>
              </a:spcBef>
              <a:spcAft>
                <a:spcPts val="450"/>
              </a:spcAft>
              <a:buClr>
                <a:schemeClr val="accent2"/>
              </a:buClr>
              <a:buSzTx/>
              <a:buFont typeface="Arial" pitchFamily="34" charset="0"/>
              <a:buChar char="•"/>
              <a:tabLst/>
              <a:defRPr sz="1200">
                <a:solidFill>
                  <a:schemeClr val="tx1"/>
                </a:solidFill>
                <a:latin typeface="+mj-lt"/>
              </a:defRPr>
            </a:lvl2pPr>
            <a:lvl3pPr marL="515541" marR="0" indent="-129779" algn="l" defTabSz="685800" rtl="0" eaLnBrk="0" fontAlgn="base" latinLnBrk="0" hangingPunct="0">
              <a:lnSpc>
                <a:spcPct val="100000"/>
              </a:lnSpc>
              <a:spcBef>
                <a:spcPts val="0"/>
              </a:spcBef>
              <a:spcAft>
                <a:spcPts val="450"/>
              </a:spcAft>
              <a:buClr>
                <a:schemeClr val="accent2"/>
              </a:buClr>
              <a:buSzPct val="85000"/>
              <a:buFont typeface="Arial" pitchFamily="34" charset="0"/>
              <a:buChar char="–"/>
              <a:tabLst/>
              <a:defRPr sz="1100">
                <a:solidFill>
                  <a:schemeClr val="tx1"/>
                </a:solidFill>
                <a:latin typeface="+mj-lt"/>
              </a:defRPr>
            </a:lvl3pPr>
            <a:lvl4pPr marL="770335" marR="0" indent="-129779" algn="l" defTabSz="685800" rtl="0" eaLnBrk="0" fontAlgn="base" latinLnBrk="0" hangingPunct="0">
              <a:lnSpc>
                <a:spcPct val="100000"/>
              </a:lnSpc>
              <a:spcBef>
                <a:spcPts val="0"/>
              </a:spcBef>
              <a:spcAft>
                <a:spcPts val="450"/>
              </a:spcAft>
              <a:buClr>
                <a:schemeClr val="accent2"/>
              </a:buClr>
              <a:buSzPct val="85000"/>
              <a:buFont typeface="Arial" pitchFamily="34" charset="0"/>
              <a:buChar char="•"/>
              <a:tabLst/>
              <a:defRPr sz="900">
                <a:solidFill>
                  <a:schemeClr val="tx1"/>
                </a:solidFill>
                <a:latin typeface="+mj-lt"/>
              </a:defRPr>
            </a:lvl4pPr>
            <a:lvl5pPr marL="1032272" marR="0" indent="-130969" algn="l" defTabSz="685800" rtl="0" eaLnBrk="0" fontAlgn="base" latinLnBrk="0" hangingPunct="0">
              <a:lnSpc>
                <a:spcPct val="100000"/>
              </a:lnSpc>
              <a:spcBef>
                <a:spcPts val="0"/>
              </a:spcBef>
              <a:spcAft>
                <a:spcPts val="450"/>
              </a:spcAft>
              <a:buClr>
                <a:schemeClr val="accent2"/>
              </a:buClr>
              <a:buSzPct val="100000"/>
              <a:buFont typeface="Arial" pitchFamily="34" charset="0"/>
              <a:buChar char="–"/>
              <a:tabLst/>
              <a:defRPr sz="800">
                <a:solidFill>
                  <a:schemeClr val="tx1"/>
                </a:solidFill>
                <a:latin typeface="+mj-lt"/>
              </a:defRPr>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smtClean="0"/>
          </a:p>
        </p:txBody>
      </p:sp>
      <p:sp>
        <p:nvSpPr>
          <p:cNvPr id="4" name="Rectangle 6"/>
          <p:cNvSpPr>
            <a:spLocks noGrp="1" noChangeArrowheads="1"/>
          </p:cNvSpPr>
          <p:nvPr>
            <p:ph type="title" idx="10" hasCustomPrompt="1"/>
          </p:nvPr>
        </p:nvSpPr>
        <p:spPr bwMode="auto">
          <a:xfrm>
            <a:off x="457201" y="171451"/>
            <a:ext cx="8217980" cy="542584"/>
          </a:xfrm>
          <a:prstGeom prst="rect">
            <a:avLst/>
          </a:prstGeom>
          <a:noFill/>
          <a:ln w="9525">
            <a:noFill/>
            <a:miter lim="800000"/>
            <a:headEnd/>
            <a:tailEnd/>
          </a:ln>
        </p:spPr>
        <p:txBody>
          <a:bodyPr anchor="ctr" anchorCtr="0"/>
          <a:lstStyle>
            <a:lvl1pPr>
              <a:defRPr lang="en-US" dirty="0" smtClean="0">
                <a:solidFill>
                  <a:schemeClr val="tx1"/>
                </a:solidFill>
                <a:latin typeface="+mn-lt"/>
                <a:ea typeface="Tahoma" pitchFamily="34" charset="0"/>
                <a:cs typeface="Tahoma" pitchFamily="34" charset="0"/>
              </a:defRPr>
            </a:lvl1pPr>
          </a:lstStyle>
          <a:p>
            <a:pPr lvl="0"/>
            <a:r>
              <a:rPr lang="en-US" dirty="0" smtClean="0"/>
              <a:t>Click To Edit Master Title Style</a:t>
            </a:r>
          </a:p>
        </p:txBody>
      </p:sp>
      <p:sp>
        <p:nvSpPr>
          <p:cNvPr id="16" name="Rectangle 15"/>
          <p:cNvSpPr/>
          <p:nvPr userDrawn="1"/>
        </p:nvSpPr>
        <p:spPr>
          <a:xfrm>
            <a:off x="5124450" y="4938746"/>
            <a:ext cx="3562350" cy="201356"/>
          </a:xfrm>
          <a:prstGeom prst="rect">
            <a:avLst/>
          </a:prstGeom>
          <a:noFill/>
          <a:ln w="9525" cap="flat" cmpd="sng" algn="ctr">
            <a:noFill/>
            <a:prstDash val="solid"/>
          </a:ln>
          <a:effectLst/>
        </p:spPr>
        <p:txBody>
          <a:bodyPr lIns="0" tIns="0" rIns="0" bIns="0" rtlCol="0" anchor="ctr"/>
          <a:lstStyle/>
          <a:p>
            <a:pPr algn="r" defTabSz="342900">
              <a:defRPr/>
            </a:pPr>
            <a:r>
              <a:rPr lang="en-US" sz="700" kern="0" dirty="0">
                <a:solidFill>
                  <a:srgbClr val="242852"/>
                </a:solidFill>
                <a:latin typeface="Arial"/>
              </a:rPr>
              <a:t>©</a:t>
            </a:r>
            <a:r>
              <a:rPr lang="en-US" sz="700" kern="0" dirty="0" smtClean="0">
                <a:solidFill>
                  <a:srgbClr val="242852"/>
                </a:solidFill>
                <a:latin typeface="Arial"/>
              </a:rPr>
              <a:t>2015 </a:t>
            </a:r>
            <a:r>
              <a:rPr lang="en-US" sz="700" kern="0" dirty="0">
                <a:solidFill>
                  <a:srgbClr val="242852"/>
                </a:solidFill>
                <a:latin typeface="Arial"/>
              </a:rPr>
              <a:t>TeleTech Holdings, Inc. Confidential and </a:t>
            </a:r>
            <a:r>
              <a:rPr lang="en-US" sz="700" kern="0" dirty="0" smtClean="0">
                <a:solidFill>
                  <a:srgbClr val="242852"/>
                </a:solidFill>
                <a:latin typeface="Arial"/>
              </a:rPr>
              <a:t>Proprietary</a:t>
            </a:r>
            <a:endParaRPr lang="en-US" sz="700" kern="0" dirty="0">
              <a:solidFill>
                <a:srgbClr val="242852"/>
              </a:solidFill>
              <a:latin typeface="Arial"/>
            </a:endParaRPr>
          </a:p>
        </p:txBody>
      </p:sp>
      <p:sp>
        <p:nvSpPr>
          <p:cNvPr id="17" name="TextBox 16"/>
          <p:cNvSpPr txBox="1"/>
          <p:nvPr userDrawn="1"/>
        </p:nvSpPr>
        <p:spPr>
          <a:xfrm>
            <a:off x="8766042" y="4939536"/>
            <a:ext cx="363166" cy="199777"/>
          </a:xfrm>
          <a:prstGeom prst="rect">
            <a:avLst/>
          </a:prstGeom>
          <a:noFill/>
        </p:spPr>
        <p:txBody>
          <a:bodyPr wrap="square" lIns="0" tIns="0" rIns="0" bIns="0" rtlCol="0" anchor="ctr" anchorCtr="0">
            <a:noAutofit/>
          </a:bodyPr>
          <a:lstStyle/>
          <a:p>
            <a:pPr algn="ctr" defTabSz="342900">
              <a:defRPr/>
            </a:pPr>
            <a:fld id="{2FBDF374-53E6-454F-826C-64E903DE2E76}" type="slidenum">
              <a:rPr lang="en-US" sz="800" kern="0">
                <a:solidFill>
                  <a:srgbClr val="242852"/>
                </a:solidFill>
              </a:rPr>
              <a:pPr algn="ctr" defTabSz="342900">
                <a:defRPr/>
              </a:pPr>
              <a:t>‹#›</a:t>
            </a:fld>
            <a:endParaRPr lang="en-US" sz="800" kern="0" dirty="0">
              <a:solidFill>
                <a:srgbClr val="242852"/>
              </a:solidFill>
            </a:endParaRPr>
          </a:p>
        </p:txBody>
      </p:sp>
      <p:cxnSp>
        <p:nvCxnSpPr>
          <p:cNvPr id="9" name="Straight Connector 8"/>
          <p:cNvCxnSpPr/>
          <p:nvPr userDrawn="1"/>
        </p:nvCxnSpPr>
        <p:spPr>
          <a:xfrm>
            <a:off x="454643" y="812079"/>
            <a:ext cx="8229600" cy="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sp>
        <p:nvSpPr>
          <p:cNvPr id="8" name="Picture Placeholder 22"/>
          <p:cNvSpPr>
            <a:spLocks noGrp="1"/>
          </p:cNvSpPr>
          <p:nvPr>
            <p:ph type="pic" sz="quarter" idx="12"/>
          </p:nvPr>
        </p:nvSpPr>
        <p:spPr>
          <a:xfrm>
            <a:off x="4660265" y="894160"/>
            <a:ext cx="4014915" cy="3906440"/>
          </a:xfrm>
          <a:prstGeom prst="rect">
            <a:avLst/>
          </a:prstGeom>
        </p:spPr>
        <p:txBody>
          <a:bodyPr/>
          <a:lstStyle/>
          <a:p>
            <a:r>
              <a:rPr lang="en-US" dirty="0" smtClean="0"/>
              <a:t>Click icon to add picture</a:t>
            </a:r>
            <a:endParaRPr lang="en-US" dirty="0"/>
          </a:p>
        </p:txBody>
      </p:sp>
    </p:spTree>
    <p:extLst>
      <p:ext uri="{BB962C8B-B14F-4D97-AF65-F5344CB8AC3E}">
        <p14:creationId xmlns:p14="http://schemas.microsoft.com/office/powerpoint/2010/main" val="1463281580"/>
      </p:ext>
    </p:extLst>
  </p:cSld>
  <p:clrMapOvr>
    <a:masterClrMapping/>
  </p:clrMapOvr>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userDrawn="1">
  <p:cSld name="headline only">
    <p:spTree>
      <p:nvGrpSpPr>
        <p:cNvPr id="1" name=""/>
        <p:cNvGrpSpPr/>
        <p:nvPr/>
      </p:nvGrpSpPr>
      <p:grpSpPr>
        <a:xfrm>
          <a:off x="0" y="0"/>
          <a:ext cx="0" cy="0"/>
          <a:chOff x="0" y="0"/>
          <a:chExt cx="0" cy="0"/>
        </a:xfrm>
      </p:grpSpPr>
      <p:sp>
        <p:nvSpPr>
          <p:cNvPr id="4" name="Rectangle 6"/>
          <p:cNvSpPr>
            <a:spLocks noGrp="1" noChangeArrowheads="1"/>
          </p:cNvSpPr>
          <p:nvPr>
            <p:ph type="title" idx="10" hasCustomPrompt="1"/>
          </p:nvPr>
        </p:nvSpPr>
        <p:spPr bwMode="auto">
          <a:xfrm>
            <a:off x="457201" y="171451"/>
            <a:ext cx="8217980" cy="542584"/>
          </a:xfrm>
          <a:prstGeom prst="rect">
            <a:avLst/>
          </a:prstGeom>
          <a:noFill/>
          <a:ln w="9525">
            <a:noFill/>
            <a:miter lim="800000"/>
            <a:headEnd/>
            <a:tailEnd/>
          </a:ln>
        </p:spPr>
        <p:txBody>
          <a:bodyPr anchor="ctr" anchorCtr="0"/>
          <a:lstStyle>
            <a:lvl1pPr>
              <a:defRPr lang="en-US" dirty="0" smtClean="0">
                <a:solidFill>
                  <a:schemeClr val="tx1"/>
                </a:solidFill>
                <a:latin typeface="+mn-lt"/>
                <a:ea typeface="Tahoma" pitchFamily="34" charset="0"/>
                <a:cs typeface="Tahoma" pitchFamily="34" charset="0"/>
              </a:defRPr>
            </a:lvl1pPr>
          </a:lstStyle>
          <a:p>
            <a:pPr lvl="0"/>
            <a:r>
              <a:rPr lang="en-US" dirty="0" smtClean="0"/>
              <a:t>Click To Edit Master Title Style</a:t>
            </a:r>
          </a:p>
        </p:txBody>
      </p:sp>
      <p:sp>
        <p:nvSpPr>
          <p:cNvPr id="14" name="Rectangle 13"/>
          <p:cNvSpPr/>
          <p:nvPr userDrawn="1"/>
        </p:nvSpPr>
        <p:spPr>
          <a:xfrm>
            <a:off x="5124450" y="4938746"/>
            <a:ext cx="3562350" cy="201356"/>
          </a:xfrm>
          <a:prstGeom prst="rect">
            <a:avLst/>
          </a:prstGeom>
          <a:noFill/>
          <a:ln w="9525" cap="flat" cmpd="sng" algn="ctr">
            <a:noFill/>
            <a:prstDash val="solid"/>
          </a:ln>
          <a:effectLst/>
        </p:spPr>
        <p:txBody>
          <a:bodyPr lIns="0" tIns="0" rIns="0" bIns="0" rtlCol="0" anchor="ctr"/>
          <a:lstStyle/>
          <a:p>
            <a:pPr algn="r" defTabSz="342900">
              <a:defRPr/>
            </a:pPr>
            <a:r>
              <a:rPr lang="en-US" sz="700" kern="0" dirty="0">
                <a:solidFill>
                  <a:srgbClr val="242852"/>
                </a:solidFill>
                <a:latin typeface="Arial"/>
              </a:rPr>
              <a:t>©</a:t>
            </a:r>
            <a:r>
              <a:rPr lang="en-US" sz="700" kern="0" dirty="0" smtClean="0">
                <a:solidFill>
                  <a:srgbClr val="242852"/>
                </a:solidFill>
                <a:latin typeface="Arial"/>
              </a:rPr>
              <a:t>2015 </a:t>
            </a:r>
            <a:r>
              <a:rPr lang="en-US" sz="700" kern="0" dirty="0">
                <a:solidFill>
                  <a:srgbClr val="242852"/>
                </a:solidFill>
                <a:latin typeface="Arial"/>
              </a:rPr>
              <a:t>TeleTech Holdings, Inc. Confidential and </a:t>
            </a:r>
            <a:r>
              <a:rPr lang="en-US" sz="700" kern="0" dirty="0" smtClean="0">
                <a:solidFill>
                  <a:srgbClr val="242852"/>
                </a:solidFill>
                <a:latin typeface="Arial"/>
              </a:rPr>
              <a:t>Proprietary</a:t>
            </a:r>
            <a:endParaRPr lang="en-US" sz="700" kern="0" dirty="0">
              <a:solidFill>
                <a:srgbClr val="242852"/>
              </a:solidFill>
              <a:latin typeface="Arial"/>
            </a:endParaRPr>
          </a:p>
        </p:txBody>
      </p:sp>
      <p:sp>
        <p:nvSpPr>
          <p:cNvPr id="15" name="TextBox 14"/>
          <p:cNvSpPr txBox="1"/>
          <p:nvPr userDrawn="1"/>
        </p:nvSpPr>
        <p:spPr>
          <a:xfrm>
            <a:off x="8766042" y="4939536"/>
            <a:ext cx="363166" cy="199777"/>
          </a:xfrm>
          <a:prstGeom prst="rect">
            <a:avLst/>
          </a:prstGeom>
          <a:noFill/>
        </p:spPr>
        <p:txBody>
          <a:bodyPr wrap="square" lIns="0" tIns="0" rIns="0" bIns="0" rtlCol="0" anchor="ctr" anchorCtr="0">
            <a:noAutofit/>
          </a:bodyPr>
          <a:lstStyle/>
          <a:p>
            <a:pPr algn="ctr" defTabSz="342900">
              <a:defRPr/>
            </a:pPr>
            <a:fld id="{2FBDF374-53E6-454F-826C-64E903DE2E76}" type="slidenum">
              <a:rPr lang="en-US" sz="800" kern="0">
                <a:solidFill>
                  <a:srgbClr val="242852"/>
                </a:solidFill>
              </a:rPr>
              <a:pPr algn="ctr" defTabSz="342900">
                <a:defRPr/>
              </a:pPr>
              <a:t>‹#›</a:t>
            </a:fld>
            <a:endParaRPr lang="en-US" sz="800" kern="0" dirty="0">
              <a:solidFill>
                <a:srgbClr val="242852"/>
              </a:solidFill>
            </a:endParaRPr>
          </a:p>
        </p:txBody>
      </p:sp>
      <p:cxnSp>
        <p:nvCxnSpPr>
          <p:cNvPr id="6" name="Straight Connector 5"/>
          <p:cNvCxnSpPr/>
          <p:nvPr userDrawn="1"/>
        </p:nvCxnSpPr>
        <p:spPr>
          <a:xfrm>
            <a:off x="454643" y="812079"/>
            <a:ext cx="8229600" cy="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49517249"/>
      </p:ext>
    </p:extLst>
  </p:cSld>
  <p:clrMapOvr>
    <a:masterClrMapping/>
  </p:clrMapOvr>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Bullet">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62301" y="1347788"/>
            <a:ext cx="8277344" cy="3168210"/>
          </a:xfrm>
          <a:prstGeom prst="rect">
            <a:avLst/>
          </a:prstGeom>
        </p:spPr>
        <p:txBody>
          <a:bodyPr lIns="91420" tIns="45710" rIns="91420" bIns="45710">
            <a:noAutofit/>
          </a:bodyPr>
          <a:lstStyle>
            <a:lvl1pPr marL="280928" indent="-223792">
              <a:lnSpc>
                <a:spcPct val="95000"/>
              </a:lnSpc>
              <a:spcBef>
                <a:spcPts val="1110"/>
              </a:spcBef>
              <a:buClr>
                <a:schemeClr val="tx1"/>
              </a:buClr>
              <a:buSzPct val="80000"/>
              <a:buFont typeface="Arial"/>
              <a:buChar char="•"/>
              <a:defRPr sz="2000" b="0" i="0">
                <a:solidFill>
                  <a:srgbClr val="676767"/>
                </a:solidFill>
                <a:latin typeface="+mn-lt"/>
                <a:cs typeface="CiscoSans ExtraLight"/>
              </a:defRPr>
            </a:lvl1pPr>
            <a:lvl2pPr marL="507895" indent="-215855">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558" indent="-171415">
              <a:buClr>
                <a:schemeClr val="tx1"/>
              </a:buClr>
              <a:buSzPct val="80000"/>
              <a:buFont typeface="Arial"/>
              <a:buChar char="•"/>
              <a:defRPr sz="1600" b="0" i="0">
                <a:solidFill>
                  <a:srgbClr val="676767"/>
                </a:solidFill>
                <a:latin typeface="+mn-lt"/>
                <a:cs typeface="CiscoSans ExtraLight"/>
              </a:defRPr>
            </a:lvl3pPr>
            <a:lvl4pPr marL="911035" indent="-171415">
              <a:buClr>
                <a:schemeClr val="tx1"/>
              </a:buClr>
              <a:buSzPct val="80000"/>
              <a:buFont typeface="Arial"/>
              <a:buChar char="•"/>
              <a:defRPr sz="1400" b="0" i="0">
                <a:solidFill>
                  <a:srgbClr val="676767"/>
                </a:solidFill>
                <a:latin typeface="+mn-lt"/>
                <a:cs typeface="CiscoSans ExtraLight"/>
              </a:defRPr>
            </a:lvl4pPr>
            <a:lvl5pPr marL="1082450" indent="-168240">
              <a:buClr>
                <a:schemeClr val="tx1"/>
              </a:buClr>
              <a:buSzPct val="80000"/>
              <a:buFont typeface="Arial"/>
              <a:buChar char="•"/>
              <a:defRPr sz="1200" b="0" i="0">
                <a:solidFill>
                  <a:srgbClr val="676767"/>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1601900292"/>
      </p:ext>
    </p:extLst>
  </p:cSld>
  <p:clrMapOvr>
    <a:masterClrMapping/>
  </p:clrMapOvr>
  <p:transition spd="med">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_GFX Content">
    <p:spTree>
      <p:nvGrpSpPr>
        <p:cNvPr id="1" name=""/>
        <p:cNvGrpSpPr/>
        <p:nvPr/>
      </p:nvGrpSpPr>
      <p:grpSpPr>
        <a:xfrm>
          <a:off x="0" y="0"/>
          <a:ext cx="0" cy="0"/>
          <a:chOff x="0" y="0"/>
          <a:chExt cx="0" cy="0"/>
        </a:xfrm>
      </p:grpSpPr>
      <p:sp>
        <p:nvSpPr>
          <p:cNvPr id="29" name="Rectangle 28"/>
          <p:cNvSpPr/>
          <p:nvPr userDrawn="1"/>
        </p:nvSpPr>
        <p:spPr>
          <a:xfrm>
            <a:off x="0" y="-9650"/>
            <a:ext cx="9171173" cy="5143500"/>
          </a:xfrm>
          <a:prstGeom prst="rect">
            <a:avLst/>
          </a:prstGeom>
          <a:gradFill flip="none" rotWithShape="1">
            <a:gsLst>
              <a:gs pos="20000">
                <a:srgbClr val="5C94C3">
                  <a:alpha val="72000"/>
                </a:srgbClr>
              </a:gs>
              <a:gs pos="55000">
                <a:srgbClr val="5C94C3">
                  <a:alpha val="50000"/>
                </a:srgbClr>
              </a:gs>
              <a:gs pos="100000">
                <a:srgbClr val="5C94C3"/>
              </a:gs>
            </a:gsLst>
            <a:lin ang="2640000" scaled="0"/>
            <a:tileRect/>
          </a:gradFill>
        </p:spPr>
        <p:style>
          <a:lnRef idx="1">
            <a:schemeClr val="accent1"/>
          </a:lnRef>
          <a:fillRef idx="3">
            <a:schemeClr val="accent1"/>
          </a:fillRef>
          <a:effectRef idx="2">
            <a:schemeClr val="accent1"/>
          </a:effectRef>
          <a:fontRef idx="minor">
            <a:schemeClr val="lt1"/>
          </a:fontRef>
        </p:style>
        <p:txBody>
          <a:bodyPr lIns="91424" tIns="45712" rIns="91424" bIns="45712" rtlCol="0" anchor="ctr"/>
          <a:lstStyle/>
          <a:p>
            <a:pPr algn="ctr" defTabSz="457124"/>
            <a:endParaRPr lang="en-US">
              <a:solidFill>
                <a:prstClr val="white"/>
              </a:solidFill>
            </a:endParaRPr>
          </a:p>
        </p:txBody>
      </p:sp>
      <p:sp>
        <p:nvSpPr>
          <p:cNvPr id="30" name="Rounded Rectangle 29"/>
          <p:cNvSpPr/>
          <p:nvPr userDrawn="1"/>
        </p:nvSpPr>
        <p:spPr>
          <a:xfrm>
            <a:off x="-772606" y="501780"/>
            <a:ext cx="5373334" cy="5313424"/>
          </a:xfrm>
          <a:prstGeom prst="roundRect">
            <a:avLst>
              <a:gd name="adj" fmla="val 50000"/>
            </a:avLst>
          </a:prstGeom>
          <a:gradFill flip="none" rotWithShape="1">
            <a:gsLst>
              <a:gs pos="0">
                <a:schemeClr val="accent4">
                  <a:lumMod val="75000"/>
                  <a:alpha val="28000"/>
                </a:schemeClr>
              </a:gs>
              <a:gs pos="100000">
                <a:schemeClr val="accent4">
                  <a:lumMod val="75000"/>
                  <a:alpha val="29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24" tIns="45712" rIns="91424" bIns="45712" rtlCol="0" anchor="ctr"/>
          <a:lstStyle/>
          <a:p>
            <a:pPr algn="ctr" defTabSz="457124"/>
            <a:endParaRPr lang="en-US" dirty="0">
              <a:solidFill>
                <a:prstClr val="white"/>
              </a:solidFill>
            </a:endParaRPr>
          </a:p>
        </p:txBody>
      </p:sp>
      <p:sp>
        <p:nvSpPr>
          <p:cNvPr id="31" name="Rounded Rectangle 30"/>
          <p:cNvSpPr/>
          <p:nvPr userDrawn="1"/>
        </p:nvSpPr>
        <p:spPr>
          <a:xfrm>
            <a:off x="4138657" y="3114085"/>
            <a:ext cx="1339614" cy="1343078"/>
          </a:xfrm>
          <a:prstGeom prst="roundRect">
            <a:avLst>
              <a:gd name="adj" fmla="val 50000"/>
            </a:avLst>
          </a:prstGeom>
          <a:gradFill flip="none" rotWithShape="1">
            <a:gsLst>
              <a:gs pos="0">
                <a:schemeClr val="accent1">
                  <a:shade val="30000"/>
                  <a:satMod val="115000"/>
                  <a:alpha val="18000"/>
                </a:scheme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24" tIns="45712" rIns="91424" bIns="45712" rtlCol="0" anchor="ctr"/>
          <a:lstStyle/>
          <a:p>
            <a:pPr algn="ctr" defTabSz="457124"/>
            <a:endParaRPr lang="en-US" dirty="0">
              <a:solidFill>
                <a:prstClr val="white"/>
              </a:solidFill>
            </a:endParaRPr>
          </a:p>
        </p:txBody>
      </p:sp>
      <p:sp>
        <p:nvSpPr>
          <p:cNvPr id="32" name="Rounded Rectangle 31"/>
          <p:cNvSpPr/>
          <p:nvPr userDrawn="1"/>
        </p:nvSpPr>
        <p:spPr>
          <a:xfrm rot="10800000">
            <a:off x="1736829" y="-322155"/>
            <a:ext cx="2021611" cy="1968305"/>
          </a:xfrm>
          <a:prstGeom prst="roundRect">
            <a:avLst>
              <a:gd name="adj" fmla="val 50000"/>
            </a:avLst>
          </a:prstGeom>
          <a:gradFill flip="none" rotWithShape="1">
            <a:gsLst>
              <a:gs pos="0">
                <a:srgbClr val="057550">
                  <a:alpha val="40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24" tIns="45712" rIns="91424" bIns="45712" rtlCol="0" anchor="ctr"/>
          <a:lstStyle/>
          <a:p>
            <a:pPr algn="ctr" defTabSz="914248"/>
            <a:endParaRPr lang="en-US" dirty="0">
              <a:solidFill>
                <a:prstClr val="white"/>
              </a:solidFill>
            </a:endParaRPr>
          </a:p>
        </p:txBody>
      </p:sp>
      <p:sp>
        <p:nvSpPr>
          <p:cNvPr id="33" name="Rectangle 32"/>
          <p:cNvSpPr/>
          <p:nvPr userDrawn="1"/>
        </p:nvSpPr>
        <p:spPr>
          <a:xfrm flipH="1">
            <a:off x="5826456" y="3402134"/>
            <a:ext cx="3344723" cy="440871"/>
          </a:xfrm>
          <a:prstGeom prst="rect">
            <a:avLst/>
          </a:prstGeom>
          <a:gradFill flip="none" rotWithShape="1">
            <a:gsLst>
              <a:gs pos="0">
                <a:schemeClr val="accent1"/>
              </a:gs>
              <a:gs pos="100000">
                <a:schemeClr val="tx2">
                  <a:alpha val="0"/>
                </a:schemeClr>
              </a:gs>
            </a:gsLst>
            <a:lin ang="0" scaled="1"/>
            <a:tileRect/>
          </a:gradFill>
          <a:ln>
            <a:noFill/>
          </a:ln>
        </p:spPr>
        <p:style>
          <a:lnRef idx="2">
            <a:schemeClr val="accent3">
              <a:shade val="50000"/>
            </a:schemeClr>
          </a:lnRef>
          <a:fillRef idx="1">
            <a:schemeClr val="accent3"/>
          </a:fillRef>
          <a:effectRef idx="0">
            <a:schemeClr val="accent3"/>
          </a:effectRef>
          <a:fontRef idx="minor">
            <a:schemeClr val="lt1"/>
          </a:fontRef>
        </p:style>
        <p:txBody>
          <a:bodyPr lIns="91424" tIns="45712" rIns="91424" bIns="45712" rtlCol="0" anchor="ctr"/>
          <a:lstStyle/>
          <a:p>
            <a:pPr algn="ctr" defTabSz="457124"/>
            <a:endParaRPr lang="en-US">
              <a:solidFill>
                <a:prstClr val="white"/>
              </a:solidFill>
            </a:endParaRPr>
          </a:p>
        </p:txBody>
      </p:sp>
      <p:sp>
        <p:nvSpPr>
          <p:cNvPr id="34" name="Rectangle 33"/>
          <p:cNvSpPr/>
          <p:nvPr userDrawn="1"/>
        </p:nvSpPr>
        <p:spPr>
          <a:xfrm>
            <a:off x="3" y="4448579"/>
            <a:ext cx="9289143" cy="440871"/>
          </a:xfrm>
          <a:prstGeom prst="rect">
            <a:avLst/>
          </a:prstGeom>
          <a:gradFill flip="none" rotWithShape="1">
            <a:gsLst>
              <a:gs pos="0">
                <a:schemeClr val="accent1"/>
              </a:gs>
              <a:gs pos="100000">
                <a:schemeClr val="tx2">
                  <a:alpha val="0"/>
                </a:schemeClr>
              </a:gs>
            </a:gsLst>
            <a:lin ang="0" scaled="1"/>
            <a:tileRect/>
          </a:gradFill>
          <a:ln>
            <a:noFill/>
          </a:ln>
        </p:spPr>
        <p:style>
          <a:lnRef idx="2">
            <a:schemeClr val="accent3">
              <a:shade val="50000"/>
            </a:schemeClr>
          </a:lnRef>
          <a:fillRef idx="1">
            <a:schemeClr val="accent3"/>
          </a:fillRef>
          <a:effectRef idx="0">
            <a:schemeClr val="accent3"/>
          </a:effectRef>
          <a:fontRef idx="minor">
            <a:schemeClr val="lt1"/>
          </a:fontRef>
        </p:style>
        <p:txBody>
          <a:bodyPr lIns="91424" tIns="45712" rIns="91424" bIns="45712" rtlCol="0" anchor="ctr"/>
          <a:lstStyle/>
          <a:p>
            <a:pPr algn="ctr" defTabSz="457124"/>
            <a:endParaRPr lang="en-US">
              <a:solidFill>
                <a:prstClr val="white"/>
              </a:solidFill>
            </a:endParaRPr>
          </a:p>
        </p:txBody>
      </p:sp>
      <p:sp>
        <p:nvSpPr>
          <p:cNvPr id="35" name="Content Placeholder 3"/>
          <p:cNvSpPr txBox="1">
            <a:spLocks/>
          </p:cNvSpPr>
          <p:nvPr userDrawn="1"/>
        </p:nvSpPr>
        <p:spPr>
          <a:xfrm>
            <a:off x="115826" y="4432976"/>
            <a:ext cx="5501869" cy="432289"/>
          </a:xfrm>
          <a:prstGeom prst="rect">
            <a:avLst/>
          </a:prstGeom>
        </p:spPr>
        <p:txBody>
          <a:bodyPr vert="horz" lIns="91424" tIns="45712" rIns="91424" bIns="45712" rtlCol="0" anchor="ctr">
            <a:noAutofit/>
          </a:bodyPr>
          <a:lstStyle>
            <a:lvl1pPr marL="342900" indent="-342900" algn="l" defTabSz="457200" rtl="0" eaLnBrk="1" latinLnBrk="0" hangingPunct="1">
              <a:lnSpc>
                <a:spcPct val="80000"/>
              </a:lnSpc>
              <a:spcBef>
                <a:spcPct val="20000"/>
              </a:spcBef>
              <a:buFont typeface="Arial"/>
              <a:buChar char="•"/>
              <a:defRPr sz="2400" b="1" kern="1200">
                <a:solidFill>
                  <a:srgbClr val="FFFFFF"/>
                </a:solidFill>
                <a:effectLst>
                  <a:outerShdw blurRad="50800" dist="38100" dir="2700000" algn="tl" rotWithShape="0">
                    <a:prstClr val="black">
                      <a:alpha val="40000"/>
                    </a:prstClr>
                  </a:outerShdw>
                </a:effectLst>
                <a:latin typeface="+mn-lt"/>
                <a:ea typeface="+mn-ea"/>
                <a:cs typeface="+mn-cs"/>
              </a:defRPr>
            </a:lvl1pPr>
            <a:lvl2pPr marL="742950" indent="-285750" algn="l" defTabSz="457200" rtl="0" eaLnBrk="1" latinLnBrk="0" hangingPunct="1">
              <a:lnSpc>
                <a:spcPct val="80000"/>
              </a:lnSpc>
              <a:spcBef>
                <a:spcPct val="20000"/>
              </a:spcBef>
              <a:buFont typeface="Arial"/>
              <a:buChar char="–"/>
              <a:defRPr sz="2000" kern="1200">
                <a:solidFill>
                  <a:srgbClr val="FFFFFF"/>
                </a:solidFill>
                <a:effectLst>
                  <a:outerShdw blurRad="50800" dist="38100" dir="2700000" algn="tl" rotWithShape="0">
                    <a:prstClr val="black">
                      <a:alpha val="40000"/>
                    </a:prstClr>
                  </a:outerShdw>
                </a:effectLst>
                <a:latin typeface="+mn-lt"/>
                <a:ea typeface="+mn-ea"/>
                <a:cs typeface="+mn-cs"/>
              </a:defRPr>
            </a:lvl2pPr>
            <a:lvl3pPr marL="1143000" indent="-228600" algn="l" defTabSz="457200" rtl="0" eaLnBrk="1" latinLnBrk="0" hangingPunct="1">
              <a:lnSpc>
                <a:spcPct val="80000"/>
              </a:lnSpc>
              <a:spcBef>
                <a:spcPct val="20000"/>
              </a:spcBef>
              <a:buFont typeface="Arial"/>
              <a:buChar char="•"/>
              <a:defRPr sz="1800" kern="1200">
                <a:solidFill>
                  <a:srgbClr val="FFFFFF"/>
                </a:solidFill>
                <a:effectLst>
                  <a:outerShdw blurRad="50800" dist="38100" dir="2700000" algn="tl" rotWithShape="0">
                    <a:prstClr val="black">
                      <a:alpha val="40000"/>
                    </a:prstClr>
                  </a:outerShdw>
                </a:effectLst>
                <a:latin typeface="+mn-lt"/>
                <a:ea typeface="+mn-ea"/>
                <a:cs typeface="+mn-cs"/>
              </a:defRPr>
            </a:lvl3pPr>
            <a:lvl4pPr marL="1600200" indent="-228600" algn="l" defTabSz="457200" rtl="0" eaLnBrk="1" latinLnBrk="0" hangingPunct="1">
              <a:lnSpc>
                <a:spcPct val="80000"/>
              </a:lnSpc>
              <a:spcBef>
                <a:spcPct val="20000"/>
              </a:spcBef>
              <a:buFont typeface="Arial"/>
              <a:buChar char="–"/>
              <a:defRPr sz="1600" kern="1200">
                <a:solidFill>
                  <a:srgbClr val="FFFFFF"/>
                </a:solidFill>
                <a:effectLst>
                  <a:outerShdw blurRad="50800" dist="38100" dir="2700000" algn="tl" rotWithShape="0">
                    <a:prstClr val="black">
                      <a:alpha val="40000"/>
                    </a:prstClr>
                  </a:outerShdw>
                </a:effectLst>
                <a:latin typeface="+mn-lt"/>
                <a:ea typeface="+mn-ea"/>
                <a:cs typeface="+mn-cs"/>
              </a:defRPr>
            </a:lvl4pPr>
            <a:lvl5pPr marL="2057400" indent="-228600" algn="l" defTabSz="457200" rtl="0" eaLnBrk="1" latinLnBrk="0" hangingPunct="1">
              <a:lnSpc>
                <a:spcPct val="80000"/>
              </a:lnSpc>
              <a:spcBef>
                <a:spcPct val="20000"/>
              </a:spcBef>
              <a:buFont typeface="Arial"/>
              <a:buChar char="»"/>
              <a:defRPr sz="1600" kern="1200">
                <a:solidFill>
                  <a:srgbClr val="FFFFFF"/>
                </a:solidFill>
                <a:effectLst>
                  <a:outerShdw blurRad="50800" dist="38100" dir="2700000" algn="tl" rotWithShape="0">
                    <a:prstClr val="black">
                      <a:alpha val="40000"/>
                    </a:prstClr>
                  </a:outerShdw>
                </a:effectLst>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spcBef>
                <a:spcPts val="600"/>
              </a:spcBef>
              <a:spcAft>
                <a:spcPts val="400"/>
              </a:spcAft>
              <a:buFont typeface="Arial"/>
              <a:buNone/>
            </a:pPr>
            <a:r>
              <a:rPr lang="en-US" sz="1800" b="0" dirty="0" smtClean="0">
                <a:effectLst/>
                <a:cs typeface="Calibri"/>
              </a:rPr>
              <a:t>New York | Boston | Cardiff, UK</a:t>
            </a:r>
          </a:p>
        </p:txBody>
      </p:sp>
      <p:sp>
        <p:nvSpPr>
          <p:cNvPr id="36" name="Rounded Rectangle 35"/>
          <p:cNvSpPr/>
          <p:nvPr userDrawn="1"/>
        </p:nvSpPr>
        <p:spPr>
          <a:xfrm>
            <a:off x="7329039" y="-476508"/>
            <a:ext cx="950557" cy="953015"/>
          </a:xfrm>
          <a:prstGeom prst="roundRect">
            <a:avLst>
              <a:gd name="adj" fmla="val 50000"/>
            </a:avLst>
          </a:prstGeom>
          <a:gradFill flip="none" rotWithShape="1">
            <a:gsLst>
              <a:gs pos="0">
                <a:schemeClr val="accent1">
                  <a:shade val="30000"/>
                  <a:satMod val="115000"/>
                  <a:alpha val="18000"/>
                </a:scheme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24" tIns="45712" rIns="91424" bIns="45712" rtlCol="0" anchor="ctr"/>
          <a:lstStyle/>
          <a:p>
            <a:pPr algn="ctr" defTabSz="457124"/>
            <a:endParaRPr lang="en-US" dirty="0">
              <a:solidFill>
                <a:prstClr val="white"/>
              </a:solidFill>
            </a:endParaRPr>
          </a:p>
        </p:txBody>
      </p:sp>
      <p:sp>
        <p:nvSpPr>
          <p:cNvPr id="37" name="Rounded Rectangle 36"/>
          <p:cNvSpPr/>
          <p:nvPr userDrawn="1"/>
        </p:nvSpPr>
        <p:spPr>
          <a:xfrm>
            <a:off x="4999219" y="1343581"/>
            <a:ext cx="4417063" cy="4345716"/>
          </a:xfrm>
          <a:prstGeom prst="roundRect">
            <a:avLst>
              <a:gd name="adj" fmla="val 50000"/>
            </a:avLst>
          </a:prstGeom>
          <a:solidFill>
            <a:schemeClr val="bg1"/>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lIns="91424" tIns="45712" rIns="91424" bIns="45712" rtlCol="0" anchor="ctr"/>
          <a:lstStyle/>
          <a:p>
            <a:pPr defTabSz="457124">
              <a:spcAft>
                <a:spcPts val="400"/>
              </a:spcAft>
            </a:pPr>
            <a:endParaRPr lang="en-US" dirty="0" smtClean="0">
              <a:solidFill>
                <a:srgbClr val="092E4D"/>
              </a:solidFill>
              <a:cs typeface="Calibri"/>
            </a:endParaRPr>
          </a:p>
          <a:p>
            <a:pPr defTabSz="457124">
              <a:spcAft>
                <a:spcPts val="400"/>
              </a:spcAft>
            </a:pPr>
            <a:endParaRPr lang="en-US" dirty="0">
              <a:solidFill>
                <a:srgbClr val="092E4D"/>
              </a:solidFill>
              <a:cs typeface="Calibri"/>
            </a:endParaRPr>
          </a:p>
          <a:p>
            <a:pPr defTabSz="457124">
              <a:spcAft>
                <a:spcPts val="400"/>
              </a:spcAft>
            </a:pPr>
            <a:endParaRPr lang="en-US" dirty="0" smtClean="0">
              <a:solidFill>
                <a:srgbClr val="092E4D"/>
              </a:solidFill>
              <a:cs typeface="Calibri"/>
            </a:endParaRPr>
          </a:p>
          <a:p>
            <a:pPr defTabSz="457124">
              <a:spcAft>
                <a:spcPts val="400"/>
              </a:spcAft>
            </a:pPr>
            <a:endParaRPr lang="en-US" dirty="0">
              <a:solidFill>
                <a:srgbClr val="092E4D"/>
              </a:solidFill>
              <a:cs typeface="Calibri"/>
            </a:endParaRPr>
          </a:p>
          <a:p>
            <a:pPr defTabSz="457124">
              <a:spcAft>
                <a:spcPts val="400"/>
              </a:spcAft>
            </a:pPr>
            <a:endParaRPr lang="en-US" dirty="0" smtClean="0">
              <a:solidFill>
                <a:srgbClr val="092E4D"/>
              </a:solidFill>
              <a:cs typeface="Calibri"/>
            </a:endParaRPr>
          </a:p>
        </p:txBody>
      </p:sp>
      <p:pic>
        <p:nvPicPr>
          <p:cNvPr id="38" name="Picture 3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732786" y="2644842"/>
            <a:ext cx="935395" cy="491608"/>
          </a:xfrm>
          <a:prstGeom prst="rect">
            <a:avLst/>
          </a:prstGeom>
          <a:noFill/>
          <a:ln>
            <a:noFill/>
          </a:ln>
        </p:spPr>
      </p:pic>
      <p:pic>
        <p:nvPicPr>
          <p:cNvPr id="39" name="Picture 3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959612" y="2356239"/>
            <a:ext cx="611857" cy="349081"/>
          </a:xfrm>
          <a:prstGeom prst="rect">
            <a:avLst/>
          </a:prstGeom>
          <a:noFill/>
          <a:ln>
            <a:noFill/>
          </a:ln>
        </p:spPr>
      </p:pic>
      <p:pic>
        <p:nvPicPr>
          <p:cNvPr id="41" name="Picture 40"/>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6446601" y="1912676"/>
            <a:ext cx="1371672" cy="405463"/>
          </a:xfrm>
          <a:prstGeom prst="rect">
            <a:avLst/>
          </a:prstGeom>
          <a:noFill/>
          <a:ln>
            <a:noFill/>
          </a:ln>
        </p:spPr>
      </p:pic>
      <p:pic>
        <p:nvPicPr>
          <p:cNvPr id="42" name="Picture 41"/>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010411" y="3127122"/>
            <a:ext cx="611857" cy="606790"/>
          </a:xfrm>
          <a:prstGeom prst="rect">
            <a:avLst/>
          </a:prstGeom>
          <a:noFill/>
          <a:ln>
            <a:noFill/>
          </a:ln>
        </p:spPr>
      </p:pic>
      <p:pic>
        <p:nvPicPr>
          <p:cNvPr id="43" name="Picture 42"/>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5650327" y="2741621"/>
            <a:ext cx="796274" cy="789654"/>
          </a:xfrm>
          <a:prstGeom prst="rect">
            <a:avLst/>
          </a:prstGeom>
          <a:noFill/>
          <a:ln>
            <a:noFill/>
          </a:ln>
        </p:spPr>
      </p:pic>
      <p:sp>
        <p:nvSpPr>
          <p:cNvPr id="46" name="Rounded Rectangle 45"/>
          <p:cNvSpPr/>
          <p:nvPr userDrawn="1"/>
        </p:nvSpPr>
        <p:spPr>
          <a:xfrm>
            <a:off x="8300316" y="-143386"/>
            <a:ext cx="1717524" cy="1727862"/>
          </a:xfrm>
          <a:prstGeom prst="roundRect">
            <a:avLst>
              <a:gd name="adj" fmla="val 50000"/>
            </a:avLst>
          </a:prstGeom>
          <a:gradFill flip="none" rotWithShape="1">
            <a:gsLst>
              <a:gs pos="0">
                <a:schemeClr val="accent4">
                  <a:lumMod val="75000"/>
                  <a:alpha val="28000"/>
                </a:schemeClr>
              </a:gs>
              <a:gs pos="100000">
                <a:schemeClr val="accent4">
                  <a:lumMod val="75000"/>
                  <a:alpha val="29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24" tIns="45712" rIns="91424" bIns="45712" rtlCol="0" anchor="ctr"/>
          <a:lstStyle/>
          <a:p>
            <a:pPr algn="ctr" defTabSz="457124"/>
            <a:endParaRPr lang="en-US" dirty="0">
              <a:solidFill>
                <a:prstClr val="white"/>
              </a:solidFill>
            </a:endParaRPr>
          </a:p>
        </p:txBody>
      </p:sp>
      <p:sp>
        <p:nvSpPr>
          <p:cNvPr id="47" name="Rounded Rectangle 46"/>
          <p:cNvSpPr/>
          <p:nvPr userDrawn="1"/>
        </p:nvSpPr>
        <p:spPr>
          <a:xfrm rot="10800000">
            <a:off x="7692804" y="-119229"/>
            <a:ext cx="1195279" cy="1171085"/>
          </a:xfrm>
          <a:prstGeom prst="roundRect">
            <a:avLst>
              <a:gd name="adj" fmla="val 50000"/>
            </a:avLst>
          </a:prstGeom>
          <a:gradFill flip="none" rotWithShape="1">
            <a:gsLst>
              <a:gs pos="0">
                <a:srgbClr val="057550">
                  <a:alpha val="40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24" tIns="45712" rIns="91424" bIns="45712" rtlCol="0" anchor="ctr"/>
          <a:lstStyle/>
          <a:p>
            <a:pPr algn="ctr" defTabSz="914248"/>
            <a:endParaRPr lang="en-US" dirty="0">
              <a:solidFill>
                <a:prstClr val="white"/>
              </a:solidFill>
            </a:endParaRPr>
          </a:p>
        </p:txBody>
      </p:sp>
      <p:sp>
        <p:nvSpPr>
          <p:cNvPr id="48" name="Rectangle 47"/>
          <p:cNvSpPr/>
          <p:nvPr userDrawn="1"/>
        </p:nvSpPr>
        <p:spPr>
          <a:xfrm>
            <a:off x="3" y="142173"/>
            <a:ext cx="9159079" cy="459353"/>
          </a:xfrm>
          <a:prstGeom prst="rect">
            <a:avLst/>
          </a:prstGeom>
          <a:solidFill>
            <a:srgbClr val="FFFFFF"/>
          </a:solidFill>
          <a:ln>
            <a:noFill/>
          </a:ln>
        </p:spPr>
        <p:style>
          <a:lnRef idx="2">
            <a:schemeClr val="accent3">
              <a:shade val="50000"/>
            </a:schemeClr>
          </a:lnRef>
          <a:fillRef idx="1">
            <a:schemeClr val="accent3"/>
          </a:fillRef>
          <a:effectRef idx="0">
            <a:schemeClr val="accent3"/>
          </a:effectRef>
          <a:fontRef idx="minor">
            <a:schemeClr val="lt1"/>
          </a:fontRef>
        </p:style>
        <p:txBody>
          <a:bodyPr lIns="91424" tIns="45712" rIns="91424" bIns="45712" rtlCol="0" anchor="ctr"/>
          <a:lstStyle/>
          <a:p>
            <a:pPr algn="ctr" defTabSz="457124"/>
            <a:endParaRPr lang="en-US">
              <a:solidFill>
                <a:prstClr val="white"/>
              </a:solidFill>
            </a:endParaRPr>
          </a:p>
        </p:txBody>
      </p:sp>
      <p:pic>
        <p:nvPicPr>
          <p:cNvPr id="49" name="Picture 48"/>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190642" y="179110"/>
            <a:ext cx="968829" cy="420828"/>
          </a:xfrm>
          <a:prstGeom prst="rect">
            <a:avLst/>
          </a:prstGeom>
        </p:spPr>
      </p:pic>
      <p:sp>
        <p:nvSpPr>
          <p:cNvPr id="50" name="Rectangle 49"/>
          <p:cNvSpPr/>
          <p:nvPr userDrawn="1"/>
        </p:nvSpPr>
        <p:spPr>
          <a:xfrm>
            <a:off x="4497393" y="154218"/>
            <a:ext cx="4649125" cy="400093"/>
          </a:xfrm>
          <a:prstGeom prst="rect">
            <a:avLst/>
          </a:prstGeom>
        </p:spPr>
        <p:txBody>
          <a:bodyPr wrap="none" lIns="91424" tIns="45712" rIns="91424" bIns="45712">
            <a:spAutoFit/>
          </a:bodyPr>
          <a:lstStyle/>
          <a:p>
            <a:pPr algn="ctr" defTabSz="457124">
              <a:spcAft>
                <a:spcPts val="600"/>
              </a:spcAft>
            </a:pPr>
            <a:r>
              <a:rPr lang="en-US" sz="2000" dirty="0" smtClean="0">
                <a:solidFill>
                  <a:srgbClr val="297FD5">
                    <a:lumMod val="75000"/>
                  </a:srgbClr>
                </a:solidFill>
                <a:cs typeface="Calibri"/>
              </a:rPr>
              <a:t>Real</a:t>
            </a:r>
            <a:r>
              <a:rPr lang="en-US" sz="2000" dirty="0">
                <a:solidFill>
                  <a:srgbClr val="297FD5">
                    <a:lumMod val="75000"/>
                  </a:srgbClr>
                </a:solidFill>
                <a:cs typeface="Calibri"/>
              </a:rPr>
              <a:t>-time customer engagement </a:t>
            </a:r>
            <a:r>
              <a:rPr lang="en-US" sz="2000" dirty="0" smtClean="0">
                <a:solidFill>
                  <a:srgbClr val="297FD5">
                    <a:lumMod val="75000"/>
                  </a:srgbClr>
                </a:solidFill>
                <a:cs typeface="Calibri"/>
              </a:rPr>
              <a:t>solutions </a:t>
            </a:r>
            <a:endParaRPr lang="en-US" sz="2000" dirty="0">
              <a:solidFill>
                <a:srgbClr val="297FD5">
                  <a:lumMod val="75000"/>
                </a:srgbClr>
              </a:solidFill>
              <a:cs typeface="Calibri"/>
            </a:endParaRPr>
          </a:p>
        </p:txBody>
      </p:sp>
      <p:sp>
        <p:nvSpPr>
          <p:cNvPr id="51" name="Footer Placeholder 3"/>
          <p:cNvSpPr>
            <a:spLocks noGrp="1"/>
          </p:cNvSpPr>
          <p:nvPr>
            <p:ph type="ftr" sz="quarter" idx="4294967295"/>
          </p:nvPr>
        </p:nvSpPr>
        <p:spPr>
          <a:xfrm>
            <a:off x="107629" y="4864023"/>
            <a:ext cx="3898938" cy="273844"/>
          </a:xfrm>
          <a:prstGeom prst="rect">
            <a:avLst/>
          </a:prstGeom>
        </p:spPr>
        <p:txBody>
          <a:bodyPr/>
          <a:lstStyle/>
          <a:p>
            <a:r>
              <a:rPr lang="en-US" dirty="0" smtClean="0">
                <a:solidFill>
                  <a:prstClr val="white"/>
                </a:solidFill>
              </a:rPr>
              <a:t>CaféX Communications Confidential © 2014 – All Rights Reserved. </a:t>
            </a:r>
            <a:endParaRPr lang="en-US" dirty="0">
              <a:solidFill>
                <a:prstClr val="white"/>
              </a:solidFill>
            </a:endParaRPr>
          </a:p>
        </p:txBody>
      </p:sp>
      <p:sp>
        <p:nvSpPr>
          <p:cNvPr id="52" name="Slide Number Placeholder 4"/>
          <p:cNvSpPr>
            <a:spLocks noGrp="1"/>
          </p:cNvSpPr>
          <p:nvPr>
            <p:ph type="sldNum" sz="quarter" idx="4294967295"/>
          </p:nvPr>
        </p:nvSpPr>
        <p:spPr>
          <a:xfrm>
            <a:off x="7014842" y="4864023"/>
            <a:ext cx="2133600" cy="273844"/>
          </a:xfrm>
          <a:prstGeom prst="rect">
            <a:avLst/>
          </a:prstGeom>
        </p:spPr>
        <p:txBody>
          <a:bodyPr/>
          <a:lstStyle/>
          <a:p>
            <a:fld id="{0431C951-9D62-474D-B35D-66AB940D3B2F}" type="slidenum">
              <a:rPr lang="en-US" smtClean="0">
                <a:solidFill>
                  <a:srgbClr val="FFFFFF"/>
                </a:solidFill>
              </a:rPr>
              <a:pPr/>
              <a:t>‹#›</a:t>
            </a:fld>
            <a:endParaRPr lang="en-US" dirty="0">
              <a:solidFill>
                <a:srgbClr val="FFFFFF"/>
              </a:solidFill>
            </a:endParaRPr>
          </a:p>
        </p:txBody>
      </p:sp>
      <p:sp>
        <p:nvSpPr>
          <p:cNvPr id="10" name="Content Placeholder 9"/>
          <p:cNvSpPr>
            <a:spLocks noGrp="1"/>
          </p:cNvSpPr>
          <p:nvPr>
            <p:ph sz="quarter" idx="13"/>
          </p:nvPr>
        </p:nvSpPr>
        <p:spPr>
          <a:xfrm>
            <a:off x="190640" y="1346645"/>
            <a:ext cx="4526504" cy="2896947"/>
          </a:xfrm>
        </p:spPr>
        <p:txBody>
          <a:bodyPr/>
          <a:lstStyle>
            <a:lvl1pPr>
              <a:lnSpc>
                <a:spcPct val="80000"/>
              </a:lnSpc>
              <a:defRPr b="1">
                <a:solidFill>
                  <a:srgbClr val="FFFFFF"/>
                </a:solidFill>
                <a:effectLst/>
              </a:defRPr>
            </a:lvl1pPr>
            <a:lvl2pPr>
              <a:lnSpc>
                <a:spcPct val="80000"/>
              </a:lnSpc>
              <a:defRPr>
                <a:solidFill>
                  <a:srgbClr val="FFFFFF"/>
                </a:solidFill>
                <a:effectLst/>
              </a:defRPr>
            </a:lvl2pPr>
            <a:lvl3pPr>
              <a:lnSpc>
                <a:spcPct val="80000"/>
              </a:lnSpc>
              <a:defRPr>
                <a:solidFill>
                  <a:srgbClr val="FFFFFF"/>
                </a:solidFill>
                <a:effectLst/>
              </a:defRPr>
            </a:lvl3pPr>
            <a:lvl4pPr>
              <a:lnSpc>
                <a:spcPct val="80000"/>
              </a:lnSpc>
              <a:defRPr>
                <a:solidFill>
                  <a:srgbClr val="FFFFFF"/>
                </a:solidFill>
                <a:effectLst/>
              </a:defRPr>
            </a:lvl4pPr>
            <a:lvl5pPr>
              <a:lnSpc>
                <a:spcPct val="80000"/>
              </a:lnSpc>
              <a:defRPr>
                <a:solidFill>
                  <a:srgbClr val="FFFFFF"/>
                </a:solidFill>
                <a:effect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Text Placeholder 2"/>
          <p:cNvSpPr>
            <a:spLocks noGrp="1"/>
          </p:cNvSpPr>
          <p:nvPr>
            <p:ph type="body" sz="quarter" idx="14"/>
          </p:nvPr>
        </p:nvSpPr>
        <p:spPr>
          <a:xfrm>
            <a:off x="5618166" y="3919905"/>
            <a:ext cx="3392487" cy="739775"/>
          </a:xfrm>
        </p:spPr>
        <p:txBody>
          <a:bodyPr>
            <a:noAutofit/>
          </a:bodyPr>
          <a:lstStyle>
            <a:lvl1pPr>
              <a:defRPr sz="1800"/>
            </a:lvl1pPr>
            <a:lvl2pPr>
              <a:defRPr sz="1600"/>
            </a:lvl2pPr>
            <a:lvl3pPr>
              <a:defRPr sz="1400"/>
            </a:lvl3pPr>
            <a:lvl4pPr>
              <a:defRPr sz="1200"/>
            </a:lvl4pPr>
            <a:lvl5pPr>
              <a:defRPr sz="1200"/>
            </a:lvl5pPr>
          </a:lstStyle>
          <a:p>
            <a:pPr lvl="0"/>
            <a:r>
              <a:rPr lang="en-US" dirty="0" smtClean="0"/>
              <a:t>Click to edit Master text styles</a:t>
            </a:r>
          </a:p>
          <a:p>
            <a:pPr lvl="1"/>
            <a:r>
              <a:rPr lang="en-US" dirty="0" smtClean="0"/>
              <a:t>Second level</a:t>
            </a:r>
            <a:endParaRPr lang="en-US" dirty="0"/>
          </a:p>
        </p:txBody>
      </p:sp>
    </p:spTree>
    <p:extLst>
      <p:ext uri="{BB962C8B-B14F-4D97-AF65-F5344CB8AC3E}">
        <p14:creationId xmlns:p14="http://schemas.microsoft.com/office/powerpoint/2010/main" val="3806929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5_Blank">
    <p:spTree>
      <p:nvGrpSpPr>
        <p:cNvPr id="1" name=""/>
        <p:cNvGrpSpPr/>
        <p:nvPr/>
      </p:nvGrpSpPr>
      <p:grpSpPr>
        <a:xfrm>
          <a:off x="0" y="0"/>
          <a:ext cx="0" cy="0"/>
          <a:chOff x="0" y="0"/>
          <a:chExt cx="0" cy="0"/>
        </a:xfrm>
      </p:grpSpPr>
      <p:sp>
        <p:nvSpPr>
          <p:cNvPr id="6" name="Rectangle 5"/>
          <p:cNvSpPr/>
          <p:nvPr userDrawn="1"/>
        </p:nvSpPr>
        <p:spPr>
          <a:xfrm>
            <a:off x="-15120" y="2485"/>
            <a:ext cx="9171215" cy="5143500"/>
          </a:xfrm>
          <a:prstGeom prst="rect">
            <a:avLst/>
          </a:prstGeom>
          <a:gradFill flip="none" rotWithShape="1">
            <a:gsLst>
              <a:gs pos="20000">
                <a:srgbClr val="5C94C3">
                  <a:alpha val="72000"/>
                </a:srgbClr>
              </a:gs>
              <a:gs pos="55000">
                <a:srgbClr val="5C94C3">
                  <a:alpha val="50000"/>
                </a:srgbClr>
              </a:gs>
              <a:gs pos="100000">
                <a:srgbClr val="5C94C3"/>
              </a:gs>
            </a:gsLst>
            <a:lin ang="2640000" scaled="0"/>
            <a:tileRect/>
          </a:gradFill>
        </p:spPr>
        <p:style>
          <a:lnRef idx="1">
            <a:schemeClr val="accent1"/>
          </a:lnRef>
          <a:fillRef idx="3">
            <a:schemeClr val="accent1"/>
          </a:fillRef>
          <a:effectRef idx="2">
            <a:schemeClr val="accent1"/>
          </a:effectRef>
          <a:fontRef idx="minor">
            <a:schemeClr val="lt1"/>
          </a:fontRef>
        </p:style>
        <p:txBody>
          <a:bodyPr lIns="91424" tIns="45712" rIns="91424" bIns="45712" rtlCol="0" anchor="ctr"/>
          <a:lstStyle/>
          <a:p>
            <a:pPr algn="ctr" defTabSz="457124"/>
            <a:endParaRPr lang="en-US">
              <a:solidFill>
                <a:prstClr val="white"/>
              </a:solidFill>
            </a:endParaRPr>
          </a:p>
        </p:txBody>
      </p:sp>
      <p:sp>
        <p:nvSpPr>
          <p:cNvPr id="7" name="Rounded Rectangle 6"/>
          <p:cNvSpPr/>
          <p:nvPr userDrawn="1"/>
        </p:nvSpPr>
        <p:spPr>
          <a:xfrm>
            <a:off x="-772606" y="501780"/>
            <a:ext cx="5373334" cy="5313424"/>
          </a:xfrm>
          <a:prstGeom prst="roundRect">
            <a:avLst>
              <a:gd name="adj" fmla="val 50000"/>
            </a:avLst>
          </a:prstGeom>
          <a:gradFill flip="none" rotWithShape="1">
            <a:gsLst>
              <a:gs pos="0">
                <a:schemeClr val="accent4">
                  <a:lumMod val="75000"/>
                  <a:alpha val="28000"/>
                </a:schemeClr>
              </a:gs>
              <a:gs pos="100000">
                <a:schemeClr val="accent4">
                  <a:lumMod val="75000"/>
                  <a:alpha val="29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24" tIns="45712" rIns="91424" bIns="45712" rtlCol="0" anchor="ctr"/>
          <a:lstStyle/>
          <a:p>
            <a:pPr algn="ctr" defTabSz="457124"/>
            <a:endParaRPr lang="en-US" dirty="0">
              <a:solidFill>
                <a:prstClr val="white"/>
              </a:solidFill>
            </a:endParaRPr>
          </a:p>
        </p:txBody>
      </p:sp>
      <p:sp>
        <p:nvSpPr>
          <p:cNvPr id="8" name="Rounded Rectangle 7"/>
          <p:cNvSpPr/>
          <p:nvPr userDrawn="1"/>
        </p:nvSpPr>
        <p:spPr>
          <a:xfrm rot="10800000">
            <a:off x="1736829" y="-322155"/>
            <a:ext cx="2021611" cy="1968305"/>
          </a:xfrm>
          <a:prstGeom prst="roundRect">
            <a:avLst>
              <a:gd name="adj" fmla="val 50000"/>
            </a:avLst>
          </a:prstGeom>
          <a:gradFill flip="none" rotWithShape="1">
            <a:gsLst>
              <a:gs pos="0">
                <a:srgbClr val="057550">
                  <a:alpha val="40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24" tIns="45712" rIns="91424" bIns="45712" rtlCol="0" anchor="ctr"/>
          <a:lstStyle/>
          <a:p>
            <a:pPr algn="ctr" defTabSz="914248"/>
            <a:endParaRPr lang="en-US" dirty="0">
              <a:solidFill>
                <a:prstClr val="white"/>
              </a:solidFill>
            </a:endParaRPr>
          </a:p>
        </p:txBody>
      </p:sp>
      <p:sp>
        <p:nvSpPr>
          <p:cNvPr id="9" name="Rounded Rectangle 8"/>
          <p:cNvSpPr/>
          <p:nvPr userDrawn="1"/>
        </p:nvSpPr>
        <p:spPr>
          <a:xfrm>
            <a:off x="7329039" y="-476508"/>
            <a:ext cx="950557" cy="953015"/>
          </a:xfrm>
          <a:prstGeom prst="roundRect">
            <a:avLst>
              <a:gd name="adj" fmla="val 50000"/>
            </a:avLst>
          </a:prstGeom>
          <a:gradFill flip="none" rotWithShape="1">
            <a:gsLst>
              <a:gs pos="0">
                <a:schemeClr val="accent1">
                  <a:shade val="30000"/>
                  <a:satMod val="115000"/>
                  <a:alpha val="18000"/>
                </a:scheme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24" tIns="45712" rIns="91424" bIns="45712" rtlCol="0" anchor="ctr"/>
          <a:lstStyle/>
          <a:p>
            <a:pPr algn="ctr" defTabSz="457124"/>
            <a:endParaRPr lang="en-US" dirty="0">
              <a:solidFill>
                <a:prstClr val="white"/>
              </a:solidFill>
            </a:endParaRPr>
          </a:p>
        </p:txBody>
      </p:sp>
      <p:sp>
        <p:nvSpPr>
          <p:cNvPr id="10" name="Rounded Rectangle 9"/>
          <p:cNvSpPr/>
          <p:nvPr userDrawn="1"/>
        </p:nvSpPr>
        <p:spPr>
          <a:xfrm>
            <a:off x="8300316" y="-143386"/>
            <a:ext cx="1717524" cy="1727862"/>
          </a:xfrm>
          <a:prstGeom prst="roundRect">
            <a:avLst>
              <a:gd name="adj" fmla="val 50000"/>
            </a:avLst>
          </a:prstGeom>
          <a:gradFill flip="none" rotWithShape="1">
            <a:gsLst>
              <a:gs pos="0">
                <a:schemeClr val="accent4">
                  <a:lumMod val="75000"/>
                  <a:alpha val="28000"/>
                </a:schemeClr>
              </a:gs>
              <a:gs pos="100000">
                <a:schemeClr val="accent4">
                  <a:lumMod val="75000"/>
                  <a:alpha val="29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24" tIns="45712" rIns="91424" bIns="45712" rtlCol="0" anchor="ctr"/>
          <a:lstStyle/>
          <a:p>
            <a:pPr algn="ctr" defTabSz="457124"/>
            <a:endParaRPr lang="en-US" dirty="0">
              <a:solidFill>
                <a:prstClr val="white"/>
              </a:solidFill>
            </a:endParaRPr>
          </a:p>
        </p:txBody>
      </p:sp>
      <p:sp>
        <p:nvSpPr>
          <p:cNvPr id="11" name="Rounded Rectangle 10"/>
          <p:cNvSpPr/>
          <p:nvPr userDrawn="1"/>
        </p:nvSpPr>
        <p:spPr>
          <a:xfrm rot="10800000">
            <a:off x="7692804" y="-119229"/>
            <a:ext cx="1195279" cy="1171085"/>
          </a:xfrm>
          <a:prstGeom prst="roundRect">
            <a:avLst>
              <a:gd name="adj" fmla="val 50000"/>
            </a:avLst>
          </a:prstGeom>
          <a:gradFill flip="none" rotWithShape="1">
            <a:gsLst>
              <a:gs pos="0">
                <a:srgbClr val="057550">
                  <a:alpha val="40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24" tIns="45712" rIns="91424" bIns="45712" rtlCol="0" anchor="ctr"/>
          <a:lstStyle/>
          <a:p>
            <a:pPr algn="ctr" defTabSz="914248"/>
            <a:endParaRPr lang="en-US" dirty="0">
              <a:solidFill>
                <a:prstClr val="white"/>
              </a:solidFill>
            </a:endParaRPr>
          </a:p>
        </p:txBody>
      </p:sp>
      <p:sp>
        <p:nvSpPr>
          <p:cNvPr id="14" name="Footer Placeholder 3"/>
          <p:cNvSpPr>
            <a:spLocks noGrp="1"/>
          </p:cNvSpPr>
          <p:nvPr>
            <p:ph type="ftr" sz="quarter" idx="11"/>
          </p:nvPr>
        </p:nvSpPr>
        <p:spPr>
          <a:xfrm>
            <a:off x="107629" y="4876119"/>
            <a:ext cx="3898938" cy="273844"/>
          </a:xfrm>
          <a:prstGeom prst="rect">
            <a:avLst/>
          </a:prstGeom>
        </p:spPr>
        <p:txBody>
          <a:bodyPr/>
          <a:lstStyle/>
          <a:p>
            <a:r>
              <a:rPr lang="en-US" dirty="0" smtClean="0">
                <a:solidFill>
                  <a:prstClr val="white"/>
                </a:solidFill>
              </a:rPr>
              <a:t>CaféX Communications Confidential © 2013 – All Rights Reserved. </a:t>
            </a:r>
            <a:endParaRPr lang="en-US" dirty="0">
              <a:solidFill>
                <a:prstClr val="white"/>
              </a:solidFill>
            </a:endParaRPr>
          </a:p>
        </p:txBody>
      </p:sp>
      <p:sp>
        <p:nvSpPr>
          <p:cNvPr id="15" name="Slide Number Placeholder 4"/>
          <p:cNvSpPr>
            <a:spLocks noGrp="1"/>
          </p:cNvSpPr>
          <p:nvPr>
            <p:ph type="sldNum" sz="quarter" idx="12"/>
          </p:nvPr>
        </p:nvSpPr>
        <p:spPr>
          <a:xfrm>
            <a:off x="7014842" y="4876119"/>
            <a:ext cx="2133600" cy="273844"/>
          </a:xfrm>
          <a:prstGeom prst="rect">
            <a:avLst/>
          </a:prstGeom>
        </p:spPr>
        <p:txBody>
          <a:bodyPr/>
          <a:lstStyle>
            <a:lvl1pPr>
              <a:defRPr sz="1000"/>
            </a:lvl1pPr>
          </a:lstStyle>
          <a:p>
            <a:fld id="{0431C951-9D62-474D-B35D-66AB940D3B2F}" type="slidenum">
              <a:rPr lang="en-US" smtClean="0">
                <a:solidFill>
                  <a:srgbClr val="FFFFFF"/>
                </a:solidFill>
              </a:rPr>
              <a:pPr/>
              <a:t>‹#›</a:t>
            </a:fld>
            <a:endParaRPr lang="en-US" dirty="0">
              <a:solidFill>
                <a:srgbClr val="FFFFFF"/>
              </a:solidFill>
            </a:endParaRPr>
          </a:p>
        </p:txBody>
      </p:sp>
      <p:sp>
        <p:nvSpPr>
          <p:cNvPr id="42" name="Rounded Rectangle 41"/>
          <p:cNvSpPr/>
          <p:nvPr userDrawn="1"/>
        </p:nvSpPr>
        <p:spPr>
          <a:xfrm>
            <a:off x="4138657" y="3114085"/>
            <a:ext cx="1339614" cy="1343078"/>
          </a:xfrm>
          <a:prstGeom prst="roundRect">
            <a:avLst>
              <a:gd name="adj" fmla="val 50000"/>
            </a:avLst>
          </a:prstGeom>
          <a:gradFill flip="none" rotWithShape="1">
            <a:gsLst>
              <a:gs pos="0">
                <a:schemeClr val="accent1">
                  <a:shade val="30000"/>
                  <a:satMod val="115000"/>
                  <a:alpha val="18000"/>
                </a:scheme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24" tIns="45712" rIns="91424" bIns="45712" rtlCol="0" anchor="ctr"/>
          <a:lstStyle/>
          <a:p>
            <a:pPr algn="ctr" defTabSz="457124"/>
            <a:endParaRPr lang="en-US" dirty="0">
              <a:solidFill>
                <a:prstClr val="white"/>
              </a:solidFill>
            </a:endParaRPr>
          </a:p>
        </p:txBody>
      </p:sp>
      <p:sp>
        <p:nvSpPr>
          <p:cNvPr id="59" name="Footer Placeholder 3"/>
          <p:cNvSpPr txBox="1">
            <a:spLocks/>
          </p:cNvSpPr>
          <p:nvPr userDrawn="1"/>
        </p:nvSpPr>
        <p:spPr>
          <a:xfrm>
            <a:off x="107629" y="4864023"/>
            <a:ext cx="3898938" cy="273844"/>
          </a:xfrm>
          <a:prstGeom prst="rect">
            <a:avLst/>
          </a:prstGeom>
        </p:spPr>
        <p:txBody>
          <a:bodyPr vert="horz" lIns="91424" tIns="45712" rIns="91424" bIns="45712" rtlCol="0" anchor="ctr"/>
          <a:lstStyle>
            <a:defPPr>
              <a:defRPr lang="en-US"/>
            </a:defPPr>
            <a:lvl1pPr marL="0" algn="l" defTabSz="457200" rtl="0" eaLnBrk="1" latinLnBrk="0" hangingPunct="1">
              <a:defRPr sz="700" kern="1200">
                <a:solidFill>
                  <a:srgbClr val="7F7F7F"/>
                </a:solidFill>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smtClean="0">
                <a:solidFill>
                  <a:prstClr val="white"/>
                </a:solidFill>
              </a:rPr>
              <a:t>CaféX Communications Confidential © 2014 – All Rights Reserved. </a:t>
            </a:r>
            <a:endParaRPr lang="en-US" dirty="0">
              <a:solidFill>
                <a:prstClr val="white"/>
              </a:solidFill>
            </a:endParaRPr>
          </a:p>
        </p:txBody>
      </p:sp>
      <p:sp>
        <p:nvSpPr>
          <p:cNvPr id="60" name="Slide Number Placeholder 4"/>
          <p:cNvSpPr txBox="1">
            <a:spLocks/>
          </p:cNvSpPr>
          <p:nvPr userDrawn="1"/>
        </p:nvSpPr>
        <p:spPr>
          <a:xfrm>
            <a:off x="7014842" y="4864023"/>
            <a:ext cx="2133600" cy="273844"/>
          </a:xfrm>
          <a:prstGeom prst="rect">
            <a:avLst/>
          </a:prstGeom>
        </p:spPr>
        <p:txBody>
          <a:bodyPr vert="horz" lIns="91424" tIns="45712" rIns="91424" bIns="45712" rtlCol="0" anchor="ctr"/>
          <a:lstStyle>
            <a:defPPr>
              <a:defRPr lang="en-US"/>
            </a:defPPr>
            <a:lvl1pPr marL="0" algn="r" defTabSz="457200" rtl="0" eaLnBrk="1" latinLnBrk="0" hangingPunct="1">
              <a:defRPr sz="1200" kern="1200">
                <a:solidFill>
                  <a:srgbClr val="7F7F7F"/>
                </a:solidFill>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431C951-9D62-474D-B35D-66AB940D3B2F}"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1871503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Bulle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45464" y="1249964"/>
            <a:ext cx="8582751" cy="3266034"/>
          </a:xfrm>
          <a:prstGeom prst="rect">
            <a:avLst/>
          </a:prstGeom>
        </p:spPr>
        <p:txBody>
          <a:bodyPr>
            <a:noAutofit/>
          </a:bodyPr>
          <a:lstStyle>
            <a:lvl1pPr marL="280940" indent="-223801">
              <a:lnSpc>
                <a:spcPct val="95000"/>
              </a:lnSpc>
              <a:spcBef>
                <a:spcPts val="1110"/>
              </a:spcBef>
              <a:buClr>
                <a:schemeClr val="tx2"/>
              </a:buClr>
              <a:buSzPct val="80000"/>
              <a:buFont typeface="Wingdings" panose="05000000000000000000" pitchFamily="2" charset="2"/>
              <a:buChar char="§"/>
              <a:defRPr sz="2000" b="0" i="0">
                <a:solidFill>
                  <a:schemeClr val="tx2"/>
                </a:solidFill>
                <a:latin typeface="+mn-lt"/>
                <a:cs typeface="CiscoSans ExtraLight"/>
              </a:defRPr>
            </a:lvl1pPr>
            <a:lvl2pPr marL="507916" indent="-215864">
              <a:lnSpc>
                <a:spcPct val="95000"/>
              </a:lnSpc>
              <a:spcBef>
                <a:spcPts val="450"/>
              </a:spcBef>
              <a:buClr>
                <a:schemeClr val="tx2"/>
              </a:buClr>
              <a:buSzPct val="80000"/>
              <a:buFont typeface="Wingdings" panose="05000000000000000000" pitchFamily="2" charset="2"/>
              <a:buChar char="§"/>
              <a:defRPr sz="1800" b="0" i="0">
                <a:solidFill>
                  <a:schemeClr val="tx2"/>
                </a:solidFill>
                <a:latin typeface="+mn-lt"/>
                <a:cs typeface="CiscoSans ExtraLight"/>
              </a:defRPr>
            </a:lvl2pPr>
            <a:lvl3pPr marL="747589" indent="-171422">
              <a:buClr>
                <a:schemeClr val="tx2"/>
              </a:buClr>
              <a:buSzPct val="80000"/>
              <a:buFont typeface="Wingdings" panose="05000000000000000000" pitchFamily="2" charset="2"/>
              <a:buChar char="§"/>
              <a:defRPr sz="1600" b="0" i="0">
                <a:solidFill>
                  <a:schemeClr val="tx2"/>
                </a:solidFill>
                <a:latin typeface="+mn-lt"/>
                <a:cs typeface="CiscoSans ExtraLight"/>
              </a:defRPr>
            </a:lvl3pPr>
            <a:lvl4pPr marL="911073" indent="-171422">
              <a:buClr>
                <a:schemeClr val="tx2"/>
              </a:buClr>
              <a:buSzPct val="80000"/>
              <a:buFont typeface="Wingdings" panose="05000000000000000000" pitchFamily="2" charset="2"/>
              <a:buChar char="§"/>
              <a:defRPr sz="1400" b="0" i="0">
                <a:solidFill>
                  <a:schemeClr val="tx2"/>
                </a:solidFill>
                <a:latin typeface="+mn-lt"/>
                <a:cs typeface="CiscoSans ExtraLight"/>
              </a:defRPr>
            </a:lvl4pPr>
            <a:lvl5pPr marL="1082495" indent="-168247">
              <a:buClr>
                <a:schemeClr val="tx2"/>
              </a:buClr>
              <a:buSzPct val="80000"/>
              <a:buFont typeface="Wingdings" panose="05000000000000000000" pitchFamily="2" charset="2"/>
              <a:buChar char="§"/>
              <a:defRPr sz="1200" b="0" i="0">
                <a:solidFill>
                  <a:schemeClr val="tx2"/>
                </a:solidFill>
                <a:latin typeface="+mn-lt"/>
                <a:cs typeface="CiscoSans ExtraLigh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1"/>
          <p:cNvSpPr>
            <a:spLocks noGrp="1"/>
          </p:cNvSpPr>
          <p:nvPr>
            <p:ph type="ctrTitle" hasCustomPrompt="1"/>
          </p:nvPr>
        </p:nvSpPr>
        <p:spPr>
          <a:xfrm>
            <a:off x="259742" y="303064"/>
            <a:ext cx="8659976" cy="728782"/>
          </a:xfrm>
          <a:prstGeom prst="rect">
            <a:avLst/>
          </a:prstGeom>
        </p:spPr>
        <p:txBody>
          <a:bodyPr anchor="t" anchorCtr="0">
            <a:noAutofit/>
          </a:bodyPr>
          <a:lstStyle>
            <a:lvl1pPr algn="l">
              <a:lnSpc>
                <a:spcPct val="90000"/>
              </a:lnSpc>
              <a:defRPr sz="2500" b="0" i="0" spc="0" baseline="0">
                <a:solidFill>
                  <a:srgbClr val="00A2BF"/>
                </a:solidFill>
                <a:latin typeface="+mj-lt"/>
                <a:cs typeface="CiscoSans Thin"/>
              </a:defRPr>
            </a:lvl1pPr>
          </a:lstStyle>
          <a:p>
            <a:r>
              <a:rPr lang="en-US" dirty="0" smtClean="0"/>
              <a:t>Bullet Title Goes Here</a:t>
            </a:r>
            <a:endParaRPr lang="en-US" dirty="0"/>
          </a:p>
        </p:txBody>
      </p:sp>
    </p:spTree>
    <p:extLst>
      <p:ext uri="{BB962C8B-B14F-4D97-AF65-F5344CB8AC3E}">
        <p14:creationId xmlns:p14="http://schemas.microsoft.com/office/powerpoint/2010/main" val="2968025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80"/>
            <a:ext cx="8229600" cy="857250"/>
          </a:xfrm>
          <a:prstGeom prst="rect">
            <a:avLst/>
          </a:prstGeom>
        </p:spPr>
        <p:txBody>
          <a:bodyPr/>
          <a:lstStyle/>
          <a:p>
            <a:r>
              <a:rPr lang="en-US" smtClean="0"/>
              <a:t>Click to edit Master title style</a:t>
            </a:r>
            <a:endParaRPr lang="en-GB"/>
          </a:p>
        </p:txBody>
      </p:sp>
      <p:sp>
        <p:nvSpPr>
          <p:cNvPr id="3" name="Slide Number Placeholder 2"/>
          <p:cNvSpPr>
            <a:spLocks noGrp="1"/>
          </p:cNvSpPr>
          <p:nvPr>
            <p:ph type="sldNum" sz="quarter" idx="10"/>
          </p:nvPr>
        </p:nvSpPr>
        <p:spPr>
          <a:xfrm>
            <a:off x="6833417" y="4767264"/>
            <a:ext cx="2133600" cy="273844"/>
          </a:xfrm>
          <a:prstGeom prst="rect">
            <a:avLst/>
          </a:prstGeom>
        </p:spPr>
        <p:txBody>
          <a:bodyPr/>
          <a:lstStyle/>
          <a:p>
            <a:fld id="{E35D4B69-3549-493E-A90E-919D992BE329}" type="slidenum">
              <a:rPr lang="en-GB" smtClean="0">
                <a:solidFill>
                  <a:prstClr val="white"/>
                </a:solidFill>
              </a:rPr>
              <a:pPr/>
              <a:t>‹#›</a:t>
            </a:fld>
            <a:endParaRPr lang="en-GB">
              <a:solidFill>
                <a:prstClr val="white"/>
              </a:solidFill>
            </a:endParaRPr>
          </a:p>
        </p:txBody>
      </p:sp>
    </p:spTree>
    <p:extLst>
      <p:ext uri="{BB962C8B-B14F-4D97-AF65-F5344CB8AC3E}">
        <p14:creationId xmlns:p14="http://schemas.microsoft.com/office/powerpoint/2010/main" val="347312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Text and Picture (righ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smtClean="0"/>
              <a:t>Click to edit Master title style</a:t>
            </a:r>
            <a:endParaRPr lang="en-US" dirty="0"/>
          </a:p>
        </p:txBody>
      </p:sp>
      <p:sp>
        <p:nvSpPr>
          <p:cNvPr id="4" name="Textplatzhalter 3"/>
          <p:cNvSpPr>
            <a:spLocks noGrp="1"/>
          </p:cNvSpPr>
          <p:nvPr>
            <p:ph type="body" sz="quarter" idx="15"/>
          </p:nvPr>
        </p:nvSpPr>
        <p:spPr>
          <a:xfrm>
            <a:off x="539750" y="1200150"/>
            <a:ext cx="4032250" cy="3505200"/>
          </a:xfrm>
        </p:spPr>
        <p:txBody>
          <a:bodyPr/>
          <a:lstStyle>
            <a:lvl1pPr marL="342900" indent="-342900">
              <a:buClr>
                <a:schemeClr val="tx2">
                  <a:lumMod val="75000"/>
                </a:schemeClr>
              </a:buClr>
              <a:buFont typeface="Wingdings" pitchFamily="2" charset="2"/>
              <a:buChar char="§"/>
              <a:defRPr lang="de-DE" dirty="0" smtClean="0">
                <a:solidFill>
                  <a:schemeClr val="tx1"/>
                </a:solidFill>
                <a:latin typeface="+mn-lt"/>
                <a:ea typeface="MS PGothic" pitchFamily="34" charset="-128"/>
                <a:cs typeface="ＭＳ Ｐゴシック"/>
              </a:defRPr>
            </a:lvl1pPr>
            <a:lvl2pPr marL="715963" indent="-358775">
              <a:buClr>
                <a:schemeClr val="tx2">
                  <a:lumMod val="75000"/>
                </a:schemeClr>
              </a:buClr>
              <a:defRPr lang="de-DE" dirty="0" smtClean="0">
                <a:solidFill>
                  <a:schemeClr val="tx1"/>
                </a:solidFill>
                <a:latin typeface="+mn-lt"/>
                <a:ea typeface="MS PGothic" pitchFamily="34" charset="-128"/>
                <a:cs typeface="ＭＳ Ｐゴシック"/>
              </a:defRPr>
            </a:lvl2pPr>
            <a:lvl3pPr marL="1073150" indent="-357188">
              <a:buClr>
                <a:schemeClr val="tx2">
                  <a:lumMod val="75000"/>
                </a:schemeClr>
              </a:buClr>
              <a:defRPr lang="de-DE" dirty="0" smtClean="0">
                <a:solidFill>
                  <a:schemeClr val="tx1"/>
                </a:solidFill>
                <a:latin typeface="+mn-lt"/>
                <a:ea typeface="MS PGothic" pitchFamily="34" charset="-128"/>
                <a:cs typeface="ＭＳ Ｐゴシック"/>
              </a:defRPr>
            </a:lvl3pPr>
            <a:lvl4pPr marL="763588" indent="-188913">
              <a:buClr>
                <a:schemeClr val="tx2">
                  <a:lumMod val="75000"/>
                </a:schemeClr>
              </a:buClr>
              <a:defRPr lang="de-DE" dirty="0" smtClean="0">
                <a:solidFill>
                  <a:schemeClr val="tx1"/>
                </a:solidFill>
                <a:latin typeface="+mn-lt"/>
                <a:ea typeface="MS PGothic" pitchFamily="34" charset="-128"/>
                <a:cs typeface="ＭＳ Ｐゴシック"/>
              </a:defRPr>
            </a:lvl4pPr>
            <a:lvl5pPr marL="763588" indent="-188913">
              <a:buClr>
                <a:schemeClr val="tx2">
                  <a:lumMod val="75000"/>
                </a:schemeClr>
              </a:buClr>
              <a:defRPr lang="de-DE" dirty="0" smtClean="0">
                <a:solidFill>
                  <a:schemeClr val="tx1"/>
                </a:solidFill>
                <a:latin typeface="+mn-lt"/>
                <a:ea typeface="MS PGothic" pitchFamily="34" charset="-128"/>
                <a:cs typeface="ＭＳ Ｐゴシック"/>
              </a:defRPr>
            </a:lvl5pPr>
          </a:lstStyle>
          <a:p>
            <a:pPr lvl="0"/>
            <a:r>
              <a:rPr lang="de-DE" smtClean="0"/>
              <a:t>Click to edit Master text styles</a:t>
            </a:r>
          </a:p>
          <a:p>
            <a:pPr lvl="1"/>
            <a:r>
              <a:rPr lang="de-DE" smtClean="0"/>
              <a:t>Second level</a:t>
            </a:r>
          </a:p>
          <a:p>
            <a:pPr lvl="2"/>
            <a:r>
              <a:rPr lang="de-DE" smtClean="0"/>
              <a:t>Third level</a:t>
            </a:r>
          </a:p>
        </p:txBody>
      </p:sp>
      <p:sp>
        <p:nvSpPr>
          <p:cNvPr id="9" name="Bildplatzhalter 8"/>
          <p:cNvSpPr>
            <a:spLocks noGrp="1"/>
          </p:cNvSpPr>
          <p:nvPr>
            <p:ph type="pic" sz="quarter" idx="16"/>
          </p:nvPr>
        </p:nvSpPr>
        <p:spPr>
          <a:xfrm>
            <a:off x="4716466" y="1200150"/>
            <a:ext cx="4029075" cy="3505200"/>
          </a:xfrm>
        </p:spPr>
        <p:txBody>
          <a:bodyPr/>
          <a:lstStyle>
            <a:lvl1pPr marL="0" indent="0">
              <a:buNone/>
              <a:defRPr/>
            </a:lvl1pPr>
          </a:lstStyle>
          <a:p>
            <a:pPr lvl="0"/>
            <a:r>
              <a:rPr lang="de-DE" noProof="0" smtClean="0"/>
              <a:t>Drag picture to placeholder or click icon to add</a:t>
            </a:r>
            <a:endParaRPr lang="de-DE" noProof="0" dirty="0"/>
          </a:p>
        </p:txBody>
      </p:sp>
      <p:sp>
        <p:nvSpPr>
          <p:cNvPr id="5" name="Slide Number Placeholder 5"/>
          <p:cNvSpPr>
            <a:spLocks noGrp="1"/>
          </p:cNvSpPr>
          <p:nvPr>
            <p:ph type="sldNum" sz="quarter" idx="17"/>
          </p:nvPr>
        </p:nvSpPr>
        <p:spPr>
          <a:xfrm>
            <a:off x="6833417" y="4767264"/>
            <a:ext cx="2133600" cy="273844"/>
          </a:xfrm>
          <a:prstGeom prst="rect">
            <a:avLst/>
          </a:prstGeom>
        </p:spPr>
        <p:txBody>
          <a:bodyPr/>
          <a:lstStyle>
            <a:lvl1pPr>
              <a:defRPr/>
            </a:lvl1pPr>
          </a:lstStyle>
          <a:p>
            <a:pPr>
              <a:defRPr/>
            </a:pPr>
            <a:fld id="{BA51FD4A-E579-49EF-B69F-30646757AC71}" type="slidenum">
              <a:rPr lang="en-US">
                <a:solidFill>
                  <a:prstClr val="white"/>
                </a:solidFill>
              </a:rPr>
              <a:pPr>
                <a:defRPr/>
              </a:pPr>
              <a:t>‹#›</a:t>
            </a:fld>
            <a:endParaRPr lang="en-US" dirty="0">
              <a:solidFill>
                <a:prstClr val="white"/>
              </a:solidFill>
            </a:endParaRPr>
          </a:p>
        </p:txBody>
      </p:sp>
    </p:spTree>
    <p:extLst>
      <p:ext uri="{BB962C8B-B14F-4D97-AF65-F5344CB8AC3E}">
        <p14:creationId xmlns:p14="http://schemas.microsoft.com/office/powerpoint/2010/main" val="1868358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71450"/>
            <a:ext cx="5334000" cy="342900"/>
          </a:xfrm>
        </p:spPr>
        <p:txBody>
          <a:bodyPr>
            <a:normAutofit/>
          </a:bodyPr>
          <a:lstStyle>
            <a:lvl1pPr algn="l">
              <a:defRPr sz="2400" b="1">
                <a:latin typeface="Trebuchet MS"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533400" y="971551"/>
            <a:ext cx="8077200" cy="3623072"/>
          </a:xfrm>
        </p:spPr>
        <p:txBody>
          <a:bodyPr/>
          <a:lstStyle>
            <a:lvl1pPr marL="0" indent="0">
              <a:buClr>
                <a:schemeClr val="tx2"/>
              </a:buClr>
              <a:buSzPct val="92000"/>
              <a:buFont typeface="Wingdings" pitchFamily="2" charset="2"/>
              <a:buNone/>
              <a:defRPr sz="1800" b="1">
                <a:latin typeface="Trebuchet MS" pitchFamily="34" charset="0"/>
              </a:defRPr>
            </a:lvl1pPr>
            <a:lvl2pPr marL="800100" indent="-457200">
              <a:buClr>
                <a:schemeClr val="tx1"/>
              </a:buClr>
              <a:buFont typeface="+mj-lt"/>
              <a:buAutoNum type="romanUcPeriod"/>
              <a:defRPr sz="1600" i="1">
                <a:latin typeface="Trebuchet MS" pitchFamily="34" charset="0"/>
              </a:defRPr>
            </a:lvl2pPr>
            <a:lvl3pPr marL="1257300" indent="-457200">
              <a:buClr>
                <a:schemeClr val="tx1"/>
              </a:buClr>
              <a:buSzPct val="92000"/>
              <a:buFont typeface="+mj-lt"/>
              <a:buAutoNum type="romanUcPeriod"/>
              <a:defRPr sz="1600" i="1">
                <a:latin typeface="Trebuchet MS" pitchFamily="34" charset="0"/>
              </a:defRPr>
            </a:lvl3pPr>
            <a:lvl4pPr marL="1008062" indent="-285750">
              <a:buFont typeface="Arial"/>
              <a:buChar char="•"/>
              <a:defRPr/>
            </a:lvl4pPr>
          </a:lstStyle>
          <a:p>
            <a:pPr lvl="0"/>
            <a:r>
              <a:rPr lang="en-US" dirty="0" smtClean="0"/>
              <a:t>Click to edit Master text styles</a:t>
            </a:r>
          </a:p>
          <a:p>
            <a:pPr lvl="1"/>
            <a:r>
              <a:rPr lang="en-US" dirty="0" smtClean="0"/>
              <a:t>Second level</a:t>
            </a:r>
          </a:p>
          <a:p>
            <a:pPr lvl="2"/>
            <a:r>
              <a:rPr lang="en-US" dirty="0" smtClean="0"/>
              <a:t>Third level</a:t>
            </a:r>
          </a:p>
          <a:p>
            <a:pPr lvl="4"/>
            <a:r>
              <a:rPr lang="en-US" dirty="0" smtClean="0"/>
              <a:t>Fourth level</a:t>
            </a:r>
          </a:p>
        </p:txBody>
      </p:sp>
      <p:sp>
        <p:nvSpPr>
          <p:cNvPr id="12" name="Text Placeholder 11"/>
          <p:cNvSpPr>
            <a:spLocks noGrp="1"/>
          </p:cNvSpPr>
          <p:nvPr>
            <p:ph type="body" sz="quarter" idx="13"/>
          </p:nvPr>
        </p:nvSpPr>
        <p:spPr>
          <a:xfrm>
            <a:off x="609600" y="685801"/>
            <a:ext cx="7543800" cy="205045"/>
          </a:xfrm>
        </p:spPr>
        <p:txBody>
          <a:bodyPr>
            <a:noAutofit/>
          </a:bodyPr>
          <a:lstStyle>
            <a:lvl1pPr>
              <a:buNone/>
              <a:defRPr sz="1400" b="0" i="1">
                <a:solidFill>
                  <a:schemeClr val="tx1"/>
                </a:solidFill>
                <a:latin typeface="Trebuchet MS" pitchFamily="34" charset="0"/>
              </a:defRPr>
            </a:lvl1pPr>
          </a:lstStyle>
          <a:p>
            <a:pPr lvl="0"/>
            <a:r>
              <a:rPr lang="en-US" dirty="0" smtClean="0"/>
              <a:t>Click to edit Master text styles</a:t>
            </a:r>
          </a:p>
        </p:txBody>
      </p:sp>
      <p:sp>
        <p:nvSpPr>
          <p:cNvPr id="5" name="Slide Number Placeholder 5"/>
          <p:cNvSpPr>
            <a:spLocks noGrp="1"/>
          </p:cNvSpPr>
          <p:nvPr>
            <p:ph type="sldNum" sz="quarter" idx="14"/>
          </p:nvPr>
        </p:nvSpPr>
        <p:spPr>
          <a:xfrm>
            <a:off x="6833417" y="4767264"/>
            <a:ext cx="2133600" cy="273844"/>
          </a:xfrm>
          <a:prstGeom prst="rect">
            <a:avLst/>
          </a:prstGeom>
        </p:spPr>
        <p:txBody>
          <a:bodyPr/>
          <a:lstStyle>
            <a:lvl1pPr>
              <a:defRPr sz="1300"/>
            </a:lvl1pPr>
          </a:lstStyle>
          <a:p>
            <a:fld id="{3B8A72C6-66C8-4D22-9C75-086FFA196F18}" type="slidenum">
              <a:rPr lang="en-US">
                <a:solidFill>
                  <a:prstClr val="white"/>
                </a:solidFill>
              </a:rPr>
              <a:pPr/>
              <a:t>‹#›</a:t>
            </a:fld>
            <a:endParaRPr lang="en-US">
              <a:solidFill>
                <a:prstClr val="white"/>
              </a:solidFill>
            </a:endParaRPr>
          </a:p>
        </p:txBody>
      </p:sp>
    </p:spTree>
    <p:extLst>
      <p:ext uri="{BB962C8B-B14F-4D97-AF65-F5344CB8AC3E}">
        <p14:creationId xmlns:p14="http://schemas.microsoft.com/office/powerpoint/2010/main" val="2164585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Title and Chart">
    <p:spTree>
      <p:nvGrpSpPr>
        <p:cNvPr id="1" name=""/>
        <p:cNvGrpSpPr/>
        <p:nvPr/>
      </p:nvGrpSpPr>
      <p:grpSpPr>
        <a:xfrm>
          <a:off x="0" y="0"/>
          <a:ext cx="0" cy="0"/>
          <a:chOff x="0" y="0"/>
          <a:chExt cx="0" cy="0"/>
        </a:xfrm>
      </p:grpSpPr>
      <p:sp>
        <p:nvSpPr>
          <p:cNvPr id="3" name="Chart Placeholder 2"/>
          <p:cNvSpPr>
            <a:spLocks noGrp="1"/>
          </p:cNvSpPr>
          <p:nvPr>
            <p:ph type="chart" idx="1"/>
          </p:nvPr>
        </p:nvSpPr>
        <p:spPr>
          <a:xfrm>
            <a:off x="295276" y="1116807"/>
            <a:ext cx="8524875" cy="3234929"/>
          </a:xfrm>
        </p:spPr>
        <p:txBody>
          <a:bodyPr/>
          <a:lstStyle/>
          <a:p>
            <a:pPr lvl="0"/>
            <a:endParaRPr lang="en-US" noProof="0"/>
          </a:p>
        </p:txBody>
      </p:sp>
      <p:sp>
        <p:nvSpPr>
          <p:cNvPr id="5" name="Title 4"/>
          <p:cNvSpPr>
            <a:spLocks noGrp="1" noChangeArrowheads="1"/>
          </p:cNvSpPr>
          <p:nvPr>
            <p:ph type="title"/>
          </p:nvPr>
        </p:nvSpPr>
        <p:spPr bwMode="gray">
          <a:xfrm>
            <a:off x="152400" y="57150"/>
            <a:ext cx="8001000" cy="571500"/>
          </a:xfrm>
          <a:prstGeom prst="rect">
            <a:avLst/>
          </a:prstGeom>
          <a:noFill/>
          <a:ln w="9525">
            <a:noFill/>
            <a:miter lim="800000"/>
            <a:headEnd/>
            <a:tailEnd/>
          </a:ln>
        </p:spPr>
        <p:txBody>
          <a:bodyPr/>
          <a:lstStyle/>
          <a:p>
            <a:pPr lvl="0"/>
            <a:r>
              <a:rPr lang="en-US" dirty="0" smtClean="0"/>
              <a:t>Click to enter Slide Title</a:t>
            </a:r>
            <a:br>
              <a:rPr lang="en-US" dirty="0" smtClean="0"/>
            </a:br>
            <a:endParaRPr lang="en-US" dirty="0" smtClean="0"/>
          </a:p>
        </p:txBody>
      </p:sp>
      <p:sp>
        <p:nvSpPr>
          <p:cNvPr id="4" name="Rectangle 25"/>
          <p:cNvSpPr>
            <a:spLocks noGrp="1" noChangeArrowheads="1"/>
          </p:cNvSpPr>
          <p:nvPr>
            <p:ph type="sldNum" sz="quarter" idx="10"/>
          </p:nvPr>
        </p:nvSpPr>
        <p:spPr>
          <a:xfrm>
            <a:off x="6833417" y="4767264"/>
            <a:ext cx="2133600" cy="273844"/>
          </a:xfrm>
          <a:prstGeom prst="rect">
            <a:avLst/>
          </a:prstGeom>
        </p:spPr>
        <p:txBody>
          <a:bodyPr/>
          <a:lstStyle>
            <a:lvl1pPr fontAlgn="auto">
              <a:spcAft>
                <a:spcPts val="0"/>
              </a:spcAft>
              <a:defRPr b="0"/>
            </a:lvl1pPr>
          </a:lstStyle>
          <a:p>
            <a:pPr>
              <a:defRPr/>
            </a:pPr>
            <a:r>
              <a:rPr lang="en-US">
                <a:solidFill>
                  <a:prstClr val="white"/>
                </a:solidFill>
              </a:rPr>
              <a:t>slide </a:t>
            </a:r>
            <a:fld id="{34CDEA64-DF36-4244-8A15-FC2BD4DE416C}" type="slidenum">
              <a:rPr lang="en-US">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3337297698"/>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2400" y="4236792"/>
            <a:ext cx="3886200" cy="450697"/>
          </a:xfrm>
        </p:spPr>
        <p:txBody>
          <a:bodyPr anchor="b">
            <a:normAutofit/>
          </a:bodyPr>
          <a:lstStyle>
            <a:lvl1pPr marL="0" indent="0">
              <a:buNone/>
              <a:defRPr sz="18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5" name="Footer Placeholder 4"/>
          <p:cNvSpPr>
            <a:spLocks noGrp="1"/>
          </p:cNvSpPr>
          <p:nvPr>
            <p:ph type="ftr" sz="quarter" idx="11"/>
          </p:nvPr>
        </p:nvSpPr>
        <p:spPr>
          <a:xfrm>
            <a:off x="106326" y="4888706"/>
            <a:ext cx="3898938" cy="273844"/>
          </a:xfrm>
          <a:prstGeom prst="rect">
            <a:avLst/>
          </a:prstGeom>
        </p:spPr>
        <p:txBody>
          <a:bodyPr/>
          <a:lstStyle>
            <a:lvl1pPr>
              <a:defRPr sz="900">
                <a:solidFill>
                  <a:schemeClr val="bg1">
                    <a:lumMod val="65000"/>
                  </a:schemeClr>
                </a:solidFill>
              </a:defRPr>
            </a:lvl1pPr>
          </a:lstStyle>
          <a:p>
            <a:r>
              <a:rPr lang="en-US" dirty="0" smtClean="0">
                <a:solidFill>
                  <a:prstClr val="white">
                    <a:lumMod val="65000"/>
                  </a:prstClr>
                </a:solidFill>
              </a:rPr>
              <a:t>CaféX Communications Confidential © 2015 – All Rights Reserved. </a:t>
            </a:r>
            <a:endParaRPr lang="en-US" dirty="0">
              <a:solidFill>
                <a:prstClr val="white">
                  <a:lumMod val="65000"/>
                </a:prstClr>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1" y="899408"/>
            <a:ext cx="9143517" cy="3337384"/>
          </a:xfrm>
          <a:prstGeom prst="rect">
            <a:avLst/>
          </a:prstGeom>
        </p:spPr>
      </p:pic>
      <p:sp>
        <p:nvSpPr>
          <p:cNvPr id="8" name="Rectangle 7"/>
          <p:cNvSpPr/>
          <p:nvPr userDrawn="1"/>
        </p:nvSpPr>
        <p:spPr>
          <a:xfrm>
            <a:off x="0" y="899407"/>
            <a:ext cx="9144000" cy="3337385"/>
          </a:xfrm>
          <a:prstGeom prst="rect">
            <a:avLst/>
          </a:prstGeom>
          <a:solidFill>
            <a:schemeClr val="tx2">
              <a:alpha val="7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pic>
        <p:nvPicPr>
          <p:cNvPr id="13" name="Picture 12">
            <a:hlinkClick r:id="rId3"/>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331172" y="209550"/>
            <a:ext cx="514009" cy="514009"/>
          </a:xfrm>
          <a:prstGeom prst="rect">
            <a:avLst/>
          </a:prstGeom>
        </p:spPr>
      </p:pic>
      <p:sp>
        <p:nvSpPr>
          <p:cNvPr id="16" name="Title 15"/>
          <p:cNvSpPr>
            <a:spLocks noGrp="1"/>
          </p:cNvSpPr>
          <p:nvPr>
            <p:ph type="title"/>
          </p:nvPr>
        </p:nvSpPr>
        <p:spPr>
          <a:xfrm>
            <a:off x="685800" y="1962150"/>
            <a:ext cx="7645371" cy="1066800"/>
          </a:xfrm>
        </p:spPr>
        <p:txBody>
          <a:bodyPr/>
          <a:lstStyle>
            <a:lvl1pPr>
              <a:defRPr sz="4000" b="0">
                <a:solidFill>
                  <a:schemeClr val="bg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3352265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71450"/>
            <a:ext cx="5334000" cy="342900"/>
          </a:xfrm>
        </p:spPr>
        <p:txBody>
          <a:bodyPr>
            <a:normAutofit/>
          </a:bodyPr>
          <a:lstStyle>
            <a:lvl1pPr algn="l">
              <a:defRPr sz="2400" b="1">
                <a:latin typeface="Trebuchet MS"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533400" y="971551"/>
            <a:ext cx="8077200" cy="3623072"/>
          </a:xfrm>
        </p:spPr>
        <p:txBody>
          <a:bodyPr/>
          <a:lstStyle>
            <a:lvl1pPr marL="0" indent="0">
              <a:buClr>
                <a:schemeClr val="tx2"/>
              </a:buClr>
              <a:buSzPct val="92000"/>
              <a:buFont typeface="Wingdings" pitchFamily="2" charset="2"/>
              <a:buNone/>
              <a:defRPr sz="1800" b="1">
                <a:latin typeface="Trebuchet MS" pitchFamily="34" charset="0"/>
              </a:defRPr>
            </a:lvl1pPr>
            <a:lvl2pPr marL="800100" indent="-457200">
              <a:buClr>
                <a:schemeClr val="tx1"/>
              </a:buClr>
              <a:buFont typeface="+mj-lt"/>
              <a:buAutoNum type="romanUcPeriod"/>
              <a:defRPr sz="1600" i="1">
                <a:latin typeface="Trebuchet MS" pitchFamily="34" charset="0"/>
              </a:defRPr>
            </a:lvl2pPr>
            <a:lvl3pPr marL="1257300" indent="-457200">
              <a:buClr>
                <a:schemeClr val="tx1"/>
              </a:buClr>
              <a:buSzPct val="92000"/>
              <a:buFont typeface="+mj-lt"/>
              <a:buAutoNum type="romanUcPeriod"/>
              <a:defRPr sz="1600" i="1">
                <a:latin typeface="Trebuchet MS" pitchFamily="34" charset="0"/>
              </a:defRPr>
            </a:lvl3pPr>
            <a:lvl4pPr marL="1008062" indent="-285750">
              <a:buFont typeface="Arial"/>
              <a:buChar char="•"/>
              <a:defRPr/>
            </a:lvl4pPr>
          </a:lstStyle>
          <a:p>
            <a:pPr lvl="0"/>
            <a:r>
              <a:rPr lang="en-US" dirty="0" smtClean="0"/>
              <a:t>Click to edit Master text styles</a:t>
            </a:r>
          </a:p>
          <a:p>
            <a:pPr lvl="1"/>
            <a:r>
              <a:rPr lang="en-US" dirty="0" smtClean="0"/>
              <a:t>Second level</a:t>
            </a:r>
          </a:p>
          <a:p>
            <a:pPr lvl="2"/>
            <a:r>
              <a:rPr lang="en-US" dirty="0" smtClean="0"/>
              <a:t>Third level</a:t>
            </a:r>
          </a:p>
          <a:p>
            <a:pPr lvl="4"/>
            <a:r>
              <a:rPr lang="en-US" dirty="0" smtClean="0"/>
              <a:t>Fourth level</a:t>
            </a:r>
          </a:p>
        </p:txBody>
      </p:sp>
      <p:sp>
        <p:nvSpPr>
          <p:cNvPr id="12" name="Text Placeholder 11"/>
          <p:cNvSpPr>
            <a:spLocks noGrp="1"/>
          </p:cNvSpPr>
          <p:nvPr>
            <p:ph type="body" sz="quarter" idx="13"/>
          </p:nvPr>
        </p:nvSpPr>
        <p:spPr>
          <a:xfrm>
            <a:off x="609600" y="685801"/>
            <a:ext cx="7543800" cy="205045"/>
          </a:xfrm>
        </p:spPr>
        <p:txBody>
          <a:bodyPr>
            <a:noAutofit/>
          </a:bodyPr>
          <a:lstStyle>
            <a:lvl1pPr>
              <a:buNone/>
              <a:defRPr sz="1400" b="0" i="1">
                <a:solidFill>
                  <a:schemeClr val="tx1"/>
                </a:solidFill>
                <a:latin typeface="Trebuchet MS" pitchFamily="34" charset="0"/>
              </a:defRPr>
            </a:lvl1pPr>
          </a:lstStyle>
          <a:p>
            <a:pPr lvl="0"/>
            <a:r>
              <a:rPr lang="en-US" dirty="0" smtClean="0"/>
              <a:t>Click to edit Master text styles</a:t>
            </a:r>
          </a:p>
        </p:txBody>
      </p:sp>
      <p:sp>
        <p:nvSpPr>
          <p:cNvPr id="5" name="Slide Number Placeholder 5"/>
          <p:cNvSpPr>
            <a:spLocks noGrp="1"/>
          </p:cNvSpPr>
          <p:nvPr>
            <p:ph type="sldNum" sz="quarter" idx="14"/>
          </p:nvPr>
        </p:nvSpPr>
        <p:spPr>
          <a:xfrm>
            <a:off x="6833417" y="4767264"/>
            <a:ext cx="2133600" cy="273844"/>
          </a:xfrm>
          <a:prstGeom prst="rect">
            <a:avLst/>
          </a:prstGeom>
        </p:spPr>
        <p:txBody>
          <a:bodyPr/>
          <a:lstStyle>
            <a:lvl1pPr>
              <a:defRPr sz="1300"/>
            </a:lvl1pPr>
          </a:lstStyle>
          <a:p>
            <a:fld id="{3B8A72C6-66C8-4D22-9C75-086FFA196F18}" type="slidenum">
              <a:rPr lang="en-US">
                <a:solidFill>
                  <a:prstClr val="white"/>
                </a:solidFill>
                <a:latin typeface="Calibri"/>
              </a:rPr>
              <a:pPr/>
              <a:t>‹#›</a:t>
            </a:fld>
            <a:endParaRPr lang="en-US">
              <a:solidFill>
                <a:prstClr val="white"/>
              </a:solidFill>
              <a:latin typeface="Calibri"/>
            </a:endParaRPr>
          </a:p>
        </p:txBody>
      </p:sp>
    </p:spTree>
    <p:extLst>
      <p:ext uri="{BB962C8B-B14F-4D97-AF65-F5344CB8AC3E}">
        <p14:creationId xmlns:p14="http://schemas.microsoft.com/office/powerpoint/2010/main" val="71949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80"/>
            <a:ext cx="8229600" cy="857250"/>
          </a:xfrm>
          <a:prstGeom prst="rect">
            <a:avLst/>
          </a:prstGeom>
        </p:spPr>
        <p:txBody>
          <a:bodyPr/>
          <a:lstStyle/>
          <a:p>
            <a:r>
              <a:rPr lang="en-US" smtClean="0"/>
              <a:t>Click to edit Master title style</a:t>
            </a:r>
            <a:endParaRPr lang="en-GB"/>
          </a:p>
        </p:txBody>
      </p:sp>
      <p:sp>
        <p:nvSpPr>
          <p:cNvPr id="3" name="Slide Number Placeholder 2"/>
          <p:cNvSpPr>
            <a:spLocks noGrp="1"/>
          </p:cNvSpPr>
          <p:nvPr>
            <p:ph type="sldNum" sz="quarter" idx="10"/>
          </p:nvPr>
        </p:nvSpPr>
        <p:spPr>
          <a:xfrm>
            <a:off x="6833417" y="4767264"/>
            <a:ext cx="2133600" cy="273844"/>
          </a:xfrm>
          <a:prstGeom prst="rect">
            <a:avLst/>
          </a:prstGeom>
        </p:spPr>
        <p:txBody>
          <a:bodyPr/>
          <a:lstStyle/>
          <a:p>
            <a:fld id="{E35D4B69-3549-493E-A90E-919D992BE329}" type="slidenum">
              <a:rPr lang="en-GB" smtClean="0">
                <a:solidFill>
                  <a:prstClr val="white"/>
                </a:solidFill>
              </a:rPr>
              <a:pPr/>
              <a:t>‹#›</a:t>
            </a:fld>
            <a:endParaRPr lang="en-GB">
              <a:solidFill>
                <a:prstClr val="white"/>
              </a:solidFill>
            </a:endParaRPr>
          </a:p>
        </p:txBody>
      </p:sp>
    </p:spTree>
    <p:extLst>
      <p:ext uri="{BB962C8B-B14F-4D97-AF65-F5344CB8AC3E}">
        <p14:creationId xmlns:p14="http://schemas.microsoft.com/office/powerpoint/2010/main" val="3604707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_Text and Picture (righ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smtClean="0"/>
              <a:t>Click to edit Master title style</a:t>
            </a:r>
            <a:endParaRPr lang="en-US" dirty="0"/>
          </a:p>
        </p:txBody>
      </p:sp>
      <p:sp>
        <p:nvSpPr>
          <p:cNvPr id="4" name="Textplatzhalter 3"/>
          <p:cNvSpPr>
            <a:spLocks noGrp="1"/>
          </p:cNvSpPr>
          <p:nvPr>
            <p:ph type="body" sz="quarter" idx="15"/>
          </p:nvPr>
        </p:nvSpPr>
        <p:spPr>
          <a:xfrm>
            <a:off x="539750" y="1200150"/>
            <a:ext cx="4032250" cy="3505200"/>
          </a:xfrm>
        </p:spPr>
        <p:txBody>
          <a:bodyPr/>
          <a:lstStyle>
            <a:lvl1pPr marL="342900" indent="-342900">
              <a:buClr>
                <a:schemeClr val="tx2">
                  <a:lumMod val="75000"/>
                </a:schemeClr>
              </a:buClr>
              <a:buFont typeface="Wingdings" pitchFamily="2" charset="2"/>
              <a:buChar char="§"/>
              <a:defRPr lang="de-DE" dirty="0" smtClean="0">
                <a:solidFill>
                  <a:schemeClr val="tx1"/>
                </a:solidFill>
                <a:latin typeface="+mn-lt"/>
                <a:ea typeface="MS PGothic" pitchFamily="34" charset="-128"/>
                <a:cs typeface="ＭＳ Ｐゴシック"/>
              </a:defRPr>
            </a:lvl1pPr>
            <a:lvl2pPr marL="715963" indent="-358775">
              <a:buClr>
                <a:schemeClr val="tx2">
                  <a:lumMod val="75000"/>
                </a:schemeClr>
              </a:buClr>
              <a:defRPr lang="de-DE" dirty="0" smtClean="0">
                <a:solidFill>
                  <a:schemeClr val="tx1"/>
                </a:solidFill>
                <a:latin typeface="+mn-lt"/>
                <a:ea typeface="MS PGothic" pitchFamily="34" charset="-128"/>
                <a:cs typeface="ＭＳ Ｐゴシック"/>
              </a:defRPr>
            </a:lvl2pPr>
            <a:lvl3pPr marL="1073150" indent="-357188">
              <a:buClr>
                <a:schemeClr val="tx2">
                  <a:lumMod val="75000"/>
                </a:schemeClr>
              </a:buClr>
              <a:defRPr lang="de-DE" dirty="0" smtClean="0">
                <a:solidFill>
                  <a:schemeClr val="tx1"/>
                </a:solidFill>
                <a:latin typeface="+mn-lt"/>
                <a:ea typeface="MS PGothic" pitchFamily="34" charset="-128"/>
                <a:cs typeface="ＭＳ Ｐゴシック"/>
              </a:defRPr>
            </a:lvl3pPr>
            <a:lvl4pPr marL="763588" indent="-188913">
              <a:buClr>
                <a:schemeClr val="tx2">
                  <a:lumMod val="75000"/>
                </a:schemeClr>
              </a:buClr>
              <a:defRPr lang="de-DE" dirty="0" smtClean="0">
                <a:solidFill>
                  <a:schemeClr val="tx1"/>
                </a:solidFill>
                <a:latin typeface="+mn-lt"/>
                <a:ea typeface="MS PGothic" pitchFamily="34" charset="-128"/>
                <a:cs typeface="ＭＳ Ｐゴシック"/>
              </a:defRPr>
            </a:lvl4pPr>
            <a:lvl5pPr marL="763588" indent="-188913">
              <a:buClr>
                <a:schemeClr val="tx2">
                  <a:lumMod val="75000"/>
                </a:schemeClr>
              </a:buClr>
              <a:defRPr lang="de-DE" dirty="0" smtClean="0">
                <a:solidFill>
                  <a:schemeClr val="tx1"/>
                </a:solidFill>
                <a:latin typeface="+mn-lt"/>
                <a:ea typeface="MS PGothic" pitchFamily="34" charset="-128"/>
                <a:cs typeface="ＭＳ Ｐゴシック"/>
              </a:defRPr>
            </a:lvl5pPr>
          </a:lstStyle>
          <a:p>
            <a:pPr lvl="0"/>
            <a:r>
              <a:rPr lang="de-DE" smtClean="0"/>
              <a:t>Click to edit Master text styles</a:t>
            </a:r>
          </a:p>
          <a:p>
            <a:pPr lvl="1"/>
            <a:r>
              <a:rPr lang="de-DE" smtClean="0"/>
              <a:t>Second level</a:t>
            </a:r>
          </a:p>
          <a:p>
            <a:pPr lvl="2"/>
            <a:r>
              <a:rPr lang="de-DE" smtClean="0"/>
              <a:t>Third level</a:t>
            </a:r>
          </a:p>
        </p:txBody>
      </p:sp>
      <p:sp>
        <p:nvSpPr>
          <p:cNvPr id="9" name="Bildplatzhalter 8"/>
          <p:cNvSpPr>
            <a:spLocks noGrp="1"/>
          </p:cNvSpPr>
          <p:nvPr>
            <p:ph type="pic" sz="quarter" idx="16"/>
          </p:nvPr>
        </p:nvSpPr>
        <p:spPr>
          <a:xfrm>
            <a:off x="4716466" y="1200150"/>
            <a:ext cx="4029075" cy="3505200"/>
          </a:xfrm>
        </p:spPr>
        <p:txBody>
          <a:bodyPr/>
          <a:lstStyle>
            <a:lvl1pPr marL="0" indent="0">
              <a:buNone/>
              <a:defRPr/>
            </a:lvl1pPr>
          </a:lstStyle>
          <a:p>
            <a:pPr lvl="0"/>
            <a:r>
              <a:rPr lang="de-DE" noProof="0" smtClean="0"/>
              <a:t>Drag picture to placeholder or click icon to add</a:t>
            </a:r>
            <a:endParaRPr lang="de-DE" noProof="0" dirty="0"/>
          </a:p>
        </p:txBody>
      </p:sp>
      <p:sp>
        <p:nvSpPr>
          <p:cNvPr id="5" name="Slide Number Placeholder 5"/>
          <p:cNvSpPr>
            <a:spLocks noGrp="1"/>
          </p:cNvSpPr>
          <p:nvPr>
            <p:ph type="sldNum" sz="quarter" idx="17"/>
          </p:nvPr>
        </p:nvSpPr>
        <p:spPr>
          <a:xfrm>
            <a:off x="6833417" y="4767264"/>
            <a:ext cx="2133600" cy="273844"/>
          </a:xfrm>
          <a:prstGeom prst="rect">
            <a:avLst/>
          </a:prstGeom>
        </p:spPr>
        <p:txBody>
          <a:bodyPr/>
          <a:lstStyle>
            <a:lvl1pPr>
              <a:defRPr/>
            </a:lvl1pPr>
          </a:lstStyle>
          <a:p>
            <a:pPr>
              <a:defRPr/>
            </a:pPr>
            <a:fld id="{BA51FD4A-E579-49EF-B69F-30646757AC71}" type="slidenum">
              <a:rPr lang="en-US">
                <a:solidFill>
                  <a:prstClr val="white"/>
                </a:solidFill>
              </a:rPr>
              <a:pPr>
                <a:defRPr/>
              </a:pPr>
              <a:t>‹#›</a:t>
            </a:fld>
            <a:endParaRPr lang="en-US" dirty="0">
              <a:solidFill>
                <a:prstClr val="white"/>
              </a:solidFill>
            </a:endParaRPr>
          </a:p>
        </p:txBody>
      </p:sp>
    </p:spTree>
    <p:extLst>
      <p:ext uri="{BB962C8B-B14F-4D97-AF65-F5344CB8AC3E}">
        <p14:creationId xmlns:p14="http://schemas.microsoft.com/office/powerpoint/2010/main" val="707762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71450"/>
            <a:ext cx="5334000" cy="342900"/>
          </a:xfrm>
        </p:spPr>
        <p:txBody>
          <a:bodyPr>
            <a:normAutofit/>
          </a:bodyPr>
          <a:lstStyle>
            <a:lvl1pPr algn="l">
              <a:defRPr sz="2400" b="1">
                <a:latin typeface="Trebuchet MS"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533400" y="971551"/>
            <a:ext cx="8077200" cy="3623072"/>
          </a:xfrm>
        </p:spPr>
        <p:txBody>
          <a:bodyPr/>
          <a:lstStyle>
            <a:lvl1pPr marL="0" indent="0">
              <a:buClr>
                <a:schemeClr val="tx2"/>
              </a:buClr>
              <a:buSzPct val="92000"/>
              <a:buFont typeface="Wingdings" pitchFamily="2" charset="2"/>
              <a:buNone/>
              <a:defRPr sz="1800" b="1">
                <a:latin typeface="Trebuchet MS" pitchFamily="34" charset="0"/>
              </a:defRPr>
            </a:lvl1pPr>
            <a:lvl2pPr marL="800100" indent="-457200">
              <a:buClr>
                <a:schemeClr val="tx1"/>
              </a:buClr>
              <a:buFont typeface="+mj-lt"/>
              <a:buAutoNum type="romanUcPeriod"/>
              <a:defRPr sz="1600" i="1">
                <a:latin typeface="Trebuchet MS" pitchFamily="34" charset="0"/>
              </a:defRPr>
            </a:lvl2pPr>
            <a:lvl3pPr marL="1257300" indent="-457200">
              <a:buClr>
                <a:schemeClr val="tx1"/>
              </a:buClr>
              <a:buSzPct val="92000"/>
              <a:buFont typeface="+mj-lt"/>
              <a:buAutoNum type="romanUcPeriod"/>
              <a:defRPr sz="1600" i="1">
                <a:latin typeface="Trebuchet MS" pitchFamily="34" charset="0"/>
              </a:defRPr>
            </a:lvl3pPr>
            <a:lvl4pPr marL="1008062" indent="-285750">
              <a:buFont typeface="Arial"/>
              <a:buChar char="•"/>
              <a:defRPr/>
            </a:lvl4pPr>
          </a:lstStyle>
          <a:p>
            <a:pPr lvl="0"/>
            <a:r>
              <a:rPr lang="en-US" dirty="0" smtClean="0"/>
              <a:t>Click to edit Master text styles</a:t>
            </a:r>
          </a:p>
          <a:p>
            <a:pPr lvl="1"/>
            <a:r>
              <a:rPr lang="en-US" dirty="0" smtClean="0"/>
              <a:t>Second level</a:t>
            </a:r>
          </a:p>
          <a:p>
            <a:pPr lvl="2"/>
            <a:r>
              <a:rPr lang="en-US" dirty="0" smtClean="0"/>
              <a:t>Third level</a:t>
            </a:r>
          </a:p>
          <a:p>
            <a:pPr lvl="4"/>
            <a:r>
              <a:rPr lang="en-US" dirty="0" smtClean="0"/>
              <a:t>Fourth level</a:t>
            </a:r>
          </a:p>
        </p:txBody>
      </p:sp>
      <p:sp>
        <p:nvSpPr>
          <p:cNvPr id="12" name="Text Placeholder 11"/>
          <p:cNvSpPr>
            <a:spLocks noGrp="1"/>
          </p:cNvSpPr>
          <p:nvPr>
            <p:ph type="body" sz="quarter" idx="13"/>
          </p:nvPr>
        </p:nvSpPr>
        <p:spPr>
          <a:xfrm>
            <a:off x="609600" y="685801"/>
            <a:ext cx="7543800" cy="205045"/>
          </a:xfrm>
        </p:spPr>
        <p:txBody>
          <a:bodyPr>
            <a:noAutofit/>
          </a:bodyPr>
          <a:lstStyle>
            <a:lvl1pPr>
              <a:buNone/>
              <a:defRPr sz="1400" b="0" i="1">
                <a:solidFill>
                  <a:schemeClr val="tx1"/>
                </a:solidFill>
                <a:latin typeface="Trebuchet MS" pitchFamily="34" charset="0"/>
              </a:defRPr>
            </a:lvl1pPr>
          </a:lstStyle>
          <a:p>
            <a:pPr lvl="0"/>
            <a:r>
              <a:rPr lang="en-US" dirty="0" smtClean="0"/>
              <a:t>Click to edit Master text styles</a:t>
            </a:r>
          </a:p>
        </p:txBody>
      </p:sp>
      <p:sp>
        <p:nvSpPr>
          <p:cNvPr id="5" name="Slide Number Placeholder 5"/>
          <p:cNvSpPr>
            <a:spLocks noGrp="1"/>
          </p:cNvSpPr>
          <p:nvPr>
            <p:ph type="sldNum" sz="quarter" idx="14"/>
          </p:nvPr>
        </p:nvSpPr>
        <p:spPr>
          <a:xfrm>
            <a:off x="6833417" y="4767264"/>
            <a:ext cx="2133600" cy="273844"/>
          </a:xfrm>
          <a:prstGeom prst="rect">
            <a:avLst/>
          </a:prstGeom>
        </p:spPr>
        <p:txBody>
          <a:bodyPr/>
          <a:lstStyle>
            <a:lvl1pPr>
              <a:defRPr sz="1300"/>
            </a:lvl1pPr>
          </a:lstStyle>
          <a:p>
            <a:fld id="{3B8A72C6-66C8-4D22-9C75-086FFA196F18}" type="slidenum">
              <a:rPr lang="en-US">
                <a:solidFill>
                  <a:prstClr val="white"/>
                </a:solidFill>
              </a:rPr>
              <a:pPr/>
              <a:t>‹#›</a:t>
            </a:fld>
            <a:endParaRPr lang="en-US">
              <a:solidFill>
                <a:prstClr val="white"/>
              </a:solidFill>
            </a:endParaRPr>
          </a:p>
        </p:txBody>
      </p:sp>
    </p:spTree>
    <p:extLst>
      <p:ext uri="{BB962C8B-B14F-4D97-AF65-F5344CB8AC3E}">
        <p14:creationId xmlns:p14="http://schemas.microsoft.com/office/powerpoint/2010/main" val="1265692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_Title and Chart">
    <p:spTree>
      <p:nvGrpSpPr>
        <p:cNvPr id="1" name=""/>
        <p:cNvGrpSpPr/>
        <p:nvPr/>
      </p:nvGrpSpPr>
      <p:grpSpPr>
        <a:xfrm>
          <a:off x="0" y="0"/>
          <a:ext cx="0" cy="0"/>
          <a:chOff x="0" y="0"/>
          <a:chExt cx="0" cy="0"/>
        </a:xfrm>
      </p:grpSpPr>
      <p:sp>
        <p:nvSpPr>
          <p:cNvPr id="3" name="Chart Placeholder 2"/>
          <p:cNvSpPr>
            <a:spLocks noGrp="1"/>
          </p:cNvSpPr>
          <p:nvPr>
            <p:ph type="chart" idx="1"/>
          </p:nvPr>
        </p:nvSpPr>
        <p:spPr>
          <a:xfrm>
            <a:off x="295276" y="1116807"/>
            <a:ext cx="8524875" cy="3234929"/>
          </a:xfrm>
        </p:spPr>
        <p:txBody>
          <a:bodyPr/>
          <a:lstStyle/>
          <a:p>
            <a:pPr lvl="0"/>
            <a:endParaRPr lang="en-US" noProof="0"/>
          </a:p>
        </p:txBody>
      </p:sp>
      <p:sp>
        <p:nvSpPr>
          <p:cNvPr id="5" name="Title 4"/>
          <p:cNvSpPr>
            <a:spLocks noGrp="1" noChangeArrowheads="1"/>
          </p:cNvSpPr>
          <p:nvPr>
            <p:ph type="title"/>
          </p:nvPr>
        </p:nvSpPr>
        <p:spPr bwMode="gray">
          <a:xfrm>
            <a:off x="152400" y="57150"/>
            <a:ext cx="8001000" cy="571500"/>
          </a:xfrm>
          <a:prstGeom prst="rect">
            <a:avLst/>
          </a:prstGeom>
          <a:noFill/>
          <a:ln w="9525">
            <a:noFill/>
            <a:miter lim="800000"/>
            <a:headEnd/>
            <a:tailEnd/>
          </a:ln>
        </p:spPr>
        <p:txBody>
          <a:bodyPr/>
          <a:lstStyle/>
          <a:p>
            <a:pPr lvl="0"/>
            <a:r>
              <a:rPr lang="en-US" dirty="0" smtClean="0"/>
              <a:t>Click to enter Slide Title</a:t>
            </a:r>
            <a:br>
              <a:rPr lang="en-US" dirty="0" smtClean="0"/>
            </a:br>
            <a:endParaRPr lang="en-US" dirty="0" smtClean="0"/>
          </a:p>
        </p:txBody>
      </p:sp>
      <p:sp>
        <p:nvSpPr>
          <p:cNvPr id="4" name="Rectangle 25"/>
          <p:cNvSpPr>
            <a:spLocks noGrp="1" noChangeArrowheads="1"/>
          </p:cNvSpPr>
          <p:nvPr>
            <p:ph type="sldNum" sz="quarter" idx="10"/>
          </p:nvPr>
        </p:nvSpPr>
        <p:spPr>
          <a:xfrm>
            <a:off x="6833417" y="4767264"/>
            <a:ext cx="2133600" cy="273844"/>
          </a:xfrm>
          <a:prstGeom prst="rect">
            <a:avLst/>
          </a:prstGeom>
        </p:spPr>
        <p:txBody>
          <a:bodyPr/>
          <a:lstStyle>
            <a:lvl1pPr fontAlgn="auto">
              <a:spcAft>
                <a:spcPts val="0"/>
              </a:spcAft>
              <a:defRPr b="0"/>
            </a:lvl1pPr>
          </a:lstStyle>
          <a:p>
            <a:pPr>
              <a:defRPr/>
            </a:pPr>
            <a:r>
              <a:rPr lang="en-US">
                <a:solidFill>
                  <a:prstClr val="white"/>
                </a:solidFill>
              </a:rPr>
              <a:t>slide </a:t>
            </a:r>
            <a:fld id="{34CDEA64-DF36-4244-8A15-FC2BD4DE416C}" type="slidenum">
              <a:rPr lang="en-US">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2857339154"/>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71450"/>
            <a:ext cx="5334000" cy="342900"/>
          </a:xfrm>
        </p:spPr>
        <p:txBody>
          <a:bodyPr>
            <a:normAutofit/>
          </a:bodyPr>
          <a:lstStyle>
            <a:lvl1pPr algn="l">
              <a:defRPr sz="2400" b="1">
                <a:latin typeface="Trebuchet MS"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533400" y="971551"/>
            <a:ext cx="8077200" cy="3623072"/>
          </a:xfrm>
        </p:spPr>
        <p:txBody>
          <a:bodyPr/>
          <a:lstStyle>
            <a:lvl1pPr marL="0" indent="0">
              <a:buClr>
                <a:schemeClr val="tx2"/>
              </a:buClr>
              <a:buSzPct val="92000"/>
              <a:buFont typeface="Wingdings" pitchFamily="2" charset="2"/>
              <a:buNone/>
              <a:defRPr sz="1800" b="1">
                <a:latin typeface="Trebuchet MS" pitchFamily="34" charset="0"/>
              </a:defRPr>
            </a:lvl1pPr>
            <a:lvl2pPr marL="800100" indent="-457200">
              <a:buClr>
                <a:schemeClr val="tx1"/>
              </a:buClr>
              <a:buFont typeface="+mj-lt"/>
              <a:buAutoNum type="romanUcPeriod"/>
              <a:defRPr sz="1600" i="1">
                <a:latin typeface="Trebuchet MS" pitchFamily="34" charset="0"/>
              </a:defRPr>
            </a:lvl2pPr>
            <a:lvl3pPr marL="1257300" indent="-457200">
              <a:buClr>
                <a:schemeClr val="tx1"/>
              </a:buClr>
              <a:buSzPct val="92000"/>
              <a:buFont typeface="+mj-lt"/>
              <a:buAutoNum type="romanUcPeriod"/>
              <a:defRPr sz="1600" i="1">
                <a:latin typeface="Trebuchet MS" pitchFamily="34" charset="0"/>
              </a:defRPr>
            </a:lvl3pPr>
            <a:lvl4pPr marL="1008062" indent="-285750">
              <a:buFont typeface="Arial"/>
              <a:buChar char="•"/>
              <a:defRPr/>
            </a:lvl4pPr>
          </a:lstStyle>
          <a:p>
            <a:pPr lvl="0"/>
            <a:r>
              <a:rPr lang="en-US" dirty="0" smtClean="0"/>
              <a:t>Click to edit Master text styles</a:t>
            </a:r>
          </a:p>
          <a:p>
            <a:pPr lvl="1"/>
            <a:r>
              <a:rPr lang="en-US" dirty="0" smtClean="0"/>
              <a:t>Second level</a:t>
            </a:r>
          </a:p>
          <a:p>
            <a:pPr lvl="2"/>
            <a:r>
              <a:rPr lang="en-US" dirty="0" smtClean="0"/>
              <a:t>Third level</a:t>
            </a:r>
          </a:p>
          <a:p>
            <a:pPr lvl="4"/>
            <a:r>
              <a:rPr lang="en-US" dirty="0" smtClean="0"/>
              <a:t>Fourth level</a:t>
            </a:r>
          </a:p>
        </p:txBody>
      </p:sp>
      <p:sp>
        <p:nvSpPr>
          <p:cNvPr id="12" name="Text Placeholder 11"/>
          <p:cNvSpPr>
            <a:spLocks noGrp="1"/>
          </p:cNvSpPr>
          <p:nvPr>
            <p:ph type="body" sz="quarter" idx="13"/>
          </p:nvPr>
        </p:nvSpPr>
        <p:spPr>
          <a:xfrm>
            <a:off x="609600" y="685801"/>
            <a:ext cx="7543800" cy="205045"/>
          </a:xfrm>
        </p:spPr>
        <p:txBody>
          <a:bodyPr>
            <a:noAutofit/>
          </a:bodyPr>
          <a:lstStyle>
            <a:lvl1pPr>
              <a:buNone/>
              <a:defRPr sz="1400" b="0" i="1">
                <a:solidFill>
                  <a:schemeClr val="tx1"/>
                </a:solidFill>
                <a:latin typeface="Trebuchet MS" pitchFamily="34" charset="0"/>
              </a:defRPr>
            </a:lvl1pPr>
          </a:lstStyle>
          <a:p>
            <a:pPr lvl="0"/>
            <a:r>
              <a:rPr lang="en-US" dirty="0" smtClean="0"/>
              <a:t>Click to edit Master text styles</a:t>
            </a:r>
          </a:p>
        </p:txBody>
      </p:sp>
      <p:sp>
        <p:nvSpPr>
          <p:cNvPr id="5" name="Slide Number Placeholder 5"/>
          <p:cNvSpPr>
            <a:spLocks noGrp="1"/>
          </p:cNvSpPr>
          <p:nvPr>
            <p:ph type="sldNum" sz="quarter" idx="14"/>
          </p:nvPr>
        </p:nvSpPr>
        <p:spPr>
          <a:xfrm>
            <a:off x="6833417" y="4767264"/>
            <a:ext cx="2133600" cy="273844"/>
          </a:xfrm>
          <a:prstGeom prst="rect">
            <a:avLst/>
          </a:prstGeom>
        </p:spPr>
        <p:txBody>
          <a:bodyPr/>
          <a:lstStyle>
            <a:lvl1pPr>
              <a:defRPr sz="1300"/>
            </a:lvl1pPr>
          </a:lstStyle>
          <a:p>
            <a:fld id="{3B8A72C6-66C8-4D22-9C75-086FFA196F18}" type="slidenum">
              <a:rPr lang="en-US">
                <a:solidFill>
                  <a:prstClr val="white"/>
                </a:solidFill>
                <a:latin typeface="Calibri"/>
              </a:rPr>
              <a:pPr/>
              <a:t>‹#›</a:t>
            </a:fld>
            <a:endParaRPr lang="en-US">
              <a:solidFill>
                <a:prstClr val="white"/>
              </a:solidFill>
              <a:latin typeface="Calibri"/>
            </a:endParaRPr>
          </a:p>
        </p:txBody>
      </p:sp>
    </p:spTree>
    <p:extLst>
      <p:ext uri="{BB962C8B-B14F-4D97-AF65-F5344CB8AC3E}">
        <p14:creationId xmlns:p14="http://schemas.microsoft.com/office/powerpoint/2010/main" val="4149133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80"/>
            <a:ext cx="8229600" cy="857250"/>
          </a:xfrm>
          <a:prstGeom prst="rect">
            <a:avLst/>
          </a:prstGeom>
        </p:spPr>
        <p:txBody>
          <a:bodyPr/>
          <a:lstStyle/>
          <a:p>
            <a:r>
              <a:rPr lang="en-US" smtClean="0"/>
              <a:t>Click to edit Master title style</a:t>
            </a:r>
            <a:endParaRPr lang="en-GB"/>
          </a:p>
        </p:txBody>
      </p:sp>
      <p:sp>
        <p:nvSpPr>
          <p:cNvPr id="3" name="Slide Number Placeholder 2"/>
          <p:cNvSpPr>
            <a:spLocks noGrp="1"/>
          </p:cNvSpPr>
          <p:nvPr>
            <p:ph type="sldNum" sz="quarter" idx="10"/>
          </p:nvPr>
        </p:nvSpPr>
        <p:spPr>
          <a:xfrm>
            <a:off x="6833417" y="4767264"/>
            <a:ext cx="2133600" cy="273844"/>
          </a:xfrm>
          <a:prstGeom prst="rect">
            <a:avLst/>
          </a:prstGeom>
        </p:spPr>
        <p:txBody>
          <a:bodyPr/>
          <a:lstStyle/>
          <a:p>
            <a:fld id="{E35D4B69-3549-493E-A90E-919D992BE329}" type="slidenum">
              <a:rPr lang="en-GB" smtClean="0">
                <a:solidFill>
                  <a:prstClr val="white"/>
                </a:solidFill>
              </a:rPr>
              <a:pPr/>
              <a:t>‹#›</a:t>
            </a:fld>
            <a:endParaRPr lang="en-GB">
              <a:solidFill>
                <a:prstClr val="white"/>
              </a:solidFill>
            </a:endParaRPr>
          </a:p>
        </p:txBody>
      </p:sp>
    </p:spTree>
    <p:extLst>
      <p:ext uri="{BB962C8B-B14F-4D97-AF65-F5344CB8AC3E}">
        <p14:creationId xmlns:p14="http://schemas.microsoft.com/office/powerpoint/2010/main" val="478344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2_Text and Picture (righ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smtClean="0"/>
              <a:t>Click to edit Master title style</a:t>
            </a:r>
            <a:endParaRPr lang="en-US" dirty="0"/>
          </a:p>
        </p:txBody>
      </p:sp>
      <p:sp>
        <p:nvSpPr>
          <p:cNvPr id="4" name="Textplatzhalter 3"/>
          <p:cNvSpPr>
            <a:spLocks noGrp="1"/>
          </p:cNvSpPr>
          <p:nvPr>
            <p:ph type="body" sz="quarter" idx="15"/>
          </p:nvPr>
        </p:nvSpPr>
        <p:spPr>
          <a:xfrm>
            <a:off x="539750" y="1200150"/>
            <a:ext cx="4032250" cy="3505200"/>
          </a:xfrm>
        </p:spPr>
        <p:txBody>
          <a:bodyPr/>
          <a:lstStyle>
            <a:lvl1pPr marL="342900" indent="-342900">
              <a:buClr>
                <a:schemeClr val="tx2">
                  <a:lumMod val="75000"/>
                </a:schemeClr>
              </a:buClr>
              <a:buFont typeface="Wingdings" pitchFamily="2" charset="2"/>
              <a:buChar char="§"/>
              <a:defRPr lang="de-DE" dirty="0" smtClean="0">
                <a:solidFill>
                  <a:schemeClr val="tx1"/>
                </a:solidFill>
                <a:latin typeface="+mn-lt"/>
                <a:ea typeface="MS PGothic" pitchFamily="34" charset="-128"/>
                <a:cs typeface="ＭＳ Ｐゴシック"/>
              </a:defRPr>
            </a:lvl1pPr>
            <a:lvl2pPr marL="715963" indent="-358775">
              <a:buClr>
                <a:schemeClr val="tx2">
                  <a:lumMod val="75000"/>
                </a:schemeClr>
              </a:buClr>
              <a:defRPr lang="de-DE" dirty="0" smtClean="0">
                <a:solidFill>
                  <a:schemeClr val="tx1"/>
                </a:solidFill>
                <a:latin typeface="+mn-lt"/>
                <a:ea typeface="MS PGothic" pitchFamily="34" charset="-128"/>
                <a:cs typeface="ＭＳ Ｐゴシック"/>
              </a:defRPr>
            </a:lvl2pPr>
            <a:lvl3pPr marL="1073150" indent="-357188">
              <a:buClr>
                <a:schemeClr val="tx2">
                  <a:lumMod val="75000"/>
                </a:schemeClr>
              </a:buClr>
              <a:defRPr lang="de-DE" dirty="0" smtClean="0">
                <a:solidFill>
                  <a:schemeClr val="tx1"/>
                </a:solidFill>
                <a:latin typeface="+mn-lt"/>
                <a:ea typeface="MS PGothic" pitchFamily="34" charset="-128"/>
                <a:cs typeface="ＭＳ Ｐゴシック"/>
              </a:defRPr>
            </a:lvl3pPr>
            <a:lvl4pPr marL="763588" indent="-188913">
              <a:buClr>
                <a:schemeClr val="tx2">
                  <a:lumMod val="75000"/>
                </a:schemeClr>
              </a:buClr>
              <a:defRPr lang="de-DE" dirty="0" smtClean="0">
                <a:solidFill>
                  <a:schemeClr val="tx1"/>
                </a:solidFill>
                <a:latin typeface="+mn-lt"/>
                <a:ea typeface="MS PGothic" pitchFamily="34" charset="-128"/>
                <a:cs typeface="ＭＳ Ｐゴシック"/>
              </a:defRPr>
            </a:lvl4pPr>
            <a:lvl5pPr marL="763588" indent="-188913">
              <a:buClr>
                <a:schemeClr val="tx2">
                  <a:lumMod val="75000"/>
                </a:schemeClr>
              </a:buClr>
              <a:defRPr lang="de-DE" dirty="0" smtClean="0">
                <a:solidFill>
                  <a:schemeClr val="tx1"/>
                </a:solidFill>
                <a:latin typeface="+mn-lt"/>
                <a:ea typeface="MS PGothic" pitchFamily="34" charset="-128"/>
                <a:cs typeface="ＭＳ Ｐゴシック"/>
              </a:defRPr>
            </a:lvl5pPr>
          </a:lstStyle>
          <a:p>
            <a:pPr lvl="0"/>
            <a:r>
              <a:rPr lang="de-DE" smtClean="0"/>
              <a:t>Click to edit Master text styles</a:t>
            </a:r>
          </a:p>
          <a:p>
            <a:pPr lvl="1"/>
            <a:r>
              <a:rPr lang="de-DE" smtClean="0"/>
              <a:t>Second level</a:t>
            </a:r>
          </a:p>
          <a:p>
            <a:pPr lvl="2"/>
            <a:r>
              <a:rPr lang="de-DE" smtClean="0"/>
              <a:t>Third level</a:t>
            </a:r>
          </a:p>
        </p:txBody>
      </p:sp>
      <p:sp>
        <p:nvSpPr>
          <p:cNvPr id="9" name="Bildplatzhalter 8"/>
          <p:cNvSpPr>
            <a:spLocks noGrp="1"/>
          </p:cNvSpPr>
          <p:nvPr>
            <p:ph type="pic" sz="quarter" idx="16"/>
          </p:nvPr>
        </p:nvSpPr>
        <p:spPr>
          <a:xfrm>
            <a:off x="4716466" y="1200150"/>
            <a:ext cx="4029075" cy="3505200"/>
          </a:xfrm>
        </p:spPr>
        <p:txBody>
          <a:bodyPr/>
          <a:lstStyle>
            <a:lvl1pPr marL="0" indent="0">
              <a:buNone/>
              <a:defRPr/>
            </a:lvl1pPr>
          </a:lstStyle>
          <a:p>
            <a:pPr lvl="0"/>
            <a:r>
              <a:rPr lang="de-DE" noProof="0" smtClean="0"/>
              <a:t>Drag picture to placeholder or click icon to add</a:t>
            </a:r>
            <a:endParaRPr lang="de-DE" noProof="0" dirty="0"/>
          </a:p>
        </p:txBody>
      </p:sp>
      <p:sp>
        <p:nvSpPr>
          <p:cNvPr id="5" name="Slide Number Placeholder 5"/>
          <p:cNvSpPr>
            <a:spLocks noGrp="1"/>
          </p:cNvSpPr>
          <p:nvPr>
            <p:ph type="sldNum" sz="quarter" idx="17"/>
          </p:nvPr>
        </p:nvSpPr>
        <p:spPr>
          <a:xfrm>
            <a:off x="6833417" y="4767264"/>
            <a:ext cx="2133600" cy="273844"/>
          </a:xfrm>
          <a:prstGeom prst="rect">
            <a:avLst/>
          </a:prstGeom>
        </p:spPr>
        <p:txBody>
          <a:bodyPr/>
          <a:lstStyle>
            <a:lvl1pPr>
              <a:defRPr/>
            </a:lvl1pPr>
          </a:lstStyle>
          <a:p>
            <a:pPr>
              <a:defRPr/>
            </a:pPr>
            <a:fld id="{BA51FD4A-E579-49EF-B69F-30646757AC71}" type="slidenum">
              <a:rPr lang="en-US">
                <a:solidFill>
                  <a:prstClr val="white"/>
                </a:solidFill>
              </a:rPr>
              <a:pPr>
                <a:defRPr/>
              </a:pPr>
              <a:t>‹#›</a:t>
            </a:fld>
            <a:endParaRPr lang="en-US" dirty="0">
              <a:solidFill>
                <a:prstClr val="white"/>
              </a:solidFill>
            </a:endParaRPr>
          </a:p>
        </p:txBody>
      </p:sp>
    </p:spTree>
    <p:extLst>
      <p:ext uri="{BB962C8B-B14F-4D97-AF65-F5344CB8AC3E}">
        <p14:creationId xmlns:p14="http://schemas.microsoft.com/office/powerpoint/2010/main" val="888367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71450"/>
            <a:ext cx="5334000" cy="342900"/>
          </a:xfrm>
        </p:spPr>
        <p:txBody>
          <a:bodyPr>
            <a:normAutofit/>
          </a:bodyPr>
          <a:lstStyle>
            <a:lvl1pPr algn="l">
              <a:defRPr sz="2400" b="1">
                <a:latin typeface="Trebuchet MS"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533400" y="971551"/>
            <a:ext cx="8077200" cy="3623072"/>
          </a:xfrm>
        </p:spPr>
        <p:txBody>
          <a:bodyPr/>
          <a:lstStyle>
            <a:lvl1pPr marL="0" indent="0">
              <a:buClr>
                <a:schemeClr val="tx2"/>
              </a:buClr>
              <a:buSzPct val="92000"/>
              <a:buFont typeface="Wingdings" pitchFamily="2" charset="2"/>
              <a:buNone/>
              <a:defRPr sz="1800" b="1">
                <a:latin typeface="Trebuchet MS" pitchFamily="34" charset="0"/>
              </a:defRPr>
            </a:lvl1pPr>
            <a:lvl2pPr marL="800100" indent="-457200">
              <a:buClr>
                <a:schemeClr val="tx1"/>
              </a:buClr>
              <a:buFont typeface="+mj-lt"/>
              <a:buAutoNum type="romanUcPeriod"/>
              <a:defRPr sz="1600" i="1">
                <a:latin typeface="Trebuchet MS" pitchFamily="34" charset="0"/>
              </a:defRPr>
            </a:lvl2pPr>
            <a:lvl3pPr marL="1257300" indent="-457200">
              <a:buClr>
                <a:schemeClr val="tx1"/>
              </a:buClr>
              <a:buSzPct val="92000"/>
              <a:buFont typeface="+mj-lt"/>
              <a:buAutoNum type="romanUcPeriod"/>
              <a:defRPr sz="1600" i="1">
                <a:latin typeface="Trebuchet MS" pitchFamily="34" charset="0"/>
              </a:defRPr>
            </a:lvl3pPr>
            <a:lvl4pPr marL="1008062" indent="-285750">
              <a:buFont typeface="Arial"/>
              <a:buChar char="•"/>
              <a:defRPr/>
            </a:lvl4pPr>
          </a:lstStyle>
          <a:p>
            <a:pPr lvl="0"/>
            <a:r>
              <a:rPr lang="en-US" dirty="0" smtClean="0"/>
              <a:t>Click to edit Master text styles</a:t>
            </a:r>
          </a:p>
          <a:p>
            <a:pPr lvl="1"/>
            <a:r>
              <a:rPr lang="en-US" dirty="0" smtClean="0"/>
              <a:t>Second level</a:t>
            </a:r>
          </a:p>
          <a:p>
            <a:pPr lvl="2"/>
            <a:r>
              <a:rPr lang="en-US" dirty="0" smtClean="0"/>
              <a:t>Third level</a:t>
            </a:r>
          </a:p>
          <a:p>
            <a:pPr lvl="4"/>
            <a:r>
              <a:rPr lang="en-US" dirty="0" smtClean="0"/>
              <a:t>Fourth level</a:t>
            </a:r>
          </a:p>
        </p:txBody>
      </p:sp>
      <p:sp>
        <p:nvSpPr>
          <p:cNvPr id="12" name="Text Placeholder 11"/>
          <p:cNvSpPr>
            <a:spLocks noGrp="1"/>
          </p:cNvSpPr>
          <p:nvPr>
            <p:ph type="body" sz="quarter" idx="13"/>
          </p:nvPr>
        </p:nvSpPr>
        <p:spPr>
          <a:xfrm>
            <a:off x="609600" y="685801"/>
            <a:ext cx="7543800" cy="205045"/>
          </a:xfrm>
        </p:spPr>
        <p:txBody>
          <a:bodyPr>
            <a:noAutofit/>
          </a:bodyPr>
          <a:lstStyle>
            <a:lvl1pPr>
              <a:buNone/>
              <a:defRPr sz="1400" b="0" i="1">
                <a:solidFill>
                  <a:schemeClr val="tx1"/>
                </a:solidFill>
                <a:latin typeface="Trebuchet MS" pitchFamily="34" charset="0"/>
              </a:defRPr>
            </a:lvl1pPr>
          </a:lstStyle>
          <a:p>
            <a:pPr lvl="0"/>
            <a:r>
              <a:rPr lang="en-US" dirty="0" smtClean="0"/>
              <a:t>Click to edit Master text styles</a:t>
            </a:r>
          </a:p>
        </p:txBody>
      </p:sp>
      <p:sp>
        <p:nvSpPr>
          <p:cNvPr id="5" name="Slide Number Placeholder 5"/>
          <p:cNvSpPr>
            <a:spLocks noGrp="1"/>
          </p:cNvSpPr>
          <p:nvPr>
            <p:ph type="sldNum" sz="quarter" idx="14"/>
          </p:nvPr>
        </p:nvSpPr>
        <p:spPr>
          <a:xfrm>
            <a:off x="6833417" y="4767264"/>
            <a:ext cx="2133600" cy="273844"/>
          </a:xfrm>
          <a:prstGeom prst="rect">
            <a:avLst/>
          </a:prstGeom>
        </p:spPr>
        <p:txBody>
          <a:bodyPr/>
          <a:lstStyle>
            <a:lvl1pPr>
              <a:defRPr sz="1300"/>
            </a:lvl1pPr>
          </a:lstStyle>
          <a:p>
            <a:fld id="{3B8A72C6-66C8-4D22-9C75-086FFA196F18}" type="slidenum">
              <a:rPr lang="en-US">
                <a:solidFill>
                  <a:prstClr val="white"/>
                </a:solidFill>
              </a:rPr>
              <a:pPr/>
              <a:t>‹#›</a:t>
            </a:fld>
            <a:endParaRPr lang="en-US">
              <a:solidFill>
                <a:prstClr val="white"/>
              </a:solidFill>
            </a:endParaRPr>
          </a:p>
        </p:txBody>
      </p:sp>
    </p:spTree>
    <p:extLst>
      <p:ext uri="{BB962C8B-B14F-4D97-AF65-F5344CB8AC3E}">
        <p14:creationId xmlns:p14="http://schemas.microsoft.com/office/powerpoint/2010/main" val="4243525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2_Title and Chart">
    <p:spTree>
      <p:nvGrpSpPr>
        <p:cNvPr id="1" name=""/>
        <p:cNvGrpSpPr/>
        <p:nvPr/>
      </p:nvGrpSpPr>
      <p:grpSpPr>
        <a:xfrm>
          <a:off x="0" y="0"/>
          <a:ext cx="0" cy="0"/>
          <a:chOff x="0" y="0"/>
          <a:chExt cx="0" cy="0"/>
        </a:xfrm>
      </p:grpSpPr>
      <p:sp>
        <p:nvSpPr>
          <p:cNvPr id="3" name="Chart Placeholder 2"/>
          <p:cNvSpPr>
            <a:spLocks noGrp="1"/>
          </p:cNvSpPr>
          <p:nvPr>
            <p:ph type="chart" idx="1"/>
          </p:nvPr>
        </p:nvSpPr>
        <p:spPr>
          <a:xfrm>
            <a:off x="295276" y="1116807"/>
            <a:ext cx="8524875" cy="3234929"/>
          </a:xfrm>
        </p:spPr>
        <p:txBody>
          <a:bodyPr/>
          <a:lstStyle/>
          <a:p>
            <a:pPr lvl="0"/>
            <a:endParaRPr lang="en-US" noProof="0"/>
          </a:p>
        </p:txBody>
      </p:sp>
      <p:sp>
        <p:nvSpPr>
          <p:cNvPr id="5" name="Title 4"/>
          <p:cNvSpPr>
            <a:spLocks noGrp="1" noChangeArrowheads="1"/>
          </p:cNvSpPr>
          <p:nvPr>
            <p:ph type="title"/>
          </p:nvPr>
        </p:nvSpPr>
        <p:spPr bwMode="gray">
          <a:xfrm>
            <a:off x="152400" y="57150"/>
            <a:ext cx="8001000" cy="571500"/>
          </a:xfrm>
          <a:prstGeom prst="rect">
            <a:avLst/>
          </a:prstGeom>
          <a:noFill/>
          <a:ln w="9525">
            <a:noFill/>
            <a:miter lim="800000"/>
            <a:headEnd/>
            <a:tailEnd/>
          </a:ln>
        </p:spPr>
        <p:txBody>
          <a:bodyPr/>
          <a:lstStyle/>
          <a:p>
            <a:pPr lvl="0"/>
            <a:r>
              <a:rPr lang="en-US" dirty="0" smtClean="0"/>
              <a:t>Click to enter Slide Title</a:t>
            </a:r>
            <a:br>
              <a:rPr lang="en-US" dirty="0" smtClean="0"/>
            </a:br>
            <a:endParaRPr lang="en-US" dirty="0" smtClean="0"/>
          </a:p>
        </p:txBody>
      </p:sp>
      <p:sp>
        <p:nvSpPr>
          <p:cNvPr id="4" name="Rectangle 25"/>
          <p:cNvSpPr>
            <a:spLocks noGrp="1" noChangeArrowheads="1"/>
          </p:cNvSpPr>
          <p:nvPr>
            <p:ph type="sldNum" sz="quarter" idx="10"/>
          </p:nvPr>
        </p:nvSpPr>
        <p:spPr>
          <a:xfrm>
            <a:off x="6833417" y="4767264"/>
            <a:ext cx="2133600" cy="273844"/>
          </a:xfrm>
          <a:prstGeom prst="rect">
            <a:avLst/>
          </a:prstGeom>
        </p:spPr>
        <p:txBody>
          <a:bodyPr/>
          <a:lstStyle>
            <a:lvl1pPr fontAlgn="auto">
              <a:spcAft>
                <a:spcPts val="0"/>
              </a:spcAft>
              <a:defRPr b="0"/>
            </a:lvl1pPr>
          </a:lstStyle>
          <a:p>
            <a:pPr>
              <a:defRPr/>
            </a:pPr>
            <a:r>
              <a:rPr lang="en-US">
                <a:solidFill>
                  <a:prstClr val="white"/>
                </a:solidFill>
              </a:rPr>
              <a:t>slide </a:t>
            </a:r>
            <a:fld id="{34CDEA64-DF36-4244-8A15-FC2BD4DE416C}" type="slidenum">
              <a:rPr lang="en-US">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3173178926"/>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2400" y="4236792"/>
            <a:ext cx="3886200" cy="450697"/>
          </a:xfrm>
        </p:spPr>
        <p:txBody>
          <a:bodyPr anchor="b">
            <a:normAutofit/>
          </a:bodyPr>
          <a:lstStyle>
            <a:lvl1pPr marL="0" indent="0">
              <a:buNone/>
              <a:defRPr sz="18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5" name="Footer Placeholder 4"/>
          <p:cNvSpPr>
            <a:spLocks noGrp="1"/>
          </p:cNvSpPr>
          <p:nvPr>
            <p:ph type="ftr" sz="quarter" idx="11"/>
          </p:nvPr>
        </p:nvSpPr>
        <p:spPr>
          <a:xfrm>
            <a:off x="106326" y="4888706"/>
            <a:ext cx="3898938" cy="273844"/>
          </a:xfrm>
          <a:prstGeom prst="rect">
            <a:avLst/>
          </a:prstGeom>
        </p:spPr>
        <p:txBody>
          <a:bodyPr/>
          <a:lstStyle>
            <a:lvl1pPr>
              <a:defRPr sz="900">
                <a:solidFill>
                  <a:schemeClr val="bg1">
                    <a:lumMod val="65000"/>
                  </a:schemeClr>
                </a:solidFill>
              </a:defRPr>
            </a:lvl1pPr>
          </a:lstStyle>
          <a:p>
            <a:r>
              <a:rPr lang="en-US" dirty="0" smtClean="0">
                <a:solidFill>
                  <a:prstClr val="white">
                    <a:lumMod val="65000"/>
                  </a:prstClr>
                </a:solidFill>
              </a:rPr>
              <a:t>CaféX Communications Confidential © 2015 – All Rights Reserved. </a:t>
            </a:r>
            <a:endParaRPr lang="en-US" dirty="0">
              <a:solidFill>
                <a:prstClr val="white">
                  <a:lumMod val="65000"/>
                </a:prstClr>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459" y="901312"/>
            <a:ext cx="9133082" cy="3333575"/>
          </a:xfrm>
          <a:prstGeom prst="rect">
            <a:avLst/>
          </a:prstGeom>
        </p:spPr>
      </p:pic>
      <p:sp>
        <p:nvSpPr>
          <p:cNvPr id="8" name="Rectangle 7"/>
          <p:cNvSpPr/>
          <p:nvPr userDrawn="1"/>
        </p:nvSpPr>
        <p:spPr>
          <a:xfrm>
            <a:off x="0" y="897502"/>
            <a:ext cx="9144000" cy="3337385"/>
          </a:xfrm>
          <a:prstGeom prst="rect">
            <a:avLst/>
          </a:prstGeom>
          <a:solidFill>
            <a:schemeClr val="tx2">
              <a:alpha val="77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pic>
        <p:nvPicPr>
          <p:cNvPr id="13" name="Picture 12">
            <a:hlinkClick r:id="rId3"/>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331172" y="209550"/>
            <a:ext cx="514009" cy="514009"/>
          </a:xfrm>
          <a:prstGeom prst="rect">
            <a:avLst/>
          </a:prstGeom>
        </p:spPr>
      </p:pic>
      <p:sp>
        <p:nvSpPr>
          <p:cNvPr id="16" name="Title 15"/>
          <p:cNvSpPr>
            <a:spLocks noGrp="1"/>
          </p:cNvSpPr>
          <p:nvPr>
            <p:ph type="title"/>
          </p:nvPr>
        </p:nvSpPr>
        <p:spPr>
          <a:xfrm>
            <a:off x="685800" y="1962150"/>
            <a:ext cx="7645371" cy="1066800"/>
          </a:xfrm>
        </p:spPr>
        <p:txBody>
          <a:bodyPr/>
          <a:lstStyle>
            <a:lvl1pPr>
              <a:defRPr sz="4000" b="0">
                <a:solidFill>
                  <a:schemeClr val="bg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425310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71450"/>
            <a:ext cx="5334000" cy="342900"/>
          </a:xfrm>
        </p:spPr>
        <p:txBody>
          <a:bodyPr>
            <a:normAutofit/>
          </a:bodyPr>
          <a:lstStyle>
            <a:lvl1pPr algn="l">
              <a:defRPr sz="2400" b="1">
                <a:latin typeface="Trebuchet MS"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533400" y="971551"/>
            <a:ext cx="8077200" cy="3623072"/>
          </a:xfrm>
        </p:spPr>
        <p:txBody>
          <a:bodyPr/>
          <a:lstStyle>
            <a:lvl1pPr marL="0" indent="0">
              <a:buClr>
                <a:schemeClr val="tx2"/>
              </a:buClr>
              <a:buSzPct val="92000"/>
              <a:buFont typeface="Wingdings" pitchFamily="2" charset="2"/>
              <a:buNone/>
              <a:defRPr sz="1800" b="1">
                <a:latin typeface="Trebuchet MS" pitchFamily="34" charset="0"/>
              </a:defRPr>
            </a:lvl1pPr>
            <a:lvl2pPr marL="800100" indent="-457200">
              <a:buClr>
                <a:schemeClr val="tx1"/>
              </a:buClr>
              <a:buFont typeface="+mj-lt"/>
              <a:buAutoNum type="romanUcPeriod"/>
              <a:defRPr sz="1600" i="1">
                <a:latin typeface="Trebuchet MS" pitchFamily="34" charset="0"/>
              </a:defRPr>
            </a:lvl2pPr>
            <a:lvl3pPr marL="1257300" indent="-457200">
              <a:buClr>
                <a:schemeClr val="tx1"/>
              </a:buClr>
              <a:buSzPct val="92000"/>
              <a:buFont typeface="+mj-lt"/>
              <a:buAutoNum type="romanUcPeriod"/>
              <a:defRPr sz="1600" i="1">
                <a:latin typeface="Trebuchet MS" pitchFamily="34" charset="0"/>
              </a:defRPr>
            </a:lvl3pPr>
            <a:lvl4pPr marL="1008062" indent="-285750">
              <a:buFont typeface="Arial"/>
              <a:buChar char="•"/>
              <a:defRPr/>
            </a:lvl4pPr>
          </a:lstStyle>
          <a:p>
            <a:pPr lvl="0"/>
            <a:r>
              <a:rPr lang="en-US" dirty="0" smtClean="0"/>
              <a:t>Click to edit Master text styles</a:t>
            </a:r>
          </a:p>
          <a:p>
            <a:pPr lvl="1"/>
            <a:r>
              <a:rPr lang="en-US" dirty="0" smtClean="0"/>
              <a:t>Second level</a:t>
            </a:r>
          </a:p>
          <a:p>
            <a:pPr lvl="2"/>
            <a:r>
              <a:rPr lang="en-US" dirty="0" smtClean="0"/>
              <a:t>Third level</a:t>
            </a:r>
          </a:p>
          <a:p>
            <a:pPr lvl="4"/>
            <a:r>
              <a:rPr lang="en-US" dirty="0" smtClean="0"/>
              <a:t>Fourth level</a:t>
            </a:r>
          </a:p>
        </p:txBody>
      </p:sp>
      <p:sp>
        <p:nvSpPr>
          <p:cNvPr id="12" name="Text Placeholder 11"/>
          <p:cNvSpPr>
            <a:spLocks noGrp="1"/>
          </p:cNvSpPr>
          <p:nvPr>
            <p:ph type="body" sz="quarter" idx="13"/>
          </p:nvPr>
        </p:nvSpPr>
        <p:spPr>
          <a:xfrm>
            <a:off x="609600" y="685801"/>
            <a:ext cx="7543800" cy="205045"/>
          </a:xfrm>
        </p:spPr>
        <p:txBody>
          <a:bodyPr>
            <a:noAutofit/>
          </a:bodyPr>
          <a:lstStyle>
            <a:lvl1pPr>
              <a:buNone/>
              <a:defRPr sz="1400" b="0" i="1">
                <a:solidFill>
                  <a:schemeClr val="tx1"/>
                </a:solidFill>
                <a:latin typeface="Trebuchet MS" pitchFamily="34" charset="0"/>
              </a:defRPr>
            </a:lvl1pPr>
          </a:lstStyle>
          <a:p>
            <a:pPr lvl="0"/>
            <a:r>
              <a:rPr lang="en-US" dirty="0" smtClean="0"/>
              <a:t>Click to edit Master text styles</a:t>
            </a:r>
          </a:p>
        </p:txBody>
      </p:sp>
      <p:sp>
        <p:nvSpPr>
          <p:cNvPr id="5" name="Slide Number Placeholder 5"/>
          <p:cNvSpPr>
            <a:spLocks noGrp="1"/>
          </p:cNvSpPr>
          <p:nvPr>
            <p:ph type="sldNum" sz="quarter" idx="14"/>
          </p:nvPr>
        </p:nvSpPr>
        <p:spPr>
          <a:xfrm>
            <a:off x="6833417" y="4767264"/>
            <a:ext cx="2133600" cy="273844"/>
          </a:xfrm>
          <a:prstGeom prst="rect">
            <a:avLst/>
          </a:prstGeom>
        </p:spPr>
        <p:txBody>
          <a:bodyPr/>
          <a:lstStyle>
            <a:lvl1pPr>
              <a:defRPr sz="1300"/>
            </a:lvl1pPr>
          </a:lstStyle>
          <a:p>
            <a:fld id="{3B8A72C6-66C8-4D22-9C75-086FFA196F18}" type="slidenum">
              <a:rPr lang="en-US">
                <a:solidFill>
                  <a:prstClr val="white"/>
                </a:solidFill>
                <a:latin typeface="Calibri"/>
              </a:rPr>
              <a:pPr/>
              <a:t>‹#›</a:t>
            </a:fld>
            <a:endParaRPr lang="en-US">
              <a:solidFill>
                <a:prstClr val="white"/>
              </a:solidFill>
              <a:latin typeface="Calibri"/>
            </a:endParaRPr>
          </a:p>
        </p:txBody>
      </p:sp>
    </p:spTree>
    <p:extLst>
      <p:ext uri="{BB962C8B-B14F-4D97-AF65-F5344CB8AC3E}">
        <p14:creationId xmlns:p14="http://schemas.microsoft.com/office/powerpoint/2010/main" val="2270196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71450"/>
            <a:ext cx="5334000" cy="342900"/>
          </a:xfrm>
        </p:spPr>
        <p:txBody>
          <a:bodyPr>
            <a:normAutofit/>
          </a:bodyPr>
          <a:lstStyle>
            <a:lvl1pPr algn="l">
              <a:defRPr sz="2400" b="1">
                <a:latin typeface="Trebuchet MS"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533400" y="971551"/>
            <a:ext cx="8077200" cy="3623072"/>
          </a:xfrm>
        </p:spPr>
        <p:txBody>
          <a:bodyPr/>
          <a:lstStyle>
            <a:lvl1pPr marL="0" indent="0">
              <a:buClr>
                <a:schemeClr val="tx2"/>
              </a:buClr>
              <a:buSzPct val="92000"/>
              <a:buFont typeface="Wingdings" pitchFamily="2" charset="2"/>
              <a:buNone/>
              <a:defRPr sz="1800" b="1">
                <a:latin typeface="Trebuchet MS" pitchFamily="34" charset="0"/>
              </a:defRPr>
            </a:lvl1pPr>
            <a:lvl2pPr marL="800100" indent="-457200">
              <a:buClr>
                <a:schemeClr val="tx1"/>
              </a:buClr>
              <a:buFont typeface="+mj-lt"/>
              <a:buAutoNum type="romanUcPeriod"/>
              <a:defRPr sz="1600" i="1">
                <a:latin typeface="Trebuchet MS" pitchFamily="34" charset="0"/>
              </a:defRPr>
            </a:lvl2pPr>
            <a:lvl3pPr marL="1257300" indent="-457200">
              <a:buClr>
                <a:schemeClr val="tx1"/>
              </a:buClr>
              <a:buSzPct val="92000"/>
              <a:buFont typeface="+mj-lt"/>
              <a:buAutoNum type="romanUcPeriod"/>
              <a:defRPr sz="1600" i="1">
                <a:latin typeface="Trebuchet MS" pitchFamily="34" charset="0"/>
              </a:defRPr>
            </a:lvl3pPr>
            <a:lvl4pPr marL="1008062" indent="-285750">
              <a:buFont typeface="Arial"/>
              <a:buChar char="•"/>
              <a:defRPr/>
            </a:lvl4pPr>
          </a:lstStyle>
          <a:p>
            <a:pPr lvl="0"/>
            <a:r>
              <a:rPr lang="en-US" dirty="0" smtClean="0"/>
              <a:t>Click to edit Master text styles</a:t>
            </a:r>
          </a:p>
          <a:p>
            <a:pPr lvl="1"/>
            <a:r>
              <a:rPr lang="en-US" dirty="0" smtClean="0"/>
              <a:t>Second level</a:t>
            </a:r>
          </a:p>
          <a:p>
            <a:pPr lvl="2"/>
            <a:r>
              <a:rPr lang="en-US" dirty="0" smtClean="0"/>
              <a:t>Third level</a:t>
            </a:r>
          </a:p>
          <a:p>
            <a:pPr lvl="4"/>
            <a:r>
              <a:rPr lang="en-US" dirty="0" smtClean="0"/>
              <a:t>Fourth level</a:t>
            </a:r>
          </a:p>
        </p:txBody>
      </p:sp>
      <p:sp>
        <p:nvSpPr>
          <p:cNvPr id="12" name="Text Placeholder 11"/>
          <p:cNvSpPr>
            <a:spLocks noGrp="1"/>
          </p:cNvSpPr>
          <p:nvPr>
            <p:ph type="body" sz="quarter" idx="13"/>
          </p:nvPr>
        </p:nvSpPr>
        <p:spPr>
          <a:xfrm>
            <a:off x="609600" y="685801"/>
            <a:ext cx="7543800" cy="205045"/>
          </a:xfrm>
        </p:spPr>
        <p:txBody>
          <a:bodyPr>
            <a:noAutofit/>
          </a:bodyPr>
          <a:lstStyle>
            <a:lvl1pPr>
              <a:buNone/>
              <a:defRPr sz="1400" b="0" i="1">
                <a:solidFill>
                  <a:schemeClr val="tx1"/>
                </a:solidFill>
                <a:latin typeface="Trebuchet MS" pitchFamily="34" charset="0"/>
              </a:defRPr>
            </a:lvl1pPr>
          </a:lstStyle>
          <a:p>
            <a:pPr lvl="0"/>
            <a:r>
              <a:rPr lang="en-US" dirty="0" smtClean="0"/>
              <a:t>Click to edit Master text styles</a:t>
            </a:r>
          </a:p>
        </p:txBody>
      </p:sp>
      <p:sp>
        <p:nvSpPr>
          <p:cNvPr id="5" name="Slide Number Placeholder 5"/>
          <p:cNvSpPr>
            <a:spLocks noGrp="1"/>
          </p:cNvSpPr>
          <p:nvPr>
            <p:ph type="sldNum" sz="quarter" idx="14"/>
          </p:nvPr>
        </p:nvSpPr>
        <p:spPr>
          <a:xfrm>
            <a:off x="6833417" y="4767264"/>
            <a:ext cx="2133600" cy="273844"/>
          </a:xfrm>
          <a:prstGeom prst="rect">
            <a:avLst/>
          </a:prstGeom>
        </p:spPr>
        <p:txBody>
          <a:bodyPr/>
          <a:lstStyle>
            <a:lvl1pPr>
              <a:defRPr sz="1300"/>
            </a:lvl1pPr>
          </a:lstStyle>
          <a:p>
            <a:fld id="{3B8A72C6-66C8-4D22-9C75-086FFA196F18}" type="slidenum">
              <a:rPr lang="en-US">
                <a:solidFill>
                  <a:prstClr val="white"/>
                </a:solidFill>
              </a:rPr>
              <a:pPr/>
              <a:t>‹#›</a:t>
            </a:fld>
            <a:endParaRPr lang="en-US">
              <a:solidFill>
                <a:prstClr val="white"/>
              </a:solidFill>
            </a:endParaRPr>
          </a:p>
        </p:txBody>
      </p:sp>
    </p:spTree>
    <p:extLst>
      <p:ext uri="{BB962C8B-B14F-4D97-AF65-F5344CB8AC3E}">
        <p14:creationId xmlns:p14="http://schemas.microsoft.com/office/powerpoint/2010/main" val="3746009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71450"/>
            <a:ext cx="5334000" cy="342900"/>
          </a:xfrm>
        </p:spPr>
        <p:txBody>
          <a:bodyPr>
            <a:normAutofit/>
          </a:bodyPr>
          <a:lstStyle>
            <a:lvl1pPr algn="l">
              <a:defRPr sz="2400" b="1">
                <a:latin typeface="Trebuchet MS"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533400" y="971551"/>
            <a:ext cx="8077200" cy="3623072"/>
          </a:xfrm>
        </p:spPr>
        <p:txBody>
          <a:bodyPr/>
          <a:lstStyle>
            <a:lvl1pPr marL="0" indent="0">
              <a:buClr>
                <a:schemeClr val="tx2"/>
              </a:buClr>
              <a:buSzPct val="92000"/>
              <a:buFont typeface="Wingdings" pitchFamily="2" charset="2"/>
              <a:buNone/>
              <a:defRPr sz="1800" b="1">
                <a:latin typeface="Trebuchet MS" pitchFamily="34" charset="0"/>
              </a:defRPr>
            </a:lvl1pPr>
            <a:lvl2pPr marL="800100" indent="-457200">
              <a:buClr>
                <a:schemeClr val="tx1"/>
              </a:buClr>
              <a:buFont typeface="+mj-lt"/>
              <a:buAutoNum type="romanUcPeriod"/>
              <a:defRPr sz="1600" i="1">
                <a:latin typeface="Trebuchet MS" pitchFamily="34" charset="0"/>
              </a:defRPr>
            </a:lvl2pPr>
            <a:lvl3pPr marL="1257300" indent="-457200">
              <a:buClr>
                <a:schemeClr val="tx1"/>
              </a:buClr>
              <a:buSzPct val="92000"/>
              <a:buFont typeface="+mj-lt"/>
              <a:buAutoNum type="romanUcPeriod"/>
              <a:defRPr sz="1600" i="1">
                <a:latin typeface="Trebuchet MS" pitchFamily="34" charset="0"/>
              </a:defRPr>
            </a:lvl3pPr>
            <a:lvl4pPr marL="1008062" indent="-285750">
              <a:buFont typeface="Arial"/>
              <a:buChar char="•"/>
              <a:defRPr/>
            </a:lvl4pPr>
          </a:lstStyle>
          <a:p>
            <a:pPr lvl="0"/>
            <a:r>
              <a:rPr lang="en-US" dirty="0" smtClean="0"/>
              <a:t>Click to edit Master text styles</a:t>
            </a:r>
          </a:p>
          <a:p>
            <a:pPr lvl="1"/>
            <a:r>
              <a:rPr lang="en-US" dirty="0" smtClean="0"/>
              <a:t>Second level</a:t>
            </a:r>
          </a:p>
          <a:p>
            <a:pPr lvl="2"/>
            <a:r>
              <a:rPr lang="en-US" dirty="0" smtClean="0"/>
              <a:t>Third level</a:t>
            </a:r>
          </a:p>
          <a:p>
            <a:pPr lvl="4"/>
            <a:r>
              <a:rPr lang="en-US" dirty="0" smtClean="0"/>
              <a:t>Fourth level</a:t>
            </a:r>
          </a:p>
        </p:txBody>
      </p:sp>
      <p:sp>
        <p:nvSpPr>
          <p:cNvPr id="12" name="Text Placeholder 11"/>
          <p:cNvSpPr>
            <a:spLocks noGrp="1"/>
          </p:cNvSpPr>
          <p:nvPr>
            <p:ph type="body" sz="quarter" idx="13"/>
          </p:nvPr>
        </p:nvSpPr>
        <p:spPr>
          <a:xfrm>
            <a:off x="609600" y="685801"/>
            <a:ext cx="7543800" cy="205045"/>
          </a:xfrm>
        </p:spPr>
        <p:txBody>
          <a:bodyPr>
            <a:noAutofit/>
          </a:bodyPr>
          <a:lstStyle>
            <a:lvl1pPr>
              <a:buNone/>
              <a:defRPr sz="1400" b="0" i="1">
                <a:solidFill>
                  <a:schemeClr val="tx1"/>
                </a:solidFill>
                <a:latin typeface="Trebuchet MS" pitchFamily="34" charset="0"/>
              </a:defRPr>
            </a:lvl1pPr>
          </a:lstStyle>
          <a:p>
            <a:pPr lvl="0"/>
            <a:r>
              <a:rPr lang="en-US" dirty="0" smtClean="0"/>
              <a:t>Click to edit Master text styles</a:t>
            </a:r>
          </a:p>
        </p:txBody>
      </p:sp>
      <p:sp>
        <p:nvSpPr>
          <p:cNvPr id="5" name="Slide Number Placeholder 5"/>
          <p:cNvSpPr>
            <a:spLocks noGrp="1"/>
          </p:cNvSpPr>
          <p:nvPr>
            <p:ph type="sldNum" sz="quarter" idx="14"/>
          </p:nvPr>
        </p:nvSpPr>
        <p:spPr>
          <a:xfrm>
            <a:off x="6833417" y="4767264"/>
            <a:ext cx="2133600" cy="273844"/>
          </a:xfrm>
          <a:prstGeom prst="rect">
            <a:avLst/>
          </a:prstGeom>
        </p:spPr>
        <p:txBody>
          <a:bodyPr/>
          <a:lstStyle>
            <a:lvl1pPr>
              <a:defRPr sz="1300"/>
            </a:lvl1pPr>
          </a:lstStyle>
          <a:p>
            <a:fld id="{3B8A72C6-66C8-4D22-9C75-086FFA196F18}" type="slidenum">
              <a:rPr lang="en-US">
                <a:solidFill>
                  <a:prstClr val="white"/>
                </a:solidFill>
              </a:rPr>
              <a:pPr/>
              <a:t>‹#›</a:t>
            </a:fld>
            <a:endParaRPr lang="en-US">
              <a:solidFill>
                <a:prstClr val="white"/>
              </a:solidFill>
            </a:endParaRPr>
          </a:p>
        </p:txBody>
      </p:sp>
    </p:spTree>
    <p:extLst>
      <p:ext uri="{BB962C8B-B14F-4D97-AF65-F5344CB8AC3E}">
        <p14:creationId xmlns:p14="http://schemas.microsoft.com/office/powerpoint/2010/main" val="3138113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71450"/>
            <a:ext cx="5334000" cy="342900"/>
          </a:xfrm>
        </p:spPr>
        <p:txBody>
          <a:bodyPr>
            <a:normAutofit/>
          </a:bodyPr>
          <a:lstStyle>
            <a:lvl1pPr algn="l">
              <a:defRPr sz="2400" b="1">
                <a:latin typeface="Trebuchet MS"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533400" y="971551"/>
            <a:ext cx="8077200" cy="3623072"/>
          </a:xfrm>
        </p:spPr>
        <p:txBody>
          <a:bodyPr/>
          <a:lstStyle>
            <a:lvl1pPr marL="0" indent="0">
              <a:buClr>
                <a:schemeClr val="tx2"/>
              </a:buClr>
              <a:buSzPct val="92000"/>
              <a:buFont typeface="Wingdings" pitchFamily="2" charset="2"/>
              <a:buNone/>
              <a:defRPr sz="1800" b="1">
                <a:latin typeface="Trebuchet MS" pitchFamily="34" charset="0"/>
              </a:defRPr>
            </a:lvl1pPr>
            <a:lvl2pPr marL="800100" indent="-457200">
              <a:buClr>
                <a:schemeClr val="tx1"/>
              </a:buClr>
              <a:buFont typeface="+mj-lt"/>
              <a:buAutoNum type="romanUcPeriod"/>
              <a:defRPr sz="1600" i="1">
                <a:latin typeface="Trebuchet MS" pitchFamily="34" charset="0"/>
              </a:defRPr>
            </a:lvl2pPr>
            <a:lvl3pPr marL="1257300" indent="-457200">
              <a:buClr>
                <a:schemeClr val="tx1"/>
              </a:buClr>
              <a:buSzPct val="92000"/>
              <a:buFont typeface="+mj-lt"/>
              <a:buAutoNum type="romanUcPeriod"/>
              <a:defRPr sz="1600" i="1">
                <a:latin typeface="Trebuchet MS" pitchFamily="34" charset="0"/>
              </a:defRPr>
            </a:lvl3pPr>
            <a:lvl4pPr marL="1008062" indent="-285750">
              <a:buFont typeface="Arial"/>
              <a:buChar char="•"/>
              <a:defRPr/>
            </a:lvl4pPr>
          </a:lstStyle>
          <a:p>
            <a:pPr lvl="0"/>
            <a:r>
              <a:rPr lang="en-US" dirty="0" smtClean="0"/>
              <a:t>Click to edit Master text styles</a:t>
            </a:r>
          </a:p>
          <a:p>
            <a:pPr lvl="1"/>
            <a:r>
              <a:rPr lang="en-US" dirty="0" smtClean="0"/>
              <a:t>Second level</a:t>
            </a:r>
          </a:p>
          <a:p>
            <a:pPr lvl="2"/>
            <a:r>
              <a:rPr lang="en-US" dirty="0" smtClean="0"/>
              <a:t>Third level</a:t>
            </a:r>
          </a:p>
          <a:p>
            <a:pPr lvl="4"/>
            <a:r>
              <a:rPr lang="en-US" dirty="0" smtClean="0"/>
              <a:t>Fourth level</a:t>
            </a:r>
          </a:p>
        </p:txBody>
      </p:sp>
      <p:sp>
        <p:nvSpPr>
          <p:cNvPr id="12" name="Text Placeholder 11"/>
          <p:cNvSpPr>
            <a:spLocks noGrp="1"/>
          </p:cNvSpPr>
          <p:nvPr>
            <p:ph type="body" sz="quarter" idx="13"/>
          </p:nvPr>
        </p:nvSpPr>
        <p:spPr>
          <a:xfrm>
            <a:off x="609600" y="685801"/>
            <a:ext cx="7543800" cy="205045"/>
          </a:xfrm>
        </p:spPr>
        <p:txBody>
          <a:bodyPr>
            <a:noAutofit/>
          </a:bodyPr>
          <a:lstStyle>
            <a:lvl1pPr>
              <a:buNone/>
              <a:defRPr sz="1400" b="0" i="1">
                <a:solidFill>
                  <a:schemeClr val="tx1"/>
                </a:solidFill>
                <a:latin typeface="Trebuchet MS" pitchFamily="34" charset="0"/>
              </a:defRPr>
            </a:lvl1pPr>
          </a:lstStyle>
          <a:p>
            <a:pPr lvl="0"/>
            <a:r>
              <a:rPr lang="en-US" dirty="0" smtClean="0"/>
              <a:t>Click to edit Master text styles</a:t>
            </a:r>
          </a:p>
        </p:txBody>
      </p:sp>
      <p:sp>
        <p:nvSpPr>
          <p:cNvPr id="5" name="Slide Number Placeholder 5"/>
          <p:cNvSpPr>
            <a:spLocks noGrp="1"/>
          </p:cNvSpPr>
          <p:nvPr>
            <p:ph type="sldNum" sz="quarter" idx="14"/>
          </p:nvPr>
        </p:nvSpPr>
        <p:spPr>
          <a:xfrm>
            <a:off x="6833417" y="4767264"/>
            <a:ext cx="2133600" cy="273844"/>
          </a:xfrm>
          <a:prstGeom prst="rect">
            <a:avLst/>
          </a:prstGeom>
        </p:spPr>
        <p:txBody>
          <a:bodyPr/>
          <a:lstStyle>
            <a:lvl1pPr>
              <a:defRPr sz="1300"/>
            </a:lvl1pPr>
          </a:lstStyle>
          <a:p>
            <a:fld id="{3B8A72C6-66C8-4D22-9C75-086FFA196F18}" type="slidenum">
              <a:rPr lang="en-US">
                <a:solidFill>
                  <a:prstClr val="white"/>
                </a:solidFill>
              </a:rPr>
              <a:pPr/>
              <a:t>‹#›</a:t>
            </a:fld>
            <a:endParaRPr lang="en-US">
              <a:solidFill>
                <a:prstClr val="white"/>
              </a:solidFill>
            </a:endParaRPr>
          </a:p>
        </p:txBody>
      </p:sp>
    </p:spTree>
    <p:extLst>
      <p:ext uri="{BB962C8B-B14F-4D97-AF65-F5344CB8AC3E}">
        <p14:creationId xmlns:p14="http://schemas.microsoft.com/office/powerpoint/2010/main" val="422075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80"/>
            <a:ext cx="8229600" cy="857250"/>
          </a:xfrm>
          <a:prstGeom prst="rect">
            <a:avLst/>
          </a:prstGeom>
        </p:spPr>
        <p:txBody>
          <a:bodyPr/>
          <a:lstStyle/>
          <a:p>
            <a:r>
              <a:rPr lang="en-US" smtClean="0"/>
              <a:t>Click to edit Master title style</a:t>
            </a:r>
            <a:endParaRPr lang="en-GB"/>
          </a:p>
        </p:txBody>
      </p:sp>
      <p:sp>
        <p:nvSpPr>
          <p:cNvPr id="3" name="Slide Number Placeholder 2"/>
          <p:cNvSpPr>
            <a:spLocks noGrp="1"/>
          </p:cNvSpPr>
          <p:nvPr>
            <p:ph type="sldNum" sz="quarter" idx="10"/>
          </p:nvPr>
        </p:nvSpPr>
        <p:spPr>
          <a:xfrm>
            <a:off x="6833417" y="4767264"/>
            <a:ext cx="2133600" cy="273844"/>
          </a:xfrm>
          <a:prstGeom prst="rect">
            <a:avLst/>
          </a:prstGeom>
        </p:spPr>
        <p:txBody>
          <a:bodyPr/>
          <a:lstStyle/>
          <a:p>
            <a:fld id="{E35D4B69-3549-493E-A90E-919D992BE329}" type="slidenum">
              <a:rPr lang="en-GB" smtClean="0">
                <a:solidFill>
                  <a:prstClr val="white"/>
                </a:solidFill>
              </a:rPr>
              <a:pPr/>
              <a:t>‹#›</a:t>
            </a:fld>
            <a:endParaRPr lang="en-GB">
              <a:solidFill>
                <a:prstClr val="white"/>
              </a:solidFill>
            </a:endParaRPr>
          </a:p>
        </p:txBody>
      </p:sp>
    </p:spTree>
    <p:extLst>
      <p:ext uri="{BB962C8B-B14F-4D97-AF65-F5344CB8AC3E}">
        <p14:creationId xmlns:p14="http://schemas.microsoft.com/office/powerpoint/2010/main" val="3538471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3_Text and Picture (righ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smtClean="0"/>
              <a:t>Click to edit Master title style</a:t>
            </a:r>
            <a:endParaRPr lang="en-US" dirty="0"/>
          </a:p>
        </p:txBody>
      </p:sp>
      <p:sp>
        <p:nvSpPr>
          <p:cNvPr id="4" name="Textplatzhalter 3"/>
          <p:cNvSpPr>
            <a:spLocks noGrp="1"/>
          </p:cNvSpPr>
          <p:nvPr>
            <p:ph type="body" sz="quarter" idx="15"/>
          </p:nvPr>
        </p:nvSpPr>
        <p:spPr>
          <a:xfrm>
            <a:off x="539750" y="1200150"/>
            <a:ext cx="4032250" cy="3505200"/>
          </a:xfrm>
        </p:spPr>
        <p:txBody>
          <a:bodyPr/>
          <a:lstStyle>
            <a:lvl1pPr marL="342900" indent="-342900">
              <a:buClr>
                <a:schemeClr val="tx2">
                  <a:lumMod val="75000"/>
                </a:schemeClr>
              </a:buClr>
              <a:buFont typeface="Wingdings" pitchFamily="2" charset="2"/>
              <a:buChar char="§"/>
              <a:defRPr lang="de-DE" dirty="0" smtClean="0">
                <a:solidFill>
                  <a:schemeClr val="tx1"/>
                </a:solidFill>
                <a:latin typeface="+mn-lt"/>
                <a:ea typeface="MS PGothic" pitchFamily="34" charset="-128"/>
                <a:cs typeface="ＭＳ Ｐゴシック"/>
              </a:defRPr>
            </a:lvl1pPr>
            <a:lvl2pPr marL="715963" indent="-358775">
              <a:buClr>
                <a:schemeClr val="tx2">
                  <a:lumMod val="75000"/>
                </a:schemeClr>
              </a:buClr>
              <a:defRPr lang="de-DE" dirty="0" smtClean="0">
                <a:solidFill>
                  <a:schemeClr val="tx1"/>
                </a:solidFill>
                <a:latin typeface="+mn-lt"/>
                <a:ea typeface="MS PGothic" pitchFamily="34" charset="-128"/>
                <a:cs typeface="ＭＳ Ｐゴシック"/>
              </a:defRPr>
            </a:lvl2pPr>
            <a:lvl3pPr marL="1073150" indent="-357188">
              <a:buClr>
                <a:schemeClr val="tx2">
                  <a:lumMod val="75000"/>
                </a:schemeClr>
              </a:buClr>
              <a:defRPr lang="de-DE" dirty="0" smtClean="0">
                <a:solidFill>
                  <a:schemeClr val="tx1"/>
                </a:solidFill>
                <a:latin typeface="+mn-lt"/>
                <a:ea typeface="MS PGothic" pitchFamily="34" charset="-128"/>
                <a:cs typeface="ＭＳ Ｐゴシック"/>
              </a:defRPr>
            </a:lvl3pPr>
            <a:lvl4pPr marL="763588" indent="-188913">
              <a:buClr>
                <a:schemeClr val="tx2">
                  <a:lumMod val="75000"/>
                </a:schemeClr>
              </a:buClr>
              <a:defRPr lang="de-DE" dirty="0" smtClean="0">
                <a:solidFill>
                  <a:schemeClr val="tx1"/>
                </a:solidFill>
                <a:latin typeface="+mn-lt"/>
                <a:ea typeface="MS PGothic" pitchFamily="34" charset="-128"/>
                <a:cs typeface="ＭＳ Ｐゴシック"/>
              </a:defRPr>
            </a:lvl4pPr>
            <a:lvl5pPr marL="763588" indent="-188913">
              <a:buClr>
                <a:schemeClr val="tx2">
                  <a:lumMod val="75000"/>
                </a:schemeClr>
              </a:buClr>
              <a:defRPr lang="de-DE" dirty="0" smtClean="0">
                <a:solidFill>
                  <a:schemeClr val="tx1"/>
                </a:solidFill>
                <a:latin typeface="+mn-lt"/>
                <a:ea typeface="MS PGothic" pitchFamily="34" charset="-128"/>
                <a:cs typeface="ＭＳ Ｐゴシック"/>
              </a:defRPr>
            </a:lvl5pPr>
          </a:lstStyle>
          <a:p>
            <a:pPr lvl="0"/>
            <a:r>
              <a:rPr lang="de-DE" smtClean="0"/>
              <a:t>Click to edit Master text styles</a:t>
            </a:r>
          </a:p>
          <a:p>
            <a:pPr lvl="1"/>
            <a:r>
              <a:rPr lang="de-DE" smtClean="0"/>
              <a:t>Second level</a:t>
            </a:r>
          </a:p>
          <a:p>
            <a:pPr lvl="2"/>
            <a:r>
              <a:rPr lang="de-DE" smtClean="0"/>
              <a:t>Third level</a:t>
            </a:r>
          </a:p>
        </p:txBody>
      </p:sp>
      <p:sp>
        <p:nvSpPr>
          <p:cNvPr id="9" name="Bildplatzhalter 8"/>
          <p:cNvSpPr>
            <a:spLocks noGrp="1"/>
          </p:cNvSpPr>
          <p:nvPr>
            <p:ph type="pic" sz="quarter" idx="16"/>
          </p:nvPr>
        </p:nvSpPr>
        <p:spPr>
          <a:xfrm>
            <a:off x="4716466" y="1200150"/>
            <a:ext cx="4029075" cy="3505200"/>
          </a:xfrm>
        </p:spPr>
        <p:txBody>
          <a:bodyPr/>
          <a:lstStyle>
            <a:lvl1pPr marL="0" indent="0">
              <a:buNone/>
              <a:defRPr/>
            </a:lvl1pPr>
          </a:lstStyle>
          <a:p>
            <a:pPr lvl="0"/>
            <a:r>
              <a:rPr lang="de-DE" noProof="0" smtClean="0"/>
              <a:t>Drag picture to placeholder or click icon to add</a:t>
            </a:r>
            <a:endParaRPr lang="de-DE" noProof="0" dirty="0"/>
          </a:p>
        </p:txBody>
      </p:sp>
      <p:sp>
        <p:nvSpPr>
          <p:cNvPr id="5" name="Slide Number Placeholder 5"/>
          <p:cNvSpPr>
            <a:spLocks noGrp="1"/>
          </p:cNvSpPr>
          <p:nvPr>
            <p:ph type="sldNum" sz="quarter" idx="17"/>
          </p:nvPr>
        </p:nvSpPr>
        <p:spPr>
          <a:xfrm>
            <a:off x="6833417" y="4767264"/>
            <a:ext cx="2133600" cy="273844"/>
          </a:xfrm>
          <a:prstGeom prst="rect">
            <a:avLst/>
          </a:prstGeom>
        </p:spPr>
        <p:txBody>
          <a:bodyPr/>
          <a:lstStyle>
            <a:lvl1pPr>
              <a:defRPr/>
            </a:lvl1pPr>
          </a:lstStyle>
          <a:p>
            <a:pPr>
              <a:defRPr/>
            </a:pPr>
            <a:fld id="{BA51FD4A-E579-49EF-B69F-30646757AC71}" type="slidenum">
              <a:rPr lang="en-US">
                <a:solidFill>
                  <a:prstClr val="white"/>
                </a:solidFill>
              </a:rPr>
              <a:pPr>
                <a:defRPr/>
              </a:pPr>
              <a:t>‹#›</a:t>
            </a:fld>
            <a:endParaRPr lang="en-US" dirty="0">
              <a:solidFill>
                <a:prstClr val="white"/>
              </a:solidFill>
            </a:endParaRPr>
          </a:p>
        </p:txBody>
      </p:sp>
    </p:spTree>
    <p:extLst>
      <p:ext uri="{BB962C8B-B14F-4D97-AF65-F5344CB8AC3E}">
        <p14:creationId xmlns:p14="http://schemas.microsoft.com/office/powerpoint/2010/main" val="4035539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71450"/>
            <a:ext cx="5334000" cy="342900"/>
          </a:xfrm>
        </p:spPr>
        <p:txBody>
          <a:bodyPr>
            <a:normAutofit/>
          </a:bodyPr>
          <a:lstStyle>
            <a:lvl1pPr algn="l">
              <a:defRPr sz="2400" b="1">
                <a:latin typeface="Trebuchet MS"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533400" y="971551"/>
            <a:ext cx="8077200" cy="3623072"/>
          </a:xfrm>
        </p:spPr>
        <p:txBody>
          <a:bodyPr/>
          <a:lstStyle>
            <a:lvl1pPr marL="0" indent="0">
              <a:buClr>
                <a:schemeClr val="tx2"/>
              </a:buClr>
              <a:buSzPct val="92000"/>
              <a:buFont typeface="Wingdings" pitchFamily="2" charset="2"/>
              <a:buNone/>
              <a:defRPr sz="1800" b="1">
                <a:latin typeface="Trebuchet MS" pitchFamily="34" charset="0"/>
              </a:defRPr>
            </a:lvl1pPr>
            <a:lvl2pPr marL="800100" indent="-457200">
              <a:buClr>
                <a:schemeClr val="tx1"/>
              </a:buClr>
              <a:buFont typeface="+mj-lt"/>
              <a:buAutoNum type="romanUcPeriod"/>
              <a:defRPr sz="1600" i="1">
                <a:latin typeface="Trebuchet MS" pitchFamily="34" charset="0"/>
              </a:defRPr>
            </a:lvl2pPr>
            <a:lvl3pPr marL="1257300" indent="-457200">
              <a:buClr>
                <a:schemeClr val="tx1"/>
              </a:buClr>
              <a:buSzPct val="92000"/>
              <a:buFont typeface="+mj-lt"/>
              <a:buAutoNum type="romanUcPeriod"/>
              <a:defRPr sz="1600" i="1">
                <a:latin typeface="Trebuchet MS" pitchFamily="34" charset="0"/>
              </a:defRPr>
            </a:lvl3pPr>
            <a:lvl4pPr marL="1008062" indent="-285750">
              <a:buFont typeface="Arial"/>
              <a:buChar char="•"/>
              <a:defRPr/>
            </a:lvl4pPr>
          </a:lstStyle>
          <a:p>
            <a:pPr lvl="0"/>
            <a:r>
              <a:rPr lang="en-US" dirty="0" smtClean="0"/>
              <a:t>Click to edit Master text styles</a:t>
            </a:r>
          </a:p>
          <a:p>
            <a:pPr lvl="1"/>
            <a:r>
              <a:rPr lang="en-US" dirty="0" smtClean="0"/>
              <a:t>Second level</a:t>
            </a:r>
          </a:p>
          <a:p>
            <a:pPr lvl="2"/>
            <a:r>
              <a:rPr lang="en-US" dirty="0" smtClean="0"/>
              <a:t>Third level</a:t>
            </a:r>
          </a:p>
          <a:p>
            <a:pPr lvl="4"/>
            <a:r>
              <a:rPr lang="en-US" dirty="0" smtClean="0"/>
              <a:t>Fourth level</a:t>
            </a:r>
          </a:p>
        </p:txBody>
      </p:sp>
      <p:sp>
        <p:nvSpPr>
          <p:cNvPr id="12" name="Text Placeholder 11"/>
          <p:cNvSpPr>
            <a:spLocks noGrp="1"/>
          </p:cNvSpPr>
          <p:nvPr>
            <p:ph type="body" sz="quarter" idx="13"/>
          </p:nvPr>
        </p:nvSpPr>
        <p:spPr>
          <a:xfrm>
            <a:off x="609600" y="685801"/>
            <a:ext cx="7543800" cy="205045"/>
          </a:xfrm>
        </p:spPr>
        <p:txBody>
          <a:bodyPr>
            <a:noAutofit/>
          </a:bodyPr>
          <a:lstStyle>
            <a:lvl1pPr>
              <a:buNone/>
              <a:defRPr sz="1400" b="0" i="1">
                <a:solidFill>
                  <a:schemeClr val="tx1"/>
                </a:solidFill>
                <a:latin typeface="Trebuchet MS" pitchFamily="34" charset="0"/>
              </a:defRPr>
            </a:lvl1pPr>
          </a:lstStyle>
          <a:p>
            <a:pPr lvl="0"/>
            <a:r>
              <a:rPr lang="en-US" dirty="0" smtClean="0"/>
              <a:t>Click to edit Master text styles</a:t>
            </a:r>
          </a:p>
        </p:txBody>
      </p:sp>
      <p:sp>
        <p:nvSpPr>
          <p:cNvPr id="5" name="Slide Number Placeholder 5"/>
          <p:cNvSpPr>
            <a:spLocks noGrp="1"/>
          </p:cNvSpPr>
          <p:nvPr>
            <p:ph type="sldNum" sz="quarter" idx="14"/>
          </p:nvPr>
        </p:nvSpPr>
        <p:spPr>
          <a:xfrm>
            <a:off x="6833417" y="4767264"/>
            <a:ext cx="2133600" cy="273844"/>
          </a:xfrm>
          <a:prstGeom prst="rect">
            <a:avLst/>
          </a:prstGeom>
        </p:spPr>
        <p:txBody>
          <a:bodyPr/>
          <a:lstStyle>
            <a:lvl1pPr>
              <a:defRPr sz="1300"/>
            </a:lvl1pPr>
          </a:lstStyle>
          <a:p>
            <a:fld id="{3B8A72C6-66C8-4D22-9C75-086FFA196F18}" type="slidenum">
              <a:rPr lang="en-US">
                <a:solidFill>
                  <a:prstClr val="white"/>
                </a:solidFill>
              </a:rPr>
              <a:pPr/>
              <a:t>‹#›</a:t>
            </a:fld>
            <a:endParaRPr lang="en-US">
              <a:solidFill>
                <a:prstClr val="white"/>
              </a:solidFill>
            </a:endParaRPr>
          </a:p>
        </p:txBody>
      </p:sp>
    </p:spTree>
    <p:extLst>
      <p:ext uri="{BB962C8B-B14F-4D97-AF65-F5344CB8AC3E}">
        <p14:creationId xmlns:p14="http://schemas.microsoft.com/office/powerpoint/2010/main" val="2520122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3_Title and Chart">
    <p:spTree>
      <p:nvGrpSpPr>
        <p:cNvPr id="1" name=""/>
        <p:cNvGrpSpPr/>
        <p:nvPr/>
      </p:nvGrpSpPr>
      <p:grpSpPr>
        <a:xfrm>
          <a:off x="0" y="0"/>
          <a:ext cx="0" cy="0"/>
          <a:chOff x="0" y="0"/>
          <a:chExt cx="0" cy="0"/>
        </a:xfrm>
      </p:grpSpPr>
      <p:sp>
        <p:nvSpPr>
          <p:cNvPr id="3" name="Chart Placeholder 2"/>
          <p:cNvSpPr>
            <a:spLocks noGrp="1"/>
          </p:cNvSpPr>
          <p:nvPr>
            <p:ph type="chart" idx="1"/>
          </p:nvPr>
        </p:nvSpPr>
        <p:spPr>
          <a:xfrm>
            <a:off x="295276" y="1116807"/>
            <a:ext cx="8524875" cy="3234929"/>
          </a:xfrm>
        </p:spPr>
        <p:txBody>
          <a:bodyPr/>
          <a:lstStyle/>
          <a:p>
            <a:pPr lvl="0"/>
            <a:endParaRPr lang="en-US" noProof="0"/>
          </a:p>
        </p:txBody>
      </p:sp>
      <p:sp>
        <p:nvSpPr>
          <p:cNvPr id="5" name="Title 4"/>
          <p:cNvSpPr>
            <a:spLocks noGrp="1" noChangeArrowheads="1"/>
          </p:cNvSpPr>
          <p:nvPr>
            <p:ph type="title"/>
          </p:nvPr>
        </p:nvSpPr>
        <p:spPr bwMode="gray">
          <a:xfrm>
            <a:off x="152400" y="57150"/>
            <a:ext cx="8001000" cy="571500"/>
          </a:xfrm>
          <a:prstGeom prst="rect">
            <a:avLst/>
          </a:prstGeom>
          <a:noFill/>
          <a:ln w="9525">
            <a:noFill/>
            <a:miter lim="800000"/>
            <a:headEnd/>
            <a:tailEnd/>
          </a:ln>
        </p:spPr>
        <p:txBody>
          <a:bodyPr/>
          <a:lstStyle/>
          <a:p>
            <a:pPr lvl="0"/>
            <a:r>
              <a:rPr lang="en-US" dirty="0" smtClean="0"/>
              <a:t>Click to enter Slide Title</a:t>
            </a:r>
            <a:br>
              <a:rPr lang="en-US" dirty="0" smtClean="0"/>
            </a:br>
            <a:endParaRPr lang="en-US" dirty="0" smtClean="0"/>
          </a:p>
        </p:txBody>
      </p:sp>
      <p:sp>
        <p:nvSpPr>
          <p:cNvPr id="4" name="Rectangle 25"/>
          <p:cNvSpPr>
            <a:spLocks noGrp="1" noChangeArrowheads="1"/>
          </p:cNvSpPr>
          <p:nvPr>
            <p:ph type="sldNum" sz="quarter" idx="10"/>
          </p:nvPr>
        </p:nvSpPr>
        <p:spPr>
          <a:xfrm>
            <a:off x="6833417" y="4767264"/>
            <a:ext cx="2133600" cy="273844"/>
          </a:xfrm>
          <a:prstGeom prst="rect">
            <a:avLst/>
          </a:prstGeom>
        </p:spPr>
        <p:txBody>
          <a:bodyPr/>
          <a:lstStyle>
            <a:lvl1pPr fontAlgn="auto">
              <a:spcAft>
                <a:spcPts val="0"/>
              </a:spcAft>
              <a:defRPr b="0"/>
            </a:lvl1pPr>
          </a:lstStyle>
          <a:p>
            <a:pPr>
              <a:defRPr/>
            </a:pPr>
            <a:r>
              <a:rPr lang="en-US">
                <a:solidFill>
                  <a:prstClr val="white"/>
                </a:solidFill>
              </a:rPr>
              <a:t>slide </a:t>
            </a:r>
            <a:fld id="{34CDEA64-DF36-4244-8A15-FC2BD4DE416C}" type="slidenum">
              <a:rPr lang="en-US">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3206330033"/>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71450"/>
            <a:ext cx="5334000" cy="342900"/>
          </a:xfrm>
        </p:spPr>
        <p:txBody>
          <a:bodyPr>
            <a:normAutofit/>
          </a:bodyPr>
          <a:lstStyle>
            <a:lvl1pPr algn="l">
              <a:defRPr sz="2400" b="1">
                <a:latin typeface="Trebuchet MS"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533400" y="971551"/>
            <a:ext cx="8077200" cy="3623072"/>
          </a:xfrm>
        </p:spPr>
        <p:txBody>
          <a:bodyPr/>
          <a:lstStyle>
            <a:lvl1pPr marL="0" indent="0">
              <a:buClr>
                <a:schemeClr val="tx2"/>
              </a:buClr>
              <a:buSzPct val="92000"/>
              <a:buFont typeface="Wingdings" pitchFamily="2" charset="2"/>
              <a:buNone/>
              <a:defRPr sz="1800" b="1">
                <a:latin typeface="Trebuchet MS" pitchFamily="34" charset="0"/>
              </a:defRPr>
            </a:lvl1pPr>
            <a:lvl2pPr marL="800100" indent="-457200">
              <a:buClr>
                <a:schemeClr val="tx1"/>
              </a:buClr>
              <a:buFont typeface="+mj-lt"/>
              <a:buAutoNum type="romanUcPeriod"/>
              <a:defRPr sz="1600" i="1">
                <a:latin typeface="Trebuchet MS" pitchFamily="34" charset="0"/>
              </a:defRPr>
            </a:lvl2pPr>
            <a:lvl3pPr marL="1257300" indent="-457200">
              <a:buClr>
                <a:schemeClr val="tx1"/>
              </a:buClr>
              <a:buSzPct val="92000"/>
              <a:buFont typeface="+mj-lt"/>
              <a:buAutoNum type="romanUcPeriod"/>
              <a:defRPr sz="1600" i="1">
                <a:latin typeface="Trebuchet MS" pitchFamily="34" charset="0"/>
              </a:defRPr>
            </a:lvl3pPr>
            <a:lvl4pPr marL="1008062" indent="-285750">
              <a:buFont typeface="Arial"/>
              <a:buChar char="•"/>
              <a:defRPr/>
            </a:lvl4pPr>
          </a:lstStyle>
          <a:p>
            <a:pPr lvl="0"/>
            <a:r>
              <a:rPr lang="en-US" dirty="0" smtClean="0"/>
              <a:t>Click to edit Master text styles</a:t>
            </a:r>
          </a:p>
          <a:p>
            <a:pPr lvl="1"/>
            <a:r>
              <a:rPr lang="en-US" dirty="0" smtClean="0"/>
              <a:t>Second level</a:t>
            </a:r>
          </a:p>
          <a:p>
            <a:pPr lvl="2"/>
            <a:r>
              <a:rPr lang="en-US" dirty="0" smtClean="0"/>
              <a:t>Third level</a:t>
            </a:r>
          </a:p>
          <a:p>
            <a:pPr lvl="4"/>
            <a:r>
              <a:rPr lang="en-US" dirty="0" smtClean="0"/>
              <a:t>Fourth level</a:t>
            </a:r>
          </a:p>
        </p:txBody>
      </p:sp>
      <p:sp>
        <p:nvSpPr>
          <p:cNvPr id="12" name="Text Placeholder 11"/>
          <p:cNvSpPr>
            <a:spLocks noGrp="1"/>
          </p:cNvSpPr>
          <p:nvPr>
            <p:ph type="body" sz="quarter" idx="13"/>
          </p:nvPr>
        </p:nvSpPr>
        <p:spPr>
          <a:xfrm>
            <a:off x="609600" y="685801"/>
            <a:ext cx="7543800" cy="205045"/>
          </a:xfrm>
        </p:spPr>
        <p:txBody>
          <a:bodyPr>
            <a:noAutofit/>
          </a:bodyPr>
          <a:lstStyle>
            <a:lvl1pPr>
              <a:buNone/>
              <a:defRPr sz="1400" b="0" i="1">
                <a:solidFill>
                  <a:schemeClr val="tx1"/>
                </a:solidFill>
                <a:latin typeface="Trebuchet MS" pitchFamily="34" charset="0"/>
              </a:defRPr>
            </a:lvl1pPr>
          </a:lstStyle>
          <a:p>
            <a:pPr lvl="0"/>
            <a:r>
              <a:rPr lang="en-US" dirty="0" smtClean="0"/>
              <a:t>Click to edit Master text styles</a:t>
            </a:r>
          </a:p>
        </p:txBody>
      </p:sp>
      <p:sp>
        <p:nvSpPr>
          <p:cNvPr id="5" name="Slide Number Placeholder 5"/>
          <p:cNvSpPr>
            <a:spLocks noGrp="1"/>
          </p:cNvSpPr>
          <p:nvPr>
            <p:ph type="sldNum" sz="quarter" idx="14"/>
          </p:nvPr>
        </p:nvSpPr>
        <p:spPr>
          <a:xfrm>
            <a:off x="6833417" y="4767264"/>
            <a:ext cx="2133600" cy="273844"/>
          </a:xfrm>
          <a:prstGeom prst="rect">
            <a:avLst/>
          </a:prstGeom>
        </p:spPr>
        <p:txBody>
          <a:bodyPr/>
          <a:lstStyle>
            <a:lvl1pPr>
              <a:defRPr sz="1300"/>
            </a:lvl1pPr>
          </a:lstStyle>
          <a:p>
            <a:fld id="{3B8A72C6-66C8-4D22-9C75-086FFA196F18}" type="slidenum">
              <a:rPr lang="en-US">
                <a:solidFill>
                  <a:prstClr val="white"/>
                </a:solidFill>
                <a:latin typeface="Calibri"/>
              </a:rPr>
              <a:pPr/>
              <a:t>‹#›</a:t>
            </a:fld>
            <a:endParaRPr lang="en-US">
              <a:solidFill>
                <a:prstClr val="white"/>
              </a:solidFill>
              <a:latin typeface="Calibri"/>
            </a:endParaRPr>
          </a:p>
        </p:txBody>
      </p:sp>
    </p:spTree>
    <p:extLst>
      <p:ext uri="{BB962C8B-B14F-4D97-AF65-F5344CB8AC3E}">
        <p14:creationId xmlns:p14="http://schemas.microsoft.com/office/powerpoint/2010/main" val="69864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4" name="Rectangle 3"/>
          <p:cNvSpPr/>
          <p:nvPr userDrawn="1"/>
        </p:nvSpPr>
        <p:spPr>
          <a:xfrm>
            <a:off x="0" y="0"/>
            <a:ext cx="9144000" cy="485775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7" name="Slide Number Placeholder 5"/>
          <p:cNvSpPr>
            <a:spLocks noGrp="1"/>
          </p:cNvSpPr>
          <p:nvPr>
            <p:ph type="sldNum" sz="quarter" idx="14"/>
          </p:nvPr>
        </p:nvSpPr>
        <p:spPr>
          <a:xfrm>
            <a:off x="6553200" y="4767264"/>
            <a:ext cx="2133600" cy="273844"/>
          </a:xfrm>
          <a:prstGeom prst="rect">
            <a:avLst/>
          </a:prstGeom>
        </p:spPr>
        <p:txBody>
          <a:bodyPr/>
          <a:lstStyle>
            <a:lvl1pPr>
              <a:defRPr sz="1200"/>
            </a:lvl1pPr>
          </a:lstStyle>
          <a:p>
            <a:fld id="{63BAC298-2083-0048-91B4-698B18929EC4}" type="slidenum">
              <a:rPr lang="en-US" smtClean="0">
                <a:solidFill>
                  <a:srgbClr val="323232">
                    <a:lumMod val="90000"/>
                    <a:lumOff val="10000"/>
                  </a:srgbClr>
                </a:solidFill>
              </a:rPr>
              <a:pPr/>
              <a:t>‹#›</a:t>
            </a:fld>
            <a:endParaRPr lang="en-US" dirty="0">
              <a:solidFill>
                <a:prstClr val="white"/>
              </a:solidFill>
              <a:latin typeface="Calibri"/>
            </a:endParaRPr>
          </a:p>
        </p:txBody>
      </p:sp>
    </p:spTree>
    <p:extLst>
      <p:ext uri="{BB962C8B-B14F-4D97-AF65-F5344CB8AC3E}">
        <p14:creationId xmlns:p14="http://schemas.microsoft.com/office/powerpoint/2010/main" val="2633437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2400" y="4236792"/>
            <a:ext cx="3886200" cy="450697"/>
          </a:xfrm>
        </p:spPr>
        <p:txBody>
          <a:bodyPr anchor="b">
            <a:normAutofit/>
          </a:bodyPr>
          <a:lstStyle>
            <a:lvl1pPr marL="0" indent="0">
              <a:buNone/>
              <a:defRPr sz="18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5" name="Footer Placeholder 4"/>
          <p:cNvSpPr>
            <a:spLocks noGrp="1"/>
          </p:cNvSpPr>
          <p:nvPr>
            <p:ph type="ftr" sz="quarter" idx="11"/>
          </p:nvPr>
        </p:nvSpPr>
        <p:spPr>
          <a:xfrm>
            <a:off x="106326" y="4888706"/>
            <a:ext cx="3898938" cy="273844"/>
          </a:xfrm>
          <a:prstGeom prst="rect">
            <a:avLst/>
          </a:prstGeom>
        </p:spPr>
        <p:txBody>
          <a:bodyPr/>
          <a:lstStyle>
            <a:lvl1pPr>
              <a:defRPr sz="900">
                <a:solidFill>
                  <a:schemeClr val="bg1">
                    <a:lumMod val="65000"/>
                  </a:schemeClr>
                </a:solidFill>
              </a:defRPr>
            </a:lvl1pPr>
          </a:lstStyle>
          <a:p>
            <a:r>
              <a:rPr lang="en-US" dirty="0" smtClean="0">
                <a:solidFill>
                  <a:prstClr val="white">
                    <a:lumMod val="65000"/>
                  </a:prstClr>
                </a:solidFill>
              </a:rPr>
              <a:t>CaféX Communications Confidential © 2015 – All Rights Reserved. </a:t>
            </a:r>
            <a:endParaRPr lang="en-US" dirty="0">
              <a:solidFill>
                <a:prstClr val="white">
                  <a:lumMod val="65000"/>
                </a:prstClr>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459" y="901312"/>
            <a:ext cx="9133082" cy="3333574"/>
          </a:xfrm>
          <a:prstGeom prst="rect">
            <a:avLst/>
          </a:prstGeom>
        </p:spPr>
      </p:pic>
      <p:sp>
        <p:nvSpPr>
          <p:cNvPr id="8" name="Rectangle 7"/>
          <p:cNvSpPr/>
          <p:nvPr userDrawn="1"/>
        </p:nvSpPr>
        <p:spPr>
          <a:xfrm>
            <a:off x="0" y="897501"/>
            <a:ext cx="9144000" cy="3337385"/>
          </a:xfrm>
          <a:prstGeom prst="rect">
            <a:avLst/>
          </a:prstGeom>
          <a:solidFill>
            <a:schemeClr val="tx2">
              <a:alpha val="77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pic>
        <p:nvPicPr>
          <p:cNvPr id="13" name="Picture 12">
            <a:hlinkClick r:id="rId3"/>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331172" y="209550"/>
            <a:ext cx="514009" cy="514009"/>
          </a:xfrm>
          <a:prstGeom prst="rect">
            <a:avLst/>
          </a:prstGeom>
        </p:spPr>
      </p:pic>
      <p:sp>
        <p:nvSpPr>
          <p:cNvPr id="16" name="Title 15"/>
          <p:cNvSpPr>
            <a:spLocks noGrp="1"/>
          </p:cNvSpPr>
          <p:nvPr>
            <p:ph type="title"/>
          </p:nvPr>
        </p:nvSpPr>
        <p:spPr>
          <a:xfrm>
            <a:off x="685800" y="1962150"/>
            <a:ext cx="7645371" cy="1066800"/>
          </a:xfrm>
        </p:spPr>
        <p:txBody>
          <a:bodyPr/>
          <a:lstStyle>
            <a:lvl1pPr>
              <a:defRPr sz="4000" b="0">
                <a:solidFill>
                  <a:schemeClr val="bg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1425700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2_Bullet">
    <p:spTree>
      <p:nvGrpSpPr>
        <p:cNvPr id="1" name=""/>
        <p:cNvGrpSpPr/>
        <p:nvPr/>
      </p:nvGrpSpPr>
      <p:grpSpPr>
        <a:xfrm>
          <a:off x="0" y="0"/>
          <a:ext cx="0" cy="0"/>
          <a:chOff x="0" y="0"/>
          <a:chExt cx="0" cy="0"/>
        </a:xfrm>
      </p:grpSpPr>
      <p:sp>
        <p:nvSpPr>
          <p:cNvPr id="3" name="Rectangle 2"/>
          <p:cNvSpPr/>
          <p:nvPr userDrawn="1"/>
        </p:nvSpPr>
        <p:spPr>
          <a:xfrm>
            <a:off x="0" y="1019175"/>
            <a:ext cx="9144000" cy="3768329"/>
          </a:xfrm>
          <a:prstGeom prst="rect">
            <a:avLst/>
          </a:prstGeom>
          <a:gradFill>
            <a:gsLst>
              <a:gs pos="0">
                <a:srgbClr val="E7F8FF"/>
              </a:gs>
              <a:gs pos="100000">
                <a:schemeClr val="bg1"/>
              </a:gs>
            </a:gsLst>
            <a:lin ang="5400000" scaled="0"/>
          </a:gradFill>
          <a:ln>
            <a:noFill/>
          </a:ln>
          <a:effectLst>
            <a:innerShdw blurRad="63500" dist="50800" dir="16200000">
              <a:prstClr val="black">
                <a:alpha val="25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en-US" dirty="0" smtClean="0"/>
          </a:p>
        </p:txBody>
      </p:sp>
      <p:sp>
        <p:nvSpPr>
          <p:cNvPr id="2" name="Title 1"/>
          <p:cNvSpPr>
            <a:spLocks noGrp="1"/>
          </p:cNvSpPr>
          <p:nvPr>
            <p:ph type="title"/>
          </p:nvPr>
        </p:nvSpPr>
        <p:spPr>
          <a:xfrm>
            <a:off x="229702" y="324161"/>
            <a:ext cx="8580923" cy="628650"/>
          </a:xfrm>
        </p:spPr>
        <p:txBody>
          <a:bodyPr anchor="t" anchorCtr="0"/>
          <a:lstStyle>
            <a:lvl1pPr algn="l" defTabSz="685891" rtl="0" eaLnBrk="1" latinLnBrk="0" hangingPunct="1">
              <a:lnSpc>
                <a:spcPct val="80000"/>
              </a:lnSpc>
              <a:spcBef>
                <a:spcPct val="0"/>
              </a:spcBef>
              <a:buNone/>
              <a:defRPr lang="en-US" sz="2700" b="0" kern="1200" spc="0" baseline="0" dirty="0">
                <a:gradFill>
                  <a:gsLst>
                    <a:gs pos="0">
                      <a:schemeClr val="tx1"/>
                    </a:gs>
                    <a:gs pos="44000">
                      <a:srgbClr val="01BBBB"/>
                    </a:gs>
                    <a:gs pos="100000">
                      <a:schemeClr val="accent4"/>
                    </a:gs>
                  </a:gsLst>
                  <a:lin ang="4800000" scaled="0"/>
                </a:gradFill>
                <a:latin typeface="+mj-lt"/>
                <a:ea typeface="+mj-ea"/>
                <a:cs typeface="+mj-cs"/>
              </a:defRPr>
            </a:lvl1pPr>
          </a:lstStyle>
          <a:p>
            <a:r>
              <a:rPr lang="en-US" dirty="0" smtClean="0"/>
              <a:t>Click to edit Master title style</a:t>
            </a:r>
            <a:endParaRPr lang="en-US" dirty="0"/>
          </a:p>
        </p:txBody>
      </p:sp>
      <p:sp>
        <p:nvSpPr>
          <p:cNvPr id="4" name="Text Placeholder 3"/>
          <p:cNvSpPr>
            <a:spLocks noGrp="1"/>
          </p:cNvSpPr>
          <p:nvPr>
            <p:ph type="body" sz="quarter" idx="10"/>
          </p:nvPr>
        </p:nvSpPr>
        <p:spPr>
          <a:xfrm>
            <a:off x="233232" y="1008126"/>
            <a:ext cx="8570912" cy="3723894"/>
          </a:xfrm>
          <a:prstGeom prst="rect">
            <a:avLst/>
          </a:prstGeom>
        </p:spPr>
        <p:txBody>
          <a:bodyPr lIns="68589" tIns="34295" rIns="68589" bIns="34295">
            <a:noAutofit/>
          </a:bodyPr>
          <a:lstStyle>
            <a:lvl1pPr>
              <a:lnSpc>
                <a:spcPct val="95000"/>
              </a:lnSpc>
              <a:spcBef>
                <a:spcPts val="1110"/>
              </a:spcBef>
              <a:defRPr sz="1700">
                <a:solidFill>
                  <a:srgbClr val="435153"/>
                </a:solidFill>
                <a:latin typeface="+mj-lt"/>
              </a:defRPr>
            </a:lvl1pPr>
            <a:lvl2pPr>
              <a:lnSpc>
                <a:spcPct val="95000"/>
              </a:lnSpc>
              <a:spcBef>
                <a:spcPts val="450"/>
              </a:spcBef>
              <a:defRPr>
                <a:solidFill>
                  <a:srgbClr val="435153"/>
                </a:solidFill>
                <a:latin typeface="+mj-lt"/>
              </a:defRPr>
            </a:lvl2pPr>
            <a:lvl3pPr>
              <a:defRPr>
                <a:solidFill>
                  <a:srgbClr val="435153"/>
                </a:solidFill>
                <a:latin typeface="+mj-lt"/>
              </a:defRPr>
            </a:lvl3pPr>
            <a:lvl4pPr>
              <a:defRPr>
                <a:solidFill>
                  <a:srgbClr val="435153"/>
                </a:solidFill>
                <a:latin typeface="+mj-lt"/>
              </a:defRPr>
            </a:lvl4pPr>
            <a:lvl5pPr>
              <a:defRPr>
                <a:solidFill>
                  <a:srgbClr val="435153"/>
                </a:solidFill>
                <a:latin typeface="+mj-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186801004"/>
      </p:ext>
    </p:extLst>
  </p:cSld>
  <p:clrMapOvr>
    <a:masterClrMapping/>
  </p:clrMapOvr>
  <p:transition>
    <p:wipe dir="r"/>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6" name="Footer Placeholder 3"/>
          <p:cNvSpPr>
            <a:spLocks noGrp="1"/>
          </p:cNvSpPr>
          <p:nvPr>
            <p:ph type="ftr" sz="quarter" idx="11"/>
          </p:nvPr>
        </p:nvSpPr>
        <p:spPr>
          <a:xfrm>
            <a:off x="107629" y="4876119"/>
            <a:ext cx="3898938" cy="273844"/>
          </a:xfrm>
          <a:prstGeom prst="rect">
            <a:avLst/>
          </a:prstGeom>
        </p:spPr>
        <p:txBody>
          <a:bodyPr/>
          <a:lstStyle>
            <a:lvl1pPr>
              <a:defRPr sz="900">
                <a:solidFill>
                  <a:schemeClr val="bg1">
                    <a:lumMod val="65000"/>
                  </a:schemeClr>
                </a:solidFill>
              </a:defRPr>
            </a:lvl1pPr>
          </a:lstStyle>
          <a:p>
            <a:r>
              <a:rPr lang="en-US" dirty="0" smtClean="0">
                <a:solidFill>
                  <a:prstClr val="white">
                    <a:lumMod val="65000"/>
                  </a:prstClr>
                </a:solidFill>
              </a:rPr>
              <a:t>CaféX Communications Confidential © 2015 – All Rights Reserved. </a:t>
            </a:r>
            <a:endParaRPr lang="en-US" dirty="0">
              <a:solidFill>
                <a:prstClr val="white">
                  <a:lumMod val="65000"/>
                </a:prstClr>
              </a:solidFill>
            </a:endParaRPr>
          </a:p>
        </p:txBody>
      </p:sp>
      <p:sp>
        <p:nvSpPr>
          <p:cNvPr id="17" name="Slide Number Placeholder 4"/>
          <p:cNvSpPr>
            <a:spLocks noGrp="1"/>
          </p:cNvSpPr>
          <p:nvPr>
            <p:ph type="sldNum" sz="quarter" idx="12"/>
          </p:nvPr>
        </p:nvSpPr>
        <p:spPr>
          <a:xfrm>
            <a:off x="7014842" y="4876119"/>
            <a:ext cx="2133600" cy="273844"/>
          </a:xfrm>
          <a:prstGeom prst="rect">
            <a:avLst/>
          </a:prstGeom>
        </p:spPr>
        <p:txBody>
          <a:bodyPr/>
          <a:lstStyle>
            <a:lvl1pPr algn="r">
              <a:defRPr sz="900">
                <a:solidFill>
                  <a:schemeClr val="bg1">
                    <a:lumMod val="65000"/>
                  </a:schemeClr>
                </a:solidFill>
              </a:defRPr>
            </a:lvl1pPr>
          </a:lstStyle>
          <a:p>
            <a:fld id="{0431C951-9D62-474D-B35D-66AB940D3B2F}" type="slidenum">
              <a:rPr lang="en-US" smtClean="0">
                <a:solidFill>
                  <a:prstClr val="white">
                    <a:lumMod val="65000"/>
                  </a:prstClr>
                </a:solidFill>
              </a:rPr>
              <a:pPr/>
              <a:t>‹#›</a:t>
            </a:fld>
            <a:endParaRPr lang="en-US" dirty="0">
              <a:solidFill>
                <a:prstClr val="white">
                  <a:lumMod val="65000"/>
                </a:prstClr>
              </a:solidFill>
            </a:endParaRPr>
          </a:p>
        </p:txBody>
      </p:sp>
      <p:sp>
        <p:nvSpPr>
          <p:cNvPr id="2" name="Title 1"/>
          <p:cNvSpPr>
            <a:spLocks noGrp="1"/>
          </p:cNvSpPr>
          <p:nvPr>
            <p:ph type="title"/>
          </p:nvPr>
        </p:nvSpPr>
        <p:spPr>
          <a:xfrm>
            <a:off x="1630787" y="149837"/>
            <a:ext cx="7276584" cy="566375"/>
          </a:xfrm>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878040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7" name="Footer Placeholder 3"/>
          <p:cNvSpPr>
            <a:spLocks noGrp="1"/>
          </p:cNvSpPr>
          <p:nvPr>
            <p:ph type="ftr" sz="quarter" idx="11"/>
          </p:nvPr>
        </p:nvSpPr>
        <p:spPr>
          <a:xfrm>
            <a:off x="107629" y="4876119"/>
            <a:ext cx="3898938" cy="273844"/>
          </a:xfrm>
          <a:prstGeom prst="rect">
            <a:avLst/>
          </a:prstGeom>
        </p:spPr>
        <p:txBody>
          <a:bodyPr/>
          <a:lstStyle>
            <a:lvl1pPr>
              <a:defRPr sz="900">
                <a:solidFill>
                  <a:schemeClr val="bg1">
                    <a:lumMod val="65000"/>
                  </a:schemeClr>
                </a:solidFill>
              </a:defRPr>
            </a:lvl1pPr>
          </a:lstStyle>
          <a:p>
            <a:r>
              <a:rPr lang="en-US" dirty="0" smtClean="0">
                <a:solidFill>
                  <a:prstClr val="white">
                    <a:lumMod val="65000"/>
                  </a:prstClr>
                </a:solidFill>
              </a:rPr>
              <a:t>CaféX Communications Confidential © 2015 – All Rights Reserved. </a:t>
            </a:r>
            <a:endParaRPr lang="en-US" dirty="0">
              <a:solidFill>
                <a:prstClr val="white">
                  <a:lumMod val="65000"/>
                </a:prstClr>
              </a:solidFill>
            </a:endParaRPr>
          </a:p>
        </p:txBody>
      </p:sp>
      <p:sp>
        <p:nvSpPr>
          <p:cNvPr id="28" name="Slide Number Placeholder 4"/>
          <p:cNvSpPr>
            <a:spLocks noGrp="1"/>
          </p:cNvSpPr>
          <p:nvPr>
            <p:ph type="sldNum" sz="quarter" idx="12"/>
          </p:nvPr>
        </p:nvSpPr>
        <p:spPr>
          <a:xfrm>
            <a:off x="7014842" y="4876119"/>
            <a:ext cx="2133600" cy="273844"/>
          </a:xfrm>
          <a:prstGeom prst="rect">
            <a:avLst/>
          </a:prstGeom>
        </p:spPr>
        <p:txBody>
          <a:bodyPr/>
          <a:lstStyle>
            <a:lvl1pPr algn="r">
              <a:defRPr sz="900">
                <a:solidFill>
                  <a:schemeClr val="bg1">
                    <a:lumMod val="65000"/>
                  </a:schemeClr>
                </a:solidFill>
              </a:defRPr>
            </a:lvl1pPr>
          </a:lstStyle>
          <a:p>
            <a:fld id="{0431C951-9D62-474D-B35D-66AB940D3B2F}" type="slidenum">
              <a:rPr lang="en-US" smtClean="0">
                <a:solidFill>
                  <a:prstClr val="white">
                    <a:lumMod val="65000"/>
                  </a:prstClr>
                </a:solidFill>
              </a:rPr>
              <a:pPr/>
              <a:t>‹#›</a:t>
            </a:fld>
            <a:endParaRPr lang="en-US" dirty="0">
              <a:solidFill>
                <a:prstClr val="white">
                  <a:lumMod val="65000"/>
                </a:prstClr>
              </a:solidFill>
            </a:endParaRPr>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00114"/>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00114"/>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3104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8" name="Footer Placeholder 3"/>
          <p:cNvSpPr>
            <a:spLocks noGrp="1"/>
          </p:cNvSpPr>
          <p:nvPr>
            <p:ph type="ftr" sz="quarter" idx="11"/>
          </p:nvPr>
        </p:nvSpPr>
        <p:spPr>
          <a:xfrm>
            <a:off x="107629" y="4876119"/>
            <a:ext cx="3898938" cy="273844"/>
          </a:xfrm>
          <a:prstGeom prst="rect">
            <a:avLst/>
          </a:prstGeom>
        </p:spPr>
        <p:txBody>
          <a:bodyPr/>
          <a:lstStyle>
            <a:lvl1pPr>
              <a:defRPr sz="900">
                <a:solidFill>
                  <a:schemeClr val="bg1">
                    <a:lumMod val="65000"/>
                  </a:schemeClr>
                </a:solidFill>
              </a:defRPr>
            </a:lvl1pPr>
          </a:lstStyle>
          <a:p>
            <a:r>
              <a:rPr lang="en-US" dirty="0" smtClean="0">
                <a:solidFill>
                  <a:prstClr val="white">
                    <a:lumMod val="65000"/>
                  </a:prstClr>
                </a:solidFill>
              </a:rPr>
              <a:t>CaféX Communications Confidential © 2015 – All Rights Reserved. </a:t>
            </a:r>
            <a:endParaRPr lang="en-US" dirty="0">
              <a:solidFill>
                <a:prstClr val="white">
                  <a:lumMod val="65000"/>
                </a:prstClr>
              </a:solidFill>
            </a:endParaRPr>
          </a:p>
        </p:txBody>
      </p:sp>
      <p:sp>
        <p:nvSpPr>
          <p:cNvPr id="19" name="Slide Number Placeholder 4"/>
          <p:cNvSpPr>
            <a:spLocks noGrp="1"/>
          </p:cNvSpPr>
          <p:nvPr>
            <p:ph type="sldNum" sz="quarter" idx="12"/>
          </p:nvPr>
        </p:nvSpPr>
        <p:spPr>
          <a:xfrm>
            <a:off x="7014842" y="4876119"/>
            <a:ext cx="2133600" cy="273844"/>
          </a:xfrm>
          <a:prstGeom prst="rect">
            <a:avLst/>
          </a:prstGeom>
        </p:spPr>
        <p:txBody>
          <a:bodyPr/>
          <a:lstStyle>
            <a:lvl1pPr algn="r">
              <a:defRPr sz="900">
                <a:solidFill>
                  <a:schemeClr val="bg1">
                    <a:lumMod val="65000"/>
                  </a:schemeClr>
                </a:solidFill>
              </a:defRPr>
            </a:lvl1pPr>
          </a:lstStyle>
          <a:p>
            <a:fld id="{0431C951-9D62-474D-B35D-66AB940D3B2F}" type="slidenum">
              <a:rPr lang="en-US" smtClean="0">
                <a:solidFill>
                  <a:prstClr val="white">
                    <a:lumMod val="65000"/>
                  </a:prstClr>
                </a:solidFill>
              </a:rPr>
              <a:pPr/>
              <a:t>‹#›</a:t>
            </a:fld>
            <a:endParaRPr lang="en-US" dirty="0">
              <a:solidFill>
                <a:prstClr val="white">
                  <a:lumMod val="65000"/>
                </a:prstClr>
              </a:solidFill>
            </a:endParaRPr>
          </a:p>
        </p:txBody>
      </p:sp>
      <p:sp>
        <p:nvSpPr>
          <p:cNvPr id="2" name="Title 1"/>
          <p:cNvSpPr>
            <a:spLocks noGrp="1"/>
          </p:cNvSpPr>
          <p:nvPr>
            <p:ph type="title"/>
          </p:nvPr>
        </p:nvSpPr>
        <p:spPr>
          <a:xfrm>
            <a:off x="1581728" y="205980"/>
            <a:ext cx="7105073" cy="507449"/>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8"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8"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51534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14" name="Footer Placeholder 3"/>
          <p:cNvSpPr>
            <a:spLocks noGrp="1"/>
          </p:cNvSpPr>
          <p:nvPr>
            <p:ph type="ftr" sz="quarter" idx="11"/>
          </p:nvPr>
        </p:nvSpPr>
        <p:spPr>
          <a:xfrm>
            <a:off x="107629" y="4876119"/>
            <a:ext cx="3898938" cy="273844"/>
          </a:xfrm>
          <a:prstGeom prst="rect">
            <a:avLst/>
          </a:prstGeom>
        </p:spPr>
        <p:txBody>
          <a:bodyPr/>
          <a:lstStyle>
            <a:lvl1pPr>
              <a:defRPr sz="900">
                <a:solidFill>
                  <a:schemeClr val="bg1">
                    <a:lumMod val="65000"/>
                  </a:schemeClr>
                </a:solidFill>
              </a:defRPr>
            </a:lvl1pPr>
          </a:lstStyle>
          <a:p>
            <a:r>
              <a:rPr lang="en-US" dirty="0" smtClean="0">
                <a:solidFill>
                  <a:prstClr val="white">
                    <a:lumMod val="65000"/>
                  </a:prstClr>
                </a:solidFill>
              </a:rPr>
              <a:t>CaféX Communications Confidential © 2015 – All Rights Reserved. </a:t>
            </a:r>
            <a:endParaRPr lang="en-US" dirty="0">
              <a:solidFill>
                <a:prstClr val="white">
                  <a:lumMod val="65000"/>
                </a:prstClr>
              </a:solidFill>
            </a:endParaRPr>
          </a:p>
        </p:txBody>
      </p:sp>
      <p:sp>
        <p:nvSpPr>
          <p:cNvPr id="15" name="Slide Number Placeholder 4"/>
          <p:cNvSpPr>
            <a:spLocks noGrp="1"/>
          </p:cNvSpPr>
          <p:nvPr>
            <p:ph type="sldNum" sz="quarter" idx="12"/>
          </p:nvPr>
        </p:nvSpPr>
        <p:spPr>
          <a:xfrm>
            <a:off x="7014842" y="4876119"/>
            <a:ext cx="2133600" cy="273844"/>
          </a:xfrm>
          <a:prstGeom prst="rect">
            <a:avLst/>
          </a:prstGeom>
        </p:spPr>
        <p:txBody>
          <a:bodyPr/>
          <a:lstStyle>
            <a:lvl1pPr algn="r">
              <a:defRPr sz="900">
                <a:solidFill>
                  <a:schemeClr val="bg1">
                    <a:lumMod val="65000"/>
                  </a:schemeClr>
                </a:solidFill>
              </a:defRPr>
            </a:lvl1pPr>
          </a:lstStyle>
          <a:p>
            <a:fld id="{0431C951-9D62-474D-B35D-66AB940D3B2F}" type="slidenum">
              <a:rPr lang="en-US" smtClean="0">
                <a:solidFill>
                  <a:prstClr val="white">
                    <a:lumMod val="65000"/>
                  </a:prstClr>
                </a:solidFill>
              </a:rPr>
              <a:pPr/>
              <a:t>‹#›</a:t>
            </a:fld>
            <a:endParaRPr lang="en-US" dirty="0">
              <a:solidFill>
                <a:prstClr val="white">
                  <a:lumMod val="65000"/>
                </a:prstClr>
              </a:solidFill>
            </a:endParaRPr>
          </a:p>
        </p:txBody>
      </p:sp>
    </p:spTree>
    <p:extLst>
      <p:ext uri="{BB962C8B-B14F-4D97-AF65-F5344CB8AC3E}">
        <p14:creationId xmlns:p14="http://schemas.microsoft.com/office/powerpoint/2010/main" val="2886730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90434" y="137983"/>
            <a:ext cx="7276584" cy="566375"/>
          </a:xfrm>
          <a:prstGeom prst="rect">
            <a:avLst/>
          </a:prstGeom>
        </p:spPr>
        <p:txBody>
          <a:bodyPr vert="horz" lIns="91440" tIns="45720" rIns="91440" bIns="45720" rtlCol="0" anchor="ctr">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180199" y="978284"/>
            <a:ext cx="8786820" cy="3616339"/>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4" name="Picture 3"/>
          <p:cNvPicPr>
            <a:picLocks noChangeAspect="1"/>
          </p:cNvPicPr>
          <p:nvPr userDrawn="1"/>
        </p:nvPicPr>
        <p:blipFill>
          <a:blip r:embed="rId52" cstate="print">
            <a:extLst>
              <a:ext uri="{28A0092B-C50C-407E-A947-70E740481C1C}">
                <a14:useLocalDpi xmlns:a14="http://schemas.microsoft.com/office/drawing/2010/main" val="0"/>
              </a:ext>
            </a:extLst>
          </a:blip>
          <a:stretch>
            <a:fillRect/>
          </a:stretch>
        </p:blipFill>
        <p:spPr>
          <a:xfrm>
            <a:off x="182025" y="177573"/>
            <a:ext cx="1004071" cy="523174"/>
          </a:xfrm>
          <a:prstGeom prst="rect">
            <a:avLst/>
          </a:prstGeom>
        </p:spPr>
      </p:pic>
    </p:spTree>
    <p:extLst>
      <p:ext uri="{BB962C8B-B14F-4D97-AF65-F5344CB8AC3E}">
        <p14:creationId xmlns:p14="http://schemas.microsoft.com/office/powerpoint/2010/main" val="3325589144"/>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 id="2147483729" r:id="rId12"/>
    <p:sldLayoutId id="2147483730" r:id="rId13"/>
    <p:sldLayoutId id="2147483731" r:id="rId14"/>
    <p:sldLayoutId id="2147483732" r:id="rId15"/>
    <p:sldLayoutId id="2147483733" r:id="rId16"/>
    <p:sldLayoutId id="2147483734" r:id="rId17"/>
    <p:sldLayoutId id="2147483735" r:id="rId18"/>
    <p:sldLayoutId id="2147483736" r:id="rId19"/>
    <p:sldLayoutId id="2147483737" r:id="rId20"/>
    <p:sldLayoutId id="2147483738" r:id="rId21"/>
    <p:sldLayoutId id="2147483739" r:id="rId22"/>
    <p:sldLayoutId id="2147483701" r:id="rId23"/>
    <p:sldLayoutId id="2147483712" r:id="rId24"/>
    <p:sldLayoutId id="2147483713" r:id="rId25"/>
    <p:sldLayoutId id="2147483671" r:id="rId26"/>
    <p:sldLayoutId id="2147483672" r:id="rId27"/>
    <p:sldLayoutId id="2147483673" r:id="rId28"/>
    <p:sldLayoutId id="2147483674" r:id="rId29"/>
    <p:sldLayoutId id="2147483675" r:id="rId30"/>
    <p:sldLayoutId id="2147483676" r:id="rId31"/>
    <p:sldLayoutId id="2147483677" r:id="rId32"/>
    <p:sldLayoutId id="2147483678" r:id="rId33"/>
    <p:sldLayoutId id="2147483679" r:id="rId34"/>
    <p:sldLayoutId id="2147483680" r:id="rId35"/>
    <p:sldLayoutId id="2147483681" r:id="rId36"/>
    <p:sldLayoutId id="2147483682" r:id="rId37"/>
    <p:sldLayoutId id="2147483683" r:id="rId38"/>
    <p:sldLayoutId id="2147483684" r:id="rId39"/>
    <p:sldLayoutId id="2147483685" r:id="rId40"/>
    <p:sldLayoutId id="2147483686" r:id="rId41"/>
    <p:sldLayoutId id="2147483687" r:id="rId42"/>
    <p:sldLayoutId id="2147483688" r:id="rId43"/>
    <p:sldLayoutId id="2147483689" r:id="rId44"/>
    <p:sldLayoutId id="2147483690" r:id="rId45"/>
    <p:sldLayoutId id="2147483691" r:id="rId46"/>
    <p:sldLayoutId id="2147483692" r:id="rId47"/>
    <p:sldLayoutId id="2147483693" r:id="rId48"/>
    <p:sldLayoutId id="2147483694" r:id="rId49"/>
    <p:sldLayoutId id="2147483715" r:id="rId50"/>
  </p:sldLayoutIdLst>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hf hdr="0" dt="0"/>
  <p:txStyles>
    <p:titleStyle>
      <a:lvl1pPr algn="l" defTabSz="457200" rtl="0" eaLnBrk="1" latinLnBrk="0" hangingPunct="1">
        <a:lnSpc>
          <a:spcPct val="80000"/>
        </a:lnSpc>
        <a:spcBef>
          <a:spcPct val="0"/>
        </a:spcBef>
        <a:buNone/>
        <a:defRPr sz="3200" b="1" kern="1200">
          <a:solidFill>
            <a:schemeClr val="tx1"/>
          </a:solidFill>
          <a:effectLst/>
          <a:latin typeface="+mj-lt"/>
          <a:ea typeface="+mj-ea"/>
          <a:cs typeface="+mj-cs"/>
        </a:defRPr>
      </a:lvl1pPr>
    </p:titleStyle>
    <p:bodyStyle>
      <a:lvl1pPr marL="342900" indent="-342900" algn="l" defTabSz="457200" rtl="0" eaLnBrk="1" latinLnBrk="0" hangingPunct="1">
        <a:spcBef>
          <a:spcPct val="20000"/>
        </a:spcBef>
        <a:buFont typeface="Arial"/>
        <a:buChar char="•"/>
        <a:defRPr sz="2400" kern="1200">
          <a:solidFill>
            <a:schemeClr val="tx1"/>
          </a:solidFill>
          <a:effectLst/>
          <a:latin typeface="+mn-lt"/>
          <a:ea typeface="+mn-ea"/>
          <a:cs typeface="+mn-cs"/>
        </a:defRPr>
      </a:lvl1pPr>
      <a:lvl2pPr marL="742950" indent="-285750" algn="l" defTabSz="457200" rtl="0" eaLnBrk="1" latinLnBrk="0" hangingPunct="1">
        <a:spcBef>
          <a:spcPct val="20000"/>
        </a:spcBef>
        <a:buFont typeface="Arial"/>
        <a:buChar char="–"/>
        <a:defRPr sz="2000" kern="1200">
          <a:solidFill>
            <a:schemeClr val="tx1"/>
          </a:solidFill>
          <a:effectLst/>
          <a:latin typeface="+mn-lt"/>
          <a:ea typeface="+mn-ea"/>
          <a:cs typeface="+mn-cs"/>
        </a:defRPr>
      </a:lvl2pPr>
      <a:lvl3pPr marL="1143000" indent="-228600" algn="l" defTabSz="457200" rtl="0" eaLnBrk="1" latinLnBrk="0" hangingPunct="1">
        <a:spcBef>
          <a:spcPct val="20000"/>
        </a:spcBef>
        <a:buFont typeface="Arial"/>
        <a:buChar char="•"/>
        <a:defRPr sz="1800" kern="1200">
          <a:solidFill>
            <a:schemeClr val="tx1"/>
          </a:solidFill>
          <a:effectLst/>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tx1"/>
          </a:solidFill>
          <a:effectLst/>
          <a:latin typeface="+mn-lt"/>
          <a:ea typeface="+mn-ea"/>
          <a:cs typeface="+mn-cs"/>
        </a:defRPr>
      </a:lvl4pPr>
      <a:lvl5pPr marL="2057400" indent="-228600" algn="l" defTabSz="457200" rtl="0" eaLnBrk="1" latinLnBrk="0" hangingPunct="1">
        <a:spcBef>
          <a:spcPct val="20000"/>
        </a:spcBef>
        <a:buFont typeface="Arial"/>
        <a:buChar char="»"/>
        <a:defRPr sz="1600" kern="1200">
          <a:solidFill>
            <a:schemeClr val="tx1"/>
          </a:solidFill>
          <a:effectLst/>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hyperlink" Target="https://www.abiresearch.com/press/47-billion-mobile-webrtc-devices-by-2018-despite-l" TargetMode="External"/><Relationship Id="rId3" Type="http://schemas.openxmlformats.org/officeDocument/2006/relationships/image" Target="../media/image39.png"/><Relationship Id="rId7" Type="http://schemas.openxmlformats.org/officeDocument/2006/relationships/image" Target="../media/image43.png"/><Relationship Id="rId12" Type="http://schemas.openxmlformats.org/officeDocument/2006/relationships/hyperlink" Target="https://www.tyntec.com/fileadmin/tyntec.com/whitepapers/Whitepaper_Operator-survey-OTT-blows-up-mobile-universe.pdf" TargetMode="External"/><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42.png"/><Relationship Id="rId11" Type="http://schemas.openxmlformats.org/officeDocument/2006/relationships/image" Target="../media/image47.png"/><Relationship Id="rId5" Type="http://schemas.openxmlformats.org/officeDocument/2006/relationships/image" Target="../media/image41.png"/><Relationship Id="rId15" Type="http://schemas.openxmlformats.org/officeDocument/2006/relationships/hyperlink" Target="http://pewinternet.org/~/media/Files/Reports/2013/PIP_Tablets%20and%20e-readers%20update_101813.pdf" TargetMode="External"/><Relationship Id="rId10" Type="http://schemas.openxmlformats.org/officeDocument/2006/relationships/image" Target="../media/image46.png"/><Relationship Id="rId4" Type="http://schemas.openxmlformats.org/officeDocument/2006/relationships/image" Target="../media/image40.png"/><Relationship Id="rId9" Type="http://schemas.openxmlformats.org/officeDocument/2006/relationships/image" Target="../media/image45.png"/><Relationship Id="rId14" Type="http://schemas.openxmlformats.org/officeDocument/2006/relationships/hyperlink" Target="http://www.comscore.com/Insights/Press_Releases/2013/11/comScore_Reports_September_2013_U.S._Smartphone_Subscriber_Market_Share" TargetMode="External"/></Relationships>
</file>

<file path=ppt/slides/_rels/slide15.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51.png"/><Relationship Id="rId11" Type="http://schemas.openxmlformats.org/officeDocument/2006/relationships/image" Target="../media/image56.png"/><Relationship Id="rId5" Type="http://schemas.openxmlformats.org/officeDocument/2006/relationships/image" Target="../media/image50.png"/><Relationship Id="rId10" Type="http://schemas.openxmlformats.org/officeDocument/2006/relationships/image" Target="../media/image55.png"/><Relationship Id="rId4" Type="http://schemas.openxmlformats.org/officeDocument/2006/relationships/image" Target="../media/image49.png"/><Relationship Id="rId9" Type="http://schemas.openxmlformats.org/officeDocument/2006/relationships/image" Target="../media/image54.png"/></Relationships>
</file>

<file path=ppt/slides/_rels/slide16.xml.rels><?xml version="1.0" encoding="UTF-8" standalone="yes"?>
<Relationships xmlns="http://schemas.openxmlformats.org/package/2006/relationships"><Relationship Id="rId3" Type="http://schemas.openxmlformats.org/officeDocument/2006/relationships/hyperlink" Target="http://www.economist.com/node%2021531109" TargetMode="External"/><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openxmlformats.org/officeDocument/2006/relationships/hyperlink" Target="http://www.economist.com/node/%2021531109" TargetMode="External"/><Relationship Id="rId4" Type="http://schemas.openxmlformats.org/officeDocument/2006/relationships/image" Target="../media/image57.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59.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6.xml"/><Relationship Id="rId1" Type="http://schemas.openxmlformats.org/officeDocument/2006/relationships/vmlDrawing" Target="../drawings/vmlDrawing1.vml"/><Relationship Id="rId5" Type="http://schemas.openxmlformats.org/officeDocument/2006/relationships/image" Target="../media/image60.png"/><Relationship Id="rId4" Type="http://schemas.openxmlformats.org/officeDocument/2006/relationships/oleObject" Target="../embeddings/Microsoft_Excel_97-2003_Worksheet1.xls"/></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61.png"/><Relationship Id="rId5" Type="http://schemas.openxmlformats.org/officeDocument/2006/relationships/chart" Target="../charts/chart4.xml"/><Relationship Id="rId4" Type="http://schemas.openxmlformats.org/officeDocument/2006/relationships/chart" Target="../charts/chart3.xml"/></Relationships>
</file>

<file path=ppt/slides/_rels/slide2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63.png"/></Relationships>
</file>

<file path=ppt/slides/_rels/slide22.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hyperlink" Target="file:///\\localhost\Users\sajeelhussain\Downloads\contact_center_trends_wp.pdf" TargetMode="External"/><Relationship Id="rId7" Type="http://schemas.openxmlformats.org/officeDocument/2006/relationships/hyperlink" Target="http://www.nearshoreamericas.com/tech-trends-dominate-contact-center-industry-2014/" TargetMode="External"/><Relationship Id="rId12"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9.xml"/><Relationship Id="rId6" Type="http://schemas.openxmlformats.org/officeDocument/2006/relationships/image" Target="../media/image64.jpeg"/><Relationship Id="rId11" Type="http://schemas.openxmlformats.org/officeDocument/2006/relationships/image" Target="../media/image68.png"/><Relationship Id="rId5" Type="http://schemas.openxmlformats.org/officeDocument/2006/relationships/image" Target="../media/image24.png"/><Relationship Id="rId10" Type="http://schemas.openxmlformats.org/officeDocument/2006/relationships/image" Target="../media/image67.png"/><Relationship Id="rId4" Type="http://schemas.openxmlformats.org/officeDocument/2006/relationships/image" Target="../media/image27.png"/><Relationship Id="rId9" Type="http://schemas.openxmlformats.org/officeDocument/2006/relationships/image" Target="../media/image66.png"/></Relationships>
</file>

<file path=ppt/slides/_rels/slide2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9.xml"/><Relationship Id="rId1" Type="http://schemas.openxmlformats.org/officeDocument/2006/relationships/slideLayout" Target="../slideLayouts/slideLayout9.xml"/><Relationship Id="rId6" Type="http://schemas.openxmlformats.org/officeDocument/2006/relationships/image" Target="../media/image71.png"/><Relationship Id="rId5" Type="http://schemas.openxmlformats.org/officeDocument/2006/relationships/image" Target="../media/image27.png"/><Relationship Id="rId4" Type="http://schemas.openxmlformats.org/officeDocument/2006/relationships/image" Target="../media/image70.png"/></Relationships>
</file>

<file path=ppt/slides/_rels/slide2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image" Target="../media/image7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6.xml"/><Relationship Id="rId4" Type="http://schemas.openxmlformats.org/officeDocument/2006/relationships/image" Target="../media/image8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22.xml"/><Relationship Id="rId1" Type="http://schemas.openxmlformats.org/officeDocument/2006/relationships/slideLayout" Target="../slideLayouts/slideLayout9.xml"/><Relationship Id="rId4" Type="http://schemas.openxmlformats.org/officeDocument/2006/relationships/image" Target="../media/image85.jpeg"/></Relationships>
</file>

<file path=ppt/slides/_rels/slide3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8" Type="http://schemas.openxmlformats.org/officeDocument/2006/relationships/image" Target="../media/image21.png"/><Relationship Id="rId13" Type="http://schemas.microsoft.com/office/2007/relationships/hdphoto" Target="../media/hdphoto3.wdp"/><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9.xml"/><Relationship Id="rId6" Type="http://schemas.openxmlformats.org/officeDocument/2006/relationships/image" Target="../media/image19.png"/><Relationship Id="rId11" Type="http://schemas.microsoft.com/office/2007/relationships/hdphoto" Target="../media/hdphoto2.wdp"/><Relationship Id="rId5" Type="http://schemas.openxmlformats.org/officeDocument/2006/relationships/image" Target="../media/image18.jpeg"/><Relationship Id="rId10" Type="http://schemas.openxmlformats.org/officeDocument/2006/relationships/image" Target="../media/image22.png"/><Relationship Id="rId4" Type="http://schemas.openxmlformats.org/officeDocument/2006/relationships/image" Target="../media/image17.jpeg"/><Relationship Id="rId9" Type="http://schemas.microsoft.com/office/2007/relationships/hdphoto" Target="../media/hdphoto1.wdp"/></Relationships>
</file>

<file path=ppt/slides/_rels/slide40.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25.xml"/><Relationship Id="rId1" Type="http://schemas.openxmlformats.org/officeDocument/2006/relationships/slideLayout" Target="../slideLayouts/slideLayout9.xml"/><Relationship Id="rId6" Type="http://schemas.openxmlformats.org/officeDocument/2006/relationships/image" Target="../media/image89.jpeg"/><Relationship Id="rId5" Type="http://schemas.openxmlformats.org/officeDocument/2006/relationships/image" Target="../media/image88.jpeg"/><Relationship Id="rId4" Type="http://schemas.openxmlformats.org/officeDocument/2006/relationships/image" Target="../media/image87.jpeg"/></Relationships>
</file>

<file path=ppt/slides/_rels/slide41.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26.xml"/><Relationship Id="rId1" Type="http://schemas.openxmlformats.org/officeDocument/2006/relationships/slideLayout" Target="../slideLayouts/slideLayout6.xml"/><Relationship Id="rId6" Type="http://schemas.openxmlformats.org/officeDocument/2006/relationships/image" Target="../media/image93.jpeg"/><Relationship Id="rId5" Type="http://schemas.openxmlformats.org/officeDocument/2006/relationships/image" Target="../media/image92.jpeg"/><Relationship Id="rId4" Type="http://schemas.openxmlformats.org/officeDocument/2006/relationships/image" Target="../media/image91.png"/></Relationships>
</file>

<file path=ppt/slides/_rels/slide42.xml.rels><?xml version="1.0" encoding="UTF-8" standalone="yes"?>
<Relationships xmlns="http://schemas.openxmlformats.org/package/2006/relationships"><Relationship Id="rId3" Type="http://schemas.openxmlformats.org/officeDocument/2006/relationships/hyperlink" Target="https://www.gartner.com/doc/2592117/forecast-contact-centers-worldwide-" TargetMode="External"/><Relationship Id="rId2" Type="http://schemas.openxmlformats.org/officeDocument/2006/relationships/notesSlide" Target="../notesSlides/notesSlide27.xml"/><Relationship Id="rId1" Type="http://schemas.openxmlformats.org/officeDocument/2006/relationships/slideLayout" Target="../slideLayouts/slideLayout6.xml"/><Relationship Id="rId4" Type="http://schemas.openxmlformats.org/officeDocument/2006/relationships/hyperlink" Target="http://www.marketsandmarkets.com/PressReleases/customer-experience-management.asp"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28.xml"/><Relationship Id="rId1" Type="http://schemas.openxmlformats.org/officeDocument/2006/relationships/slideLayout" Target="../slideLayouts/slideLayout9.xml"/><Relationship Id="rId4" Type="http://schemas.openxmlformats.org/officeDocument/2006/relationships/image" Target="../media/image95.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31.xml"/><Relationship Id="rId1" Type="http://schemas.openxmlformats.org/officeDocument/2006/relationships/slideLayout" Target="../slideLayouts/slideLayout6.xml"/><Relationship Id="rId4" Type="http://schemas.openxmlformats.org/officeDocument/2006/relationships/image" Target="../media/image97.png"/></Relationships>
</file>

<file path=ppt/slides/_rels/slide47.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32.xml"/><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hyperlink" Target="http://www.forbes.com/sites/louiscolumbus/2014/03/14/roundup-of-cloud-computing-forecasts-and-market-estimates-2014/" TargetMode="External"/><Relationship Id="rId1" Type="http://schemas.openxmlformats.org/officeDocument/2006/relationships/slideLayout" Target="../slideLayouts/slideLayout9.xml"/><Relationship Id="rId5" Type="http://schemas.openxmlformats.org/officeDocument/2006/relationships/image" Target="../media/image101.png"/><Relationship Id="rId4" Type="http://schemas.openxmlformats.org/officeDocument/2006/relationships/image" Target="../media/image100.png"/></Relationships>
</file>

<file path=ppt/slides/_rels/slide49.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33.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4.png"/><Relationship Id="rId7"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9.xml"/><Relationship Id="rId6" Type="http://schemas.openxmlformats.org/officeDocument/2006/relationships/image" Target="../media/image26.png"/><Relationship Id="rId11" Type="http://schemas.openxmlformats.org/officeDocument/2006/relationships/hyperlink" Target="http://www.quora.com/Startups/How-big-is-the-market-for-website-chat-software-like-ClickDesk-Olark-LiveChat-Boldchat-etc" TargetMode="External"/><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hyperlink" Target="file:///\\localhost\Users\sajeelhussain\Downloads\contact_center_trends_wp.pdf" TargetMode="External"/><Relationship Id="rId9" Type="http://schemas.openxmlformats.org/officeDocument/2006/relationships/image" Target="../media/image29.png"/></Relationships>
</file>

<file path=ppt/slides/_rels/slide50.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8" Type="http://schemas.openxmlformats.org/officeDocument/2006/relationships/image" Target="../media/image109.png"/><Relationship Id="rId13" Type="http://schemas.openxmlformats.org/officeDocument/2006/relationships/image" Target="../media/image114.png"/><Relationship Id="rId18" Type="http://schemas.openxmlformats.org/officeDocument/2006/relationships/image" Target="../media/image119.png"/><Relationship Id="rId26" Type="http://schemas.openxmlformats.org/officeDocument/2006/relationships/image" Target="../media/image127.png"/><Relationship Id="rId39" Type="http://schemas.openxmlformats.org/officeDocument/2006/relationships/hyperlink" Target="http://www.slideshare.net/aramshaw/net-promoter-score-a-10-slide-introduction" TargetMode="External"/><Relationship Id="rId3" Type="http://schemas.openxmlformats.org/officeDocument/2006/relationships/image" Target="../media/image104.png"/><Relationship Id="rId21" Type="http://schemas.openxmlformats.org/officeDocument/2006/relationships/image" Target="../media/image122.png"/><Relationship Id="rId34" Type="http://schemas.openxmlformats.org/officeDocument/2006/relationships/image" Target="../media/image135.png"/><Relationship Id="rId7" Type="http://schemas.openxmlformats.org/officeDocument/2006/relationships/image" Target="../media/image108.png"/><Relationship Id="rId12" Type="http://schemas.openxmlformats.org/officeDocument/2006/relationships/image" Target="../media/image113.png"/><Relationship Id="rId17" Type="http://schemas.openxmlformats.org/officeDocument/2006/relationships/image" Target="../media/image118.png"/><Relationship Id="rId25" Type="http://schemas.openxmlformats.org/officeDocument/2006/relationships/image" Target="../media/image126.png"/><Relationship Id="rId33" Type="http://schemas.openxmlformats.org/officeDocument/2006/relationships/image" Target="../media/image134.png"/><Relationship Id="rId38" Type="http://schemas.openxmlformats.org/officeDocument/2006/relationships/image" Target="../media/image139.jpeg"/><Relationship Id="rId2" Type="http://schemas.openxmlformats.org/officeDocument/2006/relationships/notesSlide" Target="../notesSlides/notesSlide35.xml"/><Relationship Id="rId16" Type="http://schemas.openxmlformats.org/officeDocument/2006/relationships/image" Target="../media/image117.png"/><Relationship Id="rId20" Type="http://schemas.openxmlformats.org/officeDocument/2006/relationships/image" Target="../media/image121.png"/><Relationship Id="rId29" Type="http://schemas.openxmlformats.org/officeDocument/2006/relationships/image" Target="../media/image130.png"/><Relationship Id="rId1" Type="http://schemas.openxmlformats.org/officeDocument/2006/relationships/slideLayout" Target="../slideLayouts/slideLayout9.xml"/><Relationship Id="rId6" Type="http://schemas.openxmlformats.org/officeDocument/2006/relationships/image" Target="../media/image107.png"/><Relationship Id="rId11" Type="http://schemas.openxmlformats.org/officeDocument/2006/relationships/image" Target="../media/image112.png"/><Relationship Id="rId24" Type="http://schemas.openxmlformats.org/officeDocument/2006/relationships/image" Target="../media/image125.png"/><Relationship Id="rId32" Type="http://schemas.openxmlformats.org/officeDocument/2006/relationships/image" Target="../media/image133.png"/><Relationship Id="rId37" Type="http://schemas.openxmlformats.org/officeDocument/2006/relationships/image" Target="../media/image138.png"/><Relationship Id="rId5" Type="http://schemas.openxmlformats.org/officeDocument/2006/relationships/image" Target="../media/image106.png"/><Relationship Id="rId15" Type="http://schemas.openxmlformats.org/officeDocument/2006/relationships/image" Target="../media/image116.png"/><Relationship Id="rId23" Type="http://schemas.openxmlformats.org/officeDocument/2006/relationships/image" Target="../media/image124.png"/><Relationship Id="rId28" Type="http://schemas.openxmlformats.org/officeDocument/2006/relationships/image" Target="../media/image129.png"/><Relationship Id="rId36" Type="http://schemas.openxmlformats.org/officeDocument/2006/relationships/image" Target="../media/image137.jpeg"/><Relationship Id="rId10" Type="http://schemas.openxmlformats.org/officeDocument/2006/relationships/image" Target="../media/image111.png"/><Relationship Id="rId19" Type="http://schemas.openxmlformats.org/officeDocument/2006/relationships/image" Target="../media/image120.png"/><Relationship Id="rId31" Type="http://schemas.openxmlformats.org/officeDocument/2006/relationships/image" Target="../media/image132.png"/><Relationship Id="rId4" Type="http://schemas.openxmlformats.org/officeDocument/2006/relationships/image" Target="../media/image105.png"/><Relationship Id="rId9" Type="http://schemas.openxmlformats.org/officeDocument/2006/relationships/image" Target="../media/image110.png"/><Relationship Id="rId14" Type="http://schemas.openxmlformats.org/officeDocument/2006/relationships/image" Target="../media/image115.png"/><Relationship Id="rId22" Type="http://schemas.openxmlformats.org/officeDocument/2006/relationships/image" Target="../media/image123.png"/><Relationship Id="rId27" Type="http://schemas.openxmlformats.org/officeDocument/2006/relationships/image" Target="../media/image128.png"/><Relationship Id="rId30" Type="http://schemas.openxmlformats.org/officeDocument/2006/relationships/image" Target="../media/image131.png"/><Relationship Id="rId35" Type="http://schemas.openxmlformats.org/officeDocument/2006/relationships/image" Target="../media/image136.png"/></Relationships>
</file>

<file path=ppt/slides/_rels/slide52.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36.xml"/><Relationship Id="rId1" Type="http://schemas.openxmlformats.org/officeDocument/2006/relationships/slideLayout" Target="../slideLayouts/slideLayout6.xml"/><Relationship Id="rId6" Type="http://schemas.openxmlformats.org/officeDocument/2006/relationships/image" Target="../media/image143.jpeg"/><Relationship Id="rId5" Type="http://schemas.openxmlformats.org/officeDocument/2006/relationships/image" Target="../media/image142.jpeg"/><Relationship Id="rId4" Type="http://schemas.openxmlformats.org/officeDocument/2006/relationships/image" Target="../media/image141.jpeg"/></Relationships>
</file>

<file path=ppt/slides/_rels/slide5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44.png"/><Relationship Id="rId7" Type="http://schemas.openxmlformats.org/officeDocument/2006/relationships/diagramColors" Target="../diagrams/colors1.xml"/><Relationship Id="rId2" Type="http://schemas.openxmlformats.org/officeDocument/2006/relationships/notesSlide" Target="../notesSlides/notesSlide37.xml"/><Relationship Id="rId1" Type="http://schemas.openxmlformats.org/officeDocument/2006/relationships/slideLayout" Target="../slideLayouts/slideLayout9.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5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45.png"/><Relationship Id="rId1" Type="http://schemas.openxmlformats.org/officeDocument/2006/relationships/slideLayout" Target="../slideLayouts/slideLayout6.xml"/><Relationship Id="rId5" Type="http://schemas.openxmlformats.org/officeDocument/2006/relationships/image" Target="../media/image147.png"/><Relationship Id="rId4" Type="http://schemas.openxmlformats.org/officeDocument/2006/relationships/image" Target="../media/image146.png"/></Relationships>
</file>

<file path=ppt/slides/_rels/slide55.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48.png"/><Relationship Id="rId1" Type="http://schemas.openxmlformats.org/officeDocument/2006/relationships/slideLayout" Target="../slideLayouts/slideLayout9.xml"/><Relationship Id="rId5" Type="http://schemas.openxmlformats.org/officeDocument/2006/relationships/image" Target="../media/image151.png"/><Relationship Id="rId4" Type="http://schemas.openxmlformats.org/officeDocument/2006/relationships/image" Target="../media/image150.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152.jpe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image" Target="../media/image154.png"/><Relationship Id="rId1" Type="http://schemas.openxmlformats.org/officeDocument/2006/relationships/slideLayout" Target="../slideLayouts/slideLayout6.xml"/><Relationship Id="rId4" Type="http://schemas.openxmlformats.org/officeDocument/2006/relationships/image" Target="../media/image155.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39.xml"/><Relationship Id="rId1" Type="http://schemas.openxmlformats.org/officeDocument/2006/relationships/slideLayout" Target="../slideLayouts/slideLayout6.xml"/><Relationship Id="rId4" Type="http://schemas.openxmlformats.org/officeDocument/2006/relationships/image" Target="../media/image157.png"/></Relationships>
</file>

<file path=ppt/slides/_rels/slide61.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chart" Target="../charts/chart6.xml"/><Relationship Id="rId1" Type="http://schemas.openxmlformats.org/officeDocument/2006/relationships/slideLayout" Target="../slideLayouts/slideLayout9.xml"/></Relationships>
</file>

<file path=ppt/slides/_rels/slide62.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40.xml"/><Relationship Id="rId1" Type="http://schemas.openxmlformats.org/officeDocument/2006/relationships/slideLayout" Target="../slideLayouts/slideLayout9.xml"/><Relationship Id="rId4" Type="http://schemas.openxmlformats.org/officeDocument/2006/relationships/image" Target="../media/image157.png"/></Relationships>
</file>

<file path=ppt/slides/_rels/slide64.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notesSlide" Target="../notesSlides/notesSlide41.xml"/><Relationship Id="rId1" Type="http://schemas.openxmlformats.org/officeDocument/2006/relationships/slideLayout" Target="../slideLayouts/slideLayout6.xml"/><Relationship Id="rId5" Type="http://schemas.openxmlformats.org/officeDocument/2006/relationships/image" Target="../media/image160.jpeg"/><Relationship Id="rId4" Type="http://schemas.openxmlformats.org/officeDocument/2006/relationships/image" Target="../media/image159.jpeg"/></Relationships>
</file>

<file path=ppt/slides/_rels/slide65.xml.rels><?xml version="1.0" encoding="UTF-8" standalone="yes"?>
<Relationships xmlns="http://schemas.openxmlformats.org/package/2006/relationships"><Relationship Id="rId8" Type="http://schemas.openxmlformats.org/officeDocument/2006/relationships/image" Target="../media/image166.png"/><Relationship Id="rId3" Type="http://schemas.openxmlformats.org/officeDocument/2006/relationships/image" Target="../media/image161.jpeg"/><Relationship Id="rId7" Type="http://schemas.openxmlformats.org/officeDocument/2006/relationships/image" Target="../media/image165.jpeg"/><Relationship Id="rId2" Type="http://schemas.openxmlformats.org/officeDocument/2006/relationships/notesSlide" Target="../notesSlides/notesSlide42.xml"/><Relationship Id="rId1" Type="http://schemas.openxmlformats.org/officeDocument/2006/relationships/slideLayout" Target="../slideLayouts/slideLayout6.xml"/><Relationship Id="rId6" Type="http://schemas.openxmlformats.org/officeDocument/2006/relationships/image" Target="../media/image164.jpeg"/><Relationship Id="rId5" Type="http://schemas.openxmlformats.org/officeDocument/2006/relationships/image" Target="../media/image163.jpeg"/><Relationship Id="rId4" Type="http://schemas.openxmlformats.org/officeDocument/2006/relationships/image" Target="../media/image162.jpeg"/><Relationship Id="rId9" Type="http://schemas.openxmlformats.org/officeDocument/2006/relationships/image" Target="../media/image167.png"/></Relationships>
</file>

<file path=ppt/slides/_rels/slide66.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43.xml"/><Relationship Id="rId1" Type="http://schemas.openxmlformats.org/officeDocument/2006/relationships/slideLayout" Target="../slideLayouts/slideLayout6.xml"/><Relationship Id="rId6" Type="http://schemas.openxmlformats.org/officeDocument/2006/relationships/image" Target="../media/image171.png"/><Relationship Id="rId5" Type="http://schemas.openxmlformats.org/officeDocument/2006/relationships/image" Target="../media/image170.png"/><Relationship Id="rId4" Type="http://schemas.openxmlformats.org/officeDocument/2006/relationships/image" Target="../media/image169.png"/></Relationships>
</file>

<file path=ppt/slides/_rels/slide67.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44.xml"/><Relationship Id="rId1" Type="http://schemas.openxmlformats.org/officeDocument/2006/relationships/slideLayout" Target="../slideLayouts/slideLayout6.xml"/><Relationship Id="rId4" Type="http://schemas.openxmlformats.org/officeDocument/2006/relationships/image" Target="../media/image173.png"/></Relationships>
</file>

<file path=ppt/slides/_rels/slide68.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8" Type="http://schemas.microsoft.com/office/2007/relationships/hdphoto" Target="../media/hdphoto5.wdp"/><Relationship Id="rId13" Type="http://schemas.openxmlformats.org/officeDocument/2006/relationships/image" Target="../media/image185.png"/><Relationship Id="rId3" Type="http://schemas.openxmlformats.org/officeDocument/2006/relationships/image" Target="../media/image176.png"/><Relationship Id="rId7" Type="http://schemas.openxmlformats.org/officeDocument/2006/relationships/image" Target="../media/image180.png"/><Relationship Id="rId12" Type="http://schemas.openxmlformats.org/officeDocument/2006/relationships/image" Target="../media/image184.png"/><Relationship Id="rId2" Type="http://schemas.openxmlformats.org/officeDocument/2006/relationships/image" Target="../media/image175.png"/><Relationship Id="rId1" Type="http://schemas.openxmlformats.org/officeDocument/2006/relationships/slideLayout" Target="../slideLayouts/slideLayout6.xml"/><Relationship Id="rId6" Type="http://schemas.openxmlformats.org/officeDocument/2006/relationships/image" Target="../media/image179.png"/><Relationship Id="rId11" Type="http://schemas.openxmlformats.org/officeDocument/2006/relationships/image" Target="../media/image183.png"/><Relationship Id="rId5" Type="http://schemas.openxmlformats.org/officeDocument/2006/relationships/image" Target="../media/image178.png"/><Relationship Id="rId15" Type="http://schemas.openxmlformats.org/officeDocument/2006/relationships/image" Target="../media/image187.png"/><Relationship Id="rId10" Type="http://schemas.openxmlformats.org/officeDocument/2006/relationships/image" Target="../media/image182.jpeg"/><Relationship Id="rId4" Type="http://schemas.openxmlformats.org/officeDocument/2006/relationships/image" Target="../media/image177.png"/><Relationship Id="rId9" Type="http://schemas.openxmlformats.org/officeDocument/2006/relationships/image" Target="../media/image181.png"/><Relationship Id="rId14" Type="http://schemas.openxmlformats.org/officeDocument/2006/relationships/image" Target="../media/image186.png"/></Relationships>
</file>

<file path=ppt/slides/_rels/slide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9.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png"/></Relationships>
</file>

<file path=ppt/slides/_rels/slide70.xml.rels><?xml version="1.0" encoding="UTF-8" standalone="yes"?>
<Relationships xmlns="http://schemas.openxmlformats.org/package/2006/relationships"><Relationship Id="rId3" Type="http://schemas.openxmlformats.org/officeDocument/2006/relationships/image" Target="../media/image188.jpeg"/><Relationship Id="rId2" Type="http://schemas.openxmlformats.org/officeDocument/2006/relationships/notesSlide" Target="../notesSlides/notesSlide46.xml"/><Relationship Id="rId1" Type="http://schemas.openxmlformats.org/officeDocument/2006/relationships/slideLayout" Target="../slideLayouts/slideLayout6.xml"/><Relationship Id="rId6" Type="http://schemas.openxmlformats.org/officeDocument/2006/relationships/image" Target="../media/image190.png"/><Relationship Id="rId5" Type="http://schemas.openxmlformats.org/officeDocument/2006/relationships/image" Target="../media/image176.png"/><Relationship Id="rId4" Type="http://schemas.openxmlformats.org/officeDocument/2006/relationships/image" Target="../media/image189.png"/></Relationships>
</file>

<file path=ppt/slides/_rels/slide71.xml.rels><?xml version="1.0" encoding="UTF-8" standalone="yes"?>
<Relationships xmlns="http://schemas.openxmlformats.org/package/2006/relationships"><Relationship Id="rId2" Type="http://schemas.openxmlformats.org/officeDocument/2006/relationships/image" Target="../media/image191.png"/><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notesSlide" Target="../notesSlides/notesSlide47.xml"/><Relationship Id="rId1" Type="http://schemas.openxmlformats.org/officeDocument/2006/relationships/slideLayout" Target="../slideLayouts/slideLayout13.xml"/><Relationship Id="rId5" Type="http://schemas.openxmlformats.org/officeDocument/2006/relationships/image" Target="../media/image194.png"/><Relationship Id="rId4" Type="http://schemas.openxmlformats.org/officeDocument/2006/relationships/image" Target="../media/image193.png"/></Relationships>
</file>

<file path=ppt/slides/_rels/slide74.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notesSlide" Target="../notesSlides/notesSlide48.xml"/><Relationship Id="rId1" Type="http://schemas.openxmlformats.org/officeDocument/2006/relationships/slideLayout" Target="../slideLayouts/slideLayout9.xml"/></Relationships>
</file>

<file path=ppt/slides/_rels/slide75.xml.rels><?xml version="1.0" encoding="UTF-8" standalone="yes"?>
<Relationships xmlns="http://schemas.openxmlformats.org/package/2006/relationships"><Relationship Id="rId8" Type="http://schemas.openxmlformats.org/officeDocument/2006/relationships/image" Target="../media/image201.png"/><Relationship Id="rId3" Type="http://schemas.openxmlformats.org/officeDocument/2006/relationships/image" Target="../media/image196.png"/><Relationship Id="rId7" Type="http://schemas.openxmlformats.org/officeDocument/2006/relationships/image" Target="../media/image200.png"/><Relationship Id="rId2" Type="http://schemas.openxmlformats.org/officeDocument/2006/relationships/notesSlide" Target="../notesSlides/notesSlide49.xml"/><Relationship Id="rId1" Type="http://schemas.openxmlformats.org/officeDocument/2006/relationships/slideLayout" Target="../slideLayouts/slideLayout9.xml"/><Relationship Id="rId6" Type="http://schemas.openxmlformats.org/officeDocument/2006/relationships/image" Target="../media/image199.png"/><Relationship Id="rId5" Type="http://schemas.openxmlformats.org/officeDocument/2006/relationships/image" Target="../media/image198.png"/><Relationship Id="rId4" Type="http://schemas.openxmlformats.org/officeDocument/2006/relationships/image" Target="../media/image197.png"/></Relationships>
</file>

<file path=ppt/slides/_rels/slide76.xml.rels><?xml version="1.0" encoding="UTF-8" standalone="yes"?>
<Relationships xmlns="http://schemas.openxmlformats.org/package/2006/relationships"><Relationship Id="rId3" Type="http://schemas.openxmlformats.org/officeDocument/2006/relationships/image" Target="../media/image202.jpeg"/><Relationship Id="rId7" Type="http://schemas.openxmlformats.org/officeDocument/2006/relationships/image" Target="../media/image206.png"/><Relationship Id="rId2" Type="http://schemas.openxmlformats.org/officeDocument/2006/relationships/notesSlide" Target="../notesSlides/notesSlide50.xml"/><Relationship Id="rId1" Type="http://schemas.openxmlformats.org/officeDocument/2006/relationships/slideLayout" Target="../slideLayouts/slideLayout9.xml"/><Relationship Id="rId6" Type="http://schemas.openxmlformats.org/officeDocument/2006/relationships/image" Target="../media/image205.png"/><Relationship Id="rId5" Type="http://schemas.openxmlformats.org/officeDocument/2006/relationships/image" Target="../media/image204.png"/><Relationship Id="rId4" Type="http://schemas.openxmlformats.org/officeDocument/2006/relationships/image" Target="../media/image203.jpeg"/></Relationships>
</file>

<file path=ppt/slides/_rels/slide77.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52.xml"/><Relationship Id="rId1" Type="http://schemas.openxmlformats.org/officeDocument/2006/relationships/slideLayout" Target="../slideLayouts/slideLayout9.xml"/></Relationships>
</file>

<file path=ppt/slides/_rels/slide79.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notesSlide" Target="../notesSlides/notesSlide53.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6.xml"/><Relationship Id="rId1" Type="http://schemas.openxmlformats.org/officeDocument/2006/relationships/slideLayout" Target="../slideLayouts/slideLayout9.xml"/><Relationship Id="rId4" Type="http://schemas.openxmlformats.org/officeDocument/2006/relationships/hyperlink" Target="https://drive.google.com/open?id=0B4xyzPALh-s0dmpDblJEQ29MWHc&amp;authuser=0"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152400" y="4236792"/>
            <a:ext cx="5905500" cy="502347"/>
          </a:xfrm>
        </p:spPr>
        <p:txBody>
          <a:bodyPr>
            <a:noAutofit/>
          </a:bodyPr>
          <a:lstStyle/>
          <a:p>
            <a:r>
              <a:rPr lang="en-US" dirty="0" smtClean="0"/>
              <a:t>&lt;Speaker &gt;</a:t>
            </a:r>
            <a:endParaRPr lang="en-US" dirty="0"/>
          </a:p>
        </p:txBody>
      </p:sp>
      <p:sp>
        <p:nvSpPr>
          <p:cNvPr id="8" name="Title 7"/>
          <p:cNvSpPr>
            <a:spLocks noGrp="1"/>
          </p:cNvSpPr>
          <p:nvPr>
            <p:ph type="title"/>
          </p:nvPr>
        </p:nvSpPr>
        <p:spPr/>
        <p:txBody>
          <a:bodyPr/>
          <a:lstStyle/>
          <a:p>
            <a:pPr marL="0" indent="0" algn="r">
              <a:lnSpc>
                <a:spcPct val="100000"/>
              </a:lnSpc>
              <a:spcAft>
                <a:spcPts val="600"/>
              </a:spcAft>
            </a:pPr>
            <a:r>
              <a:rPr lang="en-US" sz="3600" dirty="0" smtClean="0">
                <a:cs typeface="Calibri"/>
              </a:rPr>
              <a:t>Market Data Master Deck</a:t>
            </a:r>
            <a:endParaRPr lang="en-US" sz="3600" dirty="0">
              <a:cs typeface="Calibri"/>
            </a:endParaRPr>
          </a:p>
        </p:txBody>
      </p:sp>
      <p:sp>
        <p:nvSpPr>
          <p:cNvPr id="5" name="TextBox 4"/>
          <p:cNvSpPr txBox="1"/>
          <p:nvPr/>
        </p:nvSpPr>
        <p:spPr>
          <a:xfrm>
            <a:off x="6580214" y="4370380"/>
            <a:ext cx="2071140" cy="369332"/>
          </a:xfrm>
          <a:prstGeom prst="rect">
            <a:avLst/>
          </a:prstGeom>
          <a:noFill/>
        </p:spPr>
        <p:txBody>
          <a:bodyPr wrap="square" rtlCol="0" anchor="b" anchorCtr="0">
            <a:spAutoFit/>
          </a:bodyPr>
          <a:lstStyle/>
          <a:p>
            <a:pPr algn="r" defTabSz="457200"/>
            <a:r>
              <a:rPr lang="en-US" dirty="0" smtClean="0">
                <a:solidFill>
                  <a:srgbClr val="54647E"/>
                </a:solidFill>
              </a:rPr>
              <a:t>June | 2015</a:t>
            </a:r>
            <a:endParaRPr lang="en-US" dirty="0">
              <a:solidFill>
                <a:srgbClr val="54647E"/>
              </a:solidFill>
            </a:endParaRPr>
          </a:p>
        </p:txBody>
      </p:sp>
    </p:spTree>
    <p:extLst>
      <p:ext uri="{BB962C8B-B14F-4D97-AF65-F5344CB8AC3E}">
        <p14:creationId xmlns:p14="http://schemas.microsoft.com/office/powerpoint/2010/main" val="1025291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Gartner Contact Center Predictions </a:t>
            </a:r>
            <a:endParaRPr lang="en-US" dirty="0"/>
          </a:p>
        </p:txBody>
      </p:sp>
      <p:pic>
        <p:nvPicPr>
          <p:cNvPr id="1026" name="Picture 2" descr="Inline imag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38600" y="819150"/>
            <a:ext cx="4805611" cy="389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Line Callout 1 5"/>
          <p:cNvSpPr/>
          <p:nvPr/>
        </p:nvSpPr>
        <p:spPr>
          <a:xfrm>
            <a:off x="762000" y="1200150"/>
            <a:ext cx="2514600" cy="1447800"/>
          </a:xfrm>
          <a:prstGeom prst="borderCallout1">
            <a:avLst>
              <a:gd name="adj1" fmla="val 48563"/>
              <a:gd name="adj2" fmla="val 100293"/>
              <a:gd name="adj3" fmla="val 22842"/>
              <a:gd name="adj4" fmla="val 137891"/>
            </a:avLst>
          </a:prstGeom>
          <a:solidFill>
            <a:schemeClr val="accent3"/>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dirty="0" smtClean="0"/>
              <a:t>By 2015 at least 60% of the Internet users will opt for mobile customer service applications as their first option</a:t>
            </a:r>
            <a:endParaRPr lang="en-US" dirty="0"/>
          </a:p>
        </p:txBody>
      </p:sp>
      <p:sp>
        <p:nvSpPr>
          <p:cNvPr id="8" name="Line Callout 1 7"/>
          <p:cNvSpPr/>
          <p:nvPr/>
        </p:nvSpPr>
        <p:spPr>
          <a:xfrm>
            <a:off x="744415" y="3181349"/>
            <a:ext cx="2514600" cy="1533525"/>
          </a:xfrm>
          <a:prstGeom prst="borderCallout1">
            <a:avLst>
              <a:gd name="adj1" fmla="val 51153"/>
              <a:gd name="adj2" fmla="val 99360"/>
              <a:gd name="adj3" fmla="val -93757"/>
              <a:gd name="adj4" fmla="val 222273"/>
            </a:avLst>
          </a:prstGeom>
          <a:solidFill>
            <a:schemeClr val="accent3"/>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1600" dirty="0" smtClean="0"/>
              <a:t>Contextual advice and support delivered through analytics systems across all channels will be the key differentiator during customer engagement </a:t>
            </a:r>
            <a:endParaRPr lang="en-US" sz="1600" dirty="0"/>
          </a:p>
        </p:txBody>
      </p:sp>
      <p:sp>
        <p:nvSpPr>
          <p:cNvPr id="5" name="Footer Placeholder 4"/>
          <p:cNvSpPr>
            <a:spLocks noGrp="1"/>
          </p:cNvSpPr>
          <p:nvPr>
            <p:ph type="ftr" sz="quarter" idx="11"/>
          </p:nvPr>
        </p:nvSpPr>
        <p:spPr/>
        <p:txBody>
          <a:bodyPr/>
          <a:lstStyle/>
          <a:p>
            <a:r>
              <a:rPr lang="en-US" smtClean="0">
                <a:solidFill>
                  <a:prstClr val="white">
                    <a:lumMod val="65000"/>
                  </a:prstClr>
                </a:solidFill>
              </a:rPr>
              <a:t>CaféX Communications Confidential © 2015 – All Rights Reserved. </a:t>
            </a:r>
            <a:endParaRPr lang="en-US" dirty="0">
              <a:solidFill>
                <a:prstClr val="white">
                  <a:lumMod val="65000"/>
                </a:prstClr>
              </a:solidFill>
            </a:endParaRPr>
          </a:p>
        </p:txBody>
      </p:sp>
      <p:sp>
        <p:nvSpPr>
          <p:cNvPr id="7" name="Slide Number Placeholder 6"/>
          <p:cNvSpPr>
            <a:spLocks noGrp="1"/>
          </p:cNvSpPr>
          <p:nvPr>
            <p:ph type="sldNum" sz="quarter" idx="12"/>
          </p:nvPr>
        </p:nvSpPr>
        <p:spPr/>
        <p:txBody>
          <a:bodyPr/>
          <a:lstStyle/>
          <a:p>
            <a:fld id="{0431C951-9D62-474D-B35D-66AB940D3B2F}" type="slidenum">
              <a:rPr lang="en-US" smtClean="0">
                <a:solidFill>
                  <a:prstClr val="white">
                    <a:lumMod val="65000"/>
                  </a:prstClr>
                </a:solidFill>
              </a:rPr>
              <a:pPr/>
              <a:t>10</a:t>
            </a:fld>
            <a:endParaRPr lang="en-US" dirty="0">
              <a:solidFill>
                <a:prstClr val="white">
                  <a:lumMod val="65000"/>
                </a:prstClr>
              </a:solidFill>
            </a:endParaRPr>
          </a:p>
        </p:txBody>
      </p:sp>
    </p:spTree>
    <p:extLst>
      <p:ext uri="{BB962C8B-B14F-4D97-AF65-F5344CB8AC3E}">
        <p14:creationId xmlns:p14="http://schemas.microsoft.com/office/powerpoint/2010/main" val="1211218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182"/>
          <p:cNvSpPr>
            <a:spLocks noGrp="1" noChangeArrowheads="1"/>
          </p:cNvSpPr>
          <p:nvPr>
            <p:ph type="title"/>
          </p:nvPr>
        </p:nvSpPr>
        <p:spPr>
          <a:xfrm>
            <a:off x="1346683" y="166255"/>
            <a:ext cx="7797317" cy="524958"/>
          </a:xfrm>
        </p:spPr>
        <p:txBody>
          <a:bodyPr/>
          <a:lstStyle/>
          <a:p>
            <a:r>
              <a:rPr lang="en-US" dirty="0"/>
              <a:t>Video Traffic is Growing Rapidly</a:t>
            </a:r>
            <a:endParaRPr lang="en-US" dirty="0" smtClean="0"/>
          </a:p>
        </p:txBody>
      </p:sp>
      <p:sp>
        <p:nvSpPr>
          <p:cNvPr id="26" name="Content Placeholder 47"/>
          <p:cNvSpPr txBox="1">
            <a:spLocks/>
          </p:cNvSpPr>
          <p:nvPr/>
        </p:nvSpPr>
        <p:spPr>
          <a:xfrm>
            <a:off x="4615811" y="1607526"/>
            <a:ext cx="4074983" cy="1690507"/>
          </a:xfrm>
          <a:prstGeom prst="rect">
            <a:avLst/>
          </a:prstGeom>
        </p:spPr>
        <p:txBody>
          <a:bodyPr vert="horz" lIns="91440" tIns="45720" rIns="91440" bIns="45720" rtlCol="0">
            <a:normAutofit lnSpcReduction="10000"/>
          </a:bodyPr>
          <a:lstStyle/>
          <a:p>
            <a:pPr marL="228600" indent="-228600">
              <a:lnSpc>
                <a:spcPct val="95000"/>
              </a:lnSpc>
              <a:spcBef>
                <a:spcPts val="1440"/>
              </a:spcBef>
              <a:buClr>
                <a:schemeClr val="tx2"/>
              </a:buClr>
              <a:buSzPct val="90000"/>
              <a:buFont typeface="Arial" pitchFamily="34" charset="0"/>
              <a:buChar char="•"/>
            </a:pPr>
            <a:r>
              <a:rPr lang="en-US" sz="2000" dirty="0" smtClean="0">
                <a:solidFill>
                  <a:srgbClr val="546568"/>
                </a:solidFill>
                <a:latin typeface="CiscoSans ExtraLight" pitchFamily="34" charset="0"/>
              </a:rPr>
              <a:t>The global online video community surpassed 1 billion users by the end of 2010</a:t>
            </a:r>
          </a:p>
          <a:p>
            <a:pPr marL="228600" lvl="0" indent="-228600">
              <a:lnSpc>
                <a:spcPct val="95000"/>
              </a:lnSpc>
              <a:spcBef>
                <a:spcPts val="1440"/>
              </a:spcBef>
              <a:buClr>
                <a:schemeClr val="tx2"/>
              </a:buClr>
              <a:buSzPct val="90000"/>
              <a:buFont typeface="Arial" pitchFamily="34" charset="0"/>
              <a:buChar char="•"/>
            </a:pPr>
            <a:r>
              <a:rPr lang="en-US" sz="2000" dirty="0" smtClean="0">
                <a:solidFill>
                  <a:srgbClr val="546568"/>
                </a:solidFill>
                <a:latin typeface="CiscoSans ExtraLight" pitchFamily="34" charset="0"/>
              </a:rPr>
              <a:t>Video will exceed 91% of global consumer traffic by 2014</a:t>
            </a:r>
            <a:endParaRPr kumimoji="0" lang="en-US" sz="2000" b="0" i="0" u="none" strike="noStrike" kern="1200" cap="none" spc="0" normalizeH="0" baseline="0" noProof="0" dirty="0" smtClean="0">
              <a:ln>
                <a:noFill/>
              </a:ln>
              <a:solidFill>
                <a:srgbClr val="546568"/>
              </a:solidFill>
              <a:effectLst/>
              <a:uLnTx/>
              <a:uFillTx/>
              <a:latin typeface="CiscoSans ExtraLight" pitchFamily="34" charset="0"/>
              <a:ea typeface="+mn-ea"/>
              <a:cs typeface="+mn-cs"/>
            </a:endParaRPr>
          </a:p>
        </p:txBody>
      </p:sp>
      <p:graphicFrame>
        <p:nvGraphicFramePr>
          <p:cNvPr id="27" name="Chart 26"/>
          <p:cNvGraphicFramePr/>
          <p:nvPr>
            <p:extLst>
              <p:ext uri="{D42A27DB-BD31-4B8C-83A1-F6EECF244321}">
                <p14:modId xmlns:p14="http://schemas.microsoft.com/office/powerpoint/2010/main" val="1066159521"/>
              </p:ext>
            </p:extLst>
          </p:nvPr>
        </p:nvGraphicFramePr>
        <p:xfrm>
          <a:off x="605192" y="1122945"/>
          <a:ext cx="3743459" cy="3247627"/>
        </p:xfrm>
        <a:graphic>
          <a:graphicData uri="http://schemas.openxmlformats.org/drawingml/2006/chart">
            <c:chart xmlns:c="http://schemas.openxmlformats.org/drawingml/2006/chart" xmlns:r="http://schemas.openxmlformats.org/officeDocument/2006/relationships" r:id="rId3"/>
          </a:graphicData>
        </a:graphic>
      </p:graphicFrame>
      <p:sp>
        <p:nvSpPr>
          <p:cNvPr id="28" name="TextBox 27"/>
          <p:cNvSpPr txBox="1"/>
          <p:nvPr/>
        </p:nvSpPr>
        <p:spPr>
          <a:xfrm rot="16200000">
            <a:off x="-660398" y="2340420"/>
            <a:ext cx="2161845" cy="369332"/>
          </a:xfrm>
          <a:prstGeom prst="rect">
            <a:avLst/>
          </a:prstGeom>
          <a:noFill/>
        </p:spPr>
        <p:txBody>
          <a:bodyPr wrap="none" rtlCol="0">
            <a:spAutoFit/>
          </a:bodyPr>
          <a:lstStyle/>
          <a:p>
            <a:r>
              <a:rPr lang="en-US" dirty="0" err="1" smtClean="0"/>
              <a:t>Petabytes</a:t>
            </a:r>
            <a:r>
              <a:rPr lang="en-US" dirty="0" smtClean="0"/>
              <a:t> per month</a:t>
            </a:r>
            <a:endParaRPr lang="en-US" dirty="0"/>
          </a:p>
        </p:txBody>
      </p:sp>
      <p:sp>
        <p:nvSpPr>
          <p:cNvPr id="29" name="TextBox 28"/>
          <p:cNvSpPr txBox="1"/>
          <p:nvPr/>
        </p:nvSpPr>
        <p:spPr>
          <a:xfrm>
            <a:off x="4855335" y="3404365"/>
            <a:ext cx="2169248" cy="523220"/>
          </a:xfrm>
          <a:prstGeom prst="rect">
            <a:avLst/>
          </a:prstGeom>
          <a:noFill/>
        </p:spPr>
        <p:txBody>
          <a:bodyPr wrap="none" rtlCol="0">
            <a:spAutoFit/>
          </a:bodyPr>
          <a:lstStyle/>
          <a:p>
            <a:r>
              <a:rPr lang="en-US" sz="2800" dirty="0" smtClean="0">
                <a:solidFill>
                  <a:schemeClr val="accent1">
                    <a:lumMod val="50000"/>
                  </a:schemeClr>
                </a:solidFill>
                <a:effectLst>
                  <a:outerShdw blurRad="38100" dist="38100" dir="2700000" algn="tl">
                    <a:srgbClr val="000000">
                      <a:alpha val="43137"/>
                    </a:srgbClr>
                  </a:outerShdw>
                </a:effectLst>
              </a:rPr>
              <a:t>Video is here.</a:t>
            </a:r>
          </a:p>
        </p:txBody>
      </p:sp>
      <p:sp>
        <p:nvSpPr>
          <p:cNvPr id="30" name="TextBox 29"/>
          <p:cNvSpPr txBox="1"/>
          <p:nvPr/>
        </p:nvSpPr>
        <p:spPr>
          <a:xfrm>
            <a:off x="2572388" y="1812850"/>
            <a:ext cx="1175706" cy="369332"/>
          </a:xfrm>
          <a:prstGeom prst="rect">
            <a:avLst/>
          </a:prstGeom>
          <a:noFill/>
        </p:spPr>
        <p:txBody>
          <a:bodyPr wrap="none" rtlCol="0">
            <a:spAutoFit/>
          </a:bodyPr>
          <a:lstStyle/>
          <a:p>
            <a:r>
              <a:rPr lang="en-US" b="1" dirty="0" smtClean="0"/>
              <a:t>52% </a:t>
            </a:r>
            <a:r>
              <a:rPr lang="en-US" b="1" dirty="0" err="1" smtClean="0"/>
              <a:t>CAGR</a:t>
            </a:r>
            <a:endParaRPr lang="en-US" b="1" dirty="0"/>
          </a:p>
        </p:txBody>
      </p:sp>
      <p:sp>
        <p:nvSpPr>
          <p:cNvPr id="31" name="TextBox 30"/>
          <p:cNvSpPr txBox="1"/>
          <p:nvPr/>
        </p:nvSpPr>
        <p:spPr>
          <a:xfrm>
            <a:off x="231701" y="4520485"/>
            <a:ext cx="2983960" cy="276999"/>
          </a:xfrm>
          <a:prstGeom prst="rect">
            <a:avLst/>
          </a:prstGeom>
          <a:noFill/>
        </p:spPr>
        <p:txBody>
          <a:bodyPr wrap="none" rtlCol="0">
            <a:spAutoFit/>
          </a:bodyPr>
          <a:lstStyle/>
          <a:p>
            <a:r>
              <a:rPr lang="en-US" sz="1200" dirty="0" smtClean="0">
                <a:solidFill>
                  <a:schemeClr val="bg2">
                    <a:lumMod val="50000"/>
                  </a:schemeClr>
                </a:solidFill>
              </a:rPr>
              <a:t>Source:  Cisco Visual Networking Index, 2009</a:t>
            </a:r>
            <a:endParaRPr lang="en-US" sz="1200" dirty="0">
              <a:solidFill>
                <a:schemeClr val="bg2">
                  <a:lumMod val="50000"/>
                </a:schemeClr>
              </a:solidFill>
            </a:endParaRPr>
          </a:p>
        </p:txBody>
      </p:sp>
      <p:sp>
        <p:nvSpPr>
          <p:cNvPr id="2" name="Footer Placeholder 1"/>
          <p:cNvSpPr>
            <a:spLocks noGrp="1"/>
          </p:cNvSpPr>
          <p:nvPr>
            <p:ph type="ftr" sz="quarter" idx="11"/>
          </p:nvPr>
        </p:nvSpPr>
        <p:spPr/>
        <p:txBody>
          <a:bodyPr/>
          <a:lstStyle/>
          <a:p>
            <a:r>
              <a:rPr lang="en-US" smtClean="0">
                <a:solidFill>
                  <a:prstClr val="white">
                    <a:lumMod val="65000"/>
                  </a:prstClr>
                </a:solidFill>
              </a:rPr>
              <a:t>CaféX Communications Confidential © 2015 – All Rights Reserved. </a:t>
            </a:r>
            <a:endParaRPr lang="en-US" dirty="0">
              <a:solidFill>
                <a:prstClr val="white">
                  <a:lumMod val="65000"/>
                </a:prstClr>
              </a:solidFill>
            </a:endParaRPr>
          </a:p>
        </p:txBody>
      </p:sp>
      <p:sp>
        <p:nvSpPr>
          <p:cNvPr id="3" name="Slide Number Placeholder 2"/>
          <p:cNvSpPr>
            <a:spLocks noGrp="1"/>
          </p:cNvSpPr>
          <p:nvPr>
            <p:ph type="sldNum" sz="quarter" idx="12"/>
          </p:nvPr>
        </p:nvSpPr>
        <p:spPr/>
        <p:txBody>
          <a:bodyPr/>
          <a:lstStyle/>
          <a:p>
            <a:fld id="{0431C951-9D62-474D-B35D-66AB940D3B2F}" type="slidenum">
              <a:rPr lang="en-US" smtClean="0">
                <a:solidFill>
                  <a:prstClr val="white">
                    <a:lumMod val="65000"/>
                  </a:prstClr>
                </a:solidFill>
              </a:rPr>
              <a:pPr/>
              <a:t>11</a:t>
            </a:fld>
            <a:endParaRPr lang="en-US" dirty="0">
              <a:solidFill>
                <a:prstClr val="white">
                  <a:lumMod val="65000"/>
                </a:prstClr>
              </a:solidFill>
            </a:endParaRPr>
          </a:p>
        </p:txBody>
      </p:sp>
    </p:spTree>
    <p:extLst>
      <p:ext uri="{BB962C8B-B14F-4D97-AF65-F5344CB8AC3E}">
        <p14:creationId xmlns:p14="http://schemas.microsoft.com/office/powerpoint/2010/main" val="2296883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1"/>
          <p:cNvSpPr>
            <a:spLocks noGrp="1" noChangeArrowheads="1"/>
          </p:cNvSpPr>
          <p:nvPr>
            <p:ph type="title"/>
          </p:nvPr>
        </p:nvSpPr>
        <p:spPr/>
        <p:txBody>
          <a:bodyPr/>
          <a:lstStyle/>
          <a:p>
            <a:pPr eaLnBrk="1" hangingPunct="1">
              <a:defRPr/>
            </a:pPr>
            <a:r>
              <a:rPr lang="en-US" dirty="0"/>
              <a:t>Trends   </a:t>
            </a:r>
          </a:p>
        </p:txBody>
      </p:sp>
      <p:sp>
        <p:nvSpPr>
          <p:cNvPr id="35842" name="Rectangle 2"/>
          <p:cNvSpPr>
            <a:spLocks noGrp="1" noChangeArrowheads="1"/>
          </p:cNvSpPr>
          <p:nvPr>
            <p:ph idx="1"/>
          </p:nvPr>
        </p:nvSpPr>
        <p:spPr/>
        <p:txBody>
          <a:bodyPr>
            <a:normAutofit fontScale="92500" lnSpcReduction="20000"/>
          </a:bodyPr>
          <a:lstStyle/>
          <a:p>
            <a:pPr>
              <a:tabLst>
                <a:tab pos="500045" algn="l"/>
                <a:tab pos="500045" algn="l"/>
                <a:tab pos="500045" algn="l"/>
                <a:tab pos="500045" algn="l"/>
              </a:tabLst>
              <a:defRPr/>
            </a:pPr>
            <a:r>
              <a:rPr lang="en-US" dirty="0"/>
              <a:t>Appccelerator: Enterprises predict that </a:t>
            </a:r>
            <a:r>
              <a:rPr lang="en-US" dirty="0" smtClean="0"/>
              <a:t>2014 </a:t>
            </a:r>
            <a:r>
              <a:rPr lang="en-US" dirty="0"/>
              <a:t>will be the year when the number of new mobile applications will surpass the number of new desktop applications. </a:t>
            </a:r>
          </a:p>
          <a:p>
            <a:pPr>
              <a:tabLst>
                <a:tab pos="500045" algn="l"/>
                <a:tab pos="500045" algn="l"/>
                <a:tab pos="500045" algn="l"/>
                <a:tab pos="500045" algn="l"/>
              </a:tabLst>
              <a:defRPr/>
            </a:pPr>
            <a:r>
              <a:rPr lang="en-US" dirty="0"/>
              <a:t>Adults in the U.S. are expected to spend an </a:t>
            </a:r>
            <a:r>
              <a:rPr lang="en-US" dirty="0">
                <a:solidFill>
                  <a:srgbClr val="FFC000"/>
                </a:solidFill>
              </a:rPr>
              <a:t>average of two hours and 21 minutes a day on smartphones and tablets this year, excluding time spent talking on phones, </a:t>
            </a:r>
            <a:r>
              <a:rPr lang="en-US" dirty="0"/>
              <a:t>according to a recent study by </a:t>
            </a:r>
            <a:r>
              <a:rPr lang="en-US" dirty="0" err="1"/>
              <a:t>eMarketer</a:t>
            </a:r>
            <a:r>
              <a:rPr lang="en-US" dirty="0" smtClean="0"/>
              <a:t>.</a:t>
            </a:r>
          </a:p>
          <a:p>
            <a:pPr>
              <a:tabLst>
                <a:tab pos="500045" algn="l"/>
                <a:tab pos="500045" algn="l"/>
                <a:tab pos="500045" algn="l"/>
                <a:tab pos="500045" algn="l"/>
              </a:tabLst>
              <a:defRPr/>
            </a:pPr>
            <a:r>
              <a:rPr lang="en-US" dirty="0" smtClean="0"/>
              <a:t>Appccelerator:  73 % of enterprises have built fewer than five applications, and 39 % have built none or just one</a:t>
            </a:r>
          </a:p>
          <a:p>
            <a:r>
              <a:rPr lang="en-US" dirty="0" smtClean="0"/>
              <a:t> </a:t>
            </a:r>
            <a:r>
              <a:rPr lang="en-US" dirty="0">
                <a:solidFill>
                  <a:srgbClr val="FFC000"/>
                </a:solidFill>
              </a:rPr>
              <a:t>Mobile-ad spending in the U.S. totaled $3 billion in the first half, up from $1.2 billion</a:t>
            </a:r>
            <a:r>
              <a:rPr lang="en-US" dirty="0"/>
              <a:t> a year earlier, the Interactive Advertising Bureau estimates.</a:t>
            </a:r>
          </a:p>
          <a:p>
            <a:r>
              <a:rPr lang="en-US" dirty="0"/>
              <a:t>Mobile continues to be an inexpensive way to advertise versus online and TV</a:t>
            </a:r>
          </a:p>
          <a:p>
            <a:pPr>
              <a:tabLst>
                <a:tab pos="500045" algn="l"/>
                <a:tab pos="500045" algn="l"/>
                <a:tab pos="500045" algn="l"/>
                <a:tab pos="500045" algn="l"/>
              </a:tabLst>
              <a:defRPr/>
            </a:pPr>
            <a:endParaRPr lang="en-US" sz="2200" dirty="0"/>
          </a:p>
        </p:txBody>
      </p:sp>
      <p:sp>
        <p:nvSpPr>
          <p:cNvPr id="2" name="Footer Placeholder 1"/>
          <p:cNvSpPr>
            <a:spLocks noGrp="1"/>
          </p:cNvSpPr>
          <p:nvPr>
            <p:ph type="ftr" sz="quarter" idx="11"/>
          </p:nvPr>
        </p:nvSpPr>
        <p:spPr/>
        <p:txBody>
          <a:bodyPr/>
          <a:lstStyle/>
          <a:p>
            <a:r>
              <a:rPr lang="en-US" smtClean="0">
                <a:solidFill>
                  <a:prstClr val="white">
                    <a:lumMod val="65000"/>
                  </a:prstClr>
                </a:solidFill>
              </a:rPr>
              <a:t>CaféX Communications Confidential © 2015 – All Rights Reserved. </a:t>
            </a:r>
            <a:endParaRPr lang="en-US" dirty="0">
              <a:solidFill>
                <a:prstClr val="white">
                  <a:lumMod val="65000"/>
                </a:prstClr>
              </a:solidFill>
            </a:endParaRPr>
          </a:p>
        </p:txBody>
      </p:sp>
      <p:sp>
        <p:nvSpPr>
          <p:cNvPr id="3" name="Slide Number Placeholder 2"/>
          <p:cNvSpPr>
            <a:spLocks noGrp="1"/>
          </p:cNvSpPr>
          <p:nvPr>
            <p:ph type="sldNum" sz="quarter" idx="12"/>
          </p:nvPr>
        </p:nvSpPr>
        <p:spPr/>
        <p:txBody>
          <a:bodyPr/>
          <a:lstStyle/>
          <a:p>
            <a:fld id="{0431C951-9D62-474D-B35D-66AB940D3B2F}" type="slidenum">
              <a:rPr lang="en-US" smtClean="0">
                <a:solidFill>
                  <a:prstClr val="white">
                    <a:lumMod val="65000"/>
                  </a:prstClr>
                </a:solidFill>
              </a:rPr>
              <a:pPr/>
              <a:t>12</a:t>
            </a:fld>
            <a:endParaRPr lang="en-US" dirty="0">
              <a:solidFill>
                <a:prstClr val="white">
                  <a:lumMod val="65000"/>
                </a:prstClr>
              </a:solidFill>
            </a:endParaRPr>
          </a:p>
        </p:txBody>
      </p:sp>
    </p:spTree>
    <p:extLst>
      <p:ext uri="{BB962C8B-B14F-4D97-AF65-F5344CB8AC3E}">
        <p14:creationId xmlns:p14="http://schemas.microsoft.com/office/powerpoint/2010/main" val="20986688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l="5512" r="13077"/>
          <a:stretch/>
        </p:blipFill>
        <p:spPr>
          <a:xfrm>
            <a:off x="1776046" y="19050"/>
            <a:ext cx="7444154" cy="5143500"/>
          </a:xfrm>
          <a:prstGeom prst="rect">
            <a:avLst/>
          </a:prstGeom>
        </p:spPr>
      </p:pic>
      <p:sp>
        <p:nvSpPr>
          <p:cNvPr id="2" name="Title 1"/>
          <p:cNvSpPr>
            <a:spLocks noGrp="1"/>
          </p:cNvSpPr>
          <p:nvPr>
            <p:ph type="title"/>
          </p:nvPr>
        </p:nvSpPr>
        <p:spPr>
          <a:xfrm rot="21046168">
            <a:off x="2717274" y="829040"/>
            <a:ext cx="5275960" cy="866726"/>
          </a:xfrm>
          <a:scene3d>
            <a:camera prst="perspectiveFront" fov="2700000">
              <a:rot lat="21012000" lon="21552000" rev="21594000"/>
            </a:camera>
            <a:lightRig rig="threePt" dir="t"/>
          </a:scene3d>
        </p:spPr>
        <p:txBody>
          <a:bodyPr vert="horz" lIns="91440" tIns="45720" rIns="91440" bIns="45720" rtlCol="0">
            <a:noAutofit/>
          </a:bodyPr>
          <a:lstStyle/>
          <a:p>
            <a:pPr>
              <a:spcBef>
                <a:spcPct val="20000"/>
              </a:spcBef>
              <a:spcAft>
                <a:spcPts val="1200"/>
              </a:spcAft>
              <a:buFont typeface="Arial"/>
            </a:pPr>
            <a:r>
              <a:rPr lang="en-US" sz="2400" dirty="0">
                <a:solidFill>
                  <a:schemeClr val="bg1"/>
                </a:solidFill>
                <a:effectLst>
                  <a:outerShdw blurRad="50800" dist="38100" dir="2700000" algn="tl" rotWithShape="0">
                    <a:prstClr val="black">
                      <a:alpha val="40000"/>
                    </a:prstClr>
                  </a:outerShdw>
                </a:effectLst>
                <a:ea typeface="+mn-ea"/>
                <a:cs typeface="+mn-cs"/>
              </a:rPr>
              <a:t>Mobile </a:t>
            </a:r>
            <a:r>
              <a:rPr lang="en-US" sz="2400" dirty="0" smtClean="0">
                <a:solidFill>
                  <a:schemeClr val="bg1"/>
                </a:solidFill>
                <a:effectLst>
                  <a:outerShdw blurRad="50800" dist="38100" dir="2700000" algn="tl" rotWithShape="0">
                    <a:prstClr val="black">
                      <a:alpha val="40000"/>
                    </a:prstClr>
                  </a:outerShdw>
                </a:effectLst>
                <a:ea typeface="+mn-ea"/>
                <a:cs typeface="+mn-cs"/>
              </a:rPr>
              <a:t>&amp; web </a:t>
            </a:r>
            <a:r>
              <a:rPr lang="en-US" sz="2400" dirty="0">
                <a:solidFill>
                  <a:schemeClr val="bg1"/>
                </a:solidFill>
                <a:effectLst>
                  <a:outerShdw blurRad="50800" dist="38100" dir="2700000" algn="tl" rotWithShape="0">
                    <a:prstClr val="black">
                      <a:alpha val="40000"/>
                    </a:prstClr>
                  </a:outerShdw>
                </a:effectLst>
                <a:ea typeface="+mn-ea"/>
                <a:cs typeface="+mn-cs"/>
              </a:rPr>
              <a:t>a</a:t>
            </a:r>
            <a:r>
              <a:rPr lang="en-US" sz="2400" dirty="0" smtClean="0">
                <a:solidFill>
                  <a:schemeClr val="bg1"/>
                </a:solidFill>
                <a:effectLst>
                  <a:outerShdw blurRad="50800" dist="38100" dir="2700000" algn="tl" rotWithShape="0">
                    <a:prstClr val="black">
                      <a:alpha val="40000"/>
                    </a:prstClr>
                  </a:outerShdw>
                </a:effectLst>
                <a:ea typeface="+mn-ea"/>
                <a:cs typeface="+mn-cs"/>
              </a:rPr>
              <a:t>pps </a:t>
            </a:r>
            <a:r>
              <a:rPr lang="en-US" sz="2400" dirty="0">
                <a:solidFill>
                  <a:schemeClr val="bg1"/>
                </a:solidFill>
                <a:effectLst>
                  <a:outerShdw blurRad="50800" dist="38100" dir="2700000" algn="tl" rotWithShape="0">
                    <a:prstClr val="black">
                      <a:alpha val="40000"/>
                    </a:prstClr>
                  </a:outerShdw>
                </a:effectLst>
                <a:ea typeface="+mn-ea"/>
                <a:cs typeface="+mn-cs"/>
              </a:rPr>
              <a:t>will be the face of customer service</a:t>
            </a:r>
          </a:p>
        </p:txBody>
      </p:sp>
      <p:sp>
        <p:nvSpPr>
          <p:cNvPr id="3" name="Content Placeholder 2"/>
          <p:cNvSpPr>
            <a:spLocks noGrp="1"/>
          </p:cNvSpPr>
          <p:nvPr>
            <p:ph idx="1"/>
          </p:nvPr>
        </p:nvSpPr>
        <p:spPr>
          <a:xfrm rot="20952959">
            <a:off x="3073593" y="1708463"/>
            <a:ext cx="5496095" cy="2763892"/>
          </a:xfrm>
          <a:scene3d>
            <a:camera prst="perspectiveFront" fov="2700000">
              <a:rot lat="21012000" lon="21192000" rev="21594000"/>
            </a:camera>
            <a:lightRig rig="threePt" dir="t"/>
          </a:scene3d>
        </p:spPr>
        <p:txBody>
          <a:bodyPr>
            <a:noAutofit/>
          </a:bodyPr>
          <a:lstStyle/>
          <a:p>
            <a:pPr marL="744538" indent="-744538">
              <a:lnSpc>
                <a:spcPct val="90000"/>
              </a:lnSpc>
              <a:spcBef>
                <a:spcPts val="168"/>
              </a:spcBef>
              <a:spcAft>
                <a:spcPts val="2400"/>
              </a:spcAft>
              <a:buNone/>
            </a:pPr>
            <a:r>
              <a:rPr lang="en-US" sz="2800" b="1" dirty="0">
                <a:solidFill>
                  <a:schemeClr val="bg1"/>
                </a:solidFill>
                <a:effectLst>
                  <a:outerShdw blurRad="50800" dist="38100" dir="2700000" algn="tl" rotWithShape="0">
                    <a:prstClr val="black">
                      <a:alpha val="40000"/>
                    </a:prstClr>
                  </a:outerShdw>
                </a:effectLst>
              </a:rPr>
              <a:t>81</a:t>
            </a:r>
            <a:r>
              <a:rPr lang="en-US" sz="2800" b="1" dirty="0" smtClean="0">
                <a:solidFill>
                  <a:schemeClr val="bg1"/>
                </a:solidFill>
                <a:effectLst>
                  <a:outerShdw blurRad="50800" dist="38100" dir="2700000" algn="tl" rotWithShape="0">
                    <a:prstClr val="black">
                      <a:alpha val="40000"/>
                    </a:prstClr>
                  </a:outerShdw>
                </a:effectLst>
              </a:rPr>
              <a:t>%	</a:t>
            </a:r>
            <a:r>
              <a:rPr lang="en-US" sz="1400" dirty="0" smtClean="0">
                <a:solidFill>
                  <a:schemeClr val="bg1"/>
                </a:solidFill>
                <a:effectLst>
                  <a:outerShdw blurRad="50800" dist="38100" dir="2700000" algn="tl" rotWithShape="0">
                    <a:prstClr val="black">
                      <a:alpha val="40000"/>
                    </a:prstClr>
                  </a:outerShdw>
                </a:effectLst>
              </a:rPr>
              <a:t>of </a:t>
            </a:r>
            <a:r>
              <a:rPr lang="en-US" sz="1400" dirty="0">
                <a:solidFill>
                  <a:schemeClr val="bg1"/>
                </a:solidFill>
                <a:effectLst>
                  <a:outerShdw blurRad="50800" dist="38100" dir="2700000" algn="tl" rotWithShape="0">
                    <a:prstClr val="black">
                      <a:alpha val="40000"/>
                    </a:prstClr>
                  </a:outerShdw>
                </a:effectLst>
              </a:rPr>
              <a:t>consumers use the phone for support </a:t>
            </a:r>
            <a:r>
              <a:rPr lang="en-US" sz="1400" dirty="0" smtClean="0">
                <a:solidFill>
                  <a:schemeClr val="bg1"/>
                </a:solidFill>
                <a:effectLst>
                  <a:outerShdw blurRad="50800" dist="38100" dir="2700000" algn="tl" rotWithShape="0">
                    <a:prstClr val="black">
                      <a:alpha val="40000"/>
                    </a:prstClr>
                  </a:outerShdw>
                </a:effectLst>
              </a:rPr>
              <a:t>but only</a:t>
            </a:r>
            <a:r>
              <a:rPr lang="en-US" sz="1400" b="1" dirty="0" smtClean="0">
                <a:solidFill>
                  <a:schemeClr val="bg1"/>
                </a:solidFill>
                <a:effectLst>
                  <a:outerShdw blurRad="50800" dist="38100" dir="2700000" algn="tl" rotWithShape="0">
                    <a:prstClr val="black">
                      <a:alpha val="40000"/>
                    </a:prstClr>
                  </a:outerShdw>
                </a:effectLst>
              </a:rPr>
              <a:t> </a:t>
            </a:r>
            <a:r>
              <a:rPr lang="en-US" sz="1800" b="1" dirty="0" smtClean="0">
                <a:solidFill>
                  <a:schemeClr val="bg1"/>
                </a:solidFill>
                <a:effectLst>
                  <a:outerShdw blurRad="50800" dist="38100" dir="2700000" algn="tl" rotWithShape="0">
                    <a:prstClr val="black">
                      <a:alpha val="40000"/>
                    </a:prstClr>
                  </a:outerShdw>
                </a:effectLst>
              </a:rPr>
              <a:t>8</a:t>
            </a:r>
            <a:r>
              <a:rPr lang="en-US" sz="1800" b="1" dirty="0">
                <a:solidFill>
                  <a:schemeClr val="bg1"/>
                </a:solidFill>
                <a:effectLst>
                  <a:outerShdw blurRad="50800" dist="38100" dir="2700000" algn="tl" rotWithShape="0">
                    <a:prstClr val="black">
                      <a:alpha val="40000"/>
                    </a:prstClr>
                  </a:outerShdw>
                </a:effectLst>
              </a:rPr>
              <a:t>%</a:t>
            </a:r>
            <a:r>
              <a:rPr lang="en-US" sz="1100" b="1" dirty="0">
                <a:solidFill>
                  <a:schemeClr val="bg1"/>
                </a:solidFill>
                <a:effectLst>
                  <a:outerShdw blurRad="50800" dist="38100" dir="2700000" algn="tl" rotWithShape="0">
                    <a:prstClr val="black">
                      <a:alpha val="40000"/>
                    </a:prstClr>
                  </a:outerShdw>
                </a:effectLst>
              </a:rPr>
              <a:t> </a:t>
            </a:r>
            <a:r>
              <a:rPr lang="en-US" sz="1400" dirty="0" smtClean="0">
                <a:solidFill>
                  <a:schemeClr val="bg1"/>
                </a:solidFill>
                <a:effectLst>
                  <a:outerShdw blurRad="50800" dist="38100" dir="2700000" algn="tl" rotWithShape="0">
                    <a:prstClr val="black">
                      <a:alpha val="40000"/>
                    </a:prstClr>
                  </a:outerShdw>
                </a:effectLst>
              </a:rPr>
              <a:t>feel </a:t>
            </a:r>
            <a:r>
              <a:rPr lang="en-US" sz="1400" dirty="0">
                <a:solidFill>
                  <a:schemeClr val="bg1"/>
                </a:solidFill>
                <a:effectLst>
                  <a:outerShdw blurRad="50800" dist="38100" dir="2700000" algn="tl" rotWithShape="0">
                    <a:prstClr val="black">
                      <a:alpha val="40000"/>
                    </a:prstClr>
                  </a:outerShdw>
                </a:effectLst>
              </a:rPr>
              <a:t>they receive excellent service</a:t>
            </a:r>
          </a:p>
          <a:p>
            <a:pPr marL="915988" indent="-915988">
              <a:lnSpc>
                <a:spcPct val="90000"/>
              </a:lnSpc>
              <a:spcBef>
                <a:spcPts val="168"/>
              </a:spcBef>
              <a:spcAft>
                <a:spcPts val="2400"/>
              </a:spcAft>
              <a:buNone/>
            </a:pPr>
            <a:r>
              <a:rPr lang="en-US" sz="2800" b="1" dirty="0" smtClean="0">
                <a:solidFill>
                  <a:schemeClr val="bg1"/>
                </a:solidFill>
                <a:effectLst>
                  <a:outerShdw blurRad="50800" dist="38100" dir="2700000" algn="tl" rotWithShape="0">
                    <a:prstClr val="black">
                      <a:alpha val="40000"/>
                    </a:prstClr>
                  </a:outerShdw>
                </a:effectLst>
              </a:rPr>
              <a:t>30</a:t>
            </a:r>
            <a:r>
              <a:rPr lang="en-US" sz="2800" b="1" dirty="0">
                <a:solidFill>
                  <a:schemeClr val="bg1"/>
                </a:solidFill>
                <a:effectLst>
                  <a:outerShdw blurRad="50800" dist="38100" dir="2700000" algn="tl" rotWithShape="0">
                    <a:prstClr val="black">
                      <a:alpha val="40000"/>
                    </a:prstClr>
                  </a:outerShdw>
                </a:effectLst>
              </a:rPr>
              <a:t>%</a:t>
            </a:r>
            <a:r>
              <a:rPr lang="en-US" sz="3200" b="1" dirty="0" smtClean="0">
                <a:solidFill>
                  <a:schemeClr val="bg1"/>
                </a:solidFill>
                <a:effectLst>
                  <a:outerShdw blurRad="50800" dist="38100" dir="2700000" algn="tl" rotWithShape="0">
                    <a:prstClr val="black">
                      <a:alpha val="40000"/>
                    </a:prstClr>
                  </a:outerShdw>
                </a:effectLst>
              </a:rPr>
              <a:t>+</a:t>
            </a:r>
            <a:r>
              <a:rPr lang="en-US" sz="1600" dirty="0" smtClean="0">
                <a:solidFill>
                  <a:schemeClr val="bg1"/>
                </a:solidFill>
                <a:effectLst>
                  <a:outerShdw blurRad="50800" dist="38100" dir="2700000" algn="tl" rotWithShape="0">
                    <a:prstClr val="black">
                      <a:alpha val="40000"/>
                    </a:prstClr>
                  </a:outerShdw>
                </a:effectLst>
              </a:rPr>
              <a:t>	</a:t>
            </a:r>
            <a:r>
              <a:rPr lang="en-US" sz="1400" dirty="0" smtClean="0">
                <a:solidFill>
                  <a:schemeClr val="bg1"/>
                </a:solidFill>
                <a:effectLst>
                  <a:outerShdw blurRad="50800" dist="38100" dir="2700000" algn="tl" rotWithShape="0">
                    <a:prstClr val="black">
                      <a:alpha val="40000"/>
                    </a:prstClr>
                  </a:outerShdw>
                </a:effectLst>
              </a:rPr>
              <a:t>of </a:t>
            </a:r>
            <a:r>
              <a:rPr lang="en-US" sz="1400" dirty="0">
                <a:solidFill>
                  <a:schemeClr val="bg1"/>
                </a:solidFill>
                <a:effectLst>
                  <a:outerShdw blurRad="50800" dist="38100" dir="2700000" algn="tl" rotWithShape="0">
                    <a:prstClr val="black">
                      <a:alpha val="40000"/>
                    </a:prstClr>
                  </a:outerShdw>
                </a:effectLst>
              </a:rPr>
              <a:t>customer calls are transferred to an agent </a:t>
            </a:r>
            <a:r>
              <a:rPr lang="en-US" sz="1400" dirty="0" smtClean="0">
                <a:solidFill>
                  <a:schemeClr val="bg1"/>
                </a:solidFill>
                <a:effectLst>
                  <a:outerShdw blurRad="50800" dist="38100" dir="2700000" algn="tl" rotWithShape="0">
                    <a:prstClr val="black">
                      <a:alpha val="40000"/>
                    </a:prstClr>
                  </a:outerShdw>
                </a:effectLst>
              </a:rPr>
              <a:t>on average</a:t>
            </a:r>
            <a:endParaRPr lang="en-US" sz="1400" dirty="0">
              <a:solidFill>
                <a:schemeClr val="bg1"/>
              </a:solidFill>
              <a:effectLst>
                <a:outerShdw blurRad="50800" dist="38100" dir="2700000" algn="tl" rotWithShape="0">
                  <a:prstClr val="black">
                    <a:alpha val="40000"/>
                  </a:prstClr>
                </a:outerShdw>
              </a:effectLst>
            </a:endParaRPr>
          </a:p>
          <a:p>
            <a:pPr marL="688975" indent="-688975">
              <a:lnSpc>
                <a:spcPct val="90000"/>
              </a:lnSpc>
              <a:spcBef>
                <a:spcPts val="168"/>
              </a:spcBef>
              <a:spcAft>
                <a:spcPts val="2400"/>
              </a:spcAft>
              <a:buNone/>
            </a:pPr>
            <a:r>
              <a:rPr lang="en-US" sz="2800" b="1" dirty="0" smtClean="0">
                <a:solidFill>
                  <a:schemeClr val="bg1"/>
                </a:solidFill>
                <a:effectLst>
                  <a:outerShdw blurRad="50800" dist="38100" dir="2700000" algn="tl" rotWithShape="0">
                    <a:prstClr val="black">
                      <a:alpha val="40000"/>
                    </a:prstClr>
                  </a:outerShdw>
                </a:effectLst>
              </a:rPr>
              <a:t>72%	</a:t>
            </a:r>
            <a:r>
              <a:rPr lang="en-US" sz="1400" dirty="0" smtClean="0">
                <a:solidFill>
                  <a:schemeClr val="bg1"/>
                </a:solidFill>
                <a:effectLst>
                  <a:outerShdw blurRad="50800" dist="38100" dir="2700000" algn="tl" rotWithShape="0">
                    <a:prstClr val="black">
                      <a:alpha val="40000"/>
                    </a:prstClr>
                  </a:outerShdw>
                </a:effectLst>
              </a:rPr>
              <a:t>would </a:t>
            </a:r>
            <a:r>
              <a:rPr lang="en-US" sz="1400" dirty="0">
                <a:solidFill>
                  <a:schemeClr val="bg1"/>
                </a:solidFill>
                <a:effectLst>
                  <a:outerShdw blurRad="50800" dist="38100" dir="2700000" algn="tl" rotWithShape="0">
                    <a:prstClr val="black">
                      <a:alpha val="40000"/>
                    </a:prstClr>
                  </a:outerShdw>
                </a:effectLst>
              </a:rPr>
              <a:t>replace traditional phones with </a:t>
            </a:r>
            <a:r>
              <a:rPr lang="en-US" sz="1400" dirty="0" smtClean="0">
                <a:solidFill>
                  <a:schemeClr val="bg1"/>
                </a:solidFill>
                <a:effectLst>
                  <a:outerShdw blurRad="50800" dist="38100" dir="2700000" algn="tl" rotWithShape="0">
                    <a:prstClr val="black">
                      <a:alpha val="40000"/>
                    </a:prstClr>
                  </a:outerShdw>
                </a:effectLst>
              </a:rPr>
              <a:t>mobile apps </a:t>
            </a:r>
            <a:r>
              <a:rPr lang="en-US" sz="1400" dirty="0">
                <a:solidFill>
                  <a:schemeClr val="bg1"/>
                </a:solidFill>
                <a:effectLst>
                  <a:outerShdw blurRad="50800" dist="38100" dir="2700000" algn="tl" rotWithShape="0">
                    <a:prstClr val="black">
                      <a:alpha val="40000"/>
                    </a:prstClr>
                  </a:outerShdw>
                </a:effectLst>
              </a:rPr>
              <a:t>if the same customer features were </a:t>
            </a:r>
            <a:r>
              <a:rPr lang="en-US" sz="1400" dirty="0" smtClean="0">
                <a:solidFill>
                  <a:schemeClr val="bg1"/>
                </a:solidFill>
                <a:effectLst>
                  <a:outerShdw blurRad="50800" dist="38100" dir="2700000" algn="tl" rotWithShape="0">
                    <a:prstClr val="black">
                      <a:alpha val="40000"/>
                    </a:prstClr>
                  </a:outerShdw>
                </a:effectLst>
              </a:rPr>
              <a:t>available</a:t>
            </a:r>
            <a:r>
              <a:rPr lang="en-US" sz="1400" dirty="0">
                <a:solidFill>
                  <a:schemeClr val="bg1"/>
                </a:solidFill>
                <a:effectLst>
                  <a:outerShdw blurRad="50800" dist="38100" dir="2700000" algn="tl" rotWithShape="0">
                    <a:prstClr val="black">
                      <a:alpha val="40000"/>
                    </a:prstClr>
                  </a:outerShdw>
                </a:effectLst>
              </a:rPr>
              <a:t> </a:t>
            </a:r>
          </a:p>
        </p:txBody>
      </p:sp>
      <p:sp>
        <p:nvSpPr>
          <p:cNvPr id="7" name="Rectangle 6"/>
          <p:cNvSpPr/>
          <p:nvPr/>
        </p:nvSpPr>
        <p:spPr>
          <a:xfrm>
            <a:off x="-76200" y="0"/>
            <a:ext cx="1981200" cy="5162550"/>
          </a:xfrm>
          <a:prstGeom prst="rect">
            <a:avLst/>
          </a:prstGeom>
          <a:solidFill>
            <a:srgbClr val="144166"/>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bg1"/>
              </a:solidFill>
            </a:endParaRPr>
          </a:p>
        </p:txBody>
      </p:sp>
      <p:sp>
        <p:nvSpPr>
          <p:cNvPr id="8" name="Rectangle 7"/>
          <p:cNvSpPr/>
          <p:nvPr/>
        </p:nvSpPr>
        <p:spPr>
          <a:xfrm>
            <a:off x="76200" y="2343150"/>
            <a:ext cx="1887148" cy="1920526"/>
          </a:xfrm>
          <a:prstGeom prst="rect">
            <a:avLst/>
          </a:prstGeom>
        </p:spPr>
        <p:txBody>
          <a:bodyPr wrap="square">
            <a:spAutoFit/>
          </a:bodyPr>
          <a:lstStyle/>
          <a:p>
            <a:pPr marL="285750" indent="-227013">
              <a:lnSpc>
                <a:spcPct val="90000"/>
              </a:lnSpc>
              <a:buFont typeface="Arial" panose="020B0604020202020204" pitchFamily="34" charset="0"/>
              <a:buChar char="•"/>
              <a:defRPr/>
            </a:pPr>
            <a:r>
              <a:rPr lang="en-US" sz="1600" dirty="0">
                <a:solidFill>
                  <a:schemeClr val="bg1"/>
                </a:solidFill>
                <a:latin typeface="Calibri" panose="020F0502020204030204" pitchFamily="34" charset="0"/>
                <a:cs typeface="Calibri" panose="020F0502020204030204" pitchFamily="34" charset="0"/>
              </a:rPr>
              <a:t>Apple iOS:  </a:t>
            </a:r>
            <a:r>
              <a:rPr lang="en-US" sz="1600" dirty="0" smtClean="0">
                <a:solidFill>
                  <a:schemeClr val="bg1"/>
                </a:solidFill>
                <a:latin typeface="Calibri" panose="020F0502020204030204" pitchFamily="34" charset="0"/>
                <a:cs typeface="Calibri" panose="020F0502020204030204" pitchFamily="34" charset="0"/>
              </a:rPr>
              <a:t/>
            </a:r>
            <a:br>
              <a:rPr lang="en-US" sz="1600" dirty="0" smtClean="0">
                <a:solidFill>
                  <a:schemeClr val="bg1"/>
                </a:solidFill>
                <a:latin typeface="Calibri" panose="020F0502020204030204" pitchFamily="34" charset="0"/>
                <a:cs typeface="Calibri" panose="020F0502020204030204" pitchFamily="34" charset="0"/>
              </a:rPr>
            </a:br>
            <a:r>
              <a:rPr lang="en-US" sz="1600" dirty="0" smtClean="0">
                <a:solidFill>
                  <a:schemeClr val="bg1"/>
                </a:solidFill>
                <a:latin typeface="Calibri" panose="020F0502020204030204" pitchFamily="34" charset="0"/>
                <a:cs typeface="Calibri" panose="020F0502020204030204" pitchFamily="34" charset="0"/>
              </a:rPr>
              <a:t>1.2 Million </a:t>
            </a:r>
            <a:br>
              <a:rPr lang="en-US" sz="1600" dirty="0" smtClean="0">
                <a:solidFill>
                  <a:schemeClr val="bg1"/>
                </a:solidFill>
                <a:latin typeface="Calibri" panose="020F0502020204030204" pitchFamily="34" charset="0"/>
                <a:cs typeface="Calibri" panose="020F0502020204030204" pitchFamily="34" charset="0"/>
              </a:rPr>
            </a:br>
            <a:endParaRPr lang="en-US" sz="1600" dirty="0" smtClean="0">
              <a:solidFill>
                <a:schemeClr val="bg1"/>
              </a:solidFill>
              <a:latin typeface="Calibri" panose="020F0502020204030204" pitchFamily="34" charset="0"/>
              <a:cs typeface="Calibri" panose="020F0502020204030204" pitchFamily="34" charset="0"/>
            </a:endParaRPr>
          </a:p>
          <a:p>
            <a:pPr marL="285750" indent="-227013">
              <a:lnSpc>
                <a:spcPct val="90000"/>
              </a:lnSpc>
              <a:buFont typeface="Arial" panose="020B0604020202020204" pitchFamily="34" charset="0"/>
              <a:buChar char="•"/>
              <a:defRPr/>
            </a:pPr>
            <a:r>
              <a:rPr lang="en-US" sz="1600" dirty="0" smtClean="0">
                <a:solidFill>
                  <a:schemeClr val="bg1"/>
                </a:solidFill>
                <a:latin typeface="Calibri" panose="020F0502020204030204" pitchFamily="34" charset="0"/>
                <a:cs typeface="Calibri" panose="020F0502020204030204" pitchFamily="34" charset="0"/>
              </a:rPr>
              <a:t>Native </a:t>
            </a:r>
            <a:r>
              <a:rPr lang="en-US" sz="1600" dirty="0">
                <a:solidFill>
                  <a:schemeClr val="bg1"/>
                </a:solidFill>
                <a:latin typeface="Calibri" panose="020F0502020204030204" pitchFamily="34" charset="0"/>
                <a:cs typeface="Calibri" panose="020F0502020204030204" pitchFamily="34" charset="0"/>
              </a:rPr>
              <a:t>to </a:t>
            </a:r>
            <a:r>
              <a:rPr lang="en-US" sz="1600" dirty="0" smtClean="0">
                <a:solidFill>
                  <a:schemeClr val="bg1"/>
                </a:solidFill>
                <a:latin typeface="Calibri" panose="020F0502020204030204" pitchFamily="34" charset="0"/>
                <a:cs typeface="Calibri" panose="020F0502020204030204" pitchFamily="34" charset="0"/>
              </a:rPr>
              <a:t>iPad</a:t>
            </a:r>
            <a:endParaRPr lang="en-US" sz="1600" dirty="0">
              <a:solidFill>
                <a:schemeClr val="bg1"/>
              </a:solidFill>
              <a:latin typeface="Calibri" panose="020F0502020204030204" pitchFamily="34" charset="0"/>
              <a:cs typeface="Calibri" panose="020F0502020204030204" pitchFamily="34" charset="0"/>
            </a:endParaRPr>
          </a:p>
          <a:p>
            <a:pPr marL="285750" indent="-227013">
              <a:lnSpc>
                <a:spcPct val="90000"/>
              </a:lnSpc>
              <a:spcBef>
                <a:spcPts val="0"/>
              </a:spcBef>
              <a:defRPr/>
            </a:pPr>
            <a:r>
              <a:rPr lang="en-US" sz="1600" dirty="0">
                <a:solidFill>
                  <a:schemeClr val="bg1"/>
                </a:solidFill>
                <a:latin typeface="Calibri" panose="020F0502020204030204" pitchFamily="34" charset="0"/>
                <a:cs typeface="Calibri" panose="020F0502020204030204" pitchFamily="34" charset="0"/>
              </a:rPr>
              <a:t> </a:t>
            </a:r>
            <a:r>
              <a:rPr lang="en-US" sz="1600" dirty="0" smtClean="0">
                <a:solidFill>
                  <a:schemeClr val="bg1"/>
                </a:solidFill>
                <a:latin typeface="Calibri" panose="020F0502020204030204" pitchFamily="34" charset="0"/>
                <a:cs typeface="Calibri" panose="020F0502020204030204" pitchFamily="34" charset="0"/>
              </a:rPr>
              <a:t>   600,000 </a:t>
            </a:r>
          </a:p>
          <a:p>
            <a:pPr marL="285750" indent="-227013">
              <a:lnSpc>
                <a:spcPct val="90000"/>
              </a:lnSpc>
              <a:spcBef>
                <a:spcPts val="0"/>
              </a:spcBef>
              <a:buFont typeface="Arial" panose="020B0604020202020204" pitchFamily="34" charset="0"/>
              <a:buChar char="•"/>
              <a:defRPr/>
            </a:pPr>
            <a:endParaRPr lang="en-US" sz="1600" dirty="0">
              <a:solidFill>
                <a:schemeClr val="bg1"/>
              </a:solidFill>
              <a:latin typeface="Calibri" panose="020F0502020204030204" pitchFamily="34" charset="0"/>
              <a:cs typeface="Calibri" panose="020F0502020204030204" pitchFamily="34" charset="0"/>
            </a:endParaRPr>
          </a:p>
          <a:p>
            <a:pPr marL="285750" indent="-227013">
              <a:lnSpc>
                <a:spcPct val="90000"/>
              </a:lnSpc>
              <a:spcBef>
                <a:spcPts val="0"/>
              </a:spcBef>
              <a:buFont typeface="Arial" panose="020B0604020202020204" pitchFamily="34" charset="0"/>
              <a:buChar char="•"/>
              <a:defRPr/>
            </a:pPr>
            <a:r>
              <a:rPr lang="en-US" sz="1600" dirty="0" smtClean="0">
                <a:solidFill>
                  <a:schemeClr val="bg1"/>
                </a:solidFill>
                <a:latin typeface="Calibri" panose="020F0502020204030204" pitchFamily="34" charset="0"/>
                <a:cs typeface="Calibri" panose="020F0502020204030204" pitchFamily="34" charset="0"/>
              </a:rPr>
              <a:t>Android</a:t>
            </a:r>
            <a:r>
              <a:rPr lang="en-US" sz="1600" dirty="0">
                <a:solidFill>
                  <a:schemeClr val="bg1"/>
                </a:solidFill>
                <a:latin typeface="Calibri" panose="020F0502020204030204" pitchFamily="34" charset="0"/>
                <a:cs typeface="Calibri" panose="020F0502020204030204" pitchFamily="34" charset="0"/>
              </a:rPr>
              <a:t>:  </a:t>
            </a:r>
            <a:r>
              <a:rPr lang="en-US" sz="1600" dirty="0" smtClean="0">
                <a:solidFill>
                  <a:schemeClr val="bg1"/>
                </a:solidFill>
                <a:latin typeface="Calibri" panose="020F0502020204030204" pitchFamily="34" charset="0"/>
                <a:cs typeface="Calibri" panose="020F0502020204030204" pitchFamily="34" charset="0"/>
              </a:rPr>
              <a:t/>
            </a:r>
            <a:br>
              <a:rPr lang="en-US" sz="1600" dirty="0" smtClean="0">
                <a:solidFill>
                  <a:schemeClr val="bg1"/>
                </a:solidFill>
                <a:latin typeface="Calibri" panose="020F0502020204030204" pitchFamily="34" charset="0"/>
                <a:cs typeface="Calibri" panose="020F0502020204030204" pitchFamily="34" charset="0"/>
              </a:rPr>
            </a:br>
            <a:r>
              <a:rPr lang="en-US" sz="1600" dirty="0" smtClean="0">
                <a:solidFill>
                  <a:schemeClr val="bg1"/>
                </a:solidFill>
                <a:latin typeface="Calibri" panose="020F0502020204030204" pitchFamily="34" charset="0"/>
                <a:cs typeface="Calibri" panose="020F0502020204030204" pitchFamily="34" charset="0"/>
              </a:rPr>
              <a:t>1 Million   </a:t>
            </a:r>
            <a:endParaRPr lang="en-US" sz="1600" dirty="0">
              <a:solidFill>
                <a:schemeClr val="bg1"/>
              </a:solidFill>
              <a:latin typeface="Calibri" panose="020F0502020204030204" pitchFamily="34" charset="0"/>
              <a:cs typeface="Calibri" panose="020F0502020204030204" pitchFamily="34" charset="0"/>
            </a:endParaRPr>
          </a:p>
        </p:txBody>
      </p:sp>
      <p:sp>
        <p:nvSpPr>
          <p:cNvPr id="9" name="Rectangle 8"/>
          <p:cNvSpPr/>
          <p:nvPr/>
        </p:nvSpPr>
        <p:spPr>
          <a:xfrm>
            <a:off x="114301" y="590550"/>
            <a:ext cx="1810947" cy="1323439"/>
          </a:xfrm>
          <a:prstGeom prst="rect">
            <a:avLst/>
          </a:prstGeom>
        </p:spPr>
        <p:txBody>
          <a:bodyPr wrap="square">
            <a:spAutoFit/>
          </a:bodyPr>
          <a:lstStyle/>
          <a:p>
            <a:pPr algn="ctr"/>
            <a:r>
              <a:rPr lang="en-US" sz="2000" dirty="0" smtClean="0">
                <a:solidFill>
                  <a:schemeClr val="bg1"/>
                </a:solidFill>
                <a:cs typeface="CiscoSans Thin"/>
              </a:rPr>
              <a:t>Number of Mobile</a:t>
            </a:r>
          </a:p>
          <a:p>
            <a:pPr algn="ctr"/>
            <a:r>
              <a:rPr lang="en-US" sz="2000" dirty="0" smtClean="0">
                <a:solidFill>
                  <a:schemeClr val="bg1"/>
                </a:solidFill>
              </a:rPr>
              <a:t>Applications</a:t>
            </a:r>
          </a:p>
          <a:p>
            <a:pPr algn="ctr"/>
            <a:r>
              <a:rPr lang="en-US" sz="2000" dirty="0" smtClean="0">
                <a:solidFill>
                  <a:schemeClr val="bg1"/>
                </a:solidFill>
                <a:cs typeface="CiscoSans Thin"/>
              </a:rPr>
              <a:t>in </a:t>
            </a:r>
            <a:r>
              <a:rPr lang="en-US" sz="2000" dirty="0">
                <a:solidFill>
                  <a:schemeClr val="bg1"/>
                </a:solidFill>
                <a:cs typeface="CiscoSans Thin"/>
              </a:rPr>
              <a:t>Market</a:t>
            </a:r>
            <a:endParaRPr lang="en-US" sz="2000" dirty="0">
              <a:solidFill>
                <a:schemeClr val="bg1"/>
              </a:solidFill>
            </a:endParaRPr>
          </a:p>
        </p:txBody>
      </p:sp>
      <p:sp>
        <p:nvSpPr>
          <p:cNvPr id="10" name="Rectangle 9"/>
          <p:cNvSpPr/>
          <p:nvPr/>
        </p:nvSpPr>
        <p:spPr>
          <a:xfrm>
            <a:off x="35625" y="4319885"/>
            <a:ext cx="825867" cy="461665"/>
          </a:xfrm>
          <a:prstGeom prst="rect">
            <a:avLst/>
          </a:prstGeom>
        </p:spPr>
        <p:txBody>
          <a:bodyPr wrap="none">
            <a:spAutoFit/>
          </a:bodyPr>
          <a:lstStyle/>
          <a:p>
            <a:r>
              <a:rPr lang="en-US" sz="1400" dirty="0">
                <a:solidFill>
                  <a:srgbClr val="FF6600"/>
                </a:solidFill>
              </a:rPr>
              <a:t>Forbes</a:t>
            </a:r>
            <a:r>
              <a:rPr lang="en-US" sz="2400" dirty="0">
                <a:solidFill>
                  <a:srgbClr val="FF6600"/>
                </a:solidFill>
              </a:rPr>
              <a:t> </a:t>
            </a:r>
          </a:p>
        </p:txBody>
      </p:sp>
    </p:spTree>
    <p:extLst>
      <p:ext uri="{BB962C8B-B14F-4D97-AF65-F5344CB8AC3E}">
        <p14:creationId xmlns:p14="http://schemas.microsoft.com/office/powerpoint/2010/main" val="3618447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8193" y="1529566"/>
            <a:ext cx="2572433" cy="1892341"/>
          </a:xfrm>
          <a:prstGeom prst="rect">
            <a:avLst/>
          </a:prstGeom>
        </p:spPr>
      </p:pic>
      <p:pic>
        <p:nvPicPr>
          <p:cNvPr id="32" name="Picture 3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9710" y="2475737"/>
            <a:ext cx="688483" cy="1164502"/>
          </a:xfrm>
          <a:prstGeom prst="rect">
            <a:avLst/>
          </a:prstGeom>
        </p:spPr>
      </p:pic>
      <p:pic>
        <p:nvPicPr>
          <p:cNvPr id="31" name="Picture 3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56795" y="2835163"/>
            <a:ext cx="1574953" cy="1162940"/>
          </a:xfrm>
          <a:prstGeom prst="rect">
            <a:avLst/>
          </a:prstGeom>
        </p:spPr>
      </p:pic>
      <p:sp>
        <p:nvSpPr>
          <p:cNvPr id="2" name="Title 1"/>
          <p:cNvSpPr>
            <a:spLocks noGrp="1"/>
          </p:cNvSpPr>
          <p:nvPr>
            <p:ph type="title"/>
          </p:nvPr>
        </p:nvSpPr>
        <p:spPr>
          <a:xfrm>
            <a:off x="1325217" y="149836"/>
            <a:ext cx="7582154" cy="566375"/>
          </a:xfrm>
        </p:spPr>
        <p:txBody>
          <a:bodyPr/>
          <a:lstStyle/>
          <a:p>
            <a:r>
              <a:rPr lang="en-US" sz="2800" dirty="0" smtClean="0"/>
              <a:t>Mobile &amp; Web Real-Time Customer Engagement</a:t>
            </a:r>
            <a:endParaRPr lang="en-US" sz="2800" dirty="0"/>
          </a:p>
        </p:txBody>
      </p:sp>
      <p:pic>
        <p:nvPicPr>
          <p:cNvPr id="25" name="Picture 24"/>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320900" y="1640820"/>
            <a:ext cx="350629" cy="433111"/>
          </a:xfrm>
          <a:prstGeom prst="rect">
            <a:avLst/>
          </a:prstGeom>
        </p:spPr>
      </p:pic>
      <p:pic>
        <p:nvPicPr>
          <p:cNvPr id="26" name="Picture 25"/>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98933" y="2195978"/>
            <a:ext cx="418446" cy="244094"/>
          </a:xfrm>
          <a:prstGeom prst="rect">
            <a:avLst/>
          </a:prstGeom>
        </p:spPr>
      </p:pic>
      <p:pic>
        <p:nvPicPr>
          <p:cNvPr id="27" name="Picture 26"/>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934300" y="3355798"/>
            <a:ext cx="362325" cy="362325"/>
          </a:xfrm>
          <a:prstGeom prst="rect">
            <a:avLst/>
          </a:prstGeom>
        </p:spPr>
      </p:pic>
      <p:pic>
        <p:nvPicPr>
          <p:cNvPr id="28" name="Picture 27"/>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1905011" y="3380339"/>
            <a:ext cx="341495" cy="316851"/>
          </a:xfrm>
          <a:prstGeom prst="rect">
            <a:avLst/>
          </a:prstGeom>
        </p:spPr>
      </p:pic>
      <p:pic>
        <p:nvPicPr>
          <p:cNvPr id="29" name="Picture 28"/>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2247370" y="3394076"/>
            <a:ext cx="337303" cy="324047"/>
          </a:xfrm>
          <a:prstGeom prst="rect">
            <a:avLst/>
          </a:prstGeom>
        </p:spPr>
      </p:pic>
      <p:pic>
        <p:nvPicPr>
          <p:cNvPr id="30" name="Picture 29"/>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2578573" y="3341463"/>
            <a:ext cx="369095" cy="369095"/>
          </a:xfrm>
          <a:prstGeom prst="rect">
            <a:avLst/>
          </a:prstGeom>
        </p:spPr>
      </p:pic>
      <p:sp>
        <p:nvSpPr>
          <p:cNvPr id="35" name="Rectangle 34"/>
          <p:cNvSpPr/>
          <p:nvPr/>
        </p:nvSpPr>
        <p:spPr>
          <a:xfrm>
            <a:off x="3583438" y="2792431"/>
            <a:ext cx="5440245" cy="1815882"/>
          </a:xfrm>
          <a:prstGeom prst="rect">
            <a:avLst/>
          </a:prstGeom>
        </p:spPr>
        <p:txBody>
          <a:bodyPr wrap="square">
            <a:spAutoFit/>
          </a:bodyPr>
          <a:lstStyle/>
          <a:p>
            <a:r>
              <a:rPr lang="en-US" sz="3200" b="1" dirty="0" smtClean="0">
                <a:solidFill>
                  <a:srgbClr val="698EC7"/>
                </a:solidFill>
              </a:rPr>
              <a:t>Tomorrow</a:t>
            </a:r>
            <a:endParaRPr lang="en-US" sz="2400" b="1" dirty="0" smtClean="0">
              <a:solidFill>
                <a:srgbClr val="698EC7"/>
              </a:solidFill>
            </a:endParaRPr>
          </a:p>
          <a:p>
            <a:pPr marL="285750" lvl="1" indent="-285750">
              <a:buFont typeface="Arial"/>
              <a:buChar char="•"/>
            </a:pPr>
            <a:r>
              <a:rPr lang="en-US" sz="2000" dirty="0" smtClean="0"/>
              <a:t>3.1 </a:t>
            </a:r>
            <a:r>
              <a:rPr lang="en-US" sz="2000" dirty="0"/>
              <a:t>b</a:t>
            </a:r>
            <a:r>
              <a:rPr lang="en-US" sz="2000" dirty="0" smtClean="0"/>
              <a:t>illion </a:t>
            </a:r>
            <a:r>
              <a:rPr lang="en-US" sz="2000" dirty="0"/>
              <a:t>smart phone devices </a:t>
            </a:r>
            <a:r>
              <a:rPr lang="en-US" sz="2000" dirty="0" smtClean="0"/>
              <a:t>(2017)</a:t>
            </a:r>
            <a:r>
              <a:rPr lang="en-US" sz="2000" baseline="30000" dirty="0" smtClean="0">
                <a:hlinkClick r:id="rId12"/>
              </a:rPr>
              <a:t>1</a:t>
            </a:r>
            <a:endParaRPr lang="en-US" sz="2000" dirty="0" smtClean="0"/>
          </a:p>
          <a:p>
            <a:pPr marL="285750" indent="-285750">
              <a:buFont typeface="Arial"/>
              <a:buChar char="•"/>
            </a:pPr>
            <a:r>
              <a:rPr lang="en-US" sz="2000" dirty="0" smtClean="0"/>
              <a:t>4.7 </a:t>
            </a:r>
            <a:r>
              <a:rPr lang="en-US" sz="2000" dirty="0"/>
              <a:t>b</a:t>
            </a:r>
            <a:r>
              <a:rPr lang="en-US" sz="2000" dirty="0" smtClean="0"/>
              <a:t>illion mobile WebRTC </a:t>
            </a:r>
            <a:r>
              <a:rPr lang="en-US" sz="2000" dirty="0"/>
              <a:t>Devices by </a:t>
            </a:r>
            <a:r>
              <a:rPr lang="en-US" sz="2000" dirty="0" smtClean="0"/>
              <a:t>2018</a:t>
            </a:r>
            <a:r>
              <a:rPr lang="en-US" sz="2000" baseline="30000" dirty="0" smtClean="0">
                <a:hlinkClick r:id="rId13"/>
              </a:rPr>
              <a:t>4</a:t>
            </a:r>
            <a:endParaRPr lang="en-US" sz="2000" baseline="30000" dirty="0" smtClean="0"/>
          </a:p>
          <a:p>
            <a:pPr marL="285750" indent="-285750">
              <a:buFont typeface="Arial"/>
              <a:buChar char="•"/>
            </a:pPr>
            <a:r>
              <a:rPr lang="en-US" sz="2000" b="1" dirty="0"/>
              <a:t>By 2016, 36% of inbound customer service calls will be made from smart phones (Ovum, 2012</a:t>
            </a:r>
            <a:r>
              <a:rPr lang="en-US" sz="2000" b="1" dirty="0" smtClean="0"/>
              <a:t>)</a:t>
            </a:r>
            <a:endParaRPr lang="en-US" sz="2000" b="1" dirty="0"/>
          </a:p>
        </p:txBody>
      </p:sp>
      <p:sp>
        <p:nvSpPr>
          <p:cNvPr id="39" name="Rectangle 38"/>
          <p:cNvSpPr/>
          <p:nvPr/>
        </p:nvSpPr>
        <p:spPr>
          <a:xfrm>
            <a:off x="3596806" y="833864"/>
            <a:ext cx="5440245" cy="1815882"/>
          </a:xfrm>
          <a:prstGeom prst="rect">
            <a:avLst/>
          </a:prstGeom>
        </p:spPr>
        <p:txBody>
          <a:bodyPr wrap="square">
            <a:spAutoFit/>
          </a:bodyPr>
          <a:lstStyle/>
          <a:p>
            <a:pPr marL="0" lvl="1"/>
            <a:r>
              <a:rPr lang="en-US" sz="3200" b="1" dirty="0" smtClean="0">
                <a:solidFill>
                  <a:srgbClr val="698EC7"/>
                </a:solidFill>
              </a:rPr>
              <a:t>2013</a:t>
            </a:r>
            <a:endParaRPr lang="en-US" sz="2400" dirty="0" smtClean="0"/>
          </a:p>
          <a:p>
            <a:pPr marL="285750" lvl="1" indent="-285750">
              <a:buFont typeface="Arial"/>
              <a:buChar char="•"/>
            </a:pPr>
            <a:r>
              <a:rPr lang="en-US" sz="2000" dirty="0" smtClean="0"/>
              <a:t>1.3 billion smartphones world-wide</a:t>
            </a:r>
            <a:r>
              <a:rPr lang="en-US" sz="2000" baseline="30000" dirty="0" smtClean="0">
                <a:hlinkClick r:id="rId12"/>
              </a:rPr>
              <a:t>1</a:t>
            </a:r>
            <a:endParaRPr lang="en-US" sz="2000" baseline="30000" dirty="0" smtClean="0"/>
          </a:p>
          <a:p>
            <a:pPr marL="285750" lvl="1" indent="-285750">
              <a:buFont typeface="Arial"/>
              <a:buChar char="•"/>
            </a:pPr>
            <a:r>
              <a:rPr lang="en-US" sz="2000" dirty="0" smtClean="0"/>
              <a:t>62% of US mobile are smartphones</a:t>
            </a:r>
            <a:r>
              <a:rPr lang="en-US" sz="2000" baseline="30000" dirty="0" smtClean="0">
                <a:hlinkClick r:id="rId14"/>
              </a:rPr>
              <a:t>2</a:t>
            </a:r>
            <a:endParaRPr lang="en-US" sz="2000" baseline="30000" dirty="0"/>
          </a:p>
          <a:p>
            <a:pPr marL="285750" lvl="1" indent="-285750">
              <a:buFont typeface="Arial"/>
              <a:buChar char="•"/>
            </a:pPr>
            <a:r>
              <a:rPr lang="en-US" sz="2000" dirty="0" smtClean="0"/>
              <a:t>35% of US owns a tablet</a:t>
            </a:r>
            <a:r>
              <a:rPr lang="en-US" sz="2000" baseline="30000" dirty="0" smtClean="0">
                <a:hlinkClick r:id="rId15"/>
              </a:rPr>
              <a:t>3</a:t>
            </a:r>
            <a:endParaRPr lang="en-US" sz="2000" baseline="30000" dirty="0" smtClean="0"/>
          </a:p>
          <a:p>
            <a:pPr marL="285750" lvl="1" indent="-285750">
              <a:buFont typeface="Arial"/>
              <a:buChar char="•"/>
            </a:pPr>
            <a:r>
              <a:rPr lang="en-US" sz="2000" dirty="0" smtClean="0"/>
              <a:t>1.2 </a:t>
            </a:r>
            <a:r>
              <a:rPr lang="en-US" sz="2000" dirty="0"/>
              <a:t>billion WebRTC enabled </a:t>
            </a:r>
            <a:r>
              <a:rPr lang="en-US" sz="2000" dirty="0" smtClean="0"/>
              <a:t>browsers</a:t>
            </a:r>
            <a:endParaRPr lang="en-US" sz="2000" dirty="0"/>
          </a:p>
        </p:txBody>
      </p:sp>
      <p:sp>
        <p:nvSpPr>
          <p:cNvPr id="3" name="Footer Placeholder 2"/>
          <p:cNvSpPr>
            <a:spLocks noGrp="1"/>
          </p:cNvSpPr>
          <p:nvPr>
            <p:ph type="ftr" sz="quarter" idx="11"/>
          </p:nvPr>
        </p:nvSpPr>
        <p:spPr/>
        <p:txBody>
          <a:bodyPr/>
          <a:lstStyle/>
          <a:p>
            <a:r>
              <a:rPr lang="en-US" smtClean="0">
                <a:solidFill>
                  <a:prstClr val="white">
                    <a:lumMod val="65000"/>
                  </a:prstClr>
                </a:solidFill>
              </a:rPr>
              <a:t>CaféX Communications Confidential © 2015 – All Rights Reserved. </a:t>
            </a:r>
            <a:endParaRPr lang="en-US" dirty="0">
              <a:solidFill>
                <a:prstClr val="white">
                  <a:lumMod val="65000"/>
                </a:prstClr>
              </a:solidFill>
            </a:endParaRPr>
          </a:p>
        </p:txBody>
      </p:sp>
      <p:sp>
        <p:nvSpPr>
          <p:cNvPr id="4" name="Slide Number Placeholder 3"/>
          <p:cNvSpPr>
            <a:spLocks noGrp="1"/>
          </p:cNvSpPr>
          <p:nvPr>
            <p:ph type="sldNum" sz="quarter" idx="12"/>
          </p:nvPr>
        </p:nvSpPr>
        <p:spPr/>
        <p:txBody>
          <a:bodyPr/>
          <a:lstStyle/>
          <a:p>
            <a:fld id="{0431C951-9D62-474D-B35D-66AB940D3B2F}" type="slidenum">
              <a:rPr lang="en-US" smtClean="0">
                <a:solidFill>
                  <a:prstClr val="white">
                    <a:lumMod val="65000"/>
                  </a:prstClr>
                </a:solidFill>
              </a:rPr>
              <a:pPr/>
              <a:t>14</a:t>
            </a:fld>
            <a:endParaRPr lang="en-US" dirty="0">
              <a:solidFill>
                <a:prstClr val="white">
                  <a:lumMod val="65000"/>
                </a:prstClr>
              </a:solidFill>
            </a:endParaRPr>
          </a:p>
        </p:txBody>
      </p:sp>
    </p:spTree>
    <p:extLst>
      <p:ext uri="{BB962C8B-B14F-4D97-AF65-F5344CB8AC3E}">
        <p14:creationId xmlns:p14="http://schemas.microsoft.com/office/powerpoint/2010/main" val="1114769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Enterprise Mobile Apps </a:t>
            </a:r>
            <a:endParaRPr lang="en-US" dirty="0"/>
          </a:p>
        </p:txBody>
      </p:sp>
      <p:pic>
        <p:nvPicPr>
          <p:cNvPr id="13" name="Picture 12"/>
          <p:cNvPicPr>
            <a:picLocks noChangeAspect="1"/>
          </p:cNvPicPr>
          <p:nvPr/>
        </p:nvPicPr>
        <p:blipFill>
          <a:blip r:embed="rId3"/>
          <a:stretch>
            <a:fillRect/>
          </a:stretch>
        </p:blipFill>
        <p:spPr>
          <a:xfrm>
            <a:off x="6364089" y="958042"/>
            <a:ext cx="2706557" cy="3047658"/>
          </a:xfrm>
          <a:prstGeom prst="rect">
            <a:avLst/>
          </a:prstGeom>
        </p:spPr>
      </p:pic>
      <p:sp>
        <p:nvSpPr>
          <p:cNvPr id="14" name="Rectangle 13"/>
          <p:cNvSpPr/>
          <p:nvPr/>
        </p:nvSpPr>
        <p:spPr>
          <a:xfrm>
            <a:off x="254702" y="967964"/>
            <a:ext cx="4999088" cy="3754875"/>
          </a:xfrm>
          <a:prstGeom prst="rect">
            <a:avLst/>
          </a:prstGeom>
        </p:spPr>
        <p:txBody>
          <a:bodyPr wrap="square">
            <a:spAutoFit/>
          </a:bodyPr>
          <a:lstStyle/>
          <a:p>
            <a:pPr marL="285750" lvl="2" indent="-285750">
              <a:spcAft>
                <a:spcPts val="1200"/>
              </a:spcAft>
              <a:buFont typeface="Arial"/>
              <a:buChar char="•"/>
            </a:pPr>
            <a:r>
              <a:rPr lang="en-US" dirty="0"/>
              <a:t>70 billion app downloads in </a:t>
            </a:r>
            <a:r>
              <a:rPr lang="en-US" dirty="0" smtClean="0"/>
              <a:t>2013</a:t>
            </a:r>
            <a:endParaRPr lang="en-US" dirty="0"/>
          </a:p>
          <a:p>
            <a:pPr marL="285750" indent="-285750">
              <a:spcAft>
                <a:spcPts val="1200"/>
              </a:spcAft>
              <a:buFont typeface="Arial"/>
              <a:buChar char="•"/>
            </a:pPr>
            <a:r>
              <a:rPr lang="en-US" dirty="0" smtClean="0"/>
              <a:t>48% </a:t>
            </a:r>
            <a:r>
              <a:rPr lang="en-US" dirty="0"/>
              <a:t>of respondents report using mobile apps more than 10 times a day </a:t>
            </a:r>
          </a:p>
          <a:p>
            <a:pPr marL="285750" indent="-285750">
              <a:spcAft>
                <a:spcPts val="1200"/>
              </a:spcAft>
              <a:buFont typeface="Arial"/>
              <a:buChar char="•"/>
            </a:pPr>
            <a:r>
              <a:rPr lang="en-US" dirty="0" smtClean="0"/>
              <a:t>565.4 M </a:t>
            </a:r>
            <a:r>
              <a:rPr lang="en-US" dirty="0"/>
              <a:t>app users by end of </a:t>
            </a:r>
            <a:r>
              <a:rPr lang="en-US" dirty="0" smtClean="0"/>
              <a:t>2016</a:t>
            </a:r>
          </a:p>
          <a:p>
            <a:pPr marL="285750" indent="-285750">
              <a:spcAft>
                <a:spcPts val="1200"/>
              </a:spcAft>
              <a:buFont typeface="Arial"/>
              <a:buChar char="•"/>
            </a:pPr>
            <a:r>
              <a:rPr lang="en-US" dirty="0" smtClean="0"/>
              <a:t>46% of </a:t>
            </a:r>
            <a:r>
              <a:rPr lang="en-US" dirty="0"/>
              <a:t>organizations are </a:t>
            </a:r>
            <a:r>
              <a:rPr lang="en-US" dirty="0" smtClean="0"/>
              <a:t>developing two </a:t>
            </a:r>
            <a:r>
              <a:rPr lang="en-US" dirty="0"/>
              <a:t>or more business-to</a:t>
            </a:r>
            <a:r>
              <a:rPr lang="en-US" dirty="0" smtClean="0"/>
              <a:t>-employee, </a:t>
            </a:r>
            <a:r>
              <a:rPr lang="en-US" dirty="0"/>
              <a:t>52% plan to build two or more business-to-business applications </a:t>
            </a:r>
            <a:r>
              <a:rPr lang="en-US" dirty="0" smtClean="0"/>
              <a:t> applications </a:t>
            </a:r>
            <a:r>
              <a:rPr lang="en-US" dirty="0"/>
              <a:t>in the next six </a:t>
            </a:r>
            <a:r>
              <a:rPr lang="en-US" dirty="0" smtClean="0"/>
              <a:t>months</a:t>
            </a:r>
            <a:endParaRPr lang="en-US" dirty="0"/>
          </a:p>
          <a:p>
            <a:pPr marL="285750" indent="-285750">
              <a:spcAft>
                <a:spcPts val="1200"/>
              </a:spcAft>
              <a:buFont typeface="Arial"/>
              <a:buChar char="•"/>
            </a:pPr>
            <a:r>
              <a:rPr lang="en-US" b="1" dirty="0" smtClean="0"/>
              <a:t>Over </a:t>
            </a:r>
            <a:r>
              <a:rPr lang="en-US" b="1" dirty="0"/>
              <a:t>90% </a:t>
            </a:r>
            <a:r>
              <a:rPr lang="en-US" b="1" dirty="0" smtClean="0"/>
              <a:t>of respondents would replace </a:t>
            </a:r>
            <a:r>
              <a:rPr lang="en-US" b="1" dirty="0"/>
              <a:t>some or all traditional customer service channels with a mobile app</a:t>
            </a:r>
            <a:r>
              <a:rPr lang="en-US" dirty="0"/>
              <a:t> </a:t>
            </a:r>
          </a:p>
        </p:txBody>
      </p:sp>
      <p:pic>
        <p:nvPicPr>
          <p:cNvPr id="15" name="Picture 14"/>
          <p:cNvPicPr>
            <a:picLocks noChangeAspect="1"/>
          </p:cNvPicPr>
          <p:nvPr/>
        </p:nvPicPr>
        <p:blipFill>
          <a:blip r:embed="rId4"/>
          <a:stretch>
            <a:fillRect/>
          </a:stretch>
        </p:blipFill>
        <p:spPr>
          <a:xfrm rot="1800000">
            <a:off x="8577633" y="804515"/>
            <a:ext cx="482504" cy="482504"/>
          </a:xfrm>
          <a:prstGeom prst="rect">
            <a:avLst/>
          </a:prstGeom>
        </p:spPr>
      </p:pic>
      <p:sp>
        <p:nvSpPr>
          <p:cNvPr id="16" name="Slide Number Placeholder 2"/>
          <p:cNvSpPr txBox="1">
            <a:spLocks/>
          </p:cNvSpPr>
          <p:nvPr/>
        </p:nvSpPr>
        <p:spPr>
          <a:xfrm>
            <a:off x="7014842" y="4876118"/>
            <a:ext cx="2133600" cy="273844"/>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rgbClr val="7F7F7F"/>
                </a:solidFill>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431C951-9D62-474D-B35D-66AB940D3B2F}" type="slidenum">
              <a:rPr lang="en-US" sz="1000" smtClean="0">
                <a:solidFill>
                  <a:srgbClr val="FFFFFF"/>
                </a:solidFill>
              </a:rPr>
              <a:pPr/>
              <a:t>15</a:t>
            </a:fld>
            <a:endParaRPr lang="en-US" sz="1000" dirty="0">
              <a:solidFill>
                <a:srgbClr val="FFFFFF"/>
              </a:solidFill>
            </a:endParaRPr>
          </a:p>
        </p:txBody>
      </p:sp>
      <p:pic>
        <p:nvPicPr>
          <p:cNvPr id="18" name="Picture 17"/>
          <p:cNvPicPr>
            <a:picLocks noChangeAspect="1"/>
          </p:cNvPicPr>
          <p:nvPr/>
        </p:nvPicPr>
        <p:blipFill>
          <a:blip r:embed="rId5"/>
          <a:stretch>
            <a:fillRect/>
          </a:stretch>
        </p:blipFill>
        <p:spPr>
          <a:xfrm>
            <a:off x="7358119" y="4038405"/>
            <a:ext cx="622878" cy="622878"/>
          </a:xfrm>
          <a:prstGeom prst="rect">
            <a:avLst/>
          </a:prstGeom>
        </p:spPr>
      </p:pic>
      <p:pic>
        <p:nvPicPr>
          <p:cNvPr id="19" name="Picture 18"/>
          <p:cNvPicPr>
            <a:picLocks noChangeAspect="1"/>
          </p:cNvPicPr>
          <p:nvPr/>
        </p:nvPicPr>
        <p:blipFill>
          <a:blip r:embed="rId6"/>
          <a:stretch>
            <a:fillRect/>
          </a:stretch>
        </p:blipFill>
        <p:spPr>
          <a:xfrm>
            <a:off x="5459824" y="916468"/>
            <a:ext cx="852342" cy="852342"/>
          </a:xfrm>
          <a:prstGeom prst="rect">
            <a:avLst/>
          </a:prstGeom>
        </p:spPr>
      </p:pic>
      <p:pic>
        <p:nvPicPr>
          <p:cNvPr id="20" name="Picture 19"/>
          <p:cNvPicPr>
            <a:picLocks noChangeAspect="1"/>
          </p:cNvPicPr>
          <p:nvPr/>
        </p:nvPicPr>
        <p:blipFill>
          <a:blip r:embed="rId7"/>
          <a:stretch>
            <a:fillRect/>
          </a:stretch>
        </p:blipFill>
        <p:spPr>
          <a:xfrm>
            <a:off x="5454387" y="1782860"/>
            <a:ext cx="867700" cy="924599"/>
          </a:xfrm>
          <a:prstGeom prst="rect">
            <a:avLst/>
          </a:prstGeom>
        </p:spPr>
      </p:pic>
      <p:pic>
        <p:nvPicPr>
          <p:cNvPr id="21" name="Picture 20"/>
          <p:cNvPicPr>
            <a:picLocks noChangeAspect="1"/>
          </p:cNvPicPr>
          <p:nvPr/>
        </p:nvPicPr>
        <p:blipFill>
          <a:blip r:embed="rId8"/>
          <a:stretch>
            <a:fillRect/>
          </a:stretch>
        </p:blipFill>
        <p:spPr>
          <a:xfrm>
            <a:off x="5454387" y="2688031"/>
            <a:ext cx="904647" cy="919317"/>
          </a:xfrm>
          <a:prstGeom prst="rect">
            <a:avLst/>
          </a:prstGeom>
        </p:spPr>
      </p:pic>
      <p:pic>
        <p:nvPicPr>
          <p:cNvPr id="22" name="Picture 21"/>
          <p:cNvPicPr>
            <a:picLocks noChangeAspect="1"/>
          </p:cNvPicPr>
          <p:nvPr/>
        </p:nvPicPr>
        <p:blipFill>
          <a:blip r:embed="rId9"/>
          <a:stretch>
            <a:fillRect/>
          </a:stretch>
        </p:blipFill>
        <p:spPr>
          <a:xfrm>
            <a:off x="5475600" y="3662395"/>
            <a:ext cx="862263" cy="862263"/>
          </a:xfrm>
          <a:prstGeom prst="rect">
            <a:avLst/>
          </a:prstGeom>
        </p:spPr>
      </p:pic>
      <p:pic>
        <p:nvPicPr>
          <p:cNvPr id="23" name="Picture 22"/>
          <p:cNvPicPr>
            <a:picLocks noChangeAspect="1"/>
          </p:cNvPicPr>
          <p:nvPr/>
        </p:nvPicPr>
        <p:blipFill>
          <a:blip r:embed="rId10"/>
          <a:stretch>
            <a:fillRect/>
          </a:stretch>
        </p:blipFill>
        <p:spPr>
          <a:xfrm>
            <a:off x="8117609" y="4136230"/>
            <a:ext cx="696110" cy="696110"/>
          </a:xfrm>
          <a:prstGeom prst="rect">
            <a:avLst/>
          </a:prstGeom>
        </p:spPr>
      </p:pic>
      <p:pic>
        <p:nvPicPr>
          <p:cNvPr id="17" name="Picture 16"/>
          <p:cNvPicPr>
            <a:picLocks noChangeAspect="1"/>
          </p:cNvPicPr>
          <p:nvPr/>
        </p:nvPicPr>
        <p:blipFill>
          <a:blip r:embed="rId11"/>
          <a:stretch>
            <a:fillRect/>
          </a:stretch>
        </p:blipFill>
        <p:spPr>
          <a:xfrm>
            <a:off x="6287582" y="4005435"/>
            <a:ext cx="1468744" cy="1101558"/>
          </a:xfrm>
          <a:prstGeom prst="rect">
            <a:avLst/>
          </a:prstGeom>
        </p:spPr>
      </p:pic>
      <p:sp>
        <p:nvSpPr>
          <p:cNvPr id="5" name="Footer Placeholder 4"/>
          <p:cNvSpPr>
            <a:spLocks noGrp="1"/>
          </p:cNvSpPr>
          <p:nvPr>
            <p:ph type="ftr" sz="quarter" idx="11"/>
          </p:nvPr>
        </p:nvSpPr>
        <p:spPr/>
        <p:txBody>
          <a:bodyPr/>
          <a:lstStyle/>
          <a:p>
            <a:r>
              <a:rPr lang="en-US" smtClean="0">
                <a:solidFill>
                  <a:prstClr val="white">
                    <a:lumMod val="65000"/>
                  </a:prstClr>
                </a:solidFill>
              </a:rPr>
              <a:t>CaféX Communications Confidential © 2015 – All Rights Reserved. </a:t>
            </a:r>
            <a:endParaRPr lang="en-US" dirty="0">
              <a:solidFill>
                <a:prstClr val="white">
                  <a:lumMod val="65000"/>
                </a:prstClr>
              </a:solidFill>
            </a:endParaRPr>
          </a:p>
        </p:txBody>
      </p:sp>
      <p:sp>
        <p:nvSpPr>
          <p:cNvPr id="6" name="Slide Number Placeholder 5"/>
          <p:cNvSpPr>
            <a:spLocks noGrp="1"/>
          </p:cNvSpPr>
          <p:nvPr>
            <p:ph type="sldNum" sz="quarter" idx="12"/>
          </p:nvPr>
        </p:nvSpPr>
        <p:spPr/>
        <p:txBody>
          <a:bodyPr/>
          <a:lstStyle/>
          <a:p>
            <a:fld id="{0431C951-9D62-474D-B35D-66AB940D3B2F}" type="slidenum">
              <a:rPr lang="en-US" smtClean="0">
                <a:solidFill>
                  <a:prstClr val="white">
                    <a:lumMod val="65000"/>
                  </a:prstClr>
                </a:solidFill>
              </a:rPr>
              <a:pPr/>
              <a:t>15</a:t>
            </a:fld>
            <a:endParaRPr lang="en-US" dirty="0">
              <a:solidFill>
                <a:prstClr val="white">
                  <a:lumMod val="65000"/>
                </a:prstClr>
              </a:solidFill>
            </a:endParaRPr>
          </a:p>
        </p:txBody>
      </p:sp>
    </p:spTree>
    <p:extLst>
      <p:ext uri="{BB962C8B-B14F-4D97-AF65-F5344CB8AC3E}">
        <p14:creationId xmlns:p14="http://schemas.microsoft.com/office/powerpoint/2010/main" val="1721178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Proliferation of Mobile Devices</a:t>
            </a:r>
            <a:endParaRPr lang="en-US" dirty="0"/>
          </a:p>
        </p:txBody>
      </p:sp>
      <p:sp>
        <p:nvSpPr>
          <p:cNvPr id="35842" name="Rectangle 2"/>
          <p:cNvSpPr>
            <a:spLocks noGrp="1" noChangeArrowheads="1"/>
          </p:cNvSpPr>
          <p:nvPr>
            <p:ph idx="1"/>
          </p:nvPr>
        </p:nvSpPr>
        <p:spPr/>
        <p:txBody>
          <a:bodyPr>
            <a:normAutofit lnSpcReduction="10000"/>
          </a:bodyPr>
          <a:lstStyle/>
          <a:p>
            <a:pPr>
              <a:tabLst>
                <a:tab pos="500045" algn="l"/>
                <a:tab pos="500045" algn="l"/>
                <a:tab pos="500045" algn="l"/>
                <a:tab pos="500045" algn="l"/>
              </a:tabLst>
              <a:defRPr/>
            </a:pPr>
            <a:endParaRPr lang="en-US" sz="2200" dirty="0">
              <a:latin typeface="Calibri" panose="020F0502020204030204" pitchFamily="34" charset="0"/>
              <a:cs typeface="Calibri" panose="020F0502020204030204" pitchFamily="34" charset="0"/>
              <a:hlinkClick r:id=""/>
            </a:endParaRPr>
          </a:p>
          <a:p>
            <a:pPr>
              <a:tabLst>
                <a:tab pos="500045" algn="l"/>
                <a:tab pos="500045" algn="l"/>
                <a:tab pos="500045" algn="l"/>
                <a:tab pos="500045" algn="l"/>
              </a:tabLst>
              <a:defRPr/>
            </a:pPr>
            <a:endParaRPr lang="en-US" sz="2200" dirty="0">
              <a:latin typeface="Calibri" panose="020F0502020204030204" pitchFamily="34" charset="0"/>
              <a:cs typeface="Calibri" panose="020F0502020204030204" pitchFamily="34" charset="0"/>
              <a:hlinkClick r:id=""/>
            </a:endParaRPr>
          </a:p>
          <a:p>
            <a:pPr>
              <a:tabLst>
                <a:tab pos="500045" algn="l"/>
                <a:tab pos="500045" algn="l"/>
                <a:tab pos="500045" algn="l"/>
                <a:tab pos="500045" algn="l"/>
              </a:tabLst>
              <a:defRPr/>
            </a:pPr>
            <a:endParaRPr lang="en-US" sz="2200" dirty="0">
              <a:latin typeface="Calibri" panose="020F0502020204030204" pitchFamily="34" charset="0"/>
              <a:cs typeface="Calibri" panose="020F0502020204030204" pitchFamily="34" charset="0"/>
              <a:hlinkClick r:id=""/>
            </a:endParaRPr>
          </a:p>
          <a:p>
            <a:pPr>
              <a:tabLst>
                <a:tab pos="500045" algn="l"/>
                <a:tab pos="500045" algn="l"/>
                <a:tab pos="500045" algn="l"/>
                <a:tab pos="500045" algn="l"/>
              </a:tabLst>
              <a:defRPr/>
            </a:pPr>
            <a:endParaRPr lang="en-US" sz="2200" dirty="0">
              <a:latin typeface="Calibri" panose="020F0502020204030204" pitchFamily="34" charset="0"/>
              <a:cs typeface="Calibri" panose="020F0502020204030204" pitchFamily="34" charset="0"/>
              <a:hlinkClick r:id=""/>
            </a:endParaRPr>
          </a:p>
          <a:p>
            <a:pPr>
              <a:tabLst>
                <a:tab pos="500045" algn="l"/>
                <a:tab pos="500045" algn="l"/>
                <a:tab pos="500045" algn="l"/>
                <a:tab pos="500045" algn="l"/>
              </a:tabLst>
              <a:defRPr/>
            </a:pPr>
            <a:endParaRPr lang="en-US" sz="2200" dirty="0">
              <a:latin typeface="Calibri" panose="020F0502020204030204" pitchFamily="34" charset="0"/>
              <a:cs typeface="Calibri" panose="020F0502020204030204" pitchFamily="34" charset="0"/>
              <a:hlinkClick r:id=""/>
            </a:endParaRPr>
          </a:p>
          <a:p>
            <a:pPr>
              <a:tabLst>
                <a:tab pos="500045" algn="l"/>
                <a:tab pos="500045" algn="l"/>
                <a:tab pos="500045" algn="l"/>
                <a:tab pos="500045" algn="l"/>
              </a:tabLst>
              <a:defRPr/>
            </a:pPr>
            <a:endParaRPr lang="en-US" sz="2200" dirty="0">
              <a:latin typeface="Calibri" panose="020F0502020204030204" pitchFamily="34" charset="0"/>
              <a:cs typeface="Calibri" panose="020F0502020204030204" pitchFamily="34" charset="0"/>
              <a:hlinkClick r:id=""/>
            </a:endParaRPr>
          </a:p>
          <a:p>
            <a:pPr>
              <a:tabLst>
                <a:tab pos="500045" algn="l"/>
                <a:tab pos="500045" algn="l"/>
                <a:tab pos="500045" algn="l"/>
                <a:tab pos="500045" algn="l"/>
              </a:tabLst>
              <a:defRPr/>
            </a:pPr>
            <a:endParaRPr lang="en-US" sz="2200" dirty="0">
              <a:latin typeface="Calibri" panose="020F0502020204030204" pitchFamily="34" charset="0"/>
              <a:cs typeface="Calibri" panose="020F0502020204030204" pitchFamily="34" charset="0"/>
              <a:hlinkClick r:id=""/>
            </a:endParaRPr>
          </a:p>
          <a:p>
            <a:pPr eaLnBrk="1" hangingPunct="1">
              <a:defRPr/>
            </a:pPr>
            <a:r>
              <a:rPr lang="en-US" sz="2200" dirty="0">
                <a:latin typeface="Calibri" panose="020F0502020204030204" pitchFamily="34" charset="0"/>
                <a:cs typeface="Calibri" panose="020F0502020204030204" pitchFamily="34" charset="0"/>
              </a:rPr>
              <a:t>13 MILLION ANDROIDS A DAY </a:t>
            </a:r>
            <a:endParaRPr lang="en-US" sz="2200" dirty="0">
              <a:latin typeface="Calibri" panose="020F0502020204030204" pitchFamily="34" charset="0"/>
              <a:cs typeface="Calibri" panose="020F0502020204030204" pitchFamily="34" charset="0"/>
              <a:hlinkClick r:id="rId3"/>
            </a:endParaRPr>
          </a:p>
          <a:p>
            <a:pPr eaLnBrk="1" hangingPunct="1">
              <a:defRPr/>
            </a:pPr>
            <a:r>
              <a:rPr lang="en-US" sz="2200" dirty="0">
                <a:latin typeface="Calibri" panose="020F0502020204030204" pitchFamily="34" charset="0"/>
                <a:cs typeface="Calibri" panose="020F0502020204030204" pitchFamily="34" charset="0"/>
              </a:rPr>
              <a:t>4 IPHONES PER SECOND</a:t>
            </a:r>
            <a:endParaRPr lang="en-US" sz="2200" dirty="0">
              <a:latin typeface="Calibri" panose="020F0502020204030204" pitchFamily="34" charset="0"/>
              <a:cs typeface="Calibri" panose="020F0502020204030204" pitchFamily="34" charset="0"/>
              <a:hlinkClick r:id=""/>
            </a:endParaRPr>
          </a:p>
          <a:p>
            <a:pPr>
              <a:tabLst>
                <a:tab pos="500045" algn="l"/>
                <a:tab pos="500045" algn="l"/>
                <a:tab pos="500045" algn="l"/>
                <a:tab pos="500045" algn="l"/>
              </a:tabLst>
              <a:defRPr/>
            </a:pPr>
            <a:endParaRPr lang="en-US" sz="2200" dirty="0">
              <a:latin typeface="Calibri" panose="020F0502020204030204" pitchFamily="34" charset="0"/>
              <a:cs typeface="Calibri" panose="020F0502020204030204" pitchFamily="34" charset="0"/>
              <a:hlinkClick r:id=""/>
            </a:endParaRPr>
          </a:p>
          <a:p>
            <a:pPr>
              <a:tabLst>
                <a:tab pos="500045" algn="l"/>
                <a:tab pos="500045" algn="l"/>
                <a:tab pos="500045" algn="l"/>
                <a:tab pos="500045" algn="l"/>
              </a:tabLst>
              <a:defRPr/>
            </a:pPr>
            <a:endParaRPr lang="en-US" sz="2200" dirty="0">
              <a:latin typeface="Calibri" panose="020F0502020204030204" pitchFamily="34" charset="0"/>
              <a:cs typeface="Calibri" panose="020F0502020204030204" pitchFamily="34" charset="0"/>
              <a:hlinkClick r:id=""/>
            </a:endParaRPr>
          </a:p>
        </p:txBody>
      </p:sp>
      <p:pic>
        <p:nvPicPr>
          <p:cNvPr id="32772" name="Picture 4" descr="Screen Shot 2013-04-19 at 10.18.02 AM.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90600" y="800101"/>
            <a:ext cx="6953619" cy="2508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3" name="TextBox 1"/>
          <p:cNvSpPr txBox="1">
            <a:spLocks noChangeArrowheads="1"/>
          </p:cNvSpPr>
          <p:nvPr/>
        </p:nvSpPr>
        <p:spPr bwMode="auto">
          <a:xfrm>
            <a:off x="6179344" y="4339828"/>
            <a:ext cx="2857500" cy="4034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4291" tIns="32146" rIns="64291" bIns="32146">
            <a:spAutoFit/>
          </a:bodyPr>
          <a:lstStyle>
            <a:lvl1pPr eaLnBrk="0" hangingPunct="0">
              <a:defRPr sz="3600">
                <a:solidFill>
                  <a:srgbClr val="232B2C"/>
                </a:solidFill>
                <a:latin typeface="Arial" charset="0"/>
                <a:ea typeface="ヒラギノ角ゴ ProN W3" charset="0"/>
                <a:cs typeface="ヒラギノ角ゴ ProN W3" charset="0"/>
                <a:sym typeface="Arial" charset="0"/>
              </a:defRPr>
            </a:lvl1pPr>
            <a:lvl2pPr marL="742950" indent="-285750" eaLnBrk="0" hangingPunct="0">
              <a:defRPr sz="3600">
                <a:solidFill>
                  <a:srgbClr val="232B2C"/>
                </a:solidFill>
                <a:latin typeface="Arial" charset="0"/>
                <a:ea typeface="ヒラギノ角ゴ ProN W3" charset="0"/>
                <a:cs typeface="ヒラギノ角ゴ ProN W3" charset="0"/>
                <a:sym typeface="Arial" charset="0"/>
              </a:defRPr>
            </a:lvl2pPr>
            <a:lvl3pPr marL="1143000" indent="-228600" eaLnBrk="0" hangingPunct="0">
              <a:defRPr sz="3600">
                <a:solidFill>
                  <a:srgbClr val="232B2C"/>
                </a:solidFill>
                <a:latin typeface="Arial" charset="0"/>
                <a:ea typeface="ヒラギノ角ゴ ProN W3" charset="0"/>
                <a:cs typeface="ヒラギノ角ゴ ProN W3" charset="0"/>
                <a:sym typeface="Arial" charset="0"/>
              </a:defRPr>
            </a:lvl3pPr>
            <a:lvl4pPr marL="1600200" indent="-228600" eaLnBrk="0" hangingPunct="0">
              <a:defRPr sz="3600">
                <a:solidFill>
                  <a:srgbClr val="232B2C"/>
                </a:solidFill>
                <a:latin typeface="Arial" charset="0"/>
                <a:ea typeface="ヒラギノ角ゴ ProN W3" charset="0"/>
                <a:cs typeface="ヒラギノ角ゴ ProN W3" charset="0"/>
                <a:sym typeface="Arial" charset="0"/>
              </a:defRPr>
            </a:lvl4pPr>
            <a:lvl5pPr marL="2057400" indent="-228600" eaLnBrk="0" hangingPunct="0">
              <a:defRPr sz="3600">
                <a:solidFill>
                  <a:srgbClr val="232B2C"/>
                </a:solidFill>
                <a:latin typeface="Arial" charset="0"/>
                <a:ea typeface="ヒラギノ角ゴ ProN W3" charset="0"/>
                <a:cs typeface="ヒラギノ角ゴ ProN W3" charset="0"/>
                <a:sym typeface="Arial" charset="0"/>
              </a:defRPr>
            </a:lvl5pPr>
            <a:lvl6pPr marL="2514600" indent="-228600" algn="ctr" eaLnBrk="0" fontAlgn="base" hangingPunct="0">
              <a:lnSpc>
                <a:spcPct val="95000"/>
              </a:lnSpc>
              <a:spcBef>
                <a:spcPct val="0"/>
              </a:spcBef>
              <a:spcAft>
                <a:spcPct val="0"/>
              </a:spcAft>
              <a:defRPr sz="3600">
                <a:solidFill>
                  <a:srgbClr val="232B2C"/>
                </a:solidFill>
                <a:latin typeface="Arial" charset="0"/>
                <a:ea typeface="ヒラギノ角ゴ ProN W3" charset="0"/>
                <a:cs typeface="ヒラギノ角ゴ ProN W3" charset="0"/>
                <a:sym typeface="Arial" charset="0"/>
              </a:defRPr>
            </a:lvl6pPr>
            <a:lvl7pPr marL="2971800" indent="-228600" algn="ctr" eaLnBrk="0" fontAlgn="base" hangingPunct="0">
              <a:lnSpc>
                <a:spcPct val="95000"/>
              </a:lnSpc>
              <a:spcBef>
                <a:spcPct val="0"/>
              </a:spcBef>
              <a:spcAft>
                <a:spcPct val="0"/>
              </a:spcAft>
              <a:defRPr sz="3600">
                <a:solidFill>
                  <a:srgbClr val="232B2C"/>
                </a:solidFill>
                <a:latin typeface="Arial" charset="0"/>
                <a:ea typeface="ヒラギノ角ゴ ProN W3" charset="0"/>
                <a:cs typeface="ヒラギノ角ゴ ProN W3" charset="0"/>
                <a:sym typeface="Arial" charset="0"/>
              </a:defRPr>
            </a:lvl7pPr>
            <a:lvl8pPr marL="3429000" indent="-228600" algn="ctr" eaLnBrk="0" fontAlgn="base" hangingPunct="0">
              <a:lnSpc>
                <a:spcPct val="95000"/>
              </a:lnSpc>
              <a:spcBef>
                <a:spcPct val="0"/>
              </a:spcBef>
              <a:spcAft>
                <a:spcPct val="0"/>
              </a:spcAft>
              <a:defRPr sz="3600">
                <a:solidFill>
                  <a:srgbClr val="232B2C"/>
                </a:solidFill>
                <a:latin typeface="Arial" charset="0"/>
                <a:ea typeface="ヒラギノ角ゴ ProN W3" charset="0"/>
                <a:cs typeface="ヒラギノ角ゴ ProN W3" charset="0"/>
                <a:sym typeface="Arial" charset="0"/>
              </a:defRPr>
            </a:lvl8pPr>
            <a:lvl9pPr marL="3886200" indent="-228600" algn="ctr" eaLnBrk="0" fontAlgn="base" hangingPunct="0">
              <a:lnSpc>
                <a:spcPct val="95000"/>
              </a:lnSpc>
              <a:spcBef>
                <a:spcPct val="0"/>
              </a:spcBef>
              <a:spcAft>
                <a:spcPct val="0"/>
              </a:spcAft>
              <a:defRPr sz="3600">
                <a:solidFill>
                  <a:srgbClr val="232B2C"/>
                </a:solidFill>
                <a:latin typeface="Arial" charset="0"/>
                <a:ea typeface="ヒラギノ角ゴ ProN W3" charset="0"/>
                <a:cs typeface="ヒラギノ角ゴ ProN W3" charset="0"/>
                <a:sym typeface="Arial" charset="0"/>
              </a:defRPr>
            </a:lvl9pPr>
          </a:lstStyle>
          <a:p>
            <a:pPr eaLnBrk="1" hangingPunct="1"/>
            <a:r>
              <a:rPr lang="en-US" sz="2200" dirty="0">
                <a:solidFill>
                  <a:srgbClr val="FF6600"/>
                </a:solidFill>
                <a:latin typeface="Calibri" panose="020F0502020204030204" pitchFamily="34" charset="0"/>
                <a:cs typeface="Calibri" panose="020F0502020204030204" pitchFamily="34" charset="0"/>
                <a:hlinkClick r:id="rId5"/>
              </a:rPr>
              <a:t>The </a:t>
            </a:r>
            <a:r>
              <a:rPr lang="en-US" sz="2200" dirty="0" smtClean="0">
                <a:solidFill>
                  <a:srgbClr val="FF6600"/>
                </a:solidFill>
                <a:latin typeface="Calibri" panose="020F0502020204030204" pitchFamily="34" charset="0"/>
                <a:cs typeface="Calibri" panose="020F0502020204030204" pitchFamily="34" charset="0"/>
                <a:hlinkClick r:id="rId5"/>
              </a:rPr>
              <a:t>Economist </a:t>
            </a:r>
            <a:endParaRPr lang="en-US" sz="2200" dirty="0">
              <a:solidFill>
                <a:srgbClr val="FF6600"/>
              </a:solidFill>
              <a:latin typeface="Calibri" panose="020F0502020204030204" pitchFamily="34" charset="0"/>
              <a:cs typeface="Calibri" panose="020F0502020204030204" pitchFamily="34" charset="0"/>
            </a:endParaRPr>
          </a:p>
        </p:txBody>
      </p:sp>
      <p:sp>
        <p:nvSpPr>
          <p:cNvPr id="3" name="Footer Placeholder 2"/>
          <p:cNvSpPr>
            <a:spLocks noGrp="1"/>
          </p:cNvSpPr>
          <p:nvPr>
            <p:ph type="ftr" sz="quarter" idx="11"/>
          </p:nvPr>
        </p:nvSpPr>
        <p:spPr/>
        <p:txBody>
          <a:bodyPr/>
          <a:lstStyle/>
          <a:p>
            <a:r>
              <a:rPr lang="en-US" smtClean="0">
                <a:solidFill>
                  <a:prstClr val="white">
                    <a:lumMod val="65000"/>
                  </a:prstClr>
                </a:solidFill>
              </a:rPr>
              <a:t>CaféX Communications Confidential © 2015 – All Rights Reserved. </a:t>
            </a:r>
            <a:endParaRPr lang="en-US" dirty="0">
              <a:solidFill>
                <a:prstClr val="white">
                  <a:lumMod val="65000"/>
                </a:prstClr>
              </a:solidFill>
            </a:endParaRPr>
          </a:p>
        </p:txBody>
      </p:sp>
      <p:sp>
        <p:nvSpPr>
          <p:cNvPr id="5" name="Slide Number Placeholder 4"/>
          <p:cNvSpPr>
            <a:spLocks noGrp="1"/>
          </p:cNvSpPr>
          <p:nvPr>
            <p:ph type="sldNum" sz="quarter" idx="12"/>
          </p:nvPr>
        </p:nvSpPr>
        <p:spPr/>
        <p:txBody>
          <a:bodyPr/>
          <a:lstStyle/>
          <a:p>
            <a:fld id="{0431C951-9D62-474D-B35D-66AB940D3B2F}" type="slidenum">
              <a:rPr lang="en-US" smtClean="0">
                <a:solidFill>
                  <a:prstClr val="white">
                    <a:lumMod val="65000"/>
                  </a:prstClr>
                </a:solidFill>
              </a:rPr>
              <a:pPr/>
              <a:t>16</a:t>
            </a:fld>
            <a:endParaRPr lang="en-US" dirty="0">
              <a:solidFill>
                <a:prstClr val="white">
                  <a:lumMod val="65000"/>
                </a:prstClr>
              </a:solidFill>
            </a:endParaRPr>
          </a:p>
        </p:txBody>
      </p:sp>
    </p:spTree>
    <p:extLst>
      <p:ext uri="{BB962C8B-B14F-4D97-AF65-F5344CB8AC3E}">
        <p14:creationId xmlns:p14="http://schemas.microsoft.com/office/powerpoint/2010/main" val="2492303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Calibri" panose="020F0502020204030204" pitchFamily="34" charset="0"/>
                <a:cs typeface="Calibri" panose="020F0502020204030204" pitchFamily="34" charset="0"/>
              </a:rPr>
              <a:t>Trends for Mobile Applications </a:t>
            </a:r>
            <a:endParaRPr lang="en-US" dirty="0"/>
          </a:p>
        </p:txBody>
      </p:sp>
      <p:sp>
        <p:nvSpPr>
          <p:cNvPr id="35842" name="Rectangle 2"/>
          <p:cNvSpPr>
            <a:spLocks noGrp="1" noChangeArrowheads="1"/>
          </p:cNvSpPr>
          <p:nvPr>
            <p:ph idx="1"/>
          </p:nvPr>
        </p:nvSpPr>
        <p:spPr>
          <a:xfrm>
            <a:off x="457200" y="974762"/>
            <a:ext cx="8328118" cy="3542854"/>
          </a:xfrm>
        </p:spPr>
        <p:txBody>
          <a:bodyPr>
            <a:normAutofit fontScale="85000" lnSpcReduction="20000"/>
          </a:bodyPr>
          <a:lstStyle/>
          <a:p>
            <a:pPr>
              <a:spcBef>
                <a:spcPts val="0"/>
              </a:spcBef>
              <a:spcAft>
                <a:spcPts val="1200"/>
              </a:spcAft>
              <a:tabLst>
                <a:tab pos="500045" algn="l"/>
                <a:tab pos="500045" algn="l"/>
                <a:tab pos="500045" algn="l"/>
                <a:tab pos="500045" algn="l"/>
              </a:tabLst>
              <a:defRPr/>
            </a:pPr>
            <a:r>
              <a:rPr lang="en-US" dirty="0">
                <a:latin typeface="Calibri" panose="020F0502020204030204" pitchFamily="34" charset="0"/>
                <a:cs typeface="Calibri" panose="020F0502020204030204" pitchFamily="34" charset="0"/>
              </a:rPr>
              <a:t>Appccelerator: Enterprises predict that 2013 will be the year when the number of new mobile </a:t>
            </a:r>
            <a:r>
              <a:rPr lang="en-US" dirty="0" smtClean="0">
                <a:latin typeface="Calibri" panose="020F0502020204030204" pitchFamily="34" charset="0"/>
                <a:cs typeface="Calibri" panose="020F0502020204030204" pitchFamily="34" charset="0"/>
              </a:rPr>
              <a:t>apps </a:t>
            </a:r>
            <a:r>
              <a:rPr lang="en-US" dirty="0">
                <a:latin typeface="Calibri" panose="020F0502020204030204" pitchFamily="34" charset="0"/>
                <a:cs typeface="Calibri" panose="020F0502020204030204" pitchFamily="34" charset="0"/>
              </a:rPr>
              <a:t>will surpass the number of new desktop </a:t>
            </a:r>
            <a:r>
              <a:rPr lang="en-US" dirty="0" smtClean="0">
                <a:latin typeface="Calibri" panose="020F0502020204030204" pitchFamily="34" charset="0"/>
                <a:cs typeface="Calibri" panose="020F0502020204030204" pitchFamily="34" charset="0"/>
              </a:rPr>
              <a:t>apps </a:t>
            </a:r>
            <a:endParaRPr lang="en-US" dirty="0">
              <a:latin typeface="Calibri" panose="020F0502020204030204" pitchFamily="34" charset="0"/>
              <a:cs typeface="Calibri" panose="020F0502020204030204" pitchFamily="34" charset="0"/>
            </a:endParaRPr>
          </a:p>
          <a:p>
            <a:pPr>
              <a:spcBef>
                <a:spcPts val="0"/>
              </a:spcBef>
              <a:spcAft>
                <a:spcPts val="1200"/>
              </a:spcAft>
              <a:tabLst>
                <a:tab pos="500045" algn="l"/>
                <a:tab pos="500045" algn="l"/>
                <a:tab pos="500045" algn="l"/>
                <a:tab pos="500045" algn="l"/>
              </a:tabLst>
              <a:defRPr/>
            </a:pPr>
            <a:r>
              <a:rPr lang="en-US" dirty="0">
                <a:latin typeface="Calibri" panose="020F0502020204030204" pitchFamily="34" charset="0"/>
                <a:cs typeface="Calibri" panose="020F0502020204030204" pitchFamily="34" charset="0"/>
              </a:rPr>
              <a:t>Adults in the U.S. are expected to spend an </a:t>
            </a:r>
            <a:r>
              <a:rPr lang="en-US" dirty="0">
                <a:solidFill>
                  <a:schemeClr val="accent1"/>
                </a:solidFill>
                <a:latin typeface="Calibri" panose="020F0502020204030204" pitchFamily="34" charset="0"/>
                <a:cs typeface="Calibri" panose="020F0502020204030204" pitchFamily="34" charset="0"/>
              </a:rPr>
              <a:t>average of two hours and 21 minutes a day on smartphones and tablets this year, excluding time spent talking on phones,</a:t>
            </a:r>
            <a:r>
              <a:rPr lang="en-US" dirty="0">
                <a:solidFill>
                  <a:srgbClr val="FFC000"/>
                </a:solidFill>
                <a:latin typeface="Calibri" panose="020F0502020204030204" pitchFamily="34" charset="0"/>
                <a:cs typeface="Calibri" panose="020F0502020204030204" pitchFamily="34" charset="0"/>
              </a:rPr>
              <a:t> </a:t>
            </a:r>
            <a:r>
              <a:rPr lang="en-US" dirty="0">
                <a:latin typeface="Calibri" panose="020F0502020204030204" pitchFamily="34" charset="0"/>
                <a:cs typeface="Calibri" panose="020F0502020204030204" pitchFamily="34" charset="0"/>
              </a:rPr>
              <a:t>according to a recent study by </a:t>
            </a:r>
            <a:r>
              <a:rPr lang="en-US" dirty="0" err="1" smtClean="0">
                <a:latin typeface="Calibri" panose="020F0502020204030204" pitchFamily="34" charset="0"/>
                <a:cs typeface="Calibri" panose="020F0502020204030204" pitchFamily="34" charset="0"/>
              </a:rPr>
              <a:t>eMarketer</a:t>
            </a:r>
            <a:endParaRPr lang="en-US" dirty="0" smtClean="0">
              <a:latin typeface="Calibri" panose="020F0502020204030204" pitchFamily="34" charset="0"/>
              <a:cs typeface="Calibri" panose="020F0502020204030204" pitchFamily="34" charset="0"/>
            </a:endParaRPr>
          </a:p>
          <a:p>
            <a:pPr>
              <a:spcBef>
                <a:spcPts val="0"/>
              </a:spcBef>
              <a:spcAft>
                <a:spcPts val="1200"/>
              </a:spcAft>
              <a:tabLst>
                <a:tab pos="500045" algn="l"/>
                <a:tab pos="500045" algn="l"/>
                <a:tab pos="500045" algn="l"/>
                <a:tab pos="500045" algn="l"/>
              </a:tabLst>
              <a:defRPr/>
            </a:pPr>
            <a:r>
              <a:rPr lang="en-US" dirty="0" smtClean="0">
                <a:latin typeface="Calibri" panose="020F0502020204030204" pitchFamily="34" charset="0"/>
                <a:cs typeface="Calibri" panose="020F0502020204030204" pitchFamily="34" charset="0"/>
              </a:rPr>
              <a:t>Appccelerator: 73 % of enterprises have built fewer than five applications, and 39 % have built none or just one</a:t>
            </a:r>
          </a:p>
          <a:p>
            <a:pPr>
              <a:spcBef>
                <a:spcPts val="0"/>
              </a:spcBef>
              <a:spcAft>
                <a:spcPts val="1200"/>
              </a:spcAft>
            </a:pPr>
            <a:r>
              <a:rPr lang="en-US" dirty="0" smtClean="0">
                <a:latin typeface="Calibri" panose="020F0502020204030204" pitchFamily="34" charset="0"/>
                <a:cs typeface="Calibri" panose="020F0502020204030204" pitchFamily="34" charset="0"/>
              </a:rPr>
              <a:t>Mobile ad </a:t>
            </a:r>
            <a:r>
              <a:rPr lang="en-US" dirty="0">
                <a:solidFill>
                  <a:schemeClr val="accent1"/>
                </a:solidFill>
                <a:latin typeface="Calibri" panose="020F0502020204030204" pitchFamily="34" charset="0"/>
                <a:cs typeface="Calibri" panose="020F0502020204030204" pitchFamily="34" charset="0"/>
              </a:rPr>
              <a:t>spending in the U.S. totaled $3 billion in the first half, up from $1.2 billion </a:t>
            </a:r>
            <a:r>
              <a:rPr lang="en-US" dirty="0">
                <a:latin typeface="Calibri" panose="020F0502020204030204" pitchFamily="34" charset="0"/>
                <a:cs typeface="Calibri" panose="020F0502020204030204" pitchFamily="34" charset="0"/>
              </a:rPr>
              <a:t>a year earlier, the Interactive Advertising Bureau estimates.</a:t>
            </a:r>
          </a:p>
          <a:p>
            <a:pPr>
              <a:spcBef>
                <a:spcPts val="0"/>
              </a:spcBef>
              <a:spcAft>
                <a:spcPts val="1200"/>
              </a:spcAft>
            </a:pPr>
            <a:r>
              <a:rPr lang="en-US" dirty="0">
                <a:latin typeface="Calibri" panose="020F0502020204030204" pitchFamily="34" charset="0"/>
                <a:cs typeface="Calibri" panose="020F0502020204030204" pitchFamily="34" charset="0"/>
              </a:rPr>
              <a:t>Mobile continues to be an inexpensive way to advertise versus online and TV</a:t>
            </a:r>
          </a:p>
          <a:p>
            <a:pPr>
              <a:spcBef>
                <a:spcPts val="0"/>
              </a:spcBef>
              <a:spcAft>
                <a:spcPts val="1200"/>
              </a:spcAft>
              <a:tabLst>
                <a:tab pos="500045" algn="l"/>
                <a:tab pos="500045" algn="l"/>
                <a:tab pos="500045" algn="l"/>
                <a:tab pos="500045" algn="l"/>
              </a:tabLst>
              <a:defRPr/>
            </a:pPr>
            <a:endParaRPr lang="en-US" sz="2200" dirty="0">
              <a:latin typeface="Calibri" panose="020F0502020204030204" pitchFamily="34" charset="0"/>
              <a:cs typeface="Calibri" panose="020F0502020204030204" pitchFamily="34" charset="0"/>
            </a:endParaRPr>
          </a:p>
        </p:txBody>
      </p:sp>
      <p:sp>
        <p:nvSpPr>
          <p:cNvPr id="3" name="Footer Placeholder 2"/>
          <p:cNvSpPr>
            <a:spLocks noGrp="1"/>
          </p:cNvSpPr>
          <p:nvPr>
            <p:ph type="ftr" sz="quarter" idx="11"/>
          </p:nvPr>
        </p:nvSpPr>
        <p:spPr/>
        <p:txBody>
          <a:bodyPr/>
          <a:lstStyle/>
          <a:p>
            <a:r>
              <a:rPr lang="en-US" smtClean="0">
                <a:solidFill>
                  <a:prstClr val="white">
                    <a:lumMod val="65000"/>
                  </a:prstClr>
                </a:solidFill>
              </a:rPr>
              <a:t>CaféX Communications Confidential © 2015 – All Rights Reserved. </a:t>
            </a:r>
            <a:endParaRPr lang="en-US" dirty="0">
              <a:solidFill>
                <a:prstClr val="white">
                  <a:lumMod val="65000"/>
                </a:prstClr>
              </a:solidFill>
            </a:endParaRPr>
          </a:p>
        </p:txBody>
      </p:sp>
      <p:sp>
        <p:nvSpPr>
          <p:cNvPr id="5" name="Slide Number Placeholder 4"/>
          <p:cNvSpPr>
            <a:spLocks noGrp="1"/>
          </p:cNvSpPr>
          <p:nvPr>
            <p:ph type="sldNum" sz="quarter" idx="12"/>
          </p:nvPr>
        </p:nvSpPr>
        <p:spPr/>
        <p:txBody>
          <a:bodyPr/>
          <a:lstStyle/>
          <a:p>
            <a:fld id="{0431C951-9D62-474D-B35D-66AB940D3B2F}" type="slidenum">
              <a:rPr lang="en-US" smtClean="0">
                <a:solidFill>
                  <a:prstClr val="white">
                    <a:lumMod val="65000"/>
                  </a:prstClr>
                </a:solidFill>
              </a:rPr>
              <a:pPr/>
              <a:t>17</a:t>
            </a:fld>
            <a:endParaRPr lang="en-US" dirty="0">
              <a:solidFill>
                <a:prstClr val="white">
                  <a:lumMod val="65000"/>
                </a:prstClr>
              </a:solidFill>
            </a:endParaRPr>
          </a:p>
        </p:txBody>
      </p:sp>
    </p:spTree>
    <p:extLst>
      <p:ext uri="{BB962C8B-B14F-4D97-AF65-F5344CB8AC3E}">
        <p14:creationId xmlns:p14="http://schemas.microsoft.com/office/powerpoint/2010/main" val="4103774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Calibri" panose="020F0502020204030204" pitchFamily="34" charset="0"/>
                <a:cs typeface="Calibri" panose="020F0502020204030204" pitchFamily="34" charset="0"/>
              </a:rPr>
              <a:t>Companies’ Internal Mobile Applications</a:t>
            </a:r>
            <a:endParaRPr lang="en-US" dirty="0"/>
          </a:p>
        </p:txBody>
      </p:sp>
      <p:sp>
        <p:nvSpPr>
          <p:cNvPr id="35842" name="Rectangle 2"/>
          <p:cNvSpPr>
            <a:spLocks noGrp="1" noChangeArrowheads="1"/>
          </p:cNvSpPr>
          <p:nvPr>
            <p:ph idx="1"/>
          </p:nvPr>
        </p:nvSpPr>
        <p:spPr>
          <a:xfrm>
            <a:off x="361508" y="1760839"/>
            <a:ext cx="8457056" cy="3048097"/>
          </a:xfrm>
        </p:spPr>
        <p:txBody>
          <a:bodyPr/>
          <a:lstStyle/>
          <a:p>
            <a:pPr>
              <a:tabLst>
                <a:tab pos="500045" algn="l"/>
                <a:tab pos="500045" algn="l"/>
                <a:tab pos="500045" algn="l"/>
                <a:tab pos="500045" algn="l"/>
              </a:tabLst>
              <a:defRPr/>
            </a:pPr>
            <a:endParaRPr lang="en-US" sz="2200" dirty="0">
              <a:latin typeface="Calibri" panose="020F0502020204030204" pitchFamily="34" charset="0"/>
              <a:cs typeface="Calibri" panose="020F0502020204030204" pitchFamily="34" charset="0"/>
              <a:hlinkClick r:id=""/>
            </a:endParaRPr>
          </a:p>
          <a:p>
            <a:pPr marL="0" indent="0">
              <a:buNone/>
              <a:tabLst>
                <a:tab pos="500045" algn="l"/>
                <a:tab pos="500045" algn="l"/>
                <a:tab pos="500045" algn="l"/>
                <a:tab pos="500045" algn="l"/>
              </a:tabLst>
              <a:defRPr/>
            </a:pPr>
            <a:r>
              <a:rPr lang="en-US" sz="2400" dirty="0" smtClean="0">
                <a:latin typeface="Calibri" panose="020F0502020204030204" pitchFamily="34" charset="0"/>
                <a:cs typeface="Calibri" panose="020F0502020204030204" pitchFamily="34" charset="0"/>
              </a:rPr>
              <a:t>Currently </a:t>
            </a:r>
            <a:r>
              <a:rPr lang="en-US" sz="2400" dirty="0">
                <a:latin typeface="Calibri" panose="020F0502020204030204" pitchFamily="34" charset="0"/>
                <a:cs typeface="Calibri" panose="020F0502020204030204" pitchFamily="34" charset="0"/>
              </a:rPr>
              <a:t>has 3 client facing and 30-50 business facing apps</a:t>
            </a:r>
            <a:endParaRPr lang="en-US" sz="2200" dirty="0">
              <a:latin typeface="Calibri" panose="020F0502020204030204" pitchFamily="34" charset="0"/>
              <a:cs typeface="Calibri" panose="020F0502020204030204" pitchFamily="34" charset="0"/>
              <a:hlinkClick r:id=""/>
            </a:endParaRPr>
          </a:p>
          <a:p>
            <a:pPr>
              <a:tabLst>
                <a:tab pos="500045" algn="l"/>
                <a:tab pos="500045" algn="l"/>
                <a:tab pos="500045" algn="l"/>
                <a:tab pos="500045" algn="l"/>
              </a:tabLst>
              <a:defRPr/>
            </a:pPr>
            <a:endParaRPr lang="en-US" sz="2200" dirty="0">
              <a:latin typeface="Calibri" panose="020F0502020204030204" pitchFamily="34" charset="0"/>
              <a:cs typeface="Calibri" panose="020F0502020204030204" pitchFamily="34" charset="0"/>
              <a:hlinkClick r:id=""/>
            </a:endParaRPr>
          </a:p>
          <a:p>
            <a:pPr>
              <a:tabLst>
                <a:tab pos="500045" algn="l"/>
                <a:tab pos="500045" algn="l"/>
                <a:tab pos="500045" algn="l"/>
                <a:tab pos="500045" algn="l"/>
              </a:tabLst>
              <a:defRPr/>
            </a:pPr>
            <a:endParaRPr lang="en-US" sz="2200" dirty="0" smtClean="0">
              <a:latin typeface="Calibri" panose="020F0502020204030204" pitchFamily="34" charset="0"/>
              <a:cs typeface="Calibri" panose="020F0502020204030204" pitchFamily="34" charset="0"/>
              <a:hlinkClick r:id=""/>
            </a:endParaRPr>
          </a:p>
          <a:p>
            <a:pPr>
              <a:tabLst>
                <a:tab pos="500045" algn="l"/>
                <a:tab pos="500045" algn="l"/>
                <a:tab pos="500045" algn="l"/>
                <a:tab pos="500045" algn="l"/>
              </a:tabLst>
              <a:defRPr/>
            </a:pPr>
            <a:endParaRPr lang="en-US" sz="2200" dirty="0">
              <a:latin typeface="Calibri" panose="020F0502020204030204" pitchFamily="34" charset="0"/>
              <a:cs typeface="Calibri" panose="020F0502020204030204" pitchFamily="34" charset="0"/>
              <a:hlinkClick r:id=""/>
            </a:endParaRPr>
          </a:p>
          <a:p>
            <a:pPr marL="0" indent="0">
              <a:buNone/>
              <a:defRPr/>
            </a:pPr>
            <a:r>
              <a:rPr lang="en-US" sz="2200" dirty="0" smtClean="0">
                <a:latin typeface="Calibri" panose="020F0502020204030204" pitchFamily="34" charset="0"/>
                <a:cs typeface="Calibri" panose="020F0502020204030204" pitchFamily="34" charset="0"/>
              </a:rPr>
              <a:t> </a:t>
            </a:r>
            <a:r>
              <a:rPr lang="en-US" sz="2400" dirty="0">
                <a:latin typeface="Calibri" panose="020F0502020204030204" pitchFamily="34" charset="0"/>
                <a:cs typeface="Calibri" panose="020F0502020204030204" pitchFamily="34" charset="0"/>
              </a:rPr>
              <a:t>Expects to have 500 employee-facing apps by 2015,”</a:t>
            </a:r>
            <a:endParaRPr lang="en-US" sz="2200" dirty="0">
              <a:latin typeface="Calibri" panose="020F0502020204030204" pitchFamily="34" charset="0"/>
              <a:cs typeface="Calibri" panose="020F0502020204030204" pitchFamily="34" charset="0"/>
            </a:endParaRPr>
          </a:p>
        </p:txBody>
      </p:sp>
      <p:sp>
        <p:nvSpPr>
          <p:cNvPr id="9" name="Subtitle 10"/>
          <p:cNvSpPr txBox="1">
            <a:spLocks/>
          </p:cNvSpPr>
          <p:nvPr/>
        </p:nvSpPr>
        <p:spPr>
          <a:xfrm>
            <a:off x="465201" y="4201298"/>
            <a:ext cx="8112126" cy="468810"/>
          </a:xfrm>
          <a:prstGeom prst="rect">
            <a:avLst/>
          </a:prstGeom>
        </p:spPr>
        <p:txBody>
          <a:bodyPr vert="horz" lIns="91440" tIns="45720" rIns="91440" bIns="45720" rtlCol="0">
            <a:noAutofit/>
          </a:bodyPr>
          <a:lstStyle>
            <a:lvl1pPr marL="228600" indent="-228600" algn="l" defTabSz="914400" rtl="0" eaLnBrk="1" latinLnBrk="0" hangingPunct="1">
              <a:lnSpc>
                <a:spcPct val="95000"/>
              </a:lnSpc>
              <a:spcBef>
                <a:spcPts val="1440"/>
              </a:spcBef>
              <a:buClr>
                <a:srgbClr val="96CA4B"/>
              </a:buClr>
              <a:buSzPct val="90000"/>
              <a:buFont typeface="Arial" pitchFamily="34" charset="0"/>
              <a:buChar char="•"/>
              <a:tabLst/>
              <a:defRPr lang="en-US" sz="2000" kern="1200" dirty="0" smtClean="0">
                <a:solidFill>
                  <a:schemeClr val="bg1"/>
                </a:solidFill>
                <a:latin typeface="+mj-lt"/>
                <a:ea typeface="+mn-ea"/>
                <a:cs typeface="+mn-cs"/>
              </a:defRPr>
            </a:lvl1pPr>
            <a:lvl2pPr marL="406400" indent="0" algn="l" defTabSz="914400" rtl="0" eaLnBrk="1" latinLnBrk="0" hangingPunct="1">
              <a:lnSpc>
                <a:spcPct val="95000"/>
              </a:lnSpc>
              <a:spcBef>
                <a:spcPts val="840"/>
              </a:spcBef>
              <a:buClr>
                <a:schemeClr val="tx2"/>
              </a:buClr>
              <a:buFontTx/>
              <a:buNone/>
              <a:defRPr lang="en-US" sz="1800" kern="1200" dirty="0" smtClean="0">
                <a:solidFill>
                  <a:schemeClr val="bg1"/>
                </a:solidFill>
                <a:latin typeface="+mj-lt"/>
                <a:ea typeface="+mn-ea"/>
                <a:cs typeface="+mn-cs"/>
              </a:defRPr>
            </a:lvl2pPr>
            <a:lvl3pPr marL="571500" indent="-1588" algn="l" defTabSz="914400" rtl="0" eaLnBrk="1" latinLnBrk="0" hangingPunct="1">
              <a:lnSpc>
                <a:spcPct val="95000"/>
              </a:lnSpc>
              <a:spcBef>
                <a:spcPts val="840"/>
              </a:spcBef>
              <a:buFont typeface="Arial" pitchFamily="34" charset="0"/>
              <a:buNone/>
              <a:defRPr lang="en-US" sz="1600" kern="1200" dirty="0" smtClean="0">
                <a:solidFill>
                  <a:schemeClr val="bg1"/>
                </a:solidFill>
                <a:latin typeface="+mj-lt"/>
                <a:ea typeface="+mn-ea"/>
                <a:cs typeface="+mn-cs"/>
              </a:defRPr>
            </a:lvl3pPr>
            <a:lvl4pPr marL="688975" indent="0" algn="l" defTabSz="914400" rtl="0" eaLnBrk="1" latinLnBrk="0" hangingPunct="1">
              <a:lnSpc>
                <a:spcPct val="95000"/>
              </a:lnSpc>
              <a:spcBef>
                <a:spcPts val="840"/>
              </a:spcBef>
              <a:buFont typeface="Arial" pitchFamily="34" charset="0"/>
              <a:buNone/>
              <a:defRPr lang="en-US" sz="1400" kern="1200" dirty="0" smtClean="0">
                <a:solidFill>
                  <a:schemeClr val="bg1"/>
                </a:solidFill>
                <a:latin typeface="+mj-lt"/>
                <a:ea typeface="+mn-ea"/>
                <a:cs typeface="+mn-cs"/>
              </a:defRPr>
            </a:lvl4pPr>
            <a:lvl5pPr marL="801688" indent="0" algn="l" defTabSz="914400" rtl="0" eaLnBrk="1" latinLnBrk="0" hangingPunct="1">
              <a:lnSpc>
                <a:spcPct val="95000"/>
              </a:lnSpc>
              <a:spcBef>
                <a:spcPts val="840"/>
              </a:spcBef>
              <a:buFont typeface="Arial" pitchFamily="34" charset="0"/>
              <a:buNone/>
              <a:defRPr lang="en-US" sz="1400" kern="1200" dirty="0">
                <a:solidFill>
                  <a:schemeClr val="bg1"/>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400" dirty="0">
                <a:solidFill>
                  <a:srgbClr val="FF6600"/>
                </a:solidFill>
                <a:latin typeface="Calibri" panose="020F0502020204030204" pitchFamily="34" charset="0"/>
                <a:cs typeface="Calibri" panose="020F0502020204030204" pitchFamily="34" charset="0"/>
              </a:rPr>
              <a:t>Michael King -  Appccelerator</a:t>
            </a:r>
            <a:r>
              <a:rPr lang="en-US" sz="3200" dirty="0">
                <a:solidFill>
                  <a:srgbClr val="FF6600"/>
                </a:solidFill>
                <a:latin typeface="Calibri" panose="020F0502020204030204" pitchFamily="34" charset="0"/>
                <a:cs typeface="Calibri" panose="020F0502020204030204" pitchFamily="34" charset="0"/>
              </a:rPr>
              <a:t> </a:t>
            </a:r>
          </a:p>
          <a:p>
            <a:pPr marL="0" indent="0">
              <a:buNone/>
            </a:pPr>
            <a:r>
              <a:rPr lang="en-US" sz="3200" dirty="0" smtClean="0">
                <a:solidFill>
                  <a:srgbClr val="FF6600"/>
                </a:solidFill>
                <a:latin typeface="Calibri" panose="020F0502020204030204" pitchFamily="34" charset="0"/>
                <a:cs typeface="Calibri" panose="020F0502020204030204" pitchFamily="34" charset="0"/>
              </a:rPr>
              <a:t> </a:t>
            </a:r>
            <a:endParaRPr lang="en-US" sz="3200" dirty="0">
              <a:solidFill>
                <a:srgbClr val="FF6600"/>
              </a:solidFill>
              <a:latin typeface="Calibri" panose="020F0502020204030204" pitchFamily="34" charset="0"/>
              <a:cs typeface="Calibri" panose="020F0502020204030204" pitchFamily="34" charset="0"/>
            </a:endParaRPr>
          </a:p>
        </p:txBody>
      </p:sp>
      <p:pic>
        <p:nvPicPr>
          <p:cNvPr id="10" name="Picture 4" descr="http://www.standup2cancer.org/_images/partner_logos/gene_tag_4c.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342" y="2694834"/>
            <a:ext cx="1944677" cy="61986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a:blip r:embed="rId4"/>
          <a:stretch>
            <a:fillRect/>
          </a:stretch>
        </p:blipFill>
        <p:spPr>
          <a:xfrm>
            <a:off x="539343" y="1323619"/>
            <a:ext cx="1838095" cy="607143"/>
          </a:xfrm>
          <a:prstGeom prst="rect">
            <a:avLst/>
          </a:prstGeom>
        </p:spPr>
      </p:pic>
      <p:sp>
        <p:nvSpPr>
          <p:cNvPr id="3" name="Footer Placeholder 2"/>
          <p:cNvSpPr>
            <a:spLocks noGrp="1"/>
          </p:cNvSpPr>
          <p:nvPr>
            <p:ph type="ftr" sz="quarter" idx="11"/>
          </p:nvPr>
        </p:nvSpPr>
        <p:spPr/>
        <p:txBody>
          <a:bodyPr/>
          <a:lstStyle/>
          <a:p>
            <a:r>
              <a:rPr lang="en-US" smtClean="0">
                <a:solidFill>
                  <a:prstClr val="white">
                    <a:lumMod val="65000"/>
                  </a:prstClr>
                </a:solidFill>
              </a:rPr>
              <a:t>CaféX Communications Confidential © 2015 – All Rights Reserved. </a:t>
            </a:r>
            <a:endParaRPr lang="en-US" dirty="0">
              <a:solidFill>
                <a:prstClr val="white">
                  <a:lumMod val="65000"/>
                </a:prstClr>
              </a:solidFill>
            </a:endParaRPr>
          </a:p>
        </p:txBody>
      </p:sp>
      <p:sp>
        <p:nvSpPr>
          <p:cNvPr id="5" name="Slide Number Placeholder 4"/>
          <p:cNvSpPr>
            <a:spLocks noGrp="1"/>
          </p:cNvSpPr>
          <p:nvPr>
            <p:ph type="sldNum" sz="quarter" idx="12"/>
          </p:nvPr>
        </p:nvSpPr>
        <p:spPr/>
        <p:txBody>
          <a:bodyPr/>
          <a:lstStyle/>
          <a:p>
            <a:fld id="{0431C951-9D62-474D-B35D-66AB940D3B2F}" type="slidenum">
              <a:rPr lang="en-US" smtClean="0">
                <a:solidFill>
                  <a:prstClr val="white">
                    <a:lumMod val="65000"/>
                  </a:prstClr>
                </a:solidFill>
              </a:rPr>
              <a:pPr/>
              <a:t>18</a:t>
            </a:fld>
            <a:endParaRPr lang="en-US" dirty="0">
              <a:solidFill>
                <a:prstClr val="white">
                  <a:lumMod val="65000"/>
                </a:prstClr>
              </a:solidFill>
            </a:endParaRPr>
          </a:p>
        </p:txBody>
      </p:sp>
    </p:spTree>
    <p:extLst>
      <p:ext uri="{BB962C8B-B14F-4D97-AF65-F5344CB8AC3E}">
        <p14:creationId xmlns:p14="http://schemas.microsoft.com/office/powerpoint/2010/main" val="2089849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latin typeface="Calibri" panose="020F0502020204030204" pitchFamily="34" charset="0"/>
                <a:cs typeface="Calibri" panose="020F0502020204030204" pitchFamily="34" charset="0"/>
              </a:rPr>
              <a:t>Total Addressable Market for Mobile Apps</a:t>
            </a:r>
            <a:endParaRPr lang="en-US" sz="2800" dirty="0"/>
          </a:p>
        </p:txBody>
      </p:sp>
      <p:sp>
        <p:nvSpPr>
          <p:cNvPr id="52226" name="Rectangle 2"/>
          <p:cNvSpPr>
            <a:spLocks noGrp="1" noChangeArrowheads="1"/>
          </p:cNvSpPr>
          <p:nvPr>
            <p:ph idx="1"/>
          </p:nvPr>
        </p:nvSpPr>
        <p:spPr>
          <a:xfrm>
            <a:off x="152400" y="742950"/>
            <a:ext cx="4985334" cy="1505547"/>
          </a:xfrm>
        </p:spPr>
        <p:txBody>
          <a:bodyPr/>
          <a:lstStyle/>
          <a:p>
            <a:pPr eaLnBrk="1" hangingPunct="1">
              <a:defRPr/>
            </a:pPr>
            <a:r>
              <a:rPr lang="en-US" dirty="0" smtClean="0">
                <a:latin typeface="Calibri" panose="020F0502020204030204" pitchFamily="34" charset="0"/>
                <a:cs typeface="Calibri" panose="020F0502020204030204" pitchFamily="34" charset="0"/>
              </a:rPr>
              <a:t>Target Fortune 2000 companies</a:t>
            </a:r>
          </a:p>
          <a:p>
            <a:pPr eaLnBrk="1" hangingPunct="1">
              <a:defRPr/>
            </a:pPr>
            <a:r>
              <a:rPr lang="en-US" dirty="0" smtClean="0">
                <a:latin typeface="Calibri" panose="020F0502020204030204" pitchFamily="34" charset="0"/>
                <a:cs typeface="Calibri" panose="020F0502020204030204" pitchFamily="34" charset="0"/>
              </a:rPr>
              <a:t>Assumption : 20 apps/company</a:t>
            </a:r>
          </a:p>
          <a:p>
            <a:pPr eaLnBrk="1" hangingPunct="1">
              <a:defRPr/>
            </a:pPr>
            <a:r>
              <a:rPr lang="en-US" dirty="0" smtClean="0">
                <a:latin typeface="Calibri" panose="020F0502020204030204" pitchFamily="34" charset="0"/>
                <a:cs typeface="Calibri" panose="020F0502020204030204" pitchFamily="34" charset="0"/>
              </a:rPr>
              <a:t>Price : 1M per app or 5M/company </a:t>
            </a:r>
          </a:p>
          <a:p>
            <a:pPr eaLnBrk="1" hangingPunct="1">
              <a:defRPr/>
            </a:pPr>
            <a:endParaRPr lang="en-US" dirty="0" smtClean="0">
              <a:latin typeface="Calibri" panose="020F0502020204030204" pitchFamily="34" charset="0"/>
              <a:cs typeface="Calibri" panose="020F0502020204030204" pitchFamily="34" charset="0"/>
            </a:endParaRPr>
          </a:p>
        </p:txBody>
      </p:sp>
      <p:graphicFrame>
        <p:nvGraphicFramePr>
          <p:cNvPr id="36868" name="Object 3"/>
          <p:cNvGraphicFramePr>
            <a:graphicFrameLocks/>
          </p:cNvGraphicFramePr>
          <p:nvPr>
            <p:extLst>
              <p:ext uri="{D42A27DB-BD31-4B8C-83A1-F6EECF244321}">
                <p14:modId xmlns:p14="http://schemas.microsoft.com/office/powerpoint/2010/main" val="1682504704"/>
              </p:ext>
            </p:extLst>
          </p:nvPr>
        </p:nvGraphicFramePr>
        <p:xfrm>
          <a:off x="2757482" y="1424592"/>
          <a:ext cx="4107656" cy="3080742"/>
        </p:xfrm>
        <a:graphic>
          <a:graphicData uri="http://schemas.openxmlformats.org/presentationml/2006/ole">
            <mc:AlternateContent xmlns:mc="http://schemas.openxmlformats.org/markup-compatibility/2006">
              <mc:Choice xmlns:v="urn:schemas-microsoft-com:vml" Requires="v">
                <p:oleObj spid="_x0000_s1070" name="Worksheet" r:id="rId4" imgW="5839485" imgH="5839485" progId="Excel.Sheet.8">
                  <p:embed/>
                </p:oleObj>
              </mc:Choice>
              <mc:Fallback>
                <p:oleObj name="Worksheet" r:id="rId4" imgW="5839485" imgH="5839485" progId="Excel.Sheet.8">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57482" y="1424592"/>
                        <a:ext cx="4107656" cy="308074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6870" name="Rectangle 5"/>
          <p:cNvSpPr>
            <a:spLocks/>
          </p:cNvSpPr>
          <p:nvPr/>
        </p:nvSpPr>
        <p:spPr bwMode="auto">
          <a:xfrm>
            <a:off x="1557115" y="1477585"/>
            <a:ext cx="2339578" cy="294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a:spcBef>
                <a:spcPts val="1406"/>
              </a:spcBef>
            </a:pPr>
            <a:endParaRPr lang="en-US" sz="2200">
              <a:solidFill>
                <a:srgbClr val="FFFFFF"/>
              </a:solidFill>
              <a:ea typeface="ＭＳ Ｐゴシック" charset="0"/>
            </a:endParaRPr>
          </a:p>
        </p:txBody>
      </p:sp>
      <p:sp>
        <p:nvSpPr>
          <p:cNvPr id="36871" name="Rectangle 6"/>
          <p:cNvSpPr>
            <a:spLocks/>
          </p:cNvSpPr>
          <p:nvPr/>
        </p:nvSpPr>
        <p:spPr bwMode="auto">
          <a:xfrm>
            <a:off x="5290134" y="1762542"/>
            <a:ext cx="2732484" cy="683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a:spcBef>
                <a:spcPts val="1406"/>
              </a:spcBef>
            </a:pPr>
            <a:r>
              <a:rPr lang="en-US" sz="2200" dirty="0">
                <a:ea typeface="ＭＳ Ｐゴシック" charset="0"/>
              </a:rPr>
              <a:t> </a:t>
            </a:r>
            <a:r>
              <a:rPr lang="en-US" sz="2200" dirty="0" smtClean="0">
                <a:ea typeface="ＭＳ Ｐゴシック" charset="0"/>
              </a:rPr>
              <a:t>5-10B$ Enterprise class apps  </a:t>
            </a:r>
            <a:endParaRPr lang="en-US" sz="2200" dirty="0">
              <a:ea typeface="ＭＳ Ｐゴシック" charset="0"/>
            </a:endParaRPr>
          </a:p>
        </p:txBody>
      </p:sp>
      <p:cxnSp>
        <p:nvCxnSpPr>
          <p:cNvPr id="3" name="Straight Connector 2"/>
          <p:cNvCxnSpPr/>
          <p:nvPr/>
        </p:nvCxnSpPr>
        <p:spPr>
          <a:xfrm flipV="1">
            <a:off x="4721265" y="1822358"/>
            <a:ext cx="510780" cy="341693"/>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4" name="Rectangle 3"/>
          <p:cNvSpPr/>
          <p:nvPr/>
        </p:nvSpPr>
        <p:spPr>
          <a:xfrm>
            <a:off x="5895907" y="3852200"/>
            <a:ext cx="3255232" cy="769441"/>
          </a:xfrm>
          <a:prstGeom prst="rect">
            <a:avLst/>
          </a:prstGeom>
        </p:spPr>
        <p:txBody>
          <a:bodyPr wrap="square">
            <a:spAutoFit/>
          </a:bodyPr>
          <a:lstStyle/>
          <a:p>
            <a:r>
              <a:rPr lang="en-US" sz="2200" dirty="0" smtClean="0">
                <a:ea typeface="ＭＳ Ｐゴシック" charset="0"/>
              </a:rPr>
              <a:t>30B$ Non enterprise  </a:t>
            </a:r>
            <a:r>
              <a:rPr lang="en-US" sz="2200" dirty="0">
                <a:ea typeface="ＭＳ Ｐゴシック" charset="0"/>
              </a:rPr>
              <a:t>class apps </a:t>
            </a:r>
            <a:r>
              <a:rPr lang="en-US" sz="2200" dirty="0" smtClean="0">
                <a:ea typeface="ＭＳ Ｐゴシック" charset="0"/>
              </a:rPr>
              <a:t> (ABIResearch) </a:t>
            </a:r>
            <a:endParaRPr lang="en-US" sz="2200" dirty="0"/>
          </a:p>
        </p:txBody>
      </p:sp>
      <p:cxnSp>
        <p:nvCxnSpPr>
          <p:cNvPr id="19" name="Straight Connector 18"/>
          <p:cNvCxnSpPr/>
          <p:nvPr/>
        </p:nvCxnSpPr>
        <p:spPr>
          <a:xfrm>
            <a:off x="5274009" y="3469095"/>
            <a:ext cx="565453" cy="258454"/>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22" name="Subtitle 10"/>
          <p:cNvSpPr txBox="1">
            <a:spLocks/>
          </p:cNvSpPr>
          <p:nvPr/>
        </p:nvSpPr>
        <p:spPr>
          <a:xfrm>
            <a:off x="152400" y="4417219"/>
            <a:ext cx="8706409" cy="288131"/>
          </a:xfrm>
          <a:prstGeom prst="rect">
            <a:avLst/>
          </a:prstGeom>
        </p:spPr>
        <p:txBody>
          <a:bodyPr vert="horz" lIns="91440" tIns="45720" rIns="91440" bIns="45720" rtlCol="0">
            <a:noAutofit/>
          </a:bodyPr>
          <a:lstStyle>
            <a:lvl1pPr marL="228600" indent="-228600" algn="l" defTabSz="914400" rtl="0" eaLnBrk="1" latinLnBrk="0" hangingPunct="1">
              <a:lnSpc>
                <a:spcPct val="95000"/>
              </a:lnSpc>
              <a:spcBef>
                <a:spcPts val="1440"/>
              </a:spcBef>
              <a:buClr>
                <a:srgbClr val="96CA4B"/>
              </a:buClr>
              <a:buSzPct val="90000"/>
              <a:buFont typeface="Arial" pitchFamily="34" charset="0"/>
              <a:buChar char="•"/>
              <a:tabLst/>
              <a:defRPr lang="en-US" sz="2000" kern="1200" dirty="0" smtClean="0">
                <a:solidFill>
                  <a:schemeClr val="bg1"/>
                </a:solidFill>
                <a:latin typeface="+mj-lt"/>
                <a:ea typeface="+mn-ea"/>
                <a:cs typeface="+mn-cs"/>
              </a:defRPr>
            </a:lvl1pPr>
            <a:lvl2pPr marL="406400" indent="0" algn="l" defTabSz="914400" rtl="0" eaLnBrk="1" latinLnBrk="0" hangingPunct="1">
              <a:lnSpc>
                <a:spcPct val="95000"/>
              </a:lnSpc>
              <a:spcBef>
                <a:spcPts val="840"/>
              </a:spcBef>
              <a:buClr>
                <a:schemeClr val="tx2"/>
              </a:buClr>
              <a:buFontTx/>
              <a:buNone/>
              <a:defRPr lang="en-US" sz="1800" kern="1200" dirty="0" smtClean="0">
                <a:solidFill>
                  <a:schemeClr val="bg1"/>
                </a:solidFill>
                <a:latin typeface="+mj-lt"/>
                <a:ea typeface="+mn-ea"/>
                <a:cs typeface="+mn-cs"/>
              </a:defRPr>
            </a:lvl2pPr>
            <a:lvl3pPr marL="571500" indent="-1588" algn="l" defTabSz="914400" rtl="0" eaLnBrk="1" latinLnBrk="0" hangingPunct="1">
              <a:lnSpc>
                <a:spcPct val="95000"/>
              </a:lnSpc>
              <a:spcBef>
                <a:spcPts val="840"/>
              </a:spcBef>
              <a:buFont typeface="Arial" pitchFamily="34" charset="0"/>
              <a:buNone/>
              <a:defRPr lang="en-US" sz="1600" kern="1200" dirty="0" smtClean="0">
                <a:solidFill>
                  <a:schemeClr val="bg1"/>
                </a:solidFill>
                <a:latin typeface="+mj-lt"/>
                <a:ea typeface="+mn-ea"/>
                <a:cs typeface="+mn-cs"/>
              </a:defRPr>
            </a:lvl3pPr>
            <a:lvl4pPr marL="688975" indent="0" algn="l" defTabSz="914400" rtl="0" eaLnBrk="1" latinLnBrk="0" hangingPunct="1">
              <a:lnSpc>
                <a:spcPct val="95000"/>
              </a:lnSpc>
              <a:spcBef>
                <a:spcPts val="840"/>
              </a:spcBef>
              <a:buFont typeface="Arial" pitchFamily="34" charset="0"/>
              <a:buNone/>
              <a:defRPr lang="en-US" sz="1400" kern="1200" dirty="0" smtClean="0">
                <a:solidFill>
                  <a:schemeClr val="bg1"/>
                </a:solidFill>
                <a:latin typeface="+mj-lt"/>
                <a:ea typeface="+mn-ea"/>
                <a:cs typeface="+mn-cs"/>
              </a:defRPr>
            </a:lvl4pPr>
            <a:lvl5pPr marL="801688" indent="0" algn="l" defTabSz="914400" rtl="0" eaLnBrk="1" latinLnBrk="0" hangingPunct="1">
              <a:lnSpc>
                <a:spcPct val="95000"/>
              </a:lnSpc>
              <a:spcBef>
                <a:spcPts val="840"/>
              </a:spcBef>
              <a:buFont typeface="Arial" pitchFamily="34" charset="0"/>
              <a:buNone/>
              <a:defRPr lang="en-US" sz="1400" kern="1200" dirty="0">
                <a:solidFill>
                  <a:schemeClr val="bg1"/>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400" dirty="0" smtClean="0">
                <a:solidFill>
                  <a:srgbClr val="FF6600"/>
                </a:solidFill>
                <a:latin typeface="Calibri" panose="020F0502020204030204" pitchFamily="34" charset="0"/>
                <a:cs typeface="Calibri" panose="020F0502020204030204" pitchFamily="34" charset="0"/>
              </a:rPr>
              <a:t>Source : Forbes, Appcellerator, ABIResearch  </a:t>
            </a:r>
            <a:endParaRPr lang="en-US" sz="2400" dirty="0">
              <a:solidFill>
                <a:srgbClr val="FF6600"/>
              </a:solidFill>
              <a:latin typeface="Calibri" panose="020F0502020204030204" pitchFamily="34" charset="0"/>
              <a:cs typeface="Calibri" panose="020F0502020204030204" pitchFamily="34" charset="0"/>
            </a:endParaRPr>
          </a:p>
        </p:txBody>
      </p:sp>
      <p:sp>
        <p:nvSpPr>
          <p:cNvPr id="5" name="Footer Placeholder 4"/>
          <p:cNvSpPr>
            <a:spLocks noGrp="1"/>
          </p:cNvSpPr>
          <p:nvPr>
            <p:ph type="ftr" sz="quarter" idx="11"/>
          </p:nvPr>
        </p:nvSpPr>
        <p:spPr/>
        <p:txBody>
          <a:bodyPr/>
          <a:lstStyle/>
          <a:p>
            <a:r>
              <a:rPr lang="en-US" smtClean="0">
                <a:solidFill>
                  <a:prstClr val="white">
                    <a:lumMod val="65000"/>
                  </a:prstClr>
                </a:solidFill>
              </a:rPr>
              <a:t>CaféX Communications Confidential © 2015 – All Rights Reserved. </a:t>
            </a:r>
            <a:endParaRPr lang="en-US" dirty="0">
              <a:solidFill>
                <a:prstClr val="white">
                  <a:lumMod val="65000"/>
                </a:prstClr>
              </a:solidFill>
            </a:endParaRPr>
          </a:p>
        </p:txBody>
      </p:sp>
      <p:sp>
        <p:nvSpPr>
          <p:cNvPr id="6" name="Slide Number Placeholder 5"/>
          <p:cNvSpPr>
            <a:spLocks noGrp="1"/>
          </p:cNvSpPr>
          <p:nvPr>
            <p:ph type="sldNum" sz="quarter" idx="12"/>
          </p:nvPr>
        </p:nvSpPr>
        <p:spPr/>
        <p:txBody>
          <a:bodyPr/>
          <a:lstStyle/>
          <a:p>
            <a:fld id="{0431C951-9D62-474D-B35D-66AB940D3B2F}" type="slidenum">
              <a:rPr lang="en-US" smtClean="0">
                <a:solidFill>
                  <a:prstClr val="white">
                    <a:lumMod val="65000"/>
                  </a:prstClr>
                </a:solidFill>
              </a:rPr>
              <a:pPr/>
              <a:t>19</a:t>
            </a:fld>
            <a:endParaRPr lang="en-US" dirty="0">
              <a:solidFill>
                <a:prstClr val="white">
                  <a:lumMod val="65000"/>
                </a:prstClr>
              </a:solidFill>
            </a:endParaRPr>
          </a:p>
        </p:txBody>
      </p:sp>
    </p:spTree>
    <p:extLst>
      <p:ext uri="{BB962C8B-B14F-4D97-AF65-F5344CB8AC3E}">
        <p14:creationId xmlns:p14="http://schemas.microsoft.com/office/powerpoint/2010/main" val="3075400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solidFill>
                  <a:prstClr val="white">
                    <a:lumMod val="65000"/>
                  </a:prstClr>
                </a:solidFill>
              </a:rPr>
              <a:t>CaféX Communications Confidential © 2015 – All Rights Reserved. </a:t>
            </a:r>
            <a:endParaRPr lang="en-US" dirty="0">
              <a:solidFill>
                <a:prstClr val="white">
                  <a:lumMod val="65000"/>
                </a:prstClr>
              </a:solidFill>
            </a:endParaRPr>
          </a:p>
        </p:txBody>
      </p:sp>
      <p:sp>
        <p:nvSpPr>
          <p:cNvPr id="5" name="Slide Number Placeholder 4"/>
          <p:cNvSpPr>
            <a:spLocks noGrp="1"/>
          </p:cNvSpPr>
          <p:nvPr>
            <p:ph type="sldNum" sz="quarter" idx="12"/>
          </p:nvPr>
        </p:nvSpPr>
        <p:spPr/>
        <p:txBody>
          <a:bodyPr/>
          <a:lstStyle/>
          <a:p>
            <a:fld id="{0431C951-9D62-474D-B35D-66AB940D3B2F}" type="slidenum">
              <a:rPr lang="en-US" smtClean="0">
                <a:solidFill>
                  <a:prstClr val="white">
                    <a:lumMod val="65000"/>
                  </a:prstClr>
                </a:solidFill>
              </a:rPr>
              <a:pPr/>
              <a:t>2</a:t>
            </a:fld>
            <a:endParaRPr lang="en-US" dirty="0">
              <a:solidFill>
                <a:prstClr val="white">
                  <a:lumMod val="65000"/>
                </a:prstClr>
              </a:solidFill>
            </a:endParaRPr>
          </a:p>
        </p:txBody>
      </p:sp>
      <p:sp>
        <p:nvSpPr>
          <p:cNvPr id="10" name="Content Placeholder 9"/>
          <p:cNvSpPr>
            <a:spLocks noGrp="1"/>
          </p:cNvSpPr>
          <p:nvPr>
            <p:ph idx="4294967295"/>
          </p:nvPr>
        </p:nvSpPr>
        <p:spPr>
          <a:xfrm>
            <a:off x="357188" y="977900"/>
            <a:ext cx="8786812" cy="3616325"/>
          </a:xfrm>
        </p:spPr>
        <p:txBody>
          <a:bodyPr/>
          <a:lstStyle/>
          <a:p>
            <a:r>
              <a:rPr lang="en-US" dirty="0" smtClean="0"/>
              <a:t>Use this deck in conjunction with the CaféX Overview &amp; Case Studies &amp; Use Cases decks to customize a customer presentation based on the appropriate vertical </a:t>
            </a:r>
            <a:endParaRPr lang="en-US" dirty="0"/>
          </a:p>
        </p:txBody>
      </p:sp>
    </p:spTree>
    <p:extLst>
      <p:ext uri="{BB962C8B-B14F-4D97-AF65-F5344CB8AC3E}">
        <p14:creationId xmlns:p14="http://schemas.microsoft.com/office/powerpoint/2010/main" val="1808585270"/>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Impact of Mobility on IT Spending</a:t>
            </a:r>
            <a:endParaRPr lang="en-US" dirty="0"/>
          </a:p>
        </p:txBody>
      </p:sp>
      <p:graphicFrame>
        <p:nvGraphicFramePr>
          <p:cNvPr id="4" name="Chart 3"/>
          <p:cNvGraphicFramePr>
            <a:graphicFrameLocks/>
          </p:cNvGraphicFramePr>
          <p:nvPr>
            <p:extLst>
              <p:ext uri="{D42A27DB-BD31-4B8C-83A1-F6EECF244321}">
                <p14:modId xmlns:p14="http://schemas.microsoft.com/office/powerpoint/2010/main" val="328239691"/>
              </p:ext>
            </p:extLst>
          </p:nvPr>
        </p:nvGraphicFramePr>
        <p:xfrm>
          <a:off x="152400" y="1094044"/>
          <a:ext cx="3276600" cy="1763457"/>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p:cNvSpPr txBox="1"/>
          <p:nvPr/>
        </p:nvSpPr>
        <p:spPr>
          <a:xfrm>
            <a:off x="228600" y="805069"/>
            <a:ext cx="3200400" cy="400110"/>
          </a:xfrm>
          <a:prstGeom prst="rect">
            <a:avLst/>
          </a:prstGeom>
          <a:noFill/>
        </p:spPr>
        <p:txBody>
          <a:bodyPr wrap="square" rtlCol="0">
            <a:spAutoFit/>
          </a:bodyPr>
          <a:lstStyle/>
          <a:p>
            <a:pPr algn="ctr"/>
            <a:r>
              <a:rPr lang="en-US" sz="2000" b="1" dirty="0" smtClean="0"/>
              <a:t>$2.1 Trillion IT Spend</a:t>
            </a:r>
          </a:p>
        </p:txBody>
      </p:sp>
      <p:sp>
        <p:nvSpPr>
          <p:cNvPr id="6" name="TextBox 5"/>
          <p:cNvSpPr txBox="1"/>
          <p:nvPr/>
        </p:nvSpPr>
        <p:spPr>
          <a:xfrm>
            <a:off x="838200" y="1447370"/>
            <a:ext cx="1066800" cy="584775"/>
          </a:xfrm>
          <a:prstGeom prst="rect">
            <a:avLst/>
          </a:prstGeom>
          <a:noFill/>
        </p:spPr>
        <p:txBody>
          <a:bodyPr wrap="square" rtlCol="0">
            <a:spAutoFit/>
          </a:bodyPr>
          <a:lstStyle/>
          <a:p>
            <a:pPr algn="ctr"/>
            <a:r>
              <a:rPr lang="en-US" sz="1600" b="1" dirty="0" smtClean="0"/>
              <a:t>Mobility</a:t>
            </a:r>
          </a:p>
          <a:p>
            <a:pPr algn="ctr"/>
            <a:r>
              <a:rPr lang="en-US" sz="1600" b="1" dirty="0" smtClean="0"/>
              <a:t>20%</a:t>
            </a:r>
          </a:p>
        </p:txBody>
      </p:sp>
      <p:sp>
        <p:nvSpPr>
          <p:cNvPr id="8" name="TextBox 7"/>
          <p:cNvSpPr txBox="1"/>
          <p:nvPr/>
        </p:nvSpPr>
        <p:spPr>
          <a:xfrm>
            <a:off x="5562600" y="742950"/>
            <a:ext cx="3200400" cy="400110"/>
          </a:xfrm>
          <a:prstGeom prst="rect">
            <a:avLst/>
          </a:prstGeom>
          <a:noFill/>
        </p:spPr>
        <p:txBody>
          <a:bodyPr wrap="square" rtlCol="0">
            <a:spAutoFit/>
          </a:bodyPr>
          <a:lstStyle/>
          <a:p>
            <a:pPr algn="ctr"/>
            <a:r>
              <a:rPr lang="en-US" sz="2000" b="1" dirty="0" smtClean="0"/>
              <a:t>IT Market Growth </a:t>
            </a:r>
            <a:r>
              <a:rPr lang="en-US" sz="2000" b="1" dirty="0" err="1" smtClean="0"/>
              <a:t>YoY</a:t>
            </a:r>
            <a:endParaRPr lang="en-US" sz="2000" b="1" dirty="0" smtClean="0"/>
          </a:p>
        </p:txBody>
      </p:sp>
      <p:sp>
        <p:nvSpPr>
          <p:cNvPr id="11" name="TextBox 10"/>
          <p:cNvSpPr txBox="1"/>
          <p:nvPr/>
        </p:nvSpPr>
        <p:spPr>
          <a:xfrm>
            <a:off x="7239000" y="2114550"/>
            <a:ext cx="2133600" cy="338554"/>
          </a:xfrm>
          <a:prstGeom prst="rect">
            <a:avLst/>
          </a:prstGeom>
          <a:noFill/>
        </p:spPr>
        <p:txBody>
          <a:bodyPr wrap="square" rtlCol="0">
            <a:spAutoFit/>
          </a:bodyPr>
          <a:lstStyle/>
          <a:p>
            <a:pPr algn="ctr"/>
            <a:r>
              <a:rPr lang="en-US" sz="1600" b="1" dirty="0" smtClean="0"/>
              <a:t>Without</a:t>
            </a:r>
          </a:p>
        </p:txBody>
      </p:sp>
      <p:sp>
        <p:nvSpPr>
          <p:cNvPr id="12" name="TextBox 11"/>
          <p:cNvSpPr txBox="1"/>
          <p:nvPr/>
        </p:nvSpPr>
        <p:spPr>
          <a:xfrm>
            <a:off x="1202638" y="2139184"/>
            <a:ext cx="1235765" cy="584775"/>
          </a:xfrm>
          <a:prstGeom prst="rect">
            <a:avLst/>
          </a:prstGeom>
          <a:noFill/>
        </p:spPr>
        <p:txBody>
          <a:bodyPr wrap="square" rtlCol="0">
            <a:spAutoFit/>
          </a:bodyPr>
          <a:lstStyle/>
          <a:p>
            <a:pPr algn="ctr"/>
            <a:r>
              <a:rPr lang="en-US" sz="1600" b="1" dirty="0" smtClean="0"/>
              <a:t>Everything Else</a:t>
            </a:r>
          </a:p>
        </p:txBody>
      </p:sp>
      <p:graphicFrame>
        <p:nvGraphicFramePr>
          <p:cNvPr id="14" name="Chart 13"/>
          <p:cNvGraphicFramePr>
            <a:graphicFrameLocks/>
          </p:cNvGraphicFramePr>
          <p:nvPr>
            <p:extLst>
              <p:ext uri="{D42A27DB-BD31-4B8C-83A1-F6EECF244321}">
                <p14:modId xmlns:p14="http://schemas.microsoft.com/office/powerpoint/2010/main" val="405883831"/>
              </p:ext>
            </p:extLst>
          </p:nvPr>
        </p:nvGraphicFramePr>
        <p:xfrm>
          <a:off x="5562600" y="1048989"/>
          <a:ext cx="3352800" cy="1559624"/>
        </p:xfrm>
        <a:graphic>
          <a:graphicData uri="http://schemas.openxmlformats.org/drawingml/2006/chart">
            <c:chart xmlns:c="http://schemas.openxmlformats.org/drawingml/2006/chart" xmlns:r="http://schemas.openxmlformats.org/officeDocument/2006/relationships" r:id="rId4"/>
          </a:graphicData>
        </a:graphic>
      </p:graphicFrame>
      <p:sp>
        <p:nvSpPr>
          <p:cNvPr id="15" name="TextBox 14"/>
          <p:cNvSpPr txBox="1"/>
          <p:nvPr/>
        </p:nvSpPr>
        <p:spPr>
          <a:xfrm>
            <a:off x="6019800" y="2114552"/>
            <a:ext cx="1752600" cy="584775"/>
          </a:xfrm>
          <a:prstGeom prst="rect">
            <a:avLst/>
          </a:prstGeom>
          <a:noFill/>
        </p:spPr>
        <p:txBody>
          <a:bodyPr wrap="square" rtlCol="0">
            <a:spAutoFit/>
          </a:bodyPr>
          <a:lstStyle/>
          <a:p>
            <a:pPr algn="ctr"/>
            <a:r>
              <a:rPr lang="en-US" sz="1600" b="1" dirty="0" smtClean="0"/>
              <a:t>With Mobile Smart Devices</a:t>
            </a:r>
          </a:p>
        </p:txBody>
      </p:sp>
      <p:sp>
        <p:nvSpPr>
          <p:cNvPr id="18" name="TextBox 17"/>
          <p:cNvSpPr txBox="1"/>
          <p:nvPr/>
        </p:nvSpPr>
        <p:spPr>
          <a:xfrm>
            <a:off x="304800" y="3071767"/>
            <a:ext cx="3200400" cy="400110"/>
          </a:xfrm>
          <a:prstGeom prst="rect">
            <a:avLst/>
          </a:prstGeom>
          <a:noFill/>
        </p:spPr>
        <p:txBody>
          <a:bodyPr wrap="square" rtlCol="0">
            <a:spAutoFit/>
          </a:bodyPr>
          <a:lstStyle/>
          <a:p>
            <a:pPr algn="ctr"/>
            <a:r>
              <a:rPr lang="en-US" sz="2000" b="1" dirty="0" smtClean="0"/>
              <a:t>Mobile Users in US</a:t>
            </a:r>
          </a:p>
        </p:txBody>
      </p:sp>
      <p:sp>
        <p:nvSpPr>
          <p:cNvPr id="21" name="Rounded Rectangular Callout 20"/>
          <p:cNvSpPr/>
          <p:nvPr/>
        </p:nvSpPr>
        <p:spPr>
          <a:xfrm>
            <a:off x="3429000" y="857198"/>
            <a:ext cx="1981200" cy="1200203"/>
          </a:xfrm>
          <a:prstGeom prst="wedgeRoundRectCallout">
            <a:avLst>
              <a:gd name="adj1" fmla="val 72723"/>
              <a:gd name="adj2" fmla="val 6009"/>
              <a:gd name="adj3" fmla="val 16667"/>
            </a:avLst>
          </a:prstGeom>
          <a:solidFill>
            <a:schemeClr val="bg2">
              <a:lumMod val="40000"/>
              <a:lumOff val="60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i="1" dirty="0">
                <a:solidFill>
                  <a:schemeClr val="tx1"/>
                </a:solidFill>
              </a:rPr>
              <a:t>Tablets &amp; smartphones to drive almost 60% of market growth</a:t>
            </a:r>
          </a:p>
        </p:txBody>
      </p:sp>
      <p:graphicFrame>
        <p:nvGraphicFramePr>
          <p:cNvPr id="22" name="Chart 21"/>
          <p:cNvGraphicFramePr>
            <a:graphicFrameLocks/>
          </p:cNvGraphicFramePr>
          <p:nvPr>
            <p:extLst>
              <p:ext uri="{D42A27DB-BD31-4B8C-83A1-F6EECF244321}">
                <p14:modId xmlns:p14="http://schemas.microsoft.com/office/powerpoint/2010/main" val="2418524561"/>
              </p:ext>
            </p:extLst>
          </p:nvPr>
        </p:nvGraphicFramePr>
        <p:xfrm>
          <a:off x="685802" y="3371851"/>
          <a:ext cx="2459935" cy="1244695"/>
        </p:xfrm>
        <a:graphic>
          <a:graphicData uri="http://schemas.openxmlformats.org/drawingml/2006/chart">
            <c:chart xmlns:c="http://schemas.openxmlformats.org/drawingml/2006/chart" xmlns:r="http://schemas.openxmlformats.org/officeDocument/2006/relationships" r:id="rId5"/>
          </a:graphicData>
        </a:graphic>
      </p:graphicFrame>
      <p:sp>
        <p:nvSpPr>
          <p:cNvPr id="23" name="TextBox 22"/>
          <p:cNvSpPr txBox="1"/>
          <p:nvPr/>
        </p:nvSpPr>
        <p:spPr>
          <a:xfrm rot="-5400000">
            <a:off x="-214273" y="3624225"/>
            <a:ext cx="1498324" cy="307777"/>
          </a:xfrm>
          <a:prstGeom prst="rect">
            <a:avLst/>
          </a:prstGeom>
          <a:noFill/>
        </p:spPr>
        <p:txBody>
          <a:bodyPr wrap="square" rtlCol="0">
            <a:spAutoFit/>
          </a:bodyPr>
          <a:lstStyle/>
          <a:p>
            <a:r>
              <a:rPr lang="en-US" sz="1400" dirty="0" smtClean="0"/>
              <a:t>Millions of users</a:t>
            </a:r>
            <a:endParaRPr lang="en-US" sz="1400" dirty="0"/>
          </a:p>
        </p:txBody>
      </p:sp>
      <p:sp>
        <p:nvSpPr>
          <p:cNvPr id="24" name="TextBox 23"/>
          <p:cNvSpPr txBox="1"/>
          <p:nvPr/>
        </p:nvSpPr>
        <p:spPr>
          <a:xfrm>
            <a:off x="838200" y="4546686"/>
            <a:ext cx="1752600" cy="307777"/>
          </a:xfrm>
          <a:prstGeom prst="rect">
            <a:avLst/>
          </a:prstGeom>
          <a:noFill/>
        </p:spPr>
        <p:txBody>
          <a:bodyPr wrap="square" rtlCol="0">
            <a:spAutoFit/>
          </a:bodyPr>
          <a:lstStyle/>
          <a:p>
            <a:pPr algn="ctr"/>
            <a:r>
              <a:rPr lang="en-US" sz="1400" dirty="0" smtClean="0"/>
              <a:t>2012</a:t>
            </a:r>
          </a:p>
        </p:txBody>
      </p:sp>
      <p:sp>
        <p:nvSpPr>
          <p:cNvPr id="25" name="TextBox 24"/>
          <p:cNvSpPr txBox="1"/>
          <p:nvPr/>
        </p:nvSpPr>
        <p:spPr>
          <a:xfrm>
            <a:off x="1676400" y="4536278"/>
            <a:ext cx="1752600" cy="307777"/>
          </a:xfrm>
          <a:prstGeom prst="rect">
            <a:avLst/>
          </a:prstGeom>
          <a:noFill/>
        </p:spPr>
        <p:txBody>
          <a:bodyPr wrap="square" rtlCol="0">
            <a:spAutoFit/>
          </a:bodyPr>
          <a:lstStyle/>
          <a:p>
            <a:pPr algn="ctr"/>
            <a:r>
              <a:rPr lang="en-US" sz="1400" dirty="0" smtClean="0"/>
              <a:t>2016</a:t>
            </a:r>
          </a:p>
        </p:txBody>
      </p:sp>
      <p:sp>
        <p:nvSpPr>
          <p:cNvPr id="26" name="Rounded Rectangular Callout 25"/>
          <p:cNvSpPr/>
          <p:nvPr/>
        </p:nvSpPr>
        <p:spPr>
          <a:xfrm>
            <a:off x="3276600" y="3637722"/>
            <a:ext cx="1676400" cy="994093"/>
          </a:xfrm>
          <a:prstGeom prst="wedgeRoundRectCallout">
            <a:avLst>
              <a:gd name="adj1" fmla="val -78691"/>
              <a:gd name="adj2" fmla="val 2696"/>
              <a:gd name="adj3" fmla="val 16667"/>
            </a:avLst>
          </a:prstGeom>
          <a:solidFill>
            <a:schemeClr val="bg2">
              <a:lumMod val="40000"/>
              <a:lumOff val="60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i="1" dirty="0" smtClean="0">
                <a:solidFill>
                  <a:schemeClr val="tx1"/>
                </a:solidFill>
              </a:rPr>
              <a:t>Mobile users to surpass PC users by 2015 in US</a:t>
            </a:r>
            <a:endParaRPr lang="en-US" i="1" dirty="0">
              <a:solidFill>
                <a:schemeClr val="tx1"/>
              </a:solidFill>
            </a:endParaRPr>
          </a:p>
        </p:txBody>
      </p:sp>
      <p:sp>
        <p:nvSpPr>
          <p:cNvPr id="27" name="TextBox 26"/>
          <p:cNvSpPr txBox="1"/>
          <p:nvPr/>
        </p:nvSpPr>
        <p:spPr>
          <a:xfrm>
            <a:off x="7543800" y="3105150"/>
            <a:ext cx="1524000" cy="1815882"/>
          </a:xfrm>
          <a:prstGeom prst="rect">
            <a:avLst/>
          </a:prstGeom>
          <a:noFill/>
        </p:spPr>
        <p:txBody>
          <a:bodyPr wrap="square" rtlCol="0">
            <a:spAutoFit/>
          </a:bodyPr>
          <a:lstStyle/>
          <a:p>
            <a:r>
              <a:rPr lang="en-US" sz="1600" dirty="0" smtClean="0"/>
              <a:t>Mobile app platforms with less than 50</a:t>
            </a:r>
            <a:r>
              <a:rPr lang="en-US" sz="1600" dirty="0"/>
              <a:t>% </a:t>
            </a:r>
            <a:r>
              <a:rPr lang="en-US" sz="1600" dirty="0" smtClean="0"/>
              <a:t>of developers interested in building apps are vulnerable</a:t>
            </a:r>
            <a:endParaRPr lang="en-US" sz="1600" dirty="0"/>
          </a:p>
        </p:txBody>
      </p:sp>
      <p:pic>
        <p:nvPicPr>
          <p:cNvPr id="29" name="Picture 2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87004" y="3197116"/>
            <a:ext cx="2036479" cy="1657347"/>
          </a:xfrm>
          <a:prstGeom prst="rect">
            <a:avLst/>
          </a:prstGeom>
        </p:spPr>
      </p:pic>
      <p:sp>
        <p:nvSpPr>
          <p:cNvPr id="30" name="TextBox 29"/>
          <p:cNvSpPr txBox="1"/>
          <p:nvPr/>
        </p:nvSpPr>
        <p:spPr>
          <a:xfrm>
            <a:off x="5410200" y="2728867"/>
            <a:ext cx="3657600" cy="400110"/>
          </a:xfrm>
          <a:prstGeom prst="rect">
            <a:avLst/>
          </a:prstGeom>
          <a:noFill/>
        </p:spPr>
        <p:txBody>
          <a:bodyPr wrap="square" rtlCol="0">
            <a:spAutoFit/>
          </a:bodyPr>
          <a:lstStyle/>
          <a:p>
            <a:pPr algn="ctr"/>
            <a:r>
              <a:rPr lang="en-US" sz="2000" b="1" dirty="0" smtClean="0"/>
              <a:t>Mobile App Development</a:t>
            </a:r>
          </a:p>
        </p:txBody>
      </p:sp>
      <p:sp>
        <p:nvSpPr>
          <p:cNvPr id="3" name="Footer Placeholder 2"/>
          <p:cNvSpPr>
            <a:spLocks noGrp="1"/>
          </p:cNvSpPr>
          <p:nvPr>
            <p:ph type="ftr" sz="quarter" idx="11"/>
          </p:nvPr>
        </p:nvSpPr>
        <p:spPr/>
        <p:txBody>
          <a:bodyPr/>
          <a:lstStyle/>
          <a:p>
            <a:r>
              <a:rPr lang="en-US" smtClean="0">
                <a:solidFill>
                  <a:prstClr val="white">
                    <a:lumMod val="65000"/>
                  </a:prstClr>
                </a:solidFill>
              </a:rPr>
              <a:t>CaféX Communications Confidential © 2015 – All Rights Reserved. </a:t>
            </a:r>
            <a:endParaRPr lang="en-US" dirty="0">
              <a:solidFill>
                <a:prstClr val="white">
                  <a:lumMod val="65000"/>
                </a:prstClr>
              </a:solidFill>
            </a:endParaRPr>
          </a:p>
        </p:txBody>
      </p:sp>
      <p:sp>
        <p:nvSpPr>
          <p:cNvPr id="7" name="Slide Number Placeholder 6"/>
          <p:cNvSpPr>
            <a:spLocks noGrp="1"/>
          </p:cNvSpPr>
          <p:nvPr>
            <p:ph type="sldNum" sz="quarter" idx="12"/>
          </p:nvPr>
        </p:nvSpPr>
        <p:spPr/>
        <p:txBody>
          <a:bodyPr/>
          <a:lstStyle/>
          <a:p>
            <a:fld id="{0431C951-9D62-474D-B35D-66AB940D3B2F}" type="slidenum">
              <a:rPr lang="en-US" smtClean="0">
                <a:solidFill>
                  <a:prstClr val="white">
                    <a:lumMod val="65000"/>
                  </a:prstClr>
                </a:solidFill>
              </a:rPr>
              <a:pPr/>
              <a:t>20</a:t>
            </a:fld>
            <a:endParaRPr lang="en-US" dirty="0">
              <a:solidFill>
                <a:prstClr val="white">
                  <a:lumMod val="65000"/>
                </a:prstClr>
              </a:solidFill>
            </a:endParaRPr>
          </a:p>
        </p:txBody>
      </p:sp>
    </p:spTree>
    <p:extLst>
      <p:ext uri="{BB962C8B-B14F-4D97-AF65-F5344CB8AC3E}">
        <p14:creationId xmlns:p14="http://schemas.microsoft.com/office/powerpoint/2010/main" val="1858439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2800" dirty="0" smtClean="0"/>
              <a:t>Deeper &amp; More Personal Experience Thru Video</a:t>
            </a:r>
            <a:endParaRPr lang="en-US" sz="2800" dirty="0"/>
          </a:p>
        </p:txBody>
      </p:sp>
      <p:sp>
        <p:nvSpPr>
          <p:cNvPr id="14" name="Rectangle 13"/>
          <p:cNvSpPr/>
          <p:nvPr/>
        </p:nvSpPr>
        <p:spPr>
          <a:xfrm>
            <a:off x="238119" y="765826"/>
            <a:ext cx="4325820" cy="4154984"/>
          </a:xfrm>
          <a:prstGeom prst="rect">
            <a:avLst/>
          </a:prstGeom>
        </p:spPr>
        <p:txBody>
          <a:bodyPr wrap="square">
            <a:spAutoFit/>
          </a:bodyPr>
          <a:lstStyle/>
          <a:p>
            <a:pPr marL="285750" lvl="0" indent="-285750">
              <a:spcAft>
                <a:spcPts val="1200"/>
              </a:spcAft>
              <a:buFont typeface="Arial"/>
              <a:buChar char="•"/>
            </a:pPr>
            <a:r>
              <a:rPr lang="en-US" dirty="0" smtClean="0"/>
              <a:t>34</a:t>
            </a:r>
            <a:r>
              <a:rPr lang="en-US" dirty="0"/>
              <a:t>% </a:t>
            </a:r>
            <a:r>
              <a:rPr lang="en-US" dirty="0" smtClean="0"/>
              <a:t>of respondents stated that video conferencing with online </a:t>
            </a:r>
            <a:r>
              <a:rPr lang="en-US" dirty="0"/>
              <a:t>buying or support environments would </a:t>
            </a:r>
            <a:r>
              <a:rPr lang="en-US" dirty="0" smtClean="0"/>
              <a:t>help</a:t>
            </a:r>
            <a:endParaRPr lang="en-US" dirty="0"/>
          </a:p>
          <a:p>
            <a:pPr marL="285750" lvl="0" indent="-285750">
              <a:spcAft>
                <a:spcPts val="1200"/>
              </a:spcAft>
              <a:buFont typeface="Arial"/>
              <a:buChar char="•"/>
            </a:pPr>
            <a:r>
              <a:rPr lang="en-US" dirty="0" smtClean="0"/>
              <a:t>36</a:t>
            </a:r>
            <a:r>
              <a:rPr lang="en-US" dirty="0"/>
              <a:t>% indicated that video for remote inspections of items/</a:t>
            </a:r>
            <a:r>
              <a:rPr lang="en-US" dirty="0" smtClean="0"/>
              <a:t>designs would assist in operations</a:t>
            </a:r>
          </a:p>
          <a:p>
            <a:pPr marL="285750" lvl="0" indent="-285750">
              <a:spcAft>
                <a:spcPts val="1200"/>
              </a:spcAft>
              <a:buFont typeface="Arial"/>
              <a:buChar char="•"/>
            </a:pPr>
            <a:r>
              <a:rPr lang="en-US" dirty="0" smtClean="0"/>
              <a:t>15</a:t>
            </a:r>
            <a:r>
              <a:rPr lang="en-US" dirty="0"/>
              <a:t>% of North American and </a:t>
            </a:r>
            <a:r>
              <a:rPr lang="en-US" dirty="0" smtClean="0"/>
              <a:t>EU information </a:t>
            </a:r>
            <a:r>
              <a:rPr lang="en-US" dirty="0"/>
              <a:t>workers </a:t>
            </a:r>
            <a:r>
              <a:rPr lang="en-US" dirty="0" smtClean="0"/>
              <a:t>used </a:t>
            </a:r>
            <a:r>
              <a:rPr lang="en-US" dirty="0"/>
              <a:t>videoconferencing on mobile devices for work-related </a:t>
            </a:r>
            <a:r>
              <a:rPr lang="en-US" dirty="0" smtClean="0"/>
              <a:t>calls</a:t>
            </a:r>
            <a:endParaRPr lang="en-US" dirty="0"/>
          </a:p>
          <a:p>
            <a:pPr marL="285750" indent="-285750">
              <a:spcAft>
                <a:spcPts val="1200"/>
              </a:spcAft>
              <a:buFont typeface="Arial"/>
              <a:buChar char="•"/>
            </a:pPr>
            <a:r>
              <a:rPr lang="en-US" b="1" dirty="0"/>
              <a:t>18% of </a:t>
            </a:r>
            <a:r>
              <a:rPr lang="en-US" b="1" dirty="0" smtClean="0"/>
              <a:t>Contact Center managers </a:t>
            </a:r>
            <a:r>
              <a:rPr lang="en-US" b="1" dirty="0"/>
              <a:t>plan to introduce or upgrade to video in the next two years </a:t>
            </a:r>
            <a:endParaRPr lang="en-US" dirty="0"/>
          </a:p>
        </p:txBody>
      </p:sp>
      <p:pic>
        <p:nvPicPr>
          <p:cNvPr id="7" name="Picture 6"/>
          <p:cNvPicPr/>
          <p:nvPr/>
        </p:nvPicPr>
        <p:blipFill rotWithShape="1">
          <a:blip r:embed="rId3">
            <a:extLst>
              <a:ext uri="{28A0092B-C50C-407E-A947-70E740481C1C}">
                <a14:useLocalDpi xmlns:a14="http://schemas.microsoft.com/office/drawing/2010/main" val="0"/>
              </a:ext>
            </a:extLst>
          </a:blip>
          <a:srcRect l="8399" r="8661" b="22623"/>
          <a:stretch/>
        </p:blipFill>
        <p:spPr bwMode="auto">
          <a:xfrm>
            <a:off x="4826743" y="2411117"/>
            <a:ext cx="4169922" cy="2162806"/>
          </a:xfrm>
          <a:prstGeom prst="rect">
            <a:avLst/>
          </a:prstGeom>
          <a:noFill/>
          <a:ln>
            <a:noFill/>
          </a:ln>
        </p:spPr>
      </p:pic>
      <p:sp>
        <p:nvSpPr>
          <p:cNvPr id="5" name="Rectangle 4"/>
          <p:cNvSpPr/>
          <p:nvPr/>
        </p:nvSpPr>
        <p:spPr>
          <a:xfrm>
            <a:off x="6663763" y="1919995"/>
            <a:ext cx="2408719" cy="369332"/>
          </a:xfrm>
          <a:prstGeom prst="rect">
            <a:avLst/>
          </a:prstGeom>
        </p:spPr>
        <p:txBody>
          <a:bodyPr wrap="square">
            <a:spAutoFit/>
          </a:bodyPr>
          <a:lstStyle/>
          <a:p>
            <a:r>
              <a:rPr lang="en-US" sz="900" i="1" dirty="0"/>
              <a:t>Forrester Research, </a:t>
            </a:r>
            <a:r>
              <a:rPr lang="en-US" sz="900" i="1" dirty="0" smtClean="0"/>
              <a:t>Inc., Workforce </a:t>
            </a:r>
            <a:r>
              <a:rPr lang="en-US" sz="900" i="1" dirty="0"/>
              <a:t>Employee Survey, Q4, </a:t>
            </a:r>
            <a:r>
              <a:rPr lang="en-US" sz="900" i="1" dirty="0" smtClean="0"/>
              <a:t>2012</a:t>
            </a:r>
            <a:endParaRPr lang="en-US" sz="900" i="1" dirty="0"/>
          </a:p>
        </p:txBody>
      </p:sp>
      <p:pic>
        <p:nvPicPr>
          <p:cNvPr id="10" name="Picture 9"/>
          <p:cNvPicPr/>
          <p:nvPr/>
        </p:nvPicPr>
        <p:blipFill>
          <a:blip r:embed="rId4" cstate="print">
            <a:extLst>
              <a:ext uri="{28A0092B-C50C-407E-A947-70E740481C1C}">
                <a14:useLocalDpi xmlns:a14="http://schemas.microsoft.com/office/drawing/2010/main"/>
              </a:ext>
            </a:extLst>
          </a:blip>
          <a:stretch>
            <a:fillRect/>
          </a:stretch>
        </p:blipFill>
        <p:spPr bwMode="auto">
          <a:xfrm>
            <a:off x="4955729" y="977232"/>
            <a:ext cx="1678003" cy="1312095"/>
          </a:xfrm>
          <a:prstGeom prst="roundRect">
            <a:avLst>
              <a:gd name="adj" fmla="val 10383"/>
            </a:avLst>
          </a:prstGeom>
          <a:noFill/>
          <a:extLst/>
        </p:spPr>
      </p:pic>
      <p:sp>
        <p:nvSpPr>
          <p:cNvPr id="6" name="Footer Placeholder 5"/>
          <p:cNvSpPr>
            <a:spLocks noGrp="1"/>
          </p:cNvSpPr>
          <p:nvPr>
            <p:ph type="ftr" sz="quarter" idx="11"/>
          </p:nvPr>
        </p:nvSpPr>
        <p:spPr/>
        <p:txBody>
          <a:bodyPr/>
          <a:lstStyle/>
          <a:p>
            <a:r>
              <a:rPr lang="en-US" smtClean="0">
                <a:solidFill>
                  <a:prstClr val="white">
                    <a:lumMod val="65000"/>
                  </a:prstClr>
                </a:solidFill>
              </a:rPr>
              <a:t>CaféX Communications Confidential © 2015 – All Rights Reserved. </a:t>
            </a:r>
            <a:endParaRPr lang="en-US" dirty="0">
              <a:solidFill>
                <a:prstClr val="white">
                  <a:lumMod val="65000"/>
                </a:prstClr>
              </a:solidFill>
            </a:endParaRPr>
          </a:p>
        </p:txBody>
      </p:sp>
      <p:sp>
        <p:nvSpPr>
          <p:cNvPr id="8" name="Slide Number Placeholder 7"/>
          <p:cNvSpPr>
            <a:spLocks noGrp="1"/>
          </p:cNvSpPr>
          <p:nvPr>
            <p:ph type="sldNum" sz="quarter" idx="12"/>
          </p:nvPr>
        </p:nvSpPr>
        <p:spPr/>
        <p:txBody>
          <a:bodyPr/>
          <a:lstStyle/>
          <a:p>
            <a:fld id="{0431C951-9D62-474D-B35D-66AB940D3B2F}" type="slidenum">
              <a:rPr lang="en-US" smtClean="0">
                <a:solidFill>
                  <a:prstClr val="white">
                    <a:lumMod val="65000"/>
                  </a:prstClr>
                </a:solidFill>
              </a:rPr>
              <a:pPr/>
              <a:t>21</a:t>
            </a:fld>
            <a:endParaRPr lang="en-US" dirty="0">
              <a:solidFill>
                <a:prstClr val="white">
                  <a:lumMod val="65000"/>
                </a:prstClr>
              </a:solidFill>
            </a:endParaRPr>
          </a:p>
        </p:txBody>
      </p:sp>
    </p:spTree>
    <p:extLst>
      <p:ext uri="{BB962C8B-B14F-4D97-AF65-F5344CB8AC3E}">
        <p14:creationId xmlns:p14="http://schemas.microsoft.com/office/powerpoint/2010/main" val="770404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CaféX Fusion Market Opportunity</a:t>
            </a:r>
            <a:endParaRPr lang="en-GB" dirty="0"/>
          </a:p>
        </p:txBody>
      </p:sp>
      <p:sp>
        <p:nvSpPr>
          <p:cNvPr id="5" name="Rounded Rectangle 4"/>
          <p:cNvSpPr/>
          <p:nvPr/>
        </p:nvSpPr>
        <p:spPr>
          <a:xfrm>
            <a:off x="1072819" y="3333750"/>
            <a:ext cx="3200400" cy="762000"/>
          </a:xfrm>
          <a:prstGeom prst="roundRect">
            <a:avLst/>
          </a:prstGeom>
          <a:solidFill>
            <a:schemeClr val="bg1">
              <a:lumMod val="85000"/>
            </a:schemeClr>
          </a:solidFill>
          <a:ln>
            <a:no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Font typeface="Arial"/>
              <a:buChar char="•"/>
            </a:pPr>
            <a:r>
              <a:rPr lang="en-US" sz="1000" b="1" dirty="0">
                <a:solidFill>
                  <a:schemeClr val="tx1"/>
                </a:solidFill>
                <a:latin typeface="Calibri" panose="020F0502020204030204" pitchFamily="34" charset="0"/>
                <a:cs typeface="Calibri" panose="020F0502020204030204" pitchFamily="34" charset="0"/>
              </a:rPr>
              <a:t>18% of managers </a:t>
            </a:r>
            <a:r>
              <a:rPr lang="en-US" sz="1000" dirty="0">
                <a:solidFill>
                  <a:schemeClr val="tx1"/>
                </a:solidFill>
                <a:latin typeface="Calibri" panose="020F0502020204030204" pitchFamily="34" charset="0"/>
                <a:cs typeface="Calibri" panose="020F0502020204030204" pitchFamily="34" charset="0"/>
              </a:rPr>
              <a:t>plan to introduce </a:t>
            </a:r>
            <a:r>
              <a:rPr lang="en-US" sz="1000" dirty="0" smtClean="0">
                <a:solidFill>
                  <a:schemeClr val="tx1"/>
                </a:solidFill>
                <a:latin typeface="Calibri" panose="020F0502020204030204" pitchFamily="34" charset="0"/>
                <a:cs typeface="Calibri" panose="020F0502020204030204" pitchFamily="34" charset="0"/>
              </a:rPr>
              <a:t>Video in </a:t>
            </a:r>
            <a:r>
              <a:rPr lang="en-US" sz="1000" dirty="0">
                <a:solidFill>
                  <a:schemeClr val="tx1"/>
                </a:solidFill>
                <a:latin typeface="Calibri" panose="020F0502020204030204" pitchFamily="34" charset="0"/>
                <a:cs typeface="Calibri" panose="020F0502020204030204" pitchFamily="34" charset="0"/>
              </a:rPr>
              <a:t>the next two </a:t>
            </a:r>
            <a:r>
              <a:rPr lang="en-US" sz="1000" dirty="0" smtClean="0">
                <a:solidFill>
                  <a:schemeClr val="tx1"/>
                </a:solidFill>
                <a:latin typeface="Calibri" panose="020F0502020204030204" pitchFamily="34" charset="0"/>
                <a:cs typeface="Calibri" panose="020F0502020204030204" pitchFamily="34" charset="0"/>
              </a:rPr>
              <a:t>years (Top 10 trends 2013)</a:t>
            </a:r>
          </a:p>
          <a:p>
            <a:pPr marL="171450" indent="-171450">
              <a:buFont typeface="Arial"/>
              <a:buChar char="•"/>
            </a:pPr>
            <a:r>
              <a:rPr lang="en-US" sz="1000" dirty="0" smtClean="0">
                <a:solidFill>
                  <a:schemeClr val="tx1"/>
                </a:solidFill>
                <a:latin typeface="Calibri" panose="020F0502020204030204" pitchFamily="34" charset="0"/>
                <a:cs typeface="Calibri" panose="020F0502020204030204" pitchFamily="34" charset="0"/>
              </a:rPr>
              <a:t>Video Chat with expert is a top 10 priority in 2014 – </a:t>
            </a:r>
            <a:r>
              <a:rPr lang="en-US" sz="1000" dirty="0" smtClean="0">
                <a:solidFill>
                  <a:schemeClr val="tx1"/>
                </a:solidFill>
                <a:latin typeface="Calibri" panose="020F0502020204030204" pitchFamily="34" charset="0"/>
                <a:cs typeface="Calibri" panose="020F0502020204030204" pitchFamily="34" charset="0"/>
                <a:hlinkClick r:id="rId3" action="ppaction://hlinkfile"/>
              </a:rPr>
              <a:t>Call Center Trends 2014</a:t>
            </a:r>
            <a:endParaRPr lang="en-US" sz="1000" dirty="0" smtClean="0">
              <a:solidFill>
                <a:schemeClr val="tx1"/>
              </a:solidFill>
              <a:latin typeface="Calibri" panose="020F0502020204030204" pitchFamily="34" charset="0"/>
              <a:cs typeface="Calibri" panose="020F0502020204030204" pitchFamily="34" charset="0"/>
            </a:endParaRPr>
          </a:p>
        </p:txBody>
      </p:sp>
      <p:pic>
        <p:nvPicPr>
          <p:cNvPr id="6" name="Picture 9" descr="C:\Users\AMacGowen\Desktop\Video.pn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15449" y="3314580"/>
            <a:ext cx="857370" cy="85737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Screen Shot 2013-04-19 at 10.18.02 AM.pn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63049" y="895354"/>
            <a:ext cx="2851686" cy="1371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367849" y="1973818"/>
            <a:ext cx="4038600" cy="369332"/>
          </a:xfrm>
          <a:prstGeom prst="rect">
            <a:avLst/>
          </a:prstGeom>
          <a:solidFill>
            <a:schemeClr val="bg1">
              <a:lumMod val="85000"/>
            </a:schemeClr>
          </a:solidFill>
        </p:spPr>
        <p:txBody>
          <a:bodyPr wrap="square" numCol="1">
            <a:spAutoFit/>
          </a:bodyPr>
          <a:lstStyle/>
          <a:p>
            <a:pPr>
              <a:defRPr/>
            </a:pPr>
            <a:r>
              <a:rPr lang="en-US" sz="900" dirty="0" smtClean="0">
                <a:latin typeface="Calibri" panose="020F0502020204030204" pitchFamily="34" charset="0"/>
                <a:cs typeface="Calibri" panose="020F0502020204030204" pitchFamily="34" charset="0"/>
              </a:rPr>
              <a:t>13 MILLION ANDROIDS A DAY     ~1B IOS &amp; 800M ANDROID APPS  today       </a:t>
            </a:r>
          </a:p>
          <a:p>
            <a:pPr>
              <a:defRPr/>
            </a:pPr>
            <a:r>
              <a:rPr lang="en-US" sz="900" dirty="0" smtClean="0">
                <a:latin typeface="Calibri" panose="020F0502020204030204" pitchFamily="34" charset="0"/>
                <a:cs typeface="Calibri" panose="020F0502020204030204" pitchFamily="34" charset="0"/>
              </a:rPr>
              <a:t>4 IPHONES </a:t>
            </a:r>
            <a:r>
              <a:rPr lang="en-US" sz="900" dirty="0">
                <a:latin typeface="Calibri" panose="020F0502020204030204" pitchFamily="34" charset="0"/>
                <a:cs typeface="Calibri" panose="020F0502020204030204" pitchFamily="34" charset="0"/>
              </a:rPr>
              <a:t>PER </a:t>
            </a:r>
            <a:r>
              <a:rPr lang="en-US" sz="900" dirty="0" smtClean="0">
                <a:latin typeface="Calibri" panose="020F0502020204030204" pitchFamily="34" charset="0"/>
                <a:cs typeface="Calibri" panose="020F0502020204030204" pitchFamily="34" charset="0"/>
              </a:rPr>
              <a:t>SECOND                  </a:t>
            </a:r>
            <a:r>
              <a:rPr lang="en-US" sz="900" b="1" dirty="0" smtClean="0">
                <a:latin typeface="Calibri" panose="020F0502020204030204" pitchFamily="34" charset="0"/>
                <a:cs typeface="Calibri" panose="020F0502020204030204" pitchFamily="34" charset="0"/>
              </a:rPr>
              <a:t>52% of companies to have 2+ B2X apps in 6mos</a:t>
            </a:r>
            <a:endParaRPr lang="en-US" sz="900" b="1" dirty="0">
              <a:latin typeface="Calibri" panose="020F0502020204030204" pitchFamily="34" charset="0"/>
              <a:cs typeface="Calibri" panose="020F0502020204030204" pitchFamily="34" charset="0"/>
              <a:hlinkClick r:id=""/>
            </a:endParaRPr>
          </a:p>
        </p:txBody>
      </p:sp>
      <p:sp>
        <p:nvSpPr>
          <p:cNvPr id="9" name="Rounded Rectangle 8"/>
          <p:cNvSpPr/>
          <p:nvPr/>
        </p:nvSpPr>
        <p:spPr>
          <a:xfrm>
            <a:off x="291649" y="895350"/>
            <a:ext cx="2514600" cy="304800"/>
          </a:xfrm>
          <a:prstGeom prst="roundRect">
            <a:avLst/>
          </a:prstGeom>
          <a:solidFill>
            <a:srgbClr val="3366FF"/>
          </a:solidFill>
          <a:ln>
            <a:no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i="1" dirty="0" smtClean="0">
                <a:solidFill>
                  <a:schemeClr val="bg1"/>
                </a:solidFill>
                <a:latin typeface="Calibri" pitchFamily="34" charset="0"/>
              </a:rPr>
              <a:t>1. Proliferation of Mobile</a:t>
            </a:r>
            <a:endParaRPr lang="en-US" sz="1400" i="1" dirty="0">
              <a:solidFill>
                <a:schemeClr val="bg1"/>
              </a:solidFill>
              <a:latin typeface="Calibri" pitchFamily="34" charset="0"/>
            </a:endParaRPr>
          </a:p>
        </p:txBody>
      </p:sp>
      <p:pic>
        <p:nvPicPr>
          <p:cNvPr id="10" name="Picture 2"/>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2882450" y="1266576"/>
            <a:ext cx="838200" cy="707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ounded Rectangle 10"/>
          <p:cNvSpPr/>
          <p:nvPr/>
        </p:nvSpPr>
        <p:spPr>
          <a:xfrm>
            <a:off x="215449" y="2781300"/>
            <a:ext cx="3429000" cy="304800"/>
          </a:xfrm>
          <a:prstGeom prst="roundRect">
            <a:avLst/>
          </a:prstGeom>
          <a:solidFill>
            <a:srgbClr val="3366FF"/>
          </a:solidFill>
          <a:ln>
            <a:no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i="1" dirty="0">
                <a:solidFill>
                  <a:schemeClr val="bg1"/>
                </a:solidFill>
                <a:latin typeface="Calibri" pitchFamily="34" charset="0"/>
              </a:rPr>
              <a:t>2</a:t>
            </a:r>
            <a:r>
              <a:rPr lang="en-US" sz="1400" i="1" dirty="0" smtClean="0">
                <a:solidFill>
                  <a:schemeClr val="bg1"/>
                </a:solidFill>
                <a:latin typeface="Calibri" pitchFamily="34" charset="0"/>
              </a:rPr>
              <a:t>. Video Chat for Customer Service</a:t>
            </a:r>
            <a:endParaRPr lang="en-US" sz="1400" i="1" dirty="0">
              <a:solidFill>
                <a:schemeClr val="bg1"/>
              </a:solidFill>
              <a:latin typeface="Calibri" pitchFamily="34" charset="0"/>
            </a:endParaRPr>
          </a:p>
        </p:txBody>
      </p:sp>
      <p:sp>
        <p:nvSpPr>
          <p:cNvPr id="12" name="Rounded Rectangle 11"/>
          <p:cNvSpPr/>
          <p:nvPr/>
        </p:nvSpPr>
        <p:spPr>
          <a:xfrm>
            <a:off x="4787449" y="895350"/>
            <a:ext cx="3505200" cy="304800"/>
          </a:xfrm>
          <a:prstGeom prst="roundRect">
            <a:avLst/>
          </a:prstGeom>
          <a:solidFill>
            <a:srgbClr val="3366FF"/>
          </a:solidFill>
          <a:ln>
            <a:no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i="1" dirty="0">
                <a:solidFill>
                  <a:schemeClr val="bg1"/>
                </a:solidFill>
                <a:latin typeface="Calibri" pitchFamily="34" charset="0"/>
              </a:rPr>
              <a:t>3</a:t>
            </a:r>
            <a:r>
              <a:rPr lang="en-US" sz="1400" i="1" dirty="0" smtClean="0">
                <a:solidFill>
                  <a:schemeClr val="bg1"/>
                </a:solidFill>
                <a:latin typeface="Calibri" pitchFamily="34" charset="0"/>
              </a:rPr>
              <a:t>. Changing face of the Contact Center</a:t>
            </a:r>
            <a:endParaRPr lang="en-US" sz="1400" i="1" dirty="0">
              <a:solidFill>
                <a:schemeClr val="bg1"/>
              </a:solidFill>
              <a:latin typeface="Calibri" pitchFamily="34" charset="0"/>
            </a:endParaRPr>
          </a:p>
        </p:txBody>
      </p:sp>
      <p:sp>
        <p:nvSpPr>
          <p:cNvPr id="13" name="Rectangle 12"/>
          <p:cNvSpPr/>
          <p:nvPr/>
        </p:nvSpPr>
        <p:spPr>
          <a:xfrm>
            <a:off x="4711254" y="2190750"/>
            <a:ext cx="3991593" cy="381000"/>
          </a:xfrm>
          <a:prstGeom prst="rect">
            <a:avLst/>
          </a:prstGeom>
          <a:solidFill>
            <a:schemeClr val="bg1">
              <a:lumMod val="85000"/>
            </a:schemeClr>
          </a:solidFill>
          <a:ln>
            <a:no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indent="-228600">
              <a:buFont typeface="+mj-lt"/>
              <a:buAutoNum type="arabicPeriod"/>
            </a:pPr>
            <a:r>
              <a:rPr lang="en-US" sz="1000" dirty="0" smtClean="0">
                <a:solidFill>
                  <a:srgbClr val="092E4D"/>
                </a:solidFill>
                <a:latin typeface="Calibri" panose="020F0502020204030204" pitchFamily="34" charset="0"/>
                <a:cs typeface="Calibri" panose="020F0502020204030204" pitchFamily="34" charset="0"/>
              </a:rPr>
              <a:t>Mobile Apps for Mobile Customer Service  2. Big Data in Contact Center   3.  Omnichannel 4. Social          Source: </a:t>
            </a:r>
            <a:r>
              <a:rPr lang="en-US" sz="1000" dirty="0" smtClean="0">
                <a:solidFill>
                  <a:srgbClr val="092E4D"/>
                </a:solidFill>
                <a:latin typeface="Calibri" panose="020F0502020204030204" pitchFamily="34" charset="0"/>
                <a:cs typeface="Calibri" panose="020F0502020204030204" pitchFamily="34" charset="0"/>
                <a:hlinkClick r:id="rId7"/>
              </a:rPr>
              <a:t>CC Tech Trends 2014</a:t>
            </a:r>
            <a:endParaRPr lang="en-US" sz="1000" dirty="0">
              <a:solidFill>
                <a:srgbClr val="092E4D"/>
              </a:solidFill>
              <a:latin typeface="Calibri" panose="020F0502020204030204" pitchFamily="34" charset="0"/>
              <a:cs typeface="Calibri" panose="020F0502020204030204" pitchFamily="34" charset="0"/>
            </a:endParaRPr>
          </a:p>
        </p:txBody>
      </p:sp>
      <p:sp>
        <p:nvSpPr>
          <p:cNvPr id="14" name="Rounded Rectangle 13"/>
          <p:cNvSpPr/>
          <p:nvPr/>
        </p:nvSpPr>
        <p:spPr>
          <a:xfrm>
            <a:off x="4787449" y="2724150"/>
            <a:ext cx="2514600" cy="304800"/>
          </a:xfrm>
          <a:prstGeom prst="roundRect">
            <a:avLst/>
          </a:prstGeom>
          <a:solidFill>
            <a:srgbClr val="3366FF"/>
          </a:solidFill>
          <a:ln>
            <a:no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i="1" dirty="0">
                <a:solidFill>
                  <a:schemeClr val="bg1"/>
                </a:solidFill>
                <a:latin typeface="Calibri" pitchFamily="34" charset="0"/>
              </a:rPr>
              <a:t>4</a:t>
            </a:r>
            <a:r>
              <a:rPr lang="en-US" sz="1400" i="1" dirty="0" smtClean="0">
                <a:solidFill>
                  <a:schemeClr val="bg1"/>
                </a:solidFill>
                <a:latin typeface="Calibri" pitchFamily="34" charset="0"/>
              </a:rPr>
              <a:t>. Video is become pervasive</a:t>
            </a:r>
            <a:endParaRPr lang="en-US" sz="1400" i="1" dirty="0">
              <a:solidFill>
                <a:schemeClr val="bg1"/>
              </a:solidFill>
              <a:latin typeface="Calibri" pitchFamily="34" charset="0"/>
            </a:endParaRPr>
          </a:p>
        </p:txBody>
      </p:sp>
      <p:sp>
        <p:nvSpPr>
          <p:cNvPr id="15" name="Rectangle 14"/>
          <p:cNvSpPr/>
          <p:nvPr/>
        </p:nvSpPr>
        <p:spPr>
          <a:xfrm>
            <a:off x="4711249" y="3790950"/>
            <a:ext cx="3505200" cy="609600"/>
          </a:xfrm>
          <a:prstGeom prst="rect">
            <a:avLst/>
          </a:prstGeom>
          <a:solidFill>
            <a:schemeClr val="bg1">
              <a:lumMod val="85000"/>
            </a:schemeClr>
          </a:solidFill>
          <a:ln>
            <a:no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Font typeface="Arial"/>
              <a:buChar char="•"/>
            </a:pPr>
            <a:endParaRPr lang="en-US" sz="1000" dirty="0" smtClean="0">
              <a:solidFill>
                <a:srgbClr val="092E4D"/>
              </a:solidFill>
              <a:latin typeface="Calibri" panose="020F0502020204030204" pitchFamily="34" charset="0"/>
              <a:cs typeface="Calibri" panose="020F0502020204030204" pitchFamily="34" charset="0"/>
            </a:endParaRPr>
          </a:p>
          <a:p>
            <a:pPr marL="171450" indent="-171450">
              <a:buFont typeface="Arial"/>
              <a:buChar char="•"/>
            </a:pPr>
            <a:r>
              <a:rPr lang="en-US" sz="1000" dirty="0" smtClean="0">
                <a:solidFill>
                  <a:srgbClr val="092E4D"/>
                </a:solidFill>
                <a:latin typeface="Calibri" panose="020F0502020204030204" pitchFamily="34" charset="0"/>
                <a:cs typeface="Calibri" panose="020F0502020204030204" pitchFamily="34" charset="0"/>
              </a:rPr>
              <a:t>18</a:t>
            </a:r>
            <a:r>
              <a:rPr lang="en-US" sz="1000" dirty="0">
                <a:solidFill>
                  <a:srgbClr val="092E4D"/>
                </a:solidFill>
                <a:latin typeface="Calibri" panose="020F0502020204030204" pitchFamily="34" charset="0"/>
                <a:cs typeface="Calibri" panose="020F0502020204030204" pitchFamily="34" charset="0"/>
              </a:rPr>
              <a:t>% increase in the number of  cloud-based agents thru </a:t>
            </a:r>
            <a:r>
              <a:rPr lang="en-US" sz="1000" dirty="0" smtClean="0">
                <a:solidFill>
                  <a:srgbClr val="092E4D"/>
                </a:solidFill>
                <a:latin typeface="Calibri" panose="020F0502020204030204" pitchFamily="34" charset="0"/>
                <a:cs typeface="Calibri" panose="020F0502020204030204" pitchFamily="34" charset="0"/>
              </a:rPr>
              <a:t>2016</a:t>
            </a:r>
          </a:p>
          <a:p>
            <a:pPr marL="171450" lvl="0" indent="-171450">
              <a:buFont typeface="Arial"/>
              <a:buChar char="•"/>
            </a:pPr>
            <a:r>
              <a:rPr lang="en-US" sz="1000" dirty="0">
                <a:solidFill>
                  <a:srgbClr val="092E4D"/>
                </a:solidFill>
                <a:latin typeface="Calibri" panose="020F0502020204030204" pitchFamily="34" charset="0"/>
                <a:cs typeface="Calibri" panose="020F0502020204030204" pitchFamily="34" charset="0"/>
              </a:rPr>
              <a:t>4.6 billion WebRTC mobile devices in 2016</a:t>
            </a:r>
          </a:p>
          <a:p>
            <a:pPr algn="r"/>
            <a:r>
              <a:rPr lang="en-US" sz="1000" dirty="0" smtClean="0">
                <a:solidFill>
                  <a:srgbClr val="092E4D"/>
                </a:solidFill>
                <a:latin typeface="Calibri" panose="020F0502020204030204" pitchFamily="34" charset="0"/>
                <a:cs typeface="Calibri" panose="020F0502020204030204" pitchFamily="34" charset="0"/>
              </a:rPr>
              <a:t>                                                                  </a:t>
            </a:r>
            <a:r>
              <a:rPr lang="en-US" sz="800" dirty="0" smtClean="0">
                <a:solidFill>
                  <a:srgbClr val="092E4D"/>
                </a:solidFill>
                <a:latin typeface="Calibri" panose="020F0502020204030204" pitchFamily="34" charset="0"/>
                <a:cs typeface="Calibri" panose="020F0502020204030204" pitchFamily="34" charset="0"/>
              </a:rPr>
              <a:t>Source: Bubley Report</a:t>
            </a:r>
          </a:p>
          <a:p>
            <a:pPr marL="171450" indent="-171450">
              <a:buFont typeface="Arial"/>
              <a:buChar char="•"/>
            </a:pPr>
            <a:endParaRPr lang="en-US" sz="1000" dirty="0">
              <a:solidFill>
                <a:srgbClr val="092E4D"/>
              </a:solidFill>
              <a:latin typeface="Calibri" panose="020F0502020204030204" pitchFamily="34" charset="0"/>
              <a:cs typeface="Calibri" panose="020F0502020204030204" pitchFamily="34" charset="0"/>
            </a:endParaRPr>
          </a:p>
        </p:txBody>
      </p:sp>
      <p:pic>
        <p:nvPicPr>
          <p:cNvPr id="16" name="Picture 15"/>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5092249" y="3111628"/>
            <a:ext cx="914400" cy="526922"/>
          </a:xfrm>
          <a:prstGeom prst="rect">
            <a:avLst/>
          </a:prstGeom>
        </p:spPr>
      </p:pic>
      <p:pic>
        <p:nvPicPr>
          <p:cNvPr id="17" name="Picture 16"/>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4776096" y="1308911"/>
            <a:ext cx="925761" cy="805641"/>
          </a:xfrm>
          <a:prstGeom prst="rect">
            <a:avLst/>
          </a:prstGeom>
        </p:spPr>
      </p:pic>
      <p:pic>
        <p:nvPicPr>
          <p:cNvPr id="18" name="Picture 17"/>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5930449" y="1276350"/>
            <a:ext cx="952500" cy="762000"/>
          </a:xfrm>
          <a:prstGeom prst="rect">
            <a:avLst/>
          </a:prstGeom>
        </p:spPr>
      </p:pic>
      <p:pic>
        <p:nvPicPr>
          <p:cNvPr id="19" name="Picture 18"/>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7073449" y="1257300"/>
            <a:ext cx="908370" cy="857250"/>
          </a:xfrm>
          <a:prstGeom prst="rect">
            <a:avLst/>
          </a:prstGeom>
        </p:spPr>
      </p:pic>
      <p:pic>
        <p:nvPicPr>
          <p:cNvPr id="20" name="Picture 7" descr="C:\Users\AMacGowen\Desktop\WebRTC.png"/>
          <p:cNvPicPr>
            <a:picLocks noChangeAspect="1" noChangeArrowheads="1"/>
          </p:cNvPicPr>
          <p:nvPr/>
        </p:nvPicPr>
        <p:blipFill rotWithShape="1">
          <a:blip r:embed="rId12" cstate="email">
            <a:extLst>
              <a:ext uri="{28A0092B-C50C-407E-A947-70E740481C1C}">
                <a14:useLocalDpi xmlns:a14="http://schemas.microsoft.com/office/drawing/2010/main"/>
              </a:ext>
            </a:extLst>
          </a:blip>
          <a:srcRect/>
          <a:stretch/>
        </p:blipFill>
        <p:spPr bwMode="auto">
          <a:xfrm>
            <a:off x="6443712" y="3078303"/>
            <a:ext cx="782145" cy="636451"/>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1"/>
          </p:nvPr>
        </p:nvSpPr>
        <p:spPr/>
        <p:txBody>
          <a:bodyPr/>
          <a:lstStyle/>
          <a:p>
            <a:r>
              <a:rPr lang="en-US" smtClean="0">
                <a:solidFill>
                  <a:prstClr val="white">
                    <a:lumMod val="65000"/>
                  </a:prstClr>
                </a:solidFill>
              </a:rPr>
              <a:t>CaféX Communications Confidential © 2015 – All Rights Reserved. </a:t>
            </a:r>
            <a:endParaRPr lang="en-US" dirty="0">
              <a:solidFill>
                <a:prstClr val="white">
                  <a:lumMod val="65000"/>
                </a:prstClr>
              </a:solidFill>
            </a:endParaRPr>
          </a:p>
        </p:txBody>
      </p:sp>
      <p:sp>
        <p:nvSpPr>
          <p:cNvPr id="4" name="Slide Number Placeholder 3"/>
          <p:cNvSpPr>
            <a:spLocks noGrp="1"/>
          </p:cNvSpPr>
          <p:nvPr>
            <p:ph type="sldNum" sz="quarter" idx="12"/>
          </p:nvPr>
        </p:nvSpPr>
        <p:spPr/>
        <p:txBody>
          <a:bodyPr/>
          <a:lstStyle/>
          <a:p>
            <a:fld id="{0431C951-9D62-474D-B35D-66AB940D3B2F}" type="slidenum">
              <a:rPr lang="en-US" smtClean="0">
                <a:solidFill>
                  <a:prstClr val="white">
                    <a:lumMod val="65000"/>
                  </a:prstClr>
                </a:solidFill>
              </a:rPr>
              <a:pPr/>
              <a:t>22</a:t>
            </a:fld>
            <a:endParaRPr lang="en-US" dirty="0">
              <a:solidFill>
                <a:prstClr val="white">
                  <a:lumMod val="65000"/>
                </a:prstClr>
              </a:solidFill>
            </a:endParaRPr>
          </a:p>
        </p:txBody>
      </p:sp>
    </p:spTree>
    <p:extLst>
      <p:ext uri="{BB962C8B-B14F-4D97-AF65-F5344CB8AC3E}">
        <p14:creationId xmlns:p14="http://schemas.microsoft.com/office/powerpoint/2010/main" val="1715806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CaféX Alignment With Market Trends</a:t>
            </a:r>
            <a:endParaRPr lang="en-US" dirty="0"/>
          </a:p>
        </p:txBody>
      </p:sp>
      <p:sp>
        <p:nvSpPr>
          <p:cNvPr id="4" name="Rounded Rectangle 3"/>
          <p:cNvSpPr/>
          <p:nvPr/>
        </p:nvSpPr>
        <p:spPr>
          <a:xfrm>
            <a:off x="228600" y="3886200"/>
            <a:ext cx="8686800" cy="800100"/>
          </a:xfrm>
          <a:prstGeom prst="roundRect">
            <a:avLst/>
          </a:prstGeom>
          <a:solidFill>
            <a:schemeClr val="tx2"/>
          </a:solidFill>
          <a:ln>
            <a:no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i="1" dirty="0">
                <a:solidFill>
                  <a:srgbClr val="FF8C00"/>
                </a:solidFill>
                <a:latin typeface="Calibri" pitchFamily="34" charset="0"/>
              </a:rPr>
              <a:t>Time to “Flip the Model” (from B2C to C2B) </a:t>
            </a:r>
            <a:r>
              <a:rPr lang="en-US" sz="1400" i="1" dirty="0">
                <a:solidFill>
                  <a:prstClr val="white"/>
                </a:solidFill>
                <a:latin typeface="Calibri" pitchFamily="34" charset="0"/>
              </a:rPr>
              <a:t>- An app on smartphone that is tailored to help a person take control of the conversation is ideal. It provides mobile users with tools to indicate where they are, what they’re looking for and how they want to be reached. Brands and </a:t>
            </a:r>
            <a:r>
              <a:rPr lang="en-US" sz="1400" i="1" dirty="0">
                <a:solidFill>
                  <a:srgbClr val="FF8C00"/>
                </a:solidFill>
                <a:latin typeface="Calibri" pitchFamily="34" charset="0"/>
              </a:rPr>
              <a:t>enterprises should enthusiastically embrace smartphones (and tablets) as a primary customer service platform </a:t>
            </a:r>
            <a:r>
              <a:rPr lang="en-US" sz="1400" i="1" dirty="0">
                <a:solidFill>
                  <a:prstClr val="white"/>
                </a:solidFill>
                <a:latin typeface="Calibri" pitchFamily="34" charset="0"/>
              </a:rPr>
              <a:t>- </a:t>
            </a:r>
            <a:r>
              <a:rPr lang="en-US" sz="1400" i="1" dirty="0">
                <a:solidFill>
                  <a:srgbClr val="A9A9A9"/>
                </a:solidFill>
                <a:latin typeface="Calibri" pitchFamily="34" charset="0"/>
              </a:rPr>
              <a:t>Dan Miller, Opus Research (2012)</a:t>
            </a:r>
            <a:endParaRPr lang="en-US" sz="1400" i="1" dirty="0">
              <a:solidFill>
                <a:prstClr val="white"/>
              </a:solidFill>
              <a:latin typeface="Calibri" pitchFamily="34" charset="0"/>
            </a:endParaRPr>
          </a:p>
        </p:txBody>
      </p:sp>
      <p:sp>
        <p:nvSpPr>
          <p:cNvPr id="6" name="Rounded Rectangle 5"/>
          <p:cNvSpPr/>
          <p:nvPr/>
        </p:nvSpPr>
        <p:spPr>
          <a:xfrm>
            <a:off x="1828800" y="2992173"/>
            <a:ext cx="7086600" cy="722578"/>
          </a:xfrm>
          <a:prstGeom prst="roundRect">
            <a:avLst/>
          </a:prstGeom>
          <a:solidFill>
            <a:schemeClr val="bg1">
              <a:lumMod val="85000"/>
            </a:schemeClr>
          </a:solidFill>
          <a:ln>
            <a:no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i="1" dirty="0">
                <a:solidFill>
                  <a:srgbClr val="323232"/>
                </a:solidFill>
                <a:latin typeface="Calibri" pitchFamily="34" charset="0"/>
              </a:rPr>
              <a:t>The telephone is arguably the most important channel that needs improvement. </a:t>
            </a:r>
            <a:r>
              <a:rPr lang="en-US" sz="1400" i="1" dirty="0">
                <a:solidFill>
                  <a:srgbClr val="D55D21"/>
                </a:solidFill>
                <a:latin typeface="Calibri" pitchFamily="34" charset="0"/>
              </a:rPr>
              <a:t>The majority of people (81%) prefer the phone for support</a:t>
            </a:r>
            <a:r>
              <a:rPr lang="en-US" sz="1400" i="1" dirty="0">
                <a:solidFill>
                  <a:srgbClr val="323232"/>
                </a:solidFill>
                <a:latin typeface="Calibri" pitchFamily="34" charset="0"/>
              </a:rPr>
              <a:t>, </a:t>
            </a:r>
            <a:r>
              <a:rPr lang="en-US" sz="1400" i="1" dirty="0">
                <a:solidFill>
                  <a:srgbClr val="D55D21"/>
                </a:solidFill>
                <a:latin typeface="Calibri" pitchFamily="34" charset="0"/>
              </a:rPr>
              <a:t>yet only 8% of consumers feel they are provided with ‘excellent’ customer </a:t>
            </a:r>
            <a:r>
              <a:rPr lang="en-US" sz="1400" i="1" dirty="0">
                <a:solidFill>
                  <a:srgbClr val="323232"/>
                </a:solidFill>
                <a:latin typeface="Calibri" pitchFamily="34" charset="0"/>
              </a:rPr>
              <a:t>service. This is the biggest gap out of any interaction channel, and the reason why we expect more from call centers </a:t>
            </a:r>
            <a:r>
              <a:rPr lang="en-US" sz="1200" i="1" dirty="0">
                <a:solidFill>
                  <a:srgbClr val="A9A9A9">
                    <a:lumMod val="50000"/>
                  </a:srgbClr>
                </a:solidFill>
                <a:latin typeface="Calibri" pitchFamily="34" charset="0"/>
              </a:rPr>
              <a:t>(Top 10 Call Center Trends 2013)</a:t>
            </a:r>
          </a:p>
        </p:txBody>
      </p:sp>
      <p:sp>
        <p:nvSpPr>
          <p:cNvPr id="8" name="Rounded Rectangle 7"/>
          <p:cNvSpPr/>
          <p:nvPr/>
        </p:nvSpPr>
        <p:spPr>
          <a:xfrm>
            <a:off x="1828800" y="2238335"/>
            <a:ext cx="7086600" cy="628650"/>
          </a:xfrm>
          <a:prstGeom prst="roundRect">
            <a:avLst/>
          </a:prstGeom>
          <a:solidFill>
            <a:schemeClr val="bg1">
              <a:lumMod val="85000"/>
            </a:schemeClr>
          </a:solidFill>
          <a:ln>
            <a:no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i="1" dirty="0">
                <a:solidFill>
                  <a:srgbClr val="323232"/>
                </a:solidFill>
                <a:latin typeface="Calibri" pitchFamily="34" charset="0"/>
              </a:rPr>
              <a:t>Video is making its way to the call center; thanks to the amount and detail of information it provides customers. In fact</a:t>
            </a:r>
            <a:r>
              <a:rPr lang="en-US" sz="1400" i="1" dirty="0">
                <a:solidFill>
                  <a:srgbClr val="D55D21"/>
                </a:solidFill>
                <a:latin typeface="Calibri" pitchFamily="34" charset="0"/>
              </a:rPr>
              <a:t>, 18% of managers </a:t>
            </a:r>
            <a:r>
              <a:rPr lang="en-US" sz="1400" i="1" dirty="0">
                <a:solidFill>
                  <a:srgbClr val="323232"/>
                </a:solidFill>
                <a:latin typeface="Calibri" pitchFamily="34" charset="0"/>
              </a:rPr>
              <a:t>plan to introduce or upgrade this emerging technology in the next two years – </a:t>
            </a:r>
            <a:r>
              <a:rPr lang="en-US" sz="1400" i="1" dirty="0">
                <a:solidFill>
                  <a:srgbClr val="A9A9A9">
                    <a:lumMod val="75000"/>
                  </a:srgbClr>
                </a:solidFill>
                <a:latin typeface="Calibri" pitchFamily="34" charset="0"/>
              </a:rPr>
              <a:t>Top 10 Call Center Trends 2013</a:t>
            </a:r>
            <a:endParaRPr lang="en-US" sz="1400" i="1" dirty="0">
              <a:solidFill>
                <a:srgbClr val="323232"/>
              </a:solidFill>
              <a:latin typeface="Calibri" pitchFamily="34" charset="0"/>
            </a:endParaRPr>
          </a:p>
        </p:txBody>
      </p:sp>
      <p:sp>
        <p:nvSpPr>
          <p:cNvPr id="9" name="Rounded Rectangle 8"/>
          <p:cNvSpPr/>
          <p:nvPr/>
        </p:nvSpPr>
        <p:spPr>
          <a:xfrm>
            <a:off x="1828800" y="1520713"/>
            <a:ext cx="7086600" cy="571500"/>
          </a:xfrm>
          <a:prstGeom prst="roundRect">
            <a:avLst/>
          </a:prstGeom>
          <a:solidFill>
            <a:schemeClr val="bg1">
              <a:lumMod val="85000"/>
            </a:schemeClr>
          </a:solidFill>
          <a:ln>
            <a:no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i="1" dirty="0">
              <a:solidFill>
                <a:srgbClr val="323232"/>
              </a:solidFill>
              <a:latin typeface="Calibri" pitchFamily="34" charset="0"/>
            </a:endParaRPr>
          </a:p>
          <a:p>
            <a:pPr algn="ctr"/>
            <a:r>
              <a:rPr lang="en-US" sz="1400" i="1" dirty="0">
                <a:solidFill>
                  <a:srgbClr val="323232"/>
                </a:solidFill>
                <a:latin typeface="Calibri" pitchFamily="34" charset="0"/>
              </a:rPr>
              <a:t>…Global smartphone shipments are expected to jump </a:t>
            </a:r>
            <a:r>
              <a:rPr lang="en-US" sz="1400" i="1" dirty="0">
                <a:solidFill>
                  <a:srgbClr val="D55D21"/>
                </a:solidFill>
                <a:latin typeface="Calibri" pitchFamily="34" charset="0"/>
              </a:rPr>
              <a:t>this year by 25% according</a:t>
            </a:r>
            <a:r>
              <a:rPr lang="en-US" sz="1400" i="1" dirty="0">
                <a:solidFill>
                  <a:srgbClr val="323232"/>
                </a:solidFill>
                <a:latin typeface="Calibri" pitchFamily="34" charset="0"/>
              </a:rPr>
              <a:t> to </a:t>
            </a:r>
            <a:r>
              <a:rPr lang="en-US" sz="1400" i="1" dirty="0" err="1">
                <a:solidFill>
                  <a:srgbClr val="323232"/>
                </a:solidFill>
                <a:latin typeface="Calibri" pitchFamily="34" charset="0"/>
              </a:rPr>
              <a:t>Digitimes</a:t>
            </a:r>
            <a:r>
              <a:rPr lang="en-US" sz="1400" i="1" dirty="0">
                <a:solidFill>
                  <a:srgbClr val="323232"/>
                </a:solidFill>
                <a:latin typeface="Calibri" pitchFamily="34" charset="0"/>
              </a:rPr>
              <a:t> Research. By 2015, IDC expects more US consumers will access the internet through smartphones than PC’s. </a:t>
            </a:r>
          </a:p>
          <a:p>
            <a:pPr algn="ctr"/>
            <a:endParaRPr lang="en-US" sz="1400" i="1" dirty="0">
              <a:solidFill>
                <a:srgbClr val="323232"/>
              </a:solidFill>
              <a:latin typeface="Calibri" pitchFamily="34" charset="0"/>
            </a:endParaRPr>
          </a:p>
        </p:txBody>
      </p:sp>
      <p:sp>
        <p:nvSpPr>
          <p:cNvPr id="10" name="Rounded Rectangle 9"/>
          <p:cNvSpPr/>
          <p:nvPr/>
        </p:nvSpPr>
        <p:spPr>
          <a:xfrm>
            <a:off x="1828800" y="750199"/>
            <a:ext cx="7086600" cy="628650"/>
          </a:xfrm>
          <a:prstGeom prst="roundRect">
            <a:avLst/>
          </a:prstGeom>
          <a:solidFill>
            <a:schemeClr val="bg1">
              <a:lumMod val="85000"/>
            </a:schemeClr>
          </a:solidFill>
          <a:ln>
            <a:no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i="1" dirty="0">
                <a:solidFill>
                  <a:srgbClr val="323232"/>
                </a:solidFill>
                <a:latin typeface="Calibri" pitchFamily="34" charset="0"/>
              </a:rPr>
              <a:t>WebRTC hype is justified. </a:t>
            </a:r>
            <a:r>
              <a:rPr lang="en-US" sz="1400" i="1" dirty="0">
                <a:solidFill>
                  <a:srgbClr val="D55D21"/>
                </a:solidFill>
                <a:latin typeface="Calibri" pitchFamily="34" charset="0"/>
              </a:rPr>
              <a:t>3 billion capable devices and 1 billion users of WebRTC by end-2016. </a:t>
            </a:r>
            <a:r>
              <a:rPr lang="en-US" sz="1400" i="1" dirty="0">
                <a:solidFill>
                  <a:srgbClr val="323232"/>
                </a:solidFill>
                <a:latin typeface="Calibri" pitchFamily="34" charset="0"/>
              </a:rPr>
              <a:t>50% penetration of PCs by end of 2013. Smartphone &amp; tablet capability for WebRTC will ramp strongly from 2H 2014. – Dean </a:t>
            </a:r>
            <a:r>
              <a:rPr lang="en-US" sz="1400" i="1" dirty="0" err="1">
                <a:solidFill>
                  <a:srgbClr val="323232"/>
                </a:solidFill>
                <a:latin typeface="Calibri" pitchFamily="34" charset="0"/>
              </a:rPr>
              <a:t>Bubley</a:t>
            </a:r>
            <a:r>
              <a:rPr lang="en-US" sz="1400" i="1" dirty="0">
                <a:solidFill>
                  <a:srgbClr val="323232"/>
                </a:solidFill>
                <a:latin typeface="Calibri" pitchFamily="34" charset="0"/>
              </a:rPr>
              <a:t> WebRTC Market Status 2012</a:t>
            </a:r>
            <a:endParaRPr lang="en-US" sz="1400" i="1" dirty="0">
              <a:solidFill>
                <a:srgbClr val="7F7F7F"/>
              </a:solidFill>
              <a:latin typeface="Calibri" pitchFamily="34" charset="0"/>
            </a:endParaRPr>
          </a:p>
        </p:txBody>
      </p:sp>
      <p:sp>
        <p:nvSpPr>
          <p:cNvPr id="7" name="AutoShape 2" descr="data:image/jpeg;base64,/9j/4AAQSkZJRgABAQAAAQABAAD/2wCEAAkGBwgHBgkIBwgKCgkLDRYPDQwMDRsUFRAWIB0iIiAdHx8kKDQsJCYxJx8fLT0tMTU3Ojo6Iys/RD84QzQ5OjcBCgoKDQwNGg8PGjclHyU3Nzc3Nzc3Nzc3Nzc3Nzc3Nzc3Nzc3Nzc3Nzc3Nzc3Nzc3Nzc3Nzc3Nzc3Nzc3Nzc3N//AABEIAH0AswMBEQACEQEDEQH/xAAcAAEAAgMBAQEAAAAAAAAAAAAABgcBAwUEAgj/xAA6EAABAwMCBQIDBQYGAwAAAAABAAIDBAURBiEHEhMxUUFhInGBFDJSkaFCcoKxwdEjNURjc6IIFRb/xAAbAQEAAgMBAQAAAAAAAAAAAAAABAUBAwYCB//EACsRAQACAQIFAwMEAwAAAAAAAAABAgMEEQUSITFBIlFhEzOxFDJx0UJSgf/aAAwDAQACEQMRAD8AvFAQEBAQEBAQEBBgkBAyEGUBAQEBAQEBAQEBAQEBAQEBAQEBBqqJ4qaB8872xxRgue9xwGgepWJnaN5ZiJtO0K4vnFWKKoMVloW1DB/qJnlrT8mjfHzIUS+riP2wt8PCpmN8ltvh4KPixXNkb9ttdPJFnfoyFrgPbOQf0XiusnzDZbhNP8bLH0/f6DUFJ9ot0ocBtIw7OjPghTKXreN4VOfBkwW5bw6i9tIgICAgICAgICAgICAgICAgIMHsgrDjFeJGNpLPA/DJGmafB+8M4aD7dz9FC1d5jakLjhWGJ3yT4VeoK7EYd/Qt5ls2paWQPIhne2GZudnNccA/QnK3YL8l4+UbWYYy4ZjzHWH6Aac+qtd3LMoCAgICAgICAgICAgICAgIOPqW9xWSi6zhzzPPLFH+I+/sFuwYZy228NWbLGOu6sbjebhcZC6qqpHb7MaeVg+gVxTDjp+2FXbLe/eXCv+jdU1lXDVUNtqZGOiAzzgY3PoT7ql4jWuTJE16ug4Xn+jimtp26vim0XqtzP8eyzB/nnZv+qqbaa/iF7j4hgmPVZvGiNTE/5TMP4m/3Wv8AT5fZs/Xab/d0KLRN7iniL7ZKBztLnkt2GfmtWTBm5Z9LbOu0kVna6fB0sT8h7muB3wSFzMXyY7d5iY+ZVW0Wjq69rubnvbBUnJP3X/3V/wAM4re9oxZp6+J/tDz6eIjmq7S6JDEBAQEBAQEBAQEBAQEGD2QVlxDndJfxET8EMDQ0fPJKttDG2LdWaud8mzi2NodereHAEGpjBz+8FIzfbt/DTij1wufCoVyYQMIMEbLAjV4GLhJjwP5LjeLxEau3/Fnpvtw8YPLuO4Ocqs35eseOrdMb9EwiPMxrj3LQV9DxzzUiynt0mX2vbAgICAgICAgICAgICDBQV/xHtrxUxXJgzG5ojkPgjsrLQ5ImJpKBq6deaEXsb2tvlt5nAZqogM/vDCl5p2x2/hGxfchdKolwICDBQRa8zM/9vLFzAODW7fRcfxis/q7T8Qm6XPT7W/VqpoHVE7Imj73f5KBp8Fs+WMdfP4Sr3itd5S1gDQGjsBgLvaxEREQqJ6zu+l6BAQEBAQEBAQEBAQEBBqqYIqmF0M7GyRPGHNcNiFmJms7wxaImNpVDPb4ItZ08lNMWUlNXMw15zgNeM7qNPG4tecV6/ESlRwWa44y0t87LiBB7KQjM5QYygEoKz1fc4magqOj8bmco5mnYEBc/rtNOXPNt+iDlmfqbxKZaUliq7PBWMZiSRuJN8/EDghWOg0uLBj3pHWe8p/17ZqxMu2p7AgICAgICAgICAgICAgIMFBT11hdBc6uJ+zmzOzn55/qFyeanLktE+7rMFubFW0eyU6CqJjLWSVNS/wCzwRNAEj/hbk+/bsrLhl7b2m09IVnE6ViKxWOsvXf9c0dBBKbdH9slaM5Bwz8/X6KVk4jiieWvX8IF9FmpinLMdvHlXz9XX261plkrnxRNB5Y4PgaPy3P1K0TqMl57qrJklsN5uZBBuFUQf91yfUv7tPPb3eLdxyTknyvDytXQUTodM03OMdRznjPgnZWemiYxxunYY2oka3togICAgICAgICAgICAgICCJ6u02+4ONbQgGoAxIz8YHbHuqzXaKcs/Up3/ACs9DrYxRyX7fhBJ4pqbMMzJI992vBG4VJatqem0bLytqX9VerdQ2ysub+lS075A7YkjDR8ytmLDkyW9ENebNipX1z0fd00XXWNnNAw1UJ3c+NuS0+CPHurW+mvjj3cTnx7W3pHRxcHm5cfF4K17I6Q6c0rWXWZklVG6CiBBc5w5XPHgD+q3YsFrzvPZtx4ZtO8rUhiZDEyOJoaxjQ1rR6AKyiNo2TYjaOj7WWRAQEBAQEBAQEBAQEGMoGUGUBBrdGx/32Nd8xleZrE94Zi0x2fTGhow0ADwFmI27Md+7JPdZGvoxc3N02c3nlGVjaPZjaGwLLLKAgIMZQZQEBAQEBAQEBBX3FrV120iyzVVvbB9kmqSyqMjcnGxwPGRzb+wQbeKmtKjSul6astfI6srZGsgL25AGOYux67YH1CDboTWb75oF98uIjFTStlFSGDAJZvnHpkY/VBq4Qaou+q7BWXG9NiHLVujhdGzlHKGtJ/InugmkddSSydKKpgfJ+BsgLvyyghHEXV1y05qTS1BQCIwXKpMdQHtyS3mY3A8ffP5IJw2qpzKYmzxGT1YHjmz8kHL1ndp7Fpa53Wmax81LCXsa8bZ90Fa6a1JxR1LaY7rbIrI6mkc5reo0tOWnB2z7IPRYOIWqrpU3XTs9ro4dS0zC6BriRG4gjmaRnwcg53QcfUuuuJWmJaSK7wWqN1W4ti5Y+bJBHh3ugm+lq/X8dxfLrCntcFqjhe+SWI4c0gbepQRyHXmstZ3Kqj0LbqaG30zuX7XV783jfsCe+BnA790Hv01r++0Oq4tL66oIYKqfanq4dmyE9vYg9sj19EFpICAgICAgICAggfG22G5cPbg5jeaSkLahvya4c3/AFJQVxa69uutRaBtbndVlspBJVgnOXMxnPnPTbn95B4rjdho+DX2mOYMdPM11M3tkPI5sfwOB+iDraqkrtK8H9O2qhfJTyXJ2alzM83xDnIHrvkfkg5t+tOn4LJBJpKz6lp7/TOY5lS6jmHVP7RPoPU7IOhxUdcrq3h4a0vpbnVMxI4tLHRSuMW+O4IJyg9fE7h9a9K6abf7HPVQXKlmj553VDnOlJOCdzsc77IJfqa5yXngrU3KYYlqbY2R+37RxlBXejrjr+z8O2V+n47fJaIXSu5SwvnaOY8xI9QDkoJPwUtdPdKur1lW3YXC71AMc0fJy9AnGcj3AGMDGEHi/wDIX/MNM/8AI/8Am1BY3Enqf/BX7o55/sb+3fGN/wBEEe4BiEcPYeny85qZepjvnO2fphB3dS1mlqfUdkjvscBukkpFvc9hJa4kevpk4Az6oJUgICAgICDDu2yDQ+SRvYNQajUzfgZ+qDyXJpuNvqaGojYYqiJ0Twe2HAgoK54T6BuWkLtX19zNM574xDT9N5ccZyXHbbsEGjiVw3uGq9V010oXU8cMrGR1fM4hw5TjmAxv8O30CCWa/wBKM1bp9lta5lPLTOD6WQA4YQMYPtj+iDgT0fFK4W5lnqa60UcGAyS4Uzn9Z7fbwfkGoPjXmhLtqBumKeirRyWthjmqp5D1v2Pj9z8JKDyX7S3EDVLILRf7lbhaYpA589OCHy47Etxud+2w+aCbajtE1boir09bWRR81IIIOcnG2MZP07oNHDqzV2mdH01or2wvma6R0gYct+JxOM+vdBH9J6JumlNeVtxtksAsdUx3NCXHmGdw3GPQ5wfCD0cT9J3XVtXZZaF1OxlHMTLzuIw0lpyPPYoJ5PK+eGSGWKN0UjS1zTn4ge4QVVT6J1lpGuq3aFudN9gqXcxpqsjLD6dxg4G2dig92mdEX2fVLNTa1roauth3p4YT8LD6Z2AGN9h88oLNFRMf2WD80G5j5XfeDUG4IMoCAgIPktB9EHz0x4QOkEHyYh2xsgdIeEDpN8IHSGMYQOkEGekPCDHSHhBnpNQOk3wgdEIHSb4QOi3wgz0m+EGQweEH0AEGUBAQEBAQEBAQEBAQEBAQEBAQEBAQEBAQEBAQEBAQEBAQEBAQEBAQEBAQEBAQEBAQEH//2Q=="/>
          <p:cNvSpPr>
            <a:spLocks noChangeAspect="1" noChangeArrowheads="1"/>
          </p:cNvSpPr>
          <p:nvPr/>
        </p:nvSpPr>
        <p:spPr bwMode="auto">
          <a:xfrm>
            <a:off x="155575" y="-108346"/>
            <a:ext cx="3048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323232"/>
              </a:solidFill>
            </a:endParaRPr>
          </a:p>
        </p:txBody>
      </p:sp>
      <p:pic>
        <p:nvPicPr>
          <p:cNvPr id="1031" name="Picture 7" descr="C:\Users\AMacGowen\Desktop\WebRTC.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5140" y="742951"/>
            <a:ext cx="1288610" cy="75019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Users\AMacGowen\Desktop\iPhon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8862" y="1521520"/>
            <a:ext cx="876255" cy="707330"/>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C:\Users\AMacGowen\Desktop\Vide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4794" y="2271622"/>
            <a:ext cx="773166" cy="643028"/>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C:\Users\AMacGowen\Desktop\Phone.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0590" y="3086101"/>
            <a:ext cx="962162" cy="521567"/>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1"/>
          </p:nvPr>
        </p:nvSpPr>
        <p:spPr/>
        <p:txBody>
          <a:bodyPr/>
          <a:lstStyle/>
          <a:p>
            <a:r>
              <a:rPr lang="en-US" smtClean="0">
                <a:solidFill>
                  <a:prstClr val="white">
                    <a:lumMod val="65000"/>
                  </a:prstClr>
                </a:solidFill>
              </a:rPr>
              <a:t>CaféX Communications Confidential © 2015 – All Rights Reserved. </a:t>
            </a:r>
            <a:endParaRPr lang="en-US" dirty="0">
              <a:solidFill>
                <a:prstClr val="white">
                  <a:lumMod val="65000"/>
                </a:prstClr>
              </a:solidFill>
            </a:endParaRPr>
          </a:p>
        </p:txBody>
      </p:sp>
      <p:sp>
        <p:nvSpPr>
          <p:cNvPr id="3" name="Slide Number Placeholder 2"/>
          <p:cNvSpPr>
            <a:spLocks noGrp="1"/>
          </p:cNvSpPr>
          <p:nvPr>
            <p:ph type="sldNum" sz="quarter" idx="12"/>
          </p:nvPr>
        </p:nvSpPr>
        <p:spPr/>
        <p:txBody>
          <a:bodyPr/>
          <a:lstStyle/>
          <a:p>
            <a:fld id="{0431C951-9D62-474D-B35D-66AB940D3B2F}" type="slidenum">
              <a:rPr lang="en-US" smtClean="0">
                <a:solidFill>
                  <a:prstClr val="white">
                    <a:lumMod val="65000"/>
                  </a:prstClr>
                </a:solidFill>
              </a:rPr>
              <a:pPr/>
              <a:t>23</a:t>
            </a:fld>
            <a:endParaRPr lang="en-US" dirty="0">
              <a:solidFill>
                <a:prstClr val="white">
                  <a:lumMod val="65000"/>
                </a:prstClr>
              </a:solidFill>
            </a:endParaRPr>
          </a:p>
        </p:txBody>
      </p:sp>
    </p:spTree>
    <p:extLst>
      <p:ext uri="{BB962C8B-B14F-4D97-AF65-F5344CB8AC3E}">
        <p14:creationId xmlns:p14="http://schemas.microsoft.com/office/powerpoint/2010/main" val="2796371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dirty="0" smtClean="0"/>
              <a:t>UC, Mobility &amp; Video Collaboration Market Sizing</a:t>
            </a:r>
          </a:p>
        </p:txBody>
      </p:sp>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983467"/>
            <a:ext cx="4208563" cy="21216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TextBox 16"/>
          <p:cNvSpPr txBox="1"/>
          <p:nvPr/>
        </p:nvSpPr>
        <p:spPr>
          <a:xfrm>
            <a:off x="381000" y="3053775"/>
            <a:ext cx="3979963" cy="584775"/>
          </a:xfrm>
          <a:prstGeom prst="rect">
            <a:avLst/>
          </a:prstGeom>
          <a:noFill/>
        </p:spPr>
        <p:txBody>
          <a:bodyPr wrap="square" rtlCol="0">
            <a:spAutoFit/>
          </a:bodyPr>
          <a:lstStyle/>
          <a:p>
            <a:r>
              <a:rPr lang="en-US" sz="1600" dirty="0">
                <a:solidFill>
                  <a:srgbClr val="323232"/>
                </a:solidFill>
              </a:rPr>
              <a:t>11.2% CAGR over 5 years</a:t>
            </a:r>
          </a:p>
          <a:p>
            <a:r>
              <a:rPr lang="en-US" sz="1600" dirty="0">
                <a:solidFill>
                  <a:srgbClr val="323232"/>
                </a:solidFill>
              </a:rPr>
              <a:t>17% for Conf/Collab &amp; 14% for IM/P/UC</a:t>
            </a:r>
          </a:p>
        </p:txBody>
      </p:sp>
      <p:sp>
        <p:nvSpPr>
          <p:cNvPr id="110" name="TextBox 109"/>
          <p:cNvSpPr txBox="1"/>
          <p:nvPr/>
        </p:nvSpPr>
        <p:spPr>
          <a:xfrm>
            <a:off x="5486400" y="1834575"/>
            <a:ext cx="3072116" cy="584775"/>
          </a:xfrm>
          <a:prstGeom prst="rect">
            <a:avLst/>
          </a:prstGeom>
          <a:noFill/>
        </p:spPr>
        <p:txBody>
          <a:bodyPr wrap="square" rtlCol="0">
            <a:spAutoFit/>
          </a:bodyPr>
          <a:lstStyle/>
          <a:p>
            <a:pPr algn="ctr"/>
            <a:r>
              <a:rPr lang="en-US" sz="1600" dirty="0">
                <a:solidFill>
                  <a:srgbClr val="D55D21"/>
                </a:solidFill>
              </a:rPr>
              <a:t>1.2B or 50% </a:t>
            </a:r>
            <a:r>
              <a:rPr lang="en-US" sz="1600" dirty="0">
                <a:solidFill>
                  <a:srgbClr val="323232"/>
                </a:solidFill>
              </a:rPr>
              <a:t>of global workers to be </a:t>
            </a:r>
            <a:r>
              <a:rPr lang="en-US" sz="1600" dirty="0">
                <a:solidFill>
                  <a:srgbClr val="D55D21"/>
                </a:solidFill>
              </a:rPr>
              <a:t>mobile </a:t>
            </a:r>
            <a:r>
              <a:rPr lang="en-US" sz="1600" dirty="0">
                <a:solidFill>
                  <a:srgbClr val="323232"/>
                </a:solidFill>
              </a:rPr>
              <a:t>by end of 2013</a:t>
            </a:r>
          </a:p>
        </p:txBody>
      </p:sp>
      <p:cxnSp>
        <p:nvCxnSpPr>
          <p:cNvPr id="111" name="Straight Connector 110"/>
          <p:cNvCxnSpPr/>
          <p:nvPr/>
        </p:nvCxnSpPr>
        <p:spPr bwMode="auto">
          <a:xfrm>
            <a:off x="385647" y="3657600"/>
            <a:ext cx="4283927" cy="0"/>
          </a:xfrm>
          <a:prstGeom prst="line">
            <a:avLst/>
          </a:prstGeom>
          <a:solidFill>
            <a:schemeClr val="tx2"/>
          </a:solidFill>
          <a:ln w="9525" cap="flat" cmpd="sng" algn="ctr">
            <a:solidFill>
              <a:schemeClr val="bg1">
                <a:lumMod val="65000"/>
              </a:schemeClr>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13" name="Straight Connector 112"/>
          <p:cNvCxnSpPr/>
          <p:nvPr/>
        </p:nvCxnSpPr>
        <p:spPr bwMode="auto">
          <a:xfrm>
            <a:off x="4669572" y="914403"/>
            <a:ext cx="0" cy="3532993"/>
          </a:xfrm>
          <a:prstGeom prst="line">
            <a:avLst/>
          </a:prstGeom>
          <a:solidFill>
            <a:schemeClr val="tx2"/>
          </a:solidFill>
          <a:ln w="9525" cap="flat" cmpd="sng" algn="ctr">
            <a:solidFill>
              <a:schemeClr val="bg1">
                <a:lumMod val="65000"/>
              </a:schemeClr>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17" name="Straight Connector 116"/>
          <p:cNvCxnSpPr/>
          <p:nvPr/>
        </p:nvCxnSpPr>
        <p:spPr bwMode="auto">
          <a:xfrm>
            <a:off x="4745772" y="2400300"/>
            <a:ext cx="4322028" cy="0"/>
          </a:xfrm>
          <a:prstGeom prst="line">
            <a:avLst/>
          </a:prstGeom>
          <a:solidFill>
            <a:schemeClr val="tx2"/>
          </a:solidFill>
          <a:ln w="9525" cap="flat" cmpd="sng" algn="ctr">
            <a:solidFill>
              <a:schemeClr val="bg1">
                <a:lumMod val="65000"/>
              </a:schemeClr>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pic>
        <p:nvPicPr>
          <p:cNvPr id="112"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2466119"/>
            <a:ext cx="3585368" cy="2093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4" name="TextBox 113"/>
          <p:cNvSpPr txBox="1"/>
          <p:nvPr/>
        </p:nvSpPr>
        <p:spPr>
          <a:xfrm>
            <a:off x="5867400" y="3530642"/>
            <a:ext cx="685800" cy="261610"/>
          </a:xfrm>
          <a:prstGeom prst="rect">
            <a:avLst/>
          </a:prstGeom>
          <a:noFill/>
        </p:spPr>
        <p:txBody>
          <a:bodyPr wrap="square" rtlCol="0">
            <a:spAutoFit/>
          </a:bodyPr>
          <a:lstStyle/>
          <a:p>
            <a:r>
              <a:rPr lang="en-US" sz="1100" b="1" dirty="0">
                <a:solidFill>
                  <a:srgbClr val="323232"/>
                </a:solidFill>
              </a:rPr>
              <a:t>$9.8B</a:t>
            </a:r>
          </a:p>
        </p:txBody>
      </p:sp>
      <p:sp>
        <p:nvSpPr>
          <p:cNvPr id="115" name="TextBox 114"/>
          <p:cNvSpPr txBox="1"/>
          <p:nvPr/>
        </p:nvSpPr>
        <p:spPr>
          <a:xfrm>
            <a:off x="7010400" y="3048685"/>
            <a:ext cx="685800" cy="261610"/>
          </a:xfrm>
          <a:prstGeom prst="rect">
            <a:avLst/>
          </a:prstGeom>
          <a:noFill/>
        </p:spPr>
        <p:txBody>
          <a:bodyPr wrap="square" rtlCol="0">
            <a:spAutoFit/>
          </a:bodyPr>
          <a:lstStyle/>
          <a:p>
            <a:r>
              <a:rPr lang="en-US" sz="1100" b="1" dirty="0">
                <a:solidFill>
                  <a:srgbClr val="323232"/>
                </a:solidFill>
              </a:rPr>
              <a:t>$22.9B</a:t>
            </a:r>
          </a:p>
        </p:txBody>
      </p:sp>
      <p:sp>
        <p:nvSpPr>
          <p:cNvPr id="116" name="TextBox 115"/>
          <p:cNvSpPr txBox="1"/>
          <p:nvPr/>
        </p:nvSpPr>
        <p:spPr>
          <a:xfrm>
            <a:off x="5341957" y="4546684"/>
            <a:ext cx="3979963" cy="338554"/>
          </a:xfrm>
          <a:prstGeom prst="rect">
            <a:avLst/>
          </a:prstGeom>
          <a:noFill/>
        </p:spPr>
        <p:txBody>
          <a:bodyPr wrap="square" rtlCol="0">
            <a:spAutoFit/>
          </a:bodyPr>
          <a:lstStyle/>
          <a:p>
            <a:r>
              <a:rPr lang="en-US" sz="1600" dirty="0">
                <a:solidFill>
                  <a:srgbClr val="323232"/>
                </a:solidFill>
              </a:rPr>
              <a:t>18.6% CAGR over 5 years</a:t>
            </a:r>
          </a:p>
        </p:txBody>
      </p:sp>
      <p:sp>
        <p:nvSpPr>
          <p:cNvPr id="118" name="Rectangle 117"/>
          <p:cNvSpPr>
            <a:spLocks noChangeAspect="1"/>
          </p:cNvSpPr>
          <p:nvPr/>
        </p:nvSpPr>
        <p:spPr>
          <a:xfrm>
            <a:off x="8153401" y="3318182"/>
            <a:ext cx="137160" cy="10287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80000"/>
              </a:lnSpc>
            </a:pPr>
            <a:endParaRPr lang="en-US" sz="1200" b="1" dirty="0">
              <a:solidFill>
                <a:prstClr val="white"/>
              </a:solidFill>
            </a:endParaRPr>
          </a:p>
        </p:txBody>
      </p:sp>
      <p:sp>
        <p:nvSpPr>
          <p:cNvPr id="119" name="TextBox 118"/>
          <p:cNvSpPr txBox="1"/>
          <p:nvPr/>
        </p:nvSpPr>
        <p:spPr>
          <a:xfrm>
            <a:off x="8229600" y="3265745"/>
            <a:ext cx="913160" cy="276999"/>
          </a:xfrm>
          <a:prstGeom prst="rect">
            <a:avLst/>
          </a:prstGeom>
          <a:noFill/>
        </p:spPr>
        <p:txBody>
          <a:bodyPr wrap="square" rtlCol="0">
            <a:spAutoFit/>
          </a:bodyPr>
          <a:lstStyle/>
          <a:p>
            <a:r>
              <a:rPr lang="en-US" sz="1200" dirty="0">
                <a:solidFill>
                  <a:srgbClr val="323232"/>
                </a:solidFill>
              </a:rPr>
              <a:t>Telehome</a:t>
            </a:r>
          </a:p>
        </p:txBody>
      </p:sp>
      <p:sp>
        <p:nvSpPr>
          <p:cNvPr id="125" name="Rectangle 124"/>
          <p:cNvSpPr>
            <a:spLocks noChangeAspect="1"/>
          </p:cNvSpPr>
          <p:nvPr/>
        </p:nvSpPr>
        <p:spPr>
          <a:xfrm>
            <a:off x="8153400" y="3546782"/>
            <a:ext cx="137160" cy="10287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80000"/>
              </a:lnSpc>
            </a:pPr>
            <a:endParaRPr lang="en-US" sz="1200" b="1" dirty="0">
              <a:solidFill>
                <a:prstClr val="white"/>
              </a:solidFill>
            </a:endParaRPr>
          </a:p>
        </p:txBody>
      </p:sp>
      <p:sp>
        <p:nvSpPr>
          <p:cNvPr id="126" name="TextBox 125"/>
          <p:cNvSpPr txBox="1"/>
          <p:nvPr/>
        </p:nvSpPr>
        <p:spPr>
          <a:xfrm>
            <a:off x="8229601" y="3494345"/>
            <a:ext cx="990601" cy="276999"/>
          </a:xfrm>
          <a:prstGeom prst="rect">
            <a:avLst/>
          </a:prstGeom>
          <a:noFill/>
        </p:spPr>
        <p:txBody>
          <a:bodyPr wrap="square" rtlCol="0">
            <a:spAutoFit/>
          </a:bodyPr>
          <a:lstStyle/>
          <a:p>
            <a:r>
              <a:rPr lang="en-US" sz="1200" dirty="0">
                <a:solidFill>
                  <a:srgbClr val="323232"/>
                </a:solidFill>
              </a:rPr>
              <a:t>Telehospital</a:t>
            </a:r>
          </a:p>
        </p:txBody>
      </p:sp>
      <p:sp>
        <p:nvSpPr>
          <p:cNvPr id="3" name="TextBox 2"/>
          <p:cNvSpPr txBox="1"/>
          <p:nvPr/>
        </p:nvSpPr>
        <p:spPr>
          <a:xfrm>
            <a:off x="152400" y="701816"/>
            <a:ext cx="4166096" cy="369332"/>
          </a:xfrm>
          <a:prstGeom prst="rect">
            <a:avLst/>
          </a:prstGeom>
          <a:noFill/>
        </p:spPr>
        <p:txBody>
          <a:bodyPr wrap="square" rtlCol="0">
            <a:spAutoFit/>
          </a:bodyPr>
          <a:lstStyle/>
          <a:p>
            <a:pPr algn="ctr"/>
            <a:r>
              <a:rPr lang="en-US" dirty="0" err="1">
                <a:solidFill>
                  <a:srgbClr val="D55D21"/>
                </a:solidFill>
              </a:rPr>
              <a:t>CoMMFusion</a:t>
            </a:r>
            <a:r>
              <a:rPr lang="en-US" dirty="0">
                <a:solidFill>
                  <a:srgbClr val="D55D21"/>
                </a:solidFill>
              </a:rPr>
              <a:t> LLC &amp; UC Strategies</a:t>
            </a:r>
          </a:p>
        </p:txBody>
      </p:sp>
      <p:sp>
        <p:nvSpPr>
          <p:cNvPr id="127" name="TextBox 126"/>
          <p:cNvSpPr txBox="1"/>
          <p:nvPr/>
        </p:nvSpPr>
        <p:spPr>
          <a:xfrm>
            <a:off x="228600" y="3711808"/>
            <a:ext cx="4517172" cy="369332"/>
          </a:xfrm>
          <a:prstGeom prst="rect">
            <a:avLst/>
          </a:prstGeom>
          <a:noFill/>
        </p:spPr>
        <p:txBody>
          <a:bodyPr wrap="square" rtlCol="0">
            <a:spAutoFit/>
          </a:bodyPr>
          <a:lstStyle/>
          <a:p>
            <a:pPr algn="ctr"/>
            <a:r>
              <a:rPr lang="en-US" dirty="0">
                <a:solidFill>
                  <a:srgbClr val="D55D21"/>
                </a:solidFill>
              </a:rPr>
              <a:t>Transparency Market Research</a:t>
            </a:r>
          </a:p>
        </p:txBody>
      </p:sp>
      <p:sp>
        <p:nvSpPr>
          <p:cNvPr id="4" name="TextBox 3"/>
          <p:cNvSpPr txBox="1"/>
          <p:nvPr/>
        </p:nvSpPr>
        <p:spPr>
          <a:xfrm>
            <a:off x="228600" y="3943350"/>
            <a:ext cx="4487018" cy="923330"/>
          </a:xfrm>
          <a:prstGeom prst="rect">
            <a:avLst/>
          </a:prstGeom>
          <a:noFill/>
        </p:spPr>
        <p:txBody>
          <a:bodyPr wrap="square" rtlCol="0">
            <a:spAutoFit/>
          </a:bodyPr>
          <a:lstStyle/>
          <a:p>
            <a:r>
              <a:rPr lang="en-US" dirty="0">
                <a:solidFill>
                  <a:srgbClr val="323232"/>
                </a:solidFill>
              </a:rPr>
              <a:t>The UC market was valued at $22.8B in 2011 &amp; expected to grow at a CAGR of 15.7% from 2012 to 2018 to reach $61.9B</a:t>
            </a:r>
          </a:p>
        </p:txBody>
      </p:sp>
      <p:sp>
        <p:nvSpPr>
          <p:cNvPr id="128" name="Rounded Rectangle 127"/>
          <p:cNvSpPr/>
          <p:nvPr/>
        </p:nvSpPr>
        <p:spPr>
          <a:xfrm>
            <a:off x="5204460" y="741289"/>
            <a:ext cx="3017520" cy="973213"/>
          </a:xfrm>
          <a:prstGeom prst="roundRect">
            <a:avLst/>
          </a:prstGeom>
          <a:solidFill>
            <a:schemeClr val="bg1">
              <a:lumMod val="85000"/>
            </a:schemeClr>
          </a:solidFill>
          <a:ln>
            <a:no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lvl="2">
              <a:spcAft>
                <a:spcPts val="600"/>
              </a:spcAft>
            </a:pPr>
            <a:r>
              <a:rPr lang="en-US" sz="1400" b="1" dirty="0">
                <a:solidFill>
                  <a:srgbClr val="323232"/>
                </a:solidFill>
              </a:rPr>
              <a:t>UCC Market Data</a:t>
            </a:r>
          </a:p>
          <a:p>
            <a:pPr marL="0" lvl="2"/>
            <a:r>
              <a:rPr lang="en-US" sz="1400" dirty="0">
                <a:solidFill>
                  <a:srgbClr val="323232"/>
                </a:solidFill>
              </a:rPr>
              <a:t>UC Apps market to grow </a:t>
            </a:r>
            <a:r>
              <a:rPr lang="en-US" sz="1400" dirty="0">
                <a:solidFill>
                  <a:srgbClr val="D55D21"/>
                </a:solidFill>
              </a:rPr>
              <a:t>18.3% to $44 billion by 2015</a:t>
            </a:r>
            <a:r>
              <a:rPr lang="en-US" sz="1400" dirty="0">
                <a:solidFill>
                  <a:srgbClr val="323232"/>
                </a:solidFill>
              </a:rPr>
              <a:t>, up from $19 billion in 2010 (IDC)</a:t>
            </a:r>
          </a:p>
        </p:txBody>
      </p:sp>
      <p:cxnSp>
        <p:nvCxnSpPr>
          <p:cNvPr id="129" name="Straight Connector 128"/>
          <p:cNvCxnSpPr/>
          <p:nvPr/>
        </p:nvCxnSpPr>
        <p:spPr bwMode="auto">
          <a:xfrm>
            <a:off x="4745772" y="1828800"/>
            <a:ext cx="4322028" cy="0"/>
          </a:xfrm>
          <a:prstGeom prst="line">
            <a:avLst/>
          </a:prstGeom>
          <a:solidFill>
            <a:schemeClr val="tx2"/>
          </a:solidFill>
          <a:ln w="9525" cap="flat" cmpd="sng" algn="ctr">
            <a:solidFill>
              <a:schemeClr val="bg1">
                <a:lumMod val="65000"/>
              </a:schemeClr>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sp>
        <p:nvSpPr>
          <p:cNvPr id="24" name="Slide Number Placeholder 2"/>
          <p:cNvSpPr txBox="1">
            <a:spLocks/>
          </p:cNvSpPr>
          <p:nvPr/>
        </p:nvSpPr>
        <p:spPr>
          <a:xfrm>
            <a:off x="7010400" y="4888706"/>
            <a:ext cx="2133600" cy="273844"/>
          </a:xfrm>
          <a:prstGeom prst="rect">
            <a:avLst/>
          </a:prstGeom>
        </p:spPr>
        <p:txBody>
          <a:bodyPr vert="horz" lIns="91424" tIns="45712" rIns="91424" bIns="45712" rtlCol="0" anchor="ctr"/>
          <a:lstStyle>
            <a:defPPr>
              <a:defRPr lang="en-US"/>
            </a:defPPr>
            <a:lvl1pPr marL="0" algn="r" defTabSz="914400" rtl="0" eaLnBrk="1" latinLnBrk="0" hangingPunct="1">
              <a:defRPr sz="1200" kern="1200">
                <a:solidFill>
                  <a:srgbClr val="7F7F7F"/>
                </a:solidFill>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431C951-9D62-474D-B35D-66AB940D3B2F}" type="slidenum">
              <a:rPr lang="en-US" smtClean="0">
                <a:solidFill>
                  <a:srgbClr val="FFFFFF"/>
                </a:solidFill>
              </a:rPr>
              <a:pPr/>
              <a:t>24</a:t>
            </a:fld>
            <a:endParaRPr lang="en-US" dirty="0">
              <a:solidFill>
                <a:srgbClr val="FFFFFF"/>
              </a:solidFill>
            </a:endParaRPr>
          </a:p>
        </p:txBody>
      </p:sp>
      <p:sp>
        <p:nvSpPr>
          <p:cNvPr id="5" name="Footer Placeholder 4"/>
          <p:cNvSpPr>
            <a:spLocks noGrp="1"/>
          </p:cNvSpPr>
          <p:nvPr>
            <p:ph type="ftr" sz="quarter" idx="11"/>
          </p:nvPr>
        </p:nvSpPr>
        <p:spPr/>
        <p:txBody>
          <a:bodyPr/>
          <a:lstStyle/>
          <a:p>
            <a:r>
              <a:rPr lang="en-US" smtClean="0">
                <a:solidFill>
                  <a:prstClr val="white">
                    <a:lumMod val="65000"/>
                  </a:prstClr>
                </a:solidFill>
              </a:rPr>
              <a:t>CaféX Communications Confidential © 2015 – All Rights Reserved. </a:t>
            </a:r>
            <a:endParaRPr lang="en-US" dirty="0">
              <a:solidFill>
                <a:prstClr val="white">
                  <a:lumMod val="65000"/>
                </a:prstClr>
              </a:solidFill>
            </a:endParaRPr>
          </a:p>
        </p:txBody>
      </p:sp>
      <p:sp>
        <p:nvSpPr>
          <p:cNvPr id="6" name="Slide Number Placeholder 5"/>
          <p:cNvSpPr>
            <a:spLocks noGrp="1"/>
          </p:cNvSpPr>
          <p:nvPr>
            <p:ph type="sldNum" sz="quarter" idx="12"/>
          </p:nvPr>
        </p:nvSpPr>
        <p:spPr/>
        <p:txBody>
          <a:bodyPr/>
          <a:lstStyle/>
          <a:p>
            <a:fld id="{0431C951-9D62-474D-B35D-66AB940D3B2F}" type="slidenum">
              <a:rPr lang="en-US" smtClean="0">
                <a:solidFill>
                  <a:prstClr val="white">
                    <a:lumMod val="65000"/>
                  </a:prstClr>
                </a:solidFill>
              </a:rPr>
              <a:pPr/>
              <a:t>24</a:t>
            </a:fld>
            <a:endParaRPr lang="en-US" dirty="0">
              <a:solidFill>
                <a:prstClr val="white">
                  <a:lumMod val="65000"/>
                </a:prstClr>
              </a:solidFill>
            </a:endParaRPr>
          </a:p>
        </p:txBody>
      </p:sp>
    </p:spTree>
    <p:extLst>
      <p:ext uri="{BB962C8B-B14F-4D97-AF65-F5344CB8AC3E}">
        <p14:creationId xmlns:p14="http://schemas.microsoft.com/office/powerpoint/2010/main" val="1457612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p:txBody>
          <a:bodyPr/>
          <a:lstStyle/>
          <a:p>
            <a:endParaRPr lang="en-US"/>
          </a:p>
        </p:txBody>
      </p:sp>
      <p:sp>
        <p:nvSpPr>
          <p:cNvPr id="2" name="Footer Placeholder 1"/>
          <p:cNvSpPr>
            <a:spLocks noGrp="1"/>
          </p:cNvSpPr>
          <p:nvPr>
            <p:ph type="ftr" sz="quarter" idx="11"/>
          </p:nvPr>
        </p:nvSpPr>
        <p:spPr>
          <a:prstGeom prst="rect">
            <a:avLst/>
          </a:prstGeom>
        </p:spPr>
        <p:txBody>
          <a:bodyPr/>
          <a:lstStyle/>
          <a:p>
            <a:r>
              <a:rPr lang="en-US" smtClean="0">
                <a:solidFill>
                  <a:prstClr val="white"/>
                </a:solidFill>
              </a:rPr>
              <a:t>CaféX Communications Confidential © 2014 – All Rights Reserved. </a:t>
            </a:r>
            <a:endParaRPr lang="en-US" dirty="0">
              <a:solidFill>
                <a:prstClr val="white"/>
              </a:solidFill>
            </a:endParaRPr>
          </a:p>
        </p:txBody>
      </p:sp>
      <p:sp>
        <p:nvSpPr>
          <p:cNvPr id="4" name="Title 3"/>
          <p:cNvSpPr>
            <a:spLocks noGrp="1"/>
          </p:cNvSpPr>
          <p:nvPr>
            <p:ph type="title"/>
          </p:nvPr>
        </p:nvSpPr>
        <p:spPr/>
        <p:txBody>
          <a:bodyPr/>
          <a:lstStyle/>
          <a:p>
            <a:r>
              <a:rPr lang="en-US" dirty="0" smtClean="0"/>
              <a:t>WebRTC</a:t>
            </a:r>
            <a:endParaRPr lang="en-US" dirty="0"/>
          </a:p>
        </p:txBody>
      </p:sp>
      <p:sp>
        <p:nvSpPr>
          <p:cNvPr id="3" name="Slide Number Placeholder 2"/>
          <p:cNvSpPr>
            <a:spLocks noGrp="1"/>
          </p:cNvSpPr>
          <p:nvPr>
            <p:ph type="sldNum" sz="quarter" idx="4294967295"/>
          </p:nvPr>
        </p:nvSpPr>
        <p:spPr>
          <a:xfrm>
            <a:off x="7010400" y="4876800"/>
            <a:ext cx="2133600" cy="273050"/>
          </a:xfrm>
          <a:prstGeom prst="rect">
            <a:avLst/>
          </a:prstGeom>
        </p:spPr>
        <p:txBody>
          <a:bodyPr/>
          <a:lstStyle/>
          <a:p>
            <a:fld id="{0431C951-9D62-474D-B35D-66AB940D3B2F}" type="slidenum">
              <a:rPr lang="en-US" sz="1000" smtClean="0">
                <a:solidFill>
                  <a:srgbClr val="FFFFFF"/>
                </a:solidFill>
              </a:rPr>
              <a:pPr/>
              <a:t>25</a:t>
            </a:fld>
            <a:endParaRPr lang="en-US" sz="1000" dirty="0">
              <a:solidFill>
                <a:srgbClr val="FFFFFF"/>
              </a:solidFill>
            </a:endParaRPr>
          </a:p>
        </p:txBody>
      </p:sp>
    </p:spTree>
    <p:extLst>
      <p:ext uri="{BB962C8B-B14F-4D97-AF65-F5344CB8AC3E}">
        <p14:creationId xmlns:p14="http://schemas.microsoft.com/office/powerpoint/2010/main" val="4093438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WebRTC Market</a:t>
            </a:r>
            <a:endParaRPr lang="en-US" dirty="0"/>
          </a:p>
        </p:txBody>
      </p:sp>
      <p:sp>
        <p:nvSpPr>
          <p:cNvPr id="6" name="Content Placeholder 2"/>
          <p:cNvSpPr txBox="1">
            <a:spLocks/>
          </p:cNvSpPr>
          <p:nvPr/>
        </p:nvSpPr>
        <p:spPr bwMode="auto">
          <a:xfrm>
            <a:off x="394230" y="666418"/>
            <a:ext cx="8509137" cy="3760802"/>
          </a:xfrm>
          <a:prstGeom prst="rect">
            <a:avLst/>
          </a:prstGeom>
          <a:noFill/>
          <a:ln w="9525">
            <a:noFill/>
            <a:miter lim="800000"/>
            <a:headEnd/>
            <a:tailEnd/>
          </a:ln>
        </p:spPr>
        <p:txBody>
          <a:bodyPr/>
          <a:lstStyle/>
          <a:p>
            <a:r>
              <a:rPr lang="en-US" sz="2000" b="1" dirty="0">
                <a:solidFill>
                  <a:srgbClr val="323232"/>
                </a:solidFill>
              </a:rPr>
              <a:t>WebRTC Market Status &amp; Forecasts -</a:t>
            </a:r>
            <a:r>
              <a:rPr lang="en-US" sz="2000" b="1" i="1" dirty="0">
                <a:solidFill>
                  <a:srgbClr val="323232"/>
                </a:solidFill>
              </a:rPr>
              <a:t>The hype is justified: it will change telecoms – Dean </a:t>
            </a:r>
            <a:r>
              <a:rPr lang="en-US" sz="2000" b="1" i="1" dirty="0" err="1">
                <a:solidFill>
                  <a:srgbClr val="323232"/>
                </a:solidFill>
              </a:rPr>
              <a:t>Bubley</a:t>
            </a:r>
            <a:r>
              <a:rPr lang="en-US" sz="2000" b="1" i="1" dirty="0">
                <a:solidFill>
                  <a:srgbClr val="323232"/>
                </a:solidFill>
              </a:rPr>
              <a:t>, Feb </a:t>
            </a:r>
            <a:r>
              <a:rPr lang="en-US" sz="2000" b="1" i="1" dirty="0" smtClean="0">
                <a:solidFill>
                  <a:srgbClr val="323232"/>
                </a:solidFill>
              </a:rPr>
              <a:t>2013</a:t>
            </a:r>
            <a:endParaRPr lang="en-US" sz="2000" b="1" i="1" dirty="0">
              <a:solidFill>
                <a:srgbClr val="323232"/>
              </a:solidFill>
            </a:endParaRPr>
          </a:p>
          <a:p>
            <a:pPr marL="342900" indent="-234950">
              <a:lnSpc>
                <a:spcPct val="120000"/>
              </a:lnSpc>
              <a:spcAft>
                <a:spcPts val="300"/>
              </a:spcAft>
              <a:buFont typeface="Arial"/>
              <a:buChar char="•"/>
            </a:pPr>
            <a:r>
              <a:rPr lang="en-US" sz="1600" i="1" dirty="0">
                <a:solidFill>
                  <a:srgbClr val="323232"/>
                </a:solidFill>
              </a:rPr>
              <a:t>Executive Summary excerpt:</a:t>
            </a:r>
          </a:p>
          <a:p>
            <a:pPr marL="628650" lvl="1" indent="-171450">
              <a:lnSpc>
                <a:spcPct val="120000"/>
              </a:lnSpc>
              <a:spcAft>
                <a:spcPts val="300"/>
              </a:spcAft>
              <a:buFontTx/>
              <a:buChar char="-"/>
            </a:pPr>
            <a:r>
              <a:rPr lang="en-US" sz="1600" dirty="0">
                <a:solidFill>
                  <a:srgbClr val="323232"/>
                </a:solidFill>
              </a:rPr>
              <a:t>WebRTC adds easy, flexible voice &amp; video into websites and apps</a:t>
            </a:r>
            <a:br>
              <a:rPr lang="en-US" sz="1600" dirty="0">
                <a:solidFill>
                  <a:srgbClr val="323232"/>
                </a:solidFill>
              </a:rPr>
            </a:br>
            <a:r>
              <a:rPr lang="en-US" sz="1600" dirty="0">
                <a:solidFill>
                  <a:srgbClr val="323232"/>
                </a:solidFill>
              </a:rPr>
              <a:t>- Applicable to multiple sectors: telecoms, consumer web, enterprise </a:t>
            </a:r>
            <a:r>
              <a:rPr lang="en-US" sz="1600" dirty="0" err="1">
                <a:solidFill>
                  <a:srgbClr val="323232"/>
                </a:solidFill>
              </a:rPr>
              <a:t>comms</a:t>
            </a:r>
            <a:r>
              <a:rPr lang="en-US" sz="1600" dirty="0">
                <a:solidFill>
                  <a:srgbClr val="323232"/>
                </a:solidFill>
              </a:rPr>
              <a:t> </a:t>
            </a:r>
            <a:r>
              <a:rPr lang="en-US" sz="1600" dirty="0" err="1">
                <a:solidFill>
                  <a:srgbClr val="323232"/>
                </a:solidFill>
              </a:rPr>
              <a:t>etc</a:t>
            </a:r>
            <a:r>
              <a:rPr lang="en-US" sz="1600" dirty="0">
                <a:solidFill>
                  <a:srgbClr val="323232"/>
                </a:solidFill>
              </a:rPr>
              <a:t/>
            </a:r>
            <a:br>
              <a:rPr lang="en-US" sz="1600" dirty="0">
                <a:solidFill>
                  <a:srgbClr val="323232"/>
                </a:solidFill>
              </a:rPr>
            </a:br>
            <a:r>
              <a:rPr lang="en-US" sz="1600" dirty="0">
                <a:solidFill>
                  <a:srgbClr val="323232"/>
                </a:solidFill>
              </a:rPr>
              <a:t>- One of the most disruptive &amp; important web/telecoms innovations for years</a:t>
            </a:r>
            <a:br>
              <a:rPr lang="en-US" sz="1600" dirty="0">
                <a:solidFill>
                  <a:srgbClr val="323232"/>
                </a:solidFill>
              </a:rPr>
            </a:br>
            <a:r>
              <a:rPr lang="en-US" sz="1600" dirty="0">
                <a:solidFill>
                  <a:srgbClr val="323232"/>
                </a:solidFill>
              </a:rPr>
              <a:t>- Extremely fast pace of evolution: weeks and months, not years</a:t>
            </a:r>
            <a:br>
              <a:rPr lang="en-US" sz="1600" dirty="0">
                <a:solidFill>
                  <a:srgbClr val="323232"/>
                </a:solidFill>
              </a:rPr>
            </a:br>
            <a:r>
              <a:rPr lang="en-US" sz="1600" dirty="0">
                <a:solidFill>
                  <a:srgbClr val="323232"/>
                </a:solidFill>
              </a:rPr>
              <a:t>- Microsoft &amp; Apple slow to adopt, but unlikely to cause major roadblocks</a:t>
            </a:r>
            <a:r>
              <a:rPr lang="en-US" sz="1600" dirty="0">
                <a:solidFill>
                  <a:srgbClr val="FF0000"/>
                </a:solidFill>
              </a:rPr>
              <a:t/>
            </a:r>
            <a:br>
              <a:rPr lang="en-US" sz="1600" dirty="0">
                <a:solidFill>
                  <a:srgbClr val="FF0000"/>
                </a:solidFill>
              </a:rPr>
            </a:br>
            <a:r>
              <a:rPr lang="en-US" sz="1600" dirty="0">
                <a:solidFill>
                  <a:srgbClr val="323232"/>
                </a:solidFill>
              </a:rPr>
              <a:t>- PCs adopt WebRTC through browser updates; phones/tablets are more complex - Early use-cases for web calling, conferencing, e-learning &amp; some verticals</a:t>
            </a:r>
            <a:br>
              <a:rPr lang="en-US" sz="1600" dirty="0">
                <a:solidFill>
                  <a:srgbClr val="323232"/>
                </a:solidFill>
              </a:rPr>
            </a:br>
            <a:r>
              <a:rPr lang="en-US" sz="1600" dirty="0">
                <a:solidFill>
                  <a:srgbClr val="323232"/>
                </a:solidFill>
              </a:rPr>
              <a:t>- Peer-to-peer use of WebRTC likely to drive unexpected new web innovations</a:t>
            </a:r>
            <a:br>
              <a:rPr lang="en-US" sz="1600" dirty="0">
                <a:solidFill>
                  <a:srgbClr val="323232"/>
                </a:solidFill>
              </a:rPr>
            </a:br>
            <a:r>
              <a:rPr lang="en-US" sz="1600" dirty="0">
                <a:solidFill>
                  <a:srgbClr val="323232"/>
                </a:solidFill>
              </a:rPr>
              <a:t>- Monetization of WebRTC will be heavily use-case dependent</a:t>
            </a:r>
            <a:br>
              <a:rPr lang="en-US" sz="1600" dirty="0">
                <a:solidFill>
                  <a:srgbClr val="323232"/>
                </a:solidFill>
              </a:rPr>
            </a:br>
            <a:r>
              <a:rPr lang="en-US" sz="1600" dirty="0">
                <a:solidFill>
                  <a:srgbClr val="323232"/>
                </a:solidFill>
              </a:rPr>
              <a:t>- Still very early, with pre-standard implementation but </a:t>
            </a:r>
            <a:r>
              <a:rPr lang="en-US" sz="1600" dirty="0">
                <a:solidFill>
                  <a:srgbClr val="800000"/>
                </a:solidFill>
              </a:rPr>
              <a:t>hype is justified</a:t>
            </a:r>
            <a:endParaRPr lang="en-US" sz="1600" kern="0" dirty="0">
              <a:solidFill>
                <a:srgbClr val="323232"/>
              </a:solidFill>
              <a:cs typeface="Arial" pitchFamily="34" charset="0"/>
            </a:endParaRPr>
          </a:p>
          <a:p>
            <a:pPr marL="342900" indent="-342900">
              <a:lnSpc>
                <a:spcPct val="175000"/>
              </a:lnSpc>
              <a:spcBef>
                <a:spcPts val="600"/>
              </a:spcBef>
              <a:buClr>
                <a:srgbClr val="CC0000"/>
              </a:buClr>
              <a:buFont typeface="Arial"/>
              <a:buChar char="•"/>
              <a:defRPr/>
            </a:pPr>
            <a:endParaRPr lang="en-US" sz="2400" kern="0" dirty="0">
              <a:solidFill>
                <a:srgbClr val="323232"/>
              </a:solidFill>
              <a:cs typeface="Arial" pitchFamily="34" charset="0"/>
            </a:endParaRPr>
          </a:p>
          <a:p>
            <a:pPr marL="342900" indent="-342900">
              <a:lnSpc>
                <a:spcPct val="175000"/>
              </a:lnSpc>
              <a:spcBef>
                <a:spcPts val="600"/>
              </a:spcBef>
              <a:buClr>
                <a:srgbClr val="CC0000"/>
              </a:buClr>
              <a:buFont typeface="Arial"/>
              <a:buChar char="•"/>
              <a:defRPr/>
            </a:pPr>
            <a:endParaRPr lang="en-US" kern="0" dirty="0">
              <a:solidFill>
                <a:srgbClr val="323232"/>
              </a:solidFill>
              <a:cs typeface="Arial" pitchFamily="34" charset="0"/>
            </a:endParaRPr>
          </a:p>
          <a:p>
            <a:pPr marL="800100" lvl="1" indent="-342900">
              <a:buClr>
                <a:srgbClr val="CC0000"/>
              </a:buClr>
              <a:buFont typeface="Arial"/>
              <a:buChar char="•"/>
              <a:defRPr/>
            </a:pPr>
            <a:endParaRPr lang="en-US" sz="2000" kern="0" dirty="0">
              <a:solidFill>
                <a:srgbClr val="323232"/>
              </a:solidFill>
              <a:cs typeface="Arial" pitchFamily="34" charset="0"/>
            </a:endParaRPr>
          </a:p>
          <a:p>
            <a:pPr lvl="1">
              <a:buClr>
                <a:srgbClr val="CC0000"/>
              </a:buClr>
              <a:defRPr/>
            </a:pPr>
            <a:endParaRPr lang="en-US" sz="2000" kern="0" dirty="0">
              <a:solidFill>
                <a:srgbClr val="323232"/>
              </a:solidFill>
              <a:cs typeface="Arial" pitchFamily="34" charset="0"/>
            </a:endParaRPr>
          </a:p>
          <a:p>
            <a:pPr marL="800100" lvl="1" indent="-342900">
              <a:buClr>
                <a:srgbClr val="CC0000"/>
              </a:buClr>
              <a:buFont typeface="Arial"/>
              <a:buChar char="•"/>
              <a:defRPr/>
            </a:pPr>
            <a:endParaRPr lang="en-US" sz="2000" kern="0" dirty="0">
              <a:solidFill>
                <a:srgbClr val="323232"/>
              </a:solidFill>
              <a:cs typeface="Arial" pitchFamily="34" charset="0"/>
            </a:endParaRPr>
          </a:p>
        </p:txBody>
      </p:sp>
      <p:sp>
        <p:nvSpPr>
          <p:cNvPr id="2" name="TextBox 1"/>
          <p:cNvSpPr txBox="1"/>
          <p:nvPr/>
        </p:nvSpPr>
        <p:spPr>
          <a:xfrm>
            <a:off x="304801" y="3822352"/>
            <a:ext cx="8292571" cy="923330"/>
          </a:xfrm>
          <a:prstGeom prst="rect">
            <a:avLst/>
          </a:prstGeom>
          <a:solidFill>
            <a:schemeClr val="accent1"/>
          </a:solidFill>
        </p:spPr>
        <p:txBody>
          <a:bodyPr wrap="square" rtlCol="0">
            <a:spAutoFit/>
          </a:bodyPr>
          <a:lstStyle/>
          <a:p>
            <a:pPr marL="285750" indent="-285750">
              <a:buFont typeface="Arial" pitchFamily="34" charset="0"/>
              <a:buChar char="•"/>
            </a:pPr>
            <a:r>
              <a:rPr lang="en-US" dirty="0">
                <a:solidFill>
                  <a:prstClr val="white"/>
                </a:solidFill>
              </a:rPr>
              <a:t>3 billion capable devices and 1 billion users of WebRTC by end-2016</a:t>
            </a:r>
          </a:p>
          <a:p>
            <a:pPr marL="285750" indent="-285750">
              <a:buFont typeface="Arial" pitchFamily="34" charset="0"/>
              <a:buChar char="•"/>
            </a:pPr>
            <a:r>
              <a:rPr lang="en-US" dirty="0">
                <a:solidFill>
                  <a:prstClr val="white"/>
                </a:solidFill>
              </a:rPr>
              <a:t>50% penetration of PCs by end of 2013</a:t>
            </a:r>
          </a:p>
          <a:p>
            <a:pPr marL="285750" indent="-285750">
              <a:buFont typeface="Arial" pitchFamily="34" charset="0"/>
              <a:buChar char="•"/>
            </a:pPr>
            <a:r>
              <a:rPr lang="en-US" dirty="0">
                <a:solidFill>
                  <a:prstClr val="white"/>
                </a:solidFill>
              </a:rPr>
              <a:t>Smartphone &amp; tablet capability for WebRTC will ramp strongly from 2H 2014</a:t>
            </a:r>
            <a:endParaRPr lang="en-US" dirty="0">
              <a:solidFill>
                <a:srgbClr val="323232"/>
              </a:solidFill>
            </a:endParaRPr>
          </a:p>
        </p:txBody>
      </p:sp>
      <p:sp>
        <p:nvSpPr>
          <p:cNvPr id="4" name="Footer Placeholder 3"/>
          <p:cNvSpPr>
            <a:spLocks noGrp="1"/>
          </p:cNvSpPr>
          <p:nvPr>
            <p:ph type="ftr" sz="quarter" idx="11"/>
          </p:nvPr>
        </p:nvSpPr>
        <p:spPr/>
        <p:txBody>
          <a:bodyPr/>
          <a:lstStyle/>
          <a:p>
            <a:r>
              <a:rPr lang="en-US" smtClean="0">
                <a:solidFill>
                  <a:prstClr val="white">
                    <a:lumMod val="65000"/>
                  </a:prstClr>
                </a:solidFill>
              </a:rPr>
              <a:t>CaféX Communications Confidential © 2015 – All Rights Reserved. </a:t>
            </a:r>
            <a:endParaRPr lang="en-US" dirty="0">
              <a:solidFill>
                <a:prstClr val="white">
                  <a:lumMod val="65000"/>
                </a:prstClr>
              </a:solidFill>
            </a:endParaRPr>
          </a:p>
        </p:txBody>
      </p:sp>
      <p:sp>
        <p:nvSpPr>
          <p:cNvPr id="9" name="Slide Number Placeholder 8"/>
          <p:cNvSpPr>
            <a:spLocks noGrp="1"/>
          </p:cNvSpPr>
          <p:nvPr>
            <p:ph type="sldNum" sz="quarter" idx="12"/>
          </p:nvPr>
        </p:nvSpPr>
        <p:spPr/>
        <p:txBody>
          <a:bodyPr/>
          <a:lstStyle/>
          <a:p>
            <a:fld id="{0431C951-9D62-474D-B35D-66AB940D3B2F}" type="slidenum">
              <a:rPr lang="en-US" smtClean="0">
                <a:solidFill>
                  <a:prstClr val="white">
                    <a:lumMod val="65000"/>
                  </a:prstClr>
                </a:solidFill>
              </a:rPr>
              <a:pPr/>
              <a:t>26</a:t>
            </a:fld>
            <a:endParaRPr lang="en-US" dirty="0">
              <a:solidFill>
                <a:prstClr val="white">
                  <a:lumMod val="65000"/>
                </a:prstClr>
              </a:solidFill>
            </a:endParaRPr>
          </a:p>
        </p:txBody>
      </p:sp>
    </p:spTree>
    <p:extLst>
      <p:ext uri="{BB962C8B-B14F-4D97-AF65-F5344CB8AC3E}">
        <p14:creationId xmlns:p14="http://schemas.microsoft.com/office/powerpoint/2010/main" val="3548243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WebRTC Market – PC Adoption</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9200" y="819150"/>
            <a:ext cx="6671327" cy="3187541"/>
          </a:xfrm>
          <a:prstGeom prst="rect">
            <a:avLst/>
          </a:prstGeom>
        </p:spPr>
      </p:pic>
      <p:sp>
        <p:nvSpPr>
          <p:cNvPr id="4" name="TextBox 3"/>
          <p:cNvSpPr txBox="1"/>
          <p:nvPr/>
        </p:nvSpPr>
        <p:spPr>
          <a:xfrm>
            <a:off x="457200" y="4095750"/>
            <a:ext cx="8229600" cy="646331"/>
          </a:xfrm>
          <a:prstGeom prst="rect">
            <a:avLst/>
          </a:prstGeom>
          <a:solidFill>
            <a:schemeClr val="accent1"/>
          </a:solidFill>
        </p:spPr>
        <p:txBody>
          <a:bodyPr wrap="square" rtlCol="0">
            <a:spAutoFit/>
          </a:bodyPr>
          <a:lstStyle/>
          <a:p>
            <a:pPr algn="ctr"/>
            <a:r>
              <a:rPr lang="en-US" b="1" dirty="0" smtClean="0">
                <a:solidFill>
                  <a:schemeClr val="bg1"/>
                </a:solidFill>
              </a:rPr>
              <a:t>Prediction</a:t>
            </a:r>
            <a:r>
              <a:rPr lang="en-US" dirty="0" smtClean="0">
                <a:solidFill>
                  <a:schemeClr val="bg1"/>
                </a:solidFill>
              </a:rPr>
              <a:t>: </a:t>
            </a:r>
            <a:r>
              <a:rPr lang="en-US" dirty="0">
                <a:solidFill>
                  <a:schemeClr val="bg1"/>
                </a:solidFill>
              </a:rPr>
              <a:t>50% of PCs (750m) will have WebRTC-supporting browsers by the end of 2013, and 71% (1100m) by the end of </a:t>
            </a:r>
            <a:r>
              <a:rPr lang="en-US" dirty="0" smtClean="0">
                <a:solidFill>
                  <a:schemeClr val="bg1"/>
                </a:solidFill>
              </a:rPr>
              <a:t>2014</a:t>
            </a:r>
            <a:endParaRPr lang="en-US" dirty="0">
              <a:solidFill>
                <a:schemeClr val="bg1"/>
              </a:solidFill>
            </a:endParaRPr>
          </a:p>
        </p:txBody>
      </p:sp>
      <p:sp>
        <p:nvSpPr>
          <p:cNvPr id="7" name="Footer Placeholder 6"/>
          <p:cNvSpPr>
            <a:spLocks noGrp="1"/>
          </p:cNvSpPr>
          <p:nvPr>
            <p:ph type="ftr" sz="quarter" idx="11"/>
          </p:nvPr>
        </p:nvSpPr>
        <p:spPr/>
        <p:txBody>
          <a:bodyPr/>
          <a:lstStyle/>
          <a:p>
            <a:r>
              <a:rPr lang="en-US" smtClean="0">
                <a:solidFill>
                  <a:prstClr val="white">
                    <a:lumMod val="65000"/>
                  </a:prstClr>
                </a:solidFill>
              </a:rPr>
              <a:t>CaféX Communications Confidential © 2015 – All Rights Reserved. </a:t>
            </a:r>
            <a:endParaRPr lang="en-US" dirty="0">
              <a:solidFill>
                <a:prstClr val="white">
                  <a:lumMod val="65000"/>
                </a:prstClr>
              </a:solidFill>
            </a:endParaRPr>
          </a:p>
        </p:txBody>
      </p:sp>
      <p:sp>
        <p:nvSpPr>
          <p:cNvPr id="8" name="Slide Number Placeholder 7"/>
          <p:cNvSpPr>
            <a:spLocks noGrp="1"/>
          </p:cNvSpPr>
          <p:nvPr>
            <p:ph type="sldNum" sz="quarter" idx="12"/>
          </p:nvPr>
        </p:nvSpPr>
        <p:spPr/>
        <p:txBody>
          <a:bodyPr/>
          <a:lstStyle/>
          <a:p>
            <a:fld id="{0431C951-9D62-474D-B35D-66AB940D3B2F}" type="slidenum">
              <a:rPr lang="en-US" smtClean="0">
                <a:solidFill>
                  <a:prstClr val="white">
                    <a:lumMod val="65000"/>
                  </a:prstClr>
                </a:solidFill>
              </a:rPr>
              <a:pPr/>
              <a:t>27</a:t>
            </a:fld>
            <a:endParaRPr lang="en-US" dirty="0">
              <a:solidFill>
                <a:prstClr val="white">
                  <a:lumMod val="65000"/>
                </a:prstClr>
              </a:solidFill>
            </a:endParaRPr>
          </a:p>
        </p:txBody>
      </p:sp>
    </p:spTree>
    <p:extLst>
      <p:ext uri="{BB962C8B-B14F-4D97-AF65-F5344CB8AC3E}">
        <p14:creationId xmlns:p14="http://schemas.microsoft.com/office/powerpoint/2010/main" val="1878903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WebRTC Market – Smartphone Adoption</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0005" y="590550"/>
            <a:ext cx="7367790" cy="3314700"/>
          </a:xfrm>
          <a:prstGeom prst="rect">
            <a:avLst/>
          </a:prstGeom>
        </p:spPr>
      </p:pic>
      <p:sp>
        <p:nvSpPr>
          <p:cNvPr id="4" name="TextBox 3"/>
          <p:cNvSpPr txBox="1"/>
          <p:nvPr/>
        </p:nvSpPr>
        <p:spPr>
          <a:xfrm>
            <a:off x="457200" y="3867150"/>
            <a:ext cx="8153400" cy="923330"/>
          </a:xfrm>
          <a:prstGeom prst="rect">
            <a:avLst/>
          </a:prstGeom>
          <a:solidFill>
            <a:schemeClr val="accent1"/>
          </a:solidFill>
        </p:spPr>
        <p:txBody>
          <a:bodyPr wrap="square" rtlCol="0">
            <a:spAutoFit/>
          </a:bodyPr>
          <a:lstStyle/>
          <a:p>
            <a:pPr algn="ctr"/>
            <a:r>
              <a:rPr lang="en-US" b="1" dirty="0" smtClean="0">
                <a:solidFill>
                  <a:schemeClr val="bg1"/>
                </a:solidFill>
              </a:rPr>
              <a:t>First cut estimate only </a:t>
            </a:r>
            <a:r>
              <a:rPr lang="en-US" dirty="0" smtClean="0">
                <a:solidFill>
                  <a:schemeClr val="bg1"/>
                </a:solidFill>
              </a:rPr>
              <a:t>- adoption </a:t>
            </a:r>
            <a:r>
              <a:rPr lang="en-US" dirty="0">
                <a:solidFill>
                  <a:schemeClr val="bg1"/>
                </a:solidFill>
              </a:rPr>
              <a:t>of WebRTC within mobile devices is more difficult to predict because there is much less clarity about the timelines for support in mobile browsers and OS’s</a:t>
            </a:r>
            <a:r>
              <a:rPr lang="en-US" dirty="0" smtClean="0">
                <a:solidFill>
                  <a:schemeClr val="bg1"/>
                </a:solidFill>
              </a:rPr>
              <a:t>.</a:t>
            </a:r>
            <a:endParaRPr lang="en-US" dirty="0">
              <a:solidFill>
                <a:schemeClr val="bg1"/>
              </a:solidFill>
            </a:endParaRPr>
          </a:p>
        </p:txBody>
      </p:sp>
      <p:sp>
        <p:nvSpPr>
          <p:cNvPr id="7" name="Footer Placeholder 6"/>
          <p:cNvSpPr>
            <a:spLocks noGrp="1"/>
          </p:cNvSpPr>
          <p:nvPr>
            <p:ph type="ftr" sz="quarter" idx="11"/>
          </p:nvPr>
        </p:nvSpPr>
        <p:spPr/>
        <p:txBody>
          <a:bodyPr/>
          <a:lstStyle/>
          <a:p>
            <a:r>
              <a:rPr lang="en-US" smtClean="0">
                <a:solidFill>
                  <a:prstClr val="white">
                    <a:lumMod val="65000"/>
                  </a:prstClr>
                </a:solidFill>
              </a:rPr>
              <a:t>CaféX Communications Confidential © 2015 – All Rights Reserved. </a:t>
            </a:r>
            <a:endParaRPr lang="en-US" dirty="0">
              <a:solidFill>
                <a:prstClr val="white">
                  <a:lumMod val="65000"/>
                </a:prstClr>
              </a:solidFill>
            </a:endParaRPr>
          </a:p>
        </p:txBody>
      </p:sp>
      <p:sp>
        <p:nvSpPr>
          <p:cNvPr id="8" name="Slide Number Placeholder 7"/>
          <p:cNvSpPr>
            <a:spLocks noGrp="1"/>
          </p:cNvSpPr>
          <p:nvPr>
            <p:ph type="sldNum" sz="quarter" idx="12"/>
          </p:nvPr>
        </p:nvSpPr>
        <p:spPr/>
        <p:txBody>
          <a:bodyPr/>
          <a:lstStyle/>
          <a:p>
            <a:fld id="{0431C951-9D62-474D-B35D-66AB940D3B2F}" type="slidenum">
              <a:rPr lang="en-US" smtClean="0">
                <a:solidFill>
                  <a:prstClr val="white">
                    <a:lumMod val="65000"/>
                  </a:prstClr>
                </a:solidFill>
              </a:rPr>
              <a:pPr/>
              <a:t>28</a:t>
            </a:fld>
            <a:endParaRPr lang="en-US" dirty="0">
              <a:solidFill>
                <a:prstClr val="white">
                  <a:lumMod val="65000"/>
                </a:prstClr>
              </a:solidFill>
            </a:endParaRPr>
          </a:p>
        </p:txBody>
      </p:sp>
    </p:spTree>
    <p:extLst>
      <p:ext uri="{BB962C8B-B14F-4D97-AF65-F5344CB8AC3E}">
        <p14:creationId xmlns:p14="http://schemas.microsoft.com/office/powerpoint/2010/main" val="3340925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WebRTC Market – Tablet Adoption</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648091"/>
            <a:ext cx="6781800" cy="3295259"/>
          </a:xfrm>
          <a:prstGeom prst="rect">
            <a:avLst/>
          </a:prstGeom>
        </p:spPr>
      </p:pic>
      <p:sp>
        <p:nvSpPr>
          <p:cNvPr id="4" name="TextBox 3"/>
          <p:cNvSpPr txBox="1"/>
          <p:nvPr/>
        </p:nvSpPr>
        <p:spPr>
          <a:xfrm>
            <a:off x="457200" y="3943350"/>
            <a:ext cx="8153400" cy="923330"/>
          </a:xfrm>
          <a:prstGeom prst="rect">
            <a:avLst/>
          </a:prstGeom>
          <a:solidFill>
            <a:schemeClr val="accent1"/>
          </a:solidFill>
        </p:spPr>
        <p:txBody>
          <a:bodyPr wrap="square" rtlCol="0">
            <a:spAutoFit/>
          </a:bodyPr>
          <a:lstStyle/>
          <a:p>
            <a:pPr algn="ctr"/>
            <a:r>
              <a:rPr lang="en-US" b="1" dirty="0" smtClean="0">
                <a:solidFill>
                  <a:schemeClr val="bg1"/>
                </a:solidFill>
              </a:rPr>
              <a:t>First cut estimate only </a:t>
            </a:r>
            <a:r>
              <a:rPr lang="en-US" dirty="0" smtClean="0">
                <a:solidFill>
                  <a:schemeClr val="bg1"/>
                </a:solidFill>
              </a:rPr>
              <a:t>- adoption </a:t>
            </a:r>
            <a:r>
              <a:rPr lang="en-US" dirty="0">
                <a:solidFill>
                  <a:schemeClr val="bg1"/>
                </a:solidFill>
              </a:rPr>
              <a:t>of WebRTC within mobile devices is more difficult to predict because there is much less clarity about the timelines for support in mobile browsers and OS’s</a:t>
            </a:r>
            <a:r>
              <a:rPr lang="en-US" dirty="0" smtClean="0">
                <a:solidFill>
                  <a:schemeClr val="bg1"/>
                </a:solidFill>
              </a:rPr>
              <a:t>.</a:t>
            </a:r>
            <a:endParaRPr lang="en-US" dirty="0">
              <a:solidFill>
                <a:schemeClr val="bg1"/>
              </a:solidFill>
            </a:endParaRPr>
          </a:p>
        </p:txBody>
      </p:sp>
      <p:sp>
        <p:nvSpPr>
          <p:cNvPr id="7" name="Footer Placeholder 6"/>
          <p:cNvSpPr>
            <a:spLocks noGrp="1"/>
          </p:cNvSpPr>
          <p:nvPr>
            <p:ph type="ftr" sz="quarter" idx="11"/>
          </p:nvPr>
        </p:nvSpPr>
        <p:spPr/>
        <p:txBody>
          <a:bodyPr/>
          <a:lstStyle/>
          <a:p>
            <a:r>
              <a:rPr lang="en-US" smtClean="0">
                <a:solidFill>
                  <a:prstClr val="white">
                    <a:lumMod val="65000"/>
                  </a:prstClr>
                </a:solidFill>
              </a:rPr>
              <a:t>CaféX Communications Confidential © 2015 – All Rights Reserved. </a:t>
            </a:r>
            <a:endParaRPr lang="en-US" dirty="0">
              <a:solidFill>
                <a:prstClr val="white">
                  <a:lumMod val="65000"/>
                </a:prstClr>
              </a:solidFill>
            </a:endParaRPr>
          </a:p>
        </p:txBody>
      </p:sp>
      <p:sp>
        <p:nvSpPr>
          <p:cNvPr id="8" name="Slide Number Placeholder 7"/>
          <p:cNvSpPr>
            <a:spLocks noGrp="1"/>
          </p:cNvSpPr>
          <p:nvPr>
            <p:ph type="sldNum" sz="quarter" idx="12"/>
          </p:nvPr>
        </p:nvSpPr>
        <p:spPr/>
        <p:txBody>
          <a:bodyPr/>
          <a:lstStyle/>
          <a:p>
            <a:fld id="{0431C951-9D62-474D-B35D-66AB940D3B2F}" type="slidenum">
              <a:rPr lang="en-US" smtClean="0">
                <a:solidFill>
                  <a:prstClr val="white">
                    <a:lumMod val="65000"/>
                  </a:prstClr>
                </a:solidFill>
              </a:rPr>
              <a:pPr/>
              <a:t>29</a:t>
            </a:fld>
            <a:endParaRPr lang="en-US" dirty="0">
              <a:solidFill>
                <a:prstClr val="white">
                  <a:lumMod val="65000"/>
                </a:prstClr>
              </a:solidFill>
            </a:endParaRPr>
          </a:p>
        </p:txBody>
      </p:sp>
    </p:spTree>
    <p:extLst>
      <p:ext uri="{BB962C8B-B14F-4D97-AF65-F5344CB8AC3E}">
        <p14:creationId xmlns:p14="http://schemas.microsoft.com/office/powerpoint/2010/main" val="1395822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774773" y="-4100"/>
            <a:ext cx="7444154" cy="5143500"/>
          </a:xfrm>
          <a:prstGeom prst="rect">
            <a:avLst/>
          </a:prstGeom>
        </p:spPr>
      </p:pic>
      <p:sp>
        <p:nvSpPr>
          <p:cNvPr id="2" name="Title 1"/>
          <p:cNvSpPr>
            <a:spLocks noGrp="1"/>
          </p:cNvSpPr>
          <p:nvPr>
            <p:ph type="title"/>
          </p:nvPr>
        </p:nvSpPr>
        <p:spPr>
          <a:xfrm rot="21046168">
            <a:off x="2717274" y="829040"/>
            <a:ext cx="5275960" cy="866726"/>
          </a:xfrm>
          <a:scene3d>
            <a:camera prst="perspectiveFront" fov="2700000">
              <a:rot lat="21012000" lon="21552000" rev="21594000"/>
            </a:camera>
            <a:lightRig rig="threePt" dir="t"/>
          </a:scene3d>
        </p:spPr>
        <p:txBody>
          <a:bodyPr vert="horz" lIns="91440" tIns="45720" rIns="91440" bIns="45720" rtlCol="0">
            <a:noAutofit/>
          </a:bodyPr>
          <a:lstStyle/>
          <a:p>
            <a:pPr>
              <a:spcBef>
                <a:spcPct val="20000"/>
              </a:spcBef>
              <a:spcAft>
                <a:spcPts val="1200"/>
              </a:spcAft>
              <a:buFont typeface="Arial"/>
            </a:pPr>
            <a:r>
              <a:rPr lang="en-US" sz="2400" dirty="0" smtClean="0">
                <a:solidFill>
                  <a:schemeClr val="bg1"/>
                </a:solidFill>
                <a:effectLst>
                  <a:outerShdw blurRad="50800" dist="38100" dir="2700000" algn="tl" rotWithShape="0">
                    <a:prstClr val="black">
                      <a:alpha val="40000"/>
                    </a:prstClr>
                  </a:outerShdw>
                </a:effectLst>
                <a:ea typeface="+mn-ea"/>
                <a:cs typeface="+mn-cs"/>
              </a:rPr>
              <a:t>Web &amp; mobile are the new face of customer engagement</a:t>
            </a:r>
            <a:endParaRPr lang="en-US" sz="2400" dirty="0">
              <a:solidFill>
                <a:schemeClr val="bg1"/>
              </a:solidFill>
              <a:effectLst>
                <a:outerShdw blurRad="50800" dist="38100" dir="2700000" algn="tl" rotWithShape="0">
                  <a:prstClr val="black">
                    <a:alpha val="40000"/>
                  </a:prstClr>
                </a:outerShdw>
              </a:effectLst>
              <a:ea typeface="+mn-ea"/>
              <a:cs typeface="+mn-cs"/>
            </a:endParaRPr>
          </a:p>
        </p:txBody>
      </p:sp>
      <p:sp>
        <p:nvSpPr>
          <p:cNvPr id="3" name="Content Placeholder 2"/>
          <p:cNvSpPr>
            <a:spLocks noGrp="1"/>
          </p:cNvSpPr>
          <p:nvPr>
            <p:ph idx="1"/>
          </p:nvPr>
        </p:nvSpPr>
        <p:spPr>
          <a:xfrm rot="20952959">
            <a:off x="3073018" y="1887571"/>
            <a:ext cx="5561222" cy="2763892"/>
          </a:xfrm>
          <a:scene3d>
            <a:camera prst="perspectiveFront" fov="2700000">
              <a:rot lat="21012000" lon="21192000" rev="21594000"/>
            </a:camera>
            <a:lightRig rig="threePt" dir="t"/>
          </a:scene3d>
        </p:spPr>
        <p:txBody>
          <a:bodyPr>
            <a:noAutofit/>
          </a:bodyPr>
          <a:lstStyle/>
          <a:p>
            <a:pPr marL="744538" indent="-744538">
              <a:lnSpc>
                <a:spcPct val="90000"/>
              </a:lnSpc>
              <a:spcBef>
                <a:spcPts val="168"/>
              </a:spcBef>
              <a:spcAft>
                <a:spcPts val="3000"/>
              </a:spcAft>
              <a:buNone/>
            </a:pPr>
            <a:r>
              <a:rPr lang="en-US" sz="2800" b="1" dirty="0" smtClean="0">
                <a:solidFill>
                  <a:schemeClr val="bg1"/>
                </a:solidFill>
                <a:effectLst>
                  <a:outerShdw blurRad="50800" dist="38100" dir="2700000" algn="tl" rotWithShape="0">
                    <a:prstClr val="black">
                      <a:alpha val="40000"/>
                    </a:prstClr>
                  </a:outerShdw>
                </a:effectLst>
              </a:rPr>
              <a:t>74%	</a:t>
            </a:r>
            <a:r>
              <a:rPr lang="en-US" sz="1600" dirty="0" smtClean="0">
                <a:solidFill>
                  <a:schemeClr val="bg1"/>
                </a:solidFill>
                <a:effectLst>
                  <a:outerShdw blurRad="50800" dist="38100" dir="2700000" algn="tl" rotWithShape="0">
                    <a:prstClr val="black">
                      <a:alpha val="40000"/>
                    </a:prstClr>
                  </a:outerShdw>
                </a:effectLst>
              </a:rPr>
              <a:t>use 3+ channels for service issues  </a:t>
            </a:r>
            <a:r>
              <a:rPr lang="en-US" sz="1100" i="1" dirty="0" smtClean="0">
                <a:solidFill>
                  <a:schemeClr val="bg1"/>
                </a:solidFill>
                <a:effectLst>
                  <a:outerShdw blurRad="50800" dist="38100" dir="2700000" algn="tl" rotWithShape="0">
                    <a:prstClr val="black">
                      <a:alpha val="40000"/>
                    </a:prstClr>
                  </a:outerShdw>
                </a:effectLst>
              </a:rPr>
              <a:t>Ovum</a:t>
            </a:r>
            <a:r>
              <a:rPr lang="en-US" sz="1600" dirty="0" smtClean="0">
                <a:solidFill>
                  <a:schemeClr val="bg1"/>
                </a:solidFill>
                <a:effectLst>
                  <a:outerShdw blurRad="50800" dist="38100" dir="2700000" algn="tl" rotWithShape="0">
                    <a:prstClr val="black">
                      <a:alpha val="40000"/>
                    </a:prstClr>
                  </a:outerShdw>
                </a:effectLst>
              </a:rPr>
              <a:t> </a:t>
            </a:r>
            <a:endParaRPr lang="en-US" sz="1600" dirty="0">
              <a:solidFill>
                <a:schemeClr val="bg1"/>
              </a:solidFill>
              <a:effectLst>
                <a:outerShdw blurRad="50800" dist="38100" dir="2700000" algn="tl" rotWithShape="0">
                  <a:prstClr val="black">
                    <a:alpha val="40000"/>
                  </a:prstClr>
                </a:outerShdw>
              </a:effectLst>
            </a:endParaRPr>
          </a:p>
          <a:p>
            <a:pPr marL="915988" indent="-915988">
              <a:lnSpc>
                <a:spcPct val="90000"/>
              </a:lnSpc>
              <a:spcBef>
                <a:spcPts val="168"/>
              </a:spcBef>
              <a:spcAft>
                <a:spcPts val="3000"/>
              </a:spcAft>
              <a:buNone/>
            </a:pPr>
            <a:r>
              <a:rPr lang="en-US" sz="2800" b="1" dirty="0" smtClean="0">
                <a:solidFill>
                  <a:schemeClr val="bg1"/>
                </a:solidFill>
                <a:effectLst>
                  <a:outerShdw blurRad="50800" dist="38100" dir="2700000" algn="tl" rotWithShape="0">
                    <a:prstClr val="black">
                      <a:alpha val="40000"/>
                    </a:prstClr>
                  </a:outerShdw>
                </a:effectLst>
              </a:rPr>
              <a:t>60%</a:t>
            </a:r>
            <a:r>
              <a:rPr lang="en-US" sz="1600" dirty="0">
                <a:solidFill>
                  <a:schemeClr val="bg1"/>
                </a:solidFill>
                <a:effectLst>
                  <a:outerShdw blurRad="50800" dist="38100" dir="2700000" algn="tl" rotWithShape="0">
                    <a:prstClr val="black">
                      <a:alpha val="40000"/>
                    </a:prstClr>
                  </a:outerShdw>
                </a:effectLst>
              </a:rPr>
              <a:t> </a:t>
            </a:r>
            <a:r>
              <a:rPr lang="en-US" sz="1600" dirty="0" smtClean="0">
                <a:solidFill>
                  <a:schemeClr val="bg1"/>
                </a:solidFill>
                <a:effectLst>
                  <a:outerShdw blurRad="50800" dist="38100" dir="2700000" algn="tl" rotWithShape="0">
                    <a:prstClr val="black">
                      <a:alpha val="40000"/>
                    </a:prstClr>
                  </a:outerShdw>
                </a:effectLst>
              </a:rPr>
              <a:t> opt for mobile self-service as first option  </a:t>
            </a:r>
            <a:r>
              <a:rPr lang="en-US" sz="1100" i="1" dirty="0" smtClean="0">
                <a:solidFill>
                  <a:schemeClr val="bg1"/>
                </a:solidFill>
                <a:effectLst>
                  <a:outerShdw blurRad="50800" dist="38100" dir="2700000" algn="tl" rotWithShape="0">
                    <a:prstClr val="black">
                      <a:alpha val="40000"/>
                    </a:prstClr>
                  </a:outerShdw>
                </a:effectLst>
              </a:rPr>
              <a:t>Gartner</a:t>
            </a:r>
            <a:endParaRPr lang="en-US" sz="1100" i="1" dirty="0">
              <a:solidFill>
                <a:schemeClr val="bg1"/>
              </a:solidFill>
              <a:effectLst>
                <a:outerShdw blurRad="50800" dist="38100" dir="2700000" algn="tl" rotWithShape="0">
                  <a:prstClr val="black">
                    <a:alpha val="40000"/>
                  </a:prstClr>
                </a:outerShdw>
              </a:effectLst>
            </a:endParaRPr>
          </a:p>
          <a:p>
            <a:pPr marL="688975" indent="-688975">
              <a:lnSpc>
                <a:spcPct val="90000"/>
              </a:lnSpc>
              <a:spcBef>
                <a:spcPts val="168"/>
              </a:spcBef>
              <a:spcAft>
                <a:spcPts val="3000"/>
              </a:spcAft>
              <a:buNone/>
            </a:pPr>
            <a:r>
              <a:rPr lang="en-US" sz="2800" b="1" dirty="0" smtClean="0">
                <a:solidFill>
                  <a:schemeClr val="bg1"/>
                </a:solidFill>
                <a:effectLst>
                  <a:outerShdw blurRad="50800" dist="38100" dir="2700000" algn="tl" rotWithShape="0">
                    <a:prstClr val="black">
                      <a:alpha val="40000"/>
                    </a:prstClr>
                  </a:outerShdw>
                </a:effectLst>
              </a:rPr>
              <a:t>58%</a:t>
            </a:r>
            <a:r>
              <a:rPr lang="en-US" sz="1800" b="1" dirty="0">
                <a:solidFill>
                  <a:schemeClr val="bg1"/>
                </a:solidFill>
                <a:effectLst>
                  <a:outerShdw blurRad="50800" dist="38100" dir="2700000" algn="tl" rotWithShape="0">
                    <a:prstClr val="black">
                      <a:alpha val="40000"/>
                    </a:prstClr>
                  </a:outerShdw>
                </a:effectLst>
              </a:rPr>
              <a:t>	</a:t>
            </a:r>
            <a:r>
              <a:rPr lang="en-US" sz="1600" dirty="0" smtClean="0">
                <a:solidFill>
                  <a:schemeClr val="bg1"/>
                </a:solidFill>
                <a:effectLst>
                  <a:outerShdw blurRad="50800" dist="38100" dir="2700000" algn="tl" rotWithShape="0">
                    <a:prstClr val="black">
                      <a:alpha val="40000"/>
                    </a:prstClr>
                  </a:outerShdw>
                </a:effectLst>
              </a:rPr>
              <a:t>companies don’t measure cross-channel journey  </a:t>
            </a:r>
            <a:r>
              <a:rPr lang="en-US" sz="1100" i="1" dirty="0" smtClean="0">
                <a:solidFill>
                  <a:schemeClr val="bg1"/>
                </a:solidFill>
                <a:effectLst>
                  <a:outerShdw blurRad="50800" dist="38100" dir="2700000" algn="tl" rotWithShape="0">
                    <a:prstClr val="black">
                      <a:alpha val="40000"/>
                    </a:prstClr>
                  </a:outerShdw>
                </a:effectLst>
              </a:rPr>
              <a:t>Forrester</a:t>
            </a:r>
            <a:r>
              <a:rPr lang="en-US" sz="1600" dirty="0" smtClean="0">
                <a:solidFill>
                  <a:schemeClr val="bg1"/>
                </a:solidFill>
                <a:effectLst>
                  <a:outerShdw blurRad="50800" dist="38100" dir="2700000" algn="tl" rotWithShape="0">
                    <a:prstClr val="black">
                      <a:alpha val="40000"/>
                    </a:prstClr>
                  </a:outerShdw>
                </a:effectLst>
              </a:rPr>
              <a:t> </a:t>
            </a:r>
            <a:r>
              <a:rPr lang="en-US" sz="1100" i="1" dirty="0">
                <a:solidFill>
                  <a:schemeClr val="bg1"/>
                </a:solidFill>
              </a:rPr>
              <a:t> </a:t>
            </a:r>
          </a:p>
        </p:txBody>
      </p:sp>
      <p:sp>
        <p:nvSpPr>
          <p:cNvPr id="7" name="Rectangle 6"/>
          <p:cNvSpPr/>
          <p:nvPr/>
        </p:nvSpPr>
        <p:spPr>
          <a:xfrm>
            <a:off x="-76200" y="0"/>
            <a:ext cx="1981200" cy="5162550"/>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bg1"/>
              </a:solidFill>
            </a:endParaRPr>
          </a:p>
        </p:txBody>
      </p:sp>
      <p:sp>
        <p:nvSpPr>
          <p:cNvPr id="8" name="Rectangle 7"/>
          <p:cNvSpPr/>
          <p:nvPr/>
        </p:nvSpPr>
        <p:spPr>
          <a:xfrm>
            <a:off x="0" y="4148845"/>
            <a:ext cx="1905000" cy="923330"/>
          </a:xfrm>
          <a:prstGeom prst="rect">
            <a:avLst/>
          </a:prstGeom>
        </p:spPr>
        <p:txBody>
          <a:bodyPr wrap="square">
            <a:spAutoFit/>
          </a:bodyPr>
          <a:lstStyle/>
          <a:p>
            <a:pPr marL="58737">
              <a:lnSpc>
                <a:spcPct val="90000"/>
              </a:lnSpc>
              <a:defRPr/>
            </a:pPr>
            <a:r>
              <a:rPr lang="en-US" sz="1600" dirty="0" smtClean="0">
                <a:solidFill>
                  <a:schemeClr val="bg1"/>
                </a:solidFill>
                <a:latin typeface="Calibri" panose="020F0502020204030204" pitchFamily="34" charset="0"/>
                <a:cs typeface="Calibri" panose="020F0502020204030204" pitchFamily="34" charset="0"/>
              </a:rPr>
              <a:t>Over 2 million mobile apps in market</a:t>
            </a:r>
          </a:p>
          <a:p>
            <a:pPr marL="58737">
              <a:lnSpc>
                <a:spcPct val="90000"/>
              </a:lnSpc>
              <a:defRPr/>
            </a:pPr>
            <a:r>
              <a:rPr lang="en-US" sz="1200" i="1" dirty="0" smtClean="0">
                <a:solidFill>
                  <a:schemeClr val="bg1"/>
                </a:solidFill>
                <a:latin typeface="Calibri" panose="020F0502020204030204" pitchFamily="34" charset="0"/>
                <a:cs typeface="Calibri" panose="020F0502020204030204" pitchFamily="34" charset="0"/>
              </a:rPr>
              <a:t>Forbes</a:t>
            </a:r>
            <a:endParaRPr lang="en-US" sz="1200" i="1" dirty="0">
              <a:solidFill>
                <a:schemeClr val="bg1"/>
              </a:solidFill>
              <a:latin typeface="Calibri" panose="020F0502020204030204" pitchFamily="34" charset="0"/>
              <a:cs typeface="Calibri" panose="020F0502020204030204" pitchFamily="34" charset="0"/>
            </a:endParaRPr>
          </a:p>
        </p:txBody>
      </p:sp>
      <p:sp>
        <p:nvSpPr>
          <p:cNvPr id="9" name="Rectangle 8"/>
          <p:cNvSpPr/>
          <p:nvPr/>
        </p:nvSpPr>
        <p:spPr>
          <a:xfrm>
            <a:off x="69446" y="555825"/>
            <a:ext cx="1705327" cy="2923877"/>
          </a:xfrm>
          <a:prstGeom prst="rect">
            <a:avLst/>
          </a:prstGeom>
        </p:spPr>
        <p:txBody>
          <a:bodyPr wrap="square">
            <a:spAutoFit/>
          </a:bodyPr>
          <a:lstStyle/>
          <a:p>
            <a:pPr algn="ctr"/>
            <a:r>
              <a:rPr lang="en-US" sz="2200" dirty="0" smtClean="0">
                <a:solidFill>
                  <a:schemeClr val="bg1"/>
                </a:solidFill>
                <a:cs typeface="CiscoSans Thin"/>
              </a:rPr>
              <a:t>Customers</a:t>
            </a:r>
          </a:p>
          <a:p>
            <a:pPr algn="ctr"/>
            <a:r>
              <a:rPr lang="en-US" sz="4000" dirty="0" smtClean="0">
                <a:solidFill>
                  <a:srgbClr val="FA8A2E"/>
                </a:solidFill>
                <a:cs typeface="CiscoSans Thin"/>
              </a:rPr>
              <a:t>4X</a:t>
            </a:r>
            <a:r>
              <a:rPr lang="en-US" sz="3200" dirty="0" smtClean="0">
                <a:solidFill>
                  <a:srgbClr val="FA8A2E"/>
                </a:solidFill>
                <a:cs typeface="CiscoSans Thin"/>
              </a:rPr>
              <a:t> </a:t>
            </a:r>
          </a:p>
          <a:p>
            <a:pPr algn="ctr"/>
            <a:r>
              <a:rPr lang="en-US" sz="2200" dirty="0" smtClean="0">
                <a:solidFill>
                  <a:schemeClr val="bg1"/>
                </a:solidFill>
                <a:cs typeface="CiscoSans Thin"/>
              </a:rPr>
              <a:t>more likely to defect if issue is service-related  </a:t>
            </a:r>
          </a:p>
          <a:p>
            <a:pPr algn="ctr"/>
            <a:r>
              <a:rPr lang="en-US" sz="1200" i="1" dirty="0" smtClean="0">
                <a:solidFill>
                  <a:schemeClr val="bg1"/>
                </a:solidFill>
                <a:cs typeface="CiscoSans Thin"/>
              </a:rPr>
              <a:t>Bain &amp; Company</a:t>
            </a:r>
            <a:endParaRPr lang="en-US" sz="1200" i="1" dirty="0">
              <a:solidFill>
                <a:schemeClr val="bg1"/>
              </a:solidFill>
            </a:endParaRPr>
          </a:p>
        </p:txBody>
      </p:sp>
    </p:spTree>
    <p:extLst>
      <p:ext uri="{BB962C8B-B14F-4D97-AF65-F5344CB8AC3E}">
        <p14:creationId xmlns:p14="http://schemas.microsoft.com/office/powerpoint/2010/main" val="1765109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WebRTC Market – Overall Adoption</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5283" y="857250"/>
            <a:ext cx="7177763" cy="3771900"/>
          </a:xfrm>
          <a:prstGeom prst="rect">
            <a:avLst/>
          </a:prstGeom>
        </p:spPr>
      </p:pic>
      <p:sp>
        <p:nvSpPr>
          <p:cNvPr id="6" name="Footer Placeholder 5"/>
          <p:cNvSpPr>
            <a:spLocks noGrp="1"/>
          </p:cNvSpPr>
          <p:nvPr>
            <p:ph type="ftr" sz="quarter" idx="11"/>
          </p:nvPr>
        </p:nvSpPr>
        <p:spPr/>
        <p:txBody>
          <a:bodyPr/>
          <a:lstStyle/>
          <a:p>
            <a:r>
              <a:rPr lang="en-US" smtClean="0">
                <a:solidFill>
                  <a:prstClr val="white">
                    <a:lumMod val="65000"/>
                  </a:prstClr>
                </a:solidFill>
              </a:rPr>
              <a:t>CaféX Communications Confidential © 2015 – All Rights Reserved. </a:t>
            </a:r>
            <a:endParaRPr lang="en-US" dirty="0">
              <a:solidFill>
                <a:prstClr val="white">
                  <a:lumMod val="65000"/>
                </a:prstClr>
              </a:solidFill>
            </a:endParaRPr>
          </a:p>
        </p:txBody>
      </p:sp>
      <p:sp>
        <p:nvSpPr>
          <p:cNvPr id="7" name="Slide Number Placeholder 6"/>
          <p:cNvSpPr>
            <a:spLocks noGrp="1"/>
          </p:cNvSpPr>
          <p:nvPr>
            <p:ph type="sldNum" sz="quarter" idx="12"/>
          </p:nvPr>
        </p:nvSpPr>
        <p:spPr/>
        <p:txBody>
          <a:bodyPr/>
          <a:lstStyle/>
          <a:p>
            <a:fld id="{0431C951-9D62-474D-B35D-66AB940D3B2F}" type="slidenum">
              <a:rPr lang="en-US" smtClean="0">
                <a:solidFill>
                  <a:prstClr val="white">
                    <a:lumMod val="65000"/>
                  </a:prstClr>
                </a:solidFill>
              </a:rPr>
              <a:pPr/>
              <a:t>30</a:t>
            </a:fld>
            <a:endParaRPr lang="en-US" dirty="0">
              <a:solidFill>
                <a:prstClr val="white">
                  <a:lumMod val="65000"/>
                </a:prstClr>
              </a:solidFill>
            </a:endParaRPr>
          </a:p>
        </p:txBody>
      </p:sp>
    </p:spTree>
    <p:extLst>
      <p:ext uri="{BB962C8B-B14F-4D97-AF65-F5344CB8AC3E}">
        <p14:creationId xmlns:p14="http://schemas.microsoft.com/office/powerpoint/2010/main" val="352175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57068" y="149836"/>
            <a:ext cx="7755052" cy="566375"/>
          </a:xfrm>
        </p:spPr>
        <p:txBody>
          <a:bodyPr/>
          <a:lstStyle/>
          <a:p>
            <a:r>
              <a:rPr lang="en-US" sz="2800" dirty="0" smtClean="0"/>
              <a:t>Sample Proof Point: Amazon Kindle HDX “Mayday”</a:t>
            </a:r>
            <a:endParaRPr lang="en-US" sz="2800" dirty="0"/>
          </a:p>
        </p:txBody>
      </p:sp>
      <p:sp>
        <p:nvSpPr>
          <p:cNvPr id="7" name="Content Placeholder 2"/>
          <p:cNvSpPr>
            <a:spLocks noGrp="1"/>
          </p:cNvSpPr>
          <p:nvPr>
            <p:ph idx="1"/>
          </p:nvPr>
        </p:nvSpPr>
        <p:spPr>
          <a:xfrm>
            <a:off x="304799" y="914400"/>
            <a:ext cx="5029795" cy="3953933"/>
          </a:xfrm>
        </p:spPr>
        <p:txBody>
          <a:bodyPr>
            <a:noAutofit/>
          </a:bodyPr>
          <a:lstStyle/>
          <a:p>
            <a:r>
              <a:rPr lang="en-US" sz="1800" dirty="0" smtClean="0"/>
              <a:t>4</a:t>
            </a:r>
            <a:r>
              <a:rPr lang="en-US" sz="1800" baseline="30000" dirty="0" smtClean="0"/>
              <a:t>th</a:t>
            </a:r>
            <a:r>
              <a:rPr lang="en-US" sz="1800" dirty="0" smtClean="0"/>
              <a:t> Gen Amazon Kindle HDX allows real-time communications (via camera &amp; microphone)</a:t>
            </a:r>
          </a:p>
          <a:p>
            <a:r>
              <a:rPr lang="en-US" sz="1800" dirty="0" smtClean="0"/>
              <a:t>Launched Oct. 18</a:t>
            </a:r>
            <a:r>
              <a:rPr lang="en-US" sz="1800" baseline="30000" dirty="0" smtClean="0"/>
              <a:t>th</a:t>
            </a:r>
            <a:r>
              <a:rPr lang="en-US" sz="1800" dirty="0" smtClean="0"/>
              <a:t>, 2013 </a:t>
            </a:r>
          </a:p>
          <a:p>
            <a:r>
              <a:rPr lang="en-US" sz="1800" dirty="0" smtClean="0"/>
              <a:t>24 x 7 live assistance with “Tech Advisor”</a:t>
            </a:r>
          </a:p>
          <a:p>
            <a:r>
              <a:rPr lang="en-US" sz="1800" dirty="0" smtClean="0"/>
              <a:t>15 second connect (Wi-Fi only)</a:t>
            </a:r>
          </a:p>
          <a:p>
            <a:r>
              <a:rPr lang="en-US" sz="1800" dirty="0" smtClean="0"/>
              <a:t>Features:</a:t>
            </a:r>
          </a:p>
          <a:p>
            <a:pPr lvl="1"/>
            <a:r>
              <a:rPr lang="en-US" sz="1600" dirty="0" smtClean="0"/>
              <a:t>Live video</a:t>
            </a:r>
          </a:p>
          <a:p>
            <a:pPr lvl="1"/>
            <a:r>
              <a:rPr lang="en-US" sz="1600" dirty="0" smtClean="0"/>
              <a:t>One-way video; two way HD audio</a:t>
            </a:r>
          </a:p>
          <a:p>
            <a:pPr lvl="1"/>
            <a:r>
              <a:rPr lang="en-US" sz="1600" dirty="0"/>
              <a:t>Small, movable video window</a:t>
            </a:r>
          </a:p>
          <a:p>
            <a:pPr lvl="1"/>
            <a:r>
              <a:rPr lang="en-US" sz="1600" dirty="0" smtClean="0"/>
              <a:t>User/Agent Screen sharing (Pause/Resume)</a:t>
            </a:r>
          </a:p>
          <a:p>
            <a:pPr lvl="1"/>
            <a:r>
              <a:rPr lang="en-US" sz="1600" dirty="0" smtClean="0"/>
              <a:t>Agent screen control (Scroll, Click)</a:t>
            </a:r>
          </a:p>
          <a:p>
            <a:pPr lvl="1"/>
            <a:r>
              <a:rPr lang="en-US" sz="1600" dirty="0" smtClean="0"/>
              <a:t>Annotation (Pen Drawing)</a:t>
            </a:r>
          </a:p>
        </p:txBody>
      </p:sp>
      <p:pic>
        <p:nvPicPr>
          <p:cNvPr id="8" name="Picture 7"/>
          <p:cNvPicPr>
            <a:picLocks noChangeAspect="1"/>
          </p:cNvPicPr>
          <p:nvPr/>
        </p:nvPicPr>
        <p:blipFill>
          <a:blip r:embed="rId2"/>
          <a:stretch>
            <a:fillRect/>
          </a:stretch>
        </p:blipFill>
        <p:spPr>
          <a:xfrm>
            <a:off x="5612529" y="1221774"/>
            <a:ext cx="2940311" cy="145385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p:cNvPicPr>
            <a:picLocks noChangeAspect="1"/>
          </p:cNvPicPr>
          <p:nvPr/>
        </p:nvPicPr>
        <p:blipFill>
          <a:blip r:embed="rId3"/>
          <a:stretch>
            <a:fillRect/>
          </a:stretch>
        </p:blipFill>
        <p:spPr>
          <a:xfrm>
            <a:off x="5616222" y="3024706"/>
            <a:ext cx="2961722" cy="146444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p:cNvPicPr>
            <a:picLocks noChangeAspect="1"/>
          </p:cNvPicPr>
          <p:nvPr/>
        </p:nvPicPr>
        <p:blipFill>
          <a:blip r:embed="rId4"/>
          <a:stretch>
            <a:fillRect/>
          </a:stretch>
        </p:blipFill>
        <p:spPr>
          <a:xfrm>
            <a:off x="5387052" y="1032809"/>
            <a:ext cx="281627" cy="247650"/>
          </a:xfrm>
          <a:prstGeom prst="rect">
            <a:avLst/>
          </a:prstGeom>
        </p:spPr>
      </p:pic>
      <p:pic>
        <p:nvPicPr>
          <p:cNvPr id="12" name="Picture 11"/>
          <p:cNvPicPr>
            <a:picLocks noChangeAspect="1"/>
          </p:cNvPicPr>
          <p:nvPr/>
        </p:nvPicPr>
        <p:blipFill>
          <a:blip r:embed="rId4"/>
          <a:stretch>
            <a:fillRect/>
          </a:stretch>
        </p:blipFill>
        <p:spPr>
          <a:xfrm>
            <a:off x="5368238" y="2863253"/>
            <a:ext cx="281627" cy="247650"/>
          </a:xfrm>
          <a:prstGeom prst="rect">
            <a:avLst/>
          </a:prstGeom>
        </p:spPr>
      </p:pic>
      <p:sp>
        <p:nvSpPr>
          <p:cNvPr id="3" name="Footer Placeholder 2"/>
          <p:cNvSpPr>
            <a:spLocks noGrp="1"/>
          </p:cNvSpPr>
          <p:nvPr>
            <p:ph type="ftr" sz="quarter" idx="11"/>
          </p:nvPr>
        </p:nvSpPr>
        <p:spPr/>
        <p:txBody>
          <a:bodyPr/>
          <a:lstStyle/>
          <a:p>
            <a:r>
              <a:rPr lang="en-US" smtClean="0">
                <a:solidFill>
                  <a:prstClr val="white">
                    <a:lumMod val="65000"/>
                  </a:prstClr>
                </a:solidFill>
              </a:rPr>
              <a:t>CaféX Communications Confidential © 2015 – All Rights Reserved. </a:t>
            </a:r>
            <a:endParaRPr lang="en-US" dirty="0">
              <a:solidFill>
                <a:prstClr val="white">
                  <a:lumMod val="65000"/>
                </a:prstClr>
              </a:solidFill>
            </a:endParaRPr>
          </a:p>
        </p:txBody>
      </p:sp>
      <p:sp>
        <p:nvSpPr>
          <p:cNvPr id="4" name="Slide Number Placeholder 3"/>
          <p:cNvSpPr>
            <a:spLocks noGrp="1"/>
          </p:cNvSpPr>
          <p:nvPr>
            <p:ph type="sldNum" sz="quarter" idx="12"/>
          </p:nvPr>
        </p:nvSpPr>
        <p:spPr/>
        <p:txBody>
          <a:bodyPr/>
          <a:lstStyle/>
          <a:p>
            <a:fld id="{0431C951-9D62-474D-B35D-66AB940D3B2F}" type="slidenum">
              <a:rPr lang="en-US" smtClean="0">
                <a:solidFill>
                  <a:prstClr val="white">
                    <a:lumMod val="65000"/>
                  </a:prstClr>
                </a:solidFill>
              </a:rPr>
              <a:pPr/>
              <a:t>31</a:t>
            </a:fld>
            <a:endParaRPr lang="en-US" dirty="0">
              <a:solidFill>
                <a:prstClr val="white">
                  <a:lumMod val="65000"/>
                </a:prstClr>
              </a:solidFill>
            </a:endParaRPr>
          </a:p>
        </p:txBody>
      </p:sp>
    </p:spTree>
    <p:extLst>
      <p:ext uri="{BB962C8B-B14F-4D97-AF65-F5344CB8AC3E}">
        <p14:creationId xmlns:p14="http://schemas.microsoft.com/office/powerpoint/2010/main" val="1235404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p:txBody>
          <a:bodyPr/>
          <a:lstStyle/>
          <a:p>
            <a:endParaRPr lang="en-US"/>
          </a:p>
        </p:txBody>
      </p:sp>
      <p:sp>
        <p:nvSpPr>
          <p:cNvPr id="2" name="Footer Placeholder 1"/>
          <p:cNvSpPr>
            <a:spLocks noGrp="1"/>
          </p:cNvSpPr>
          <p:nvPr>
            <p:ph type="ftr" sz="quarter" idx="11"/>
          </p:nvPr>
        </p:nvSpPr>
        <p:spPr>
          <a:prstGeom prst="rect">
            <a:avLst/>
          </a:prstGeom>
        </p:spPr>
        <p:txBody>
          <a:bodyPr/>
          <a:lstStyle/>
          <a:p>
            <a:r>
              <a:rPr lang="en-US" smtClean="0">
                <a:solidFill>
                  <a:prstClr val="white"/>
                </a:solidFill>
              </a:rPr>
              <a:t>CaféX Communications Confidential © 2014 – All Rights Reserved. </a:t>
            </a:r>
            <a:endParaRPr lang="en-US" dirty="0">
              <a:solidFill>
                <a:prstClr val="white"/>
              </a:solidFill>
            </a:endParaRPr>
          </a:p>
        </p:txBody>
      </p:sp>
      <p:sp>
        <p:nvSpPr>
          <p:cNvPr id="4" name="Title 3"/>
          <p:cNvSpPr>
            <a:spLocks noGrp="1"/>
          </p:cNvSpPr>
          <p:nvPr>
            <p:ph type="title"/>
          </p:nvPr>
        </p:nvSpPr>
        <p:spPr/>
        <p:txBody>
          <a:bodyPr/>
          <a:lstStyle/>
          <a:p>
            <a:r>
              <a:rPr lang="en-US" dirty="0" smtClean="0"/>
              <a:t>Unified Communications</a:t>
            </a:r>
            <a:endParaRPr lang="en-US" dirty="0"/>
          </a:p>
        </p:txBody>
      </p:sp>
      <p:sp>
        <p:nvSpPr>
          <p:cNvPr id="3" name="Slide Number Placeholder 2"/>
          <p:cNvSpPr>
            <a:spLocks noGrp="1"/>
          </p:cNvSpPr>
          <p:nvPr>
            <p:ph type="sldNum" sz="quarter" idx="4294967295"/>
          </p:nvPr>
        </p:nvSpPr>
        <p:spPr>
          <a:xfrm>
            <a:off x="7010400" y="4876800"/>
            <a:ext cx="2133600" cy="273050"/>
          </a:xfrm>
          <a:prstGeom prst="rect">
            <a:avLst/>
          </a:prstGeom>
        </p:spPr>
        <p:txBody>
          <a:bodyPr/>
          <a:lstStyle/>
          <a:p>
            <a:fld id="{0431C951-9D62-474D-B35D-66AB940D3B2F}" type="slidenum">
              <a:rPr lang="en-US" sz="1000" smtClean="0">
                <a:solidFill>
                  <a:srgbClr val="FFFFFF"/>
                </a:solidFill>
              </a:rPr>
              <a:pPr/>
              <a:t>32</a:t>
            </a:fld>
            <a:endParaRPr lang="en-US" sz="1000" dirty="0">
              <a:solidFill>
                <a:srgbClr val="FFFFFF"/>
              </a:solidFill>
            </a:endParaRPr>
          </a:p>
        </p:txBody>
      </p:sp>
    </p:spTree>
    <p:extLst>
      <p:ext uri="{BB962C8B-B14F-4D97-AF65-F5344CB8AC3E}">
        <p14:creationId xmlns:p14="http://schemas.microsoft.com/office/powerpoint/2010/main" val="2597483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UC Solution Areas</a:t>
            </a:r>
            <a:endParaRPr lang="en-US" dirty="0"/>
          </a:p>
        </p:txBody>
      </p:sp>
      <p:pic>
        <p:nvPicPr>
          <p:cNvPr id="2050" name="11979108-5161-4375-A3C0-283257354701" descr="516A4983-A611-4F57-A532-3DE6805B49CF@hsd1"/>
          <p:cNvPicPr>
            <a:picLocks noChangeAspect="1" noChangeArrowheads="1"/>
          </p:cNvPicPr>
          <p:nvPr/>
        </p:nvPicPr>
        <p:blipFill rotWithShape="1">
          <a:blip r:embed="rId2">
            <a:extLst>
              <a:ext uri="{28A0092B-C50C-407E-A947-70E740481C1C}">
                <a14:useLocalDpi xmlns:a14="http://schemas.microsoft.com/office/drawing/2010/main" val="0"/>
              </a:ext>
            </a:extLst>
          </a:blip>
          <a:srcRect t="13247" b="14144"/>
          <a:stretch/>
        </p:blipFill>
        <p:spPr bwMode="auto">
          <a:xfrm>
            <a:off x="778565" y="666750"/>
            <a:ext cx="7620000" cy="4101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p:cNvSpPr>
            <a:spLocks noGrp="1"/>
          </p:cNvSpPr>
          <p:nvPr>
            <p:ph type="ftr" sz="quarter" idx="11"/>
          </p:nvPr>
        </p:nvSpPr>
        <p:spPr/>
        <p:txBody>
          <a:bodyPr/>
          <a:lstStyle/>
          <a:p>
            <a:r>
              <a:rPr lang="en-US" smtClean="0">
                <a:solidFill>
                  <a:prstClr val="white">
                    <a:lumMod val="65000"/>
                  </a:prstClr>
                </a:solidFill>
              </a:rPr>
              <a:t>CaféX Communications Confidential © 2015 – All Rights Reserved. </a:t>
            </a:r>
            <a:endParaRPr lang="en-US" dirty="0">
              <a:solidFill>
                <a:prstClr val="white">
                  <a:lumMod val="65000"/>
                </a:prstClr>
              </a:solidFill>
            </a:endParaRPr>
          </a:p>
        </p:txBody>
      </p:sp>
      <p:sp>
        <p:nvSpPr>
          <p:cNvPr id="3" name="Slide Number Placeholder 2"/>
          <p:cNvSpPr>
            <a:spLocks noGrp="1"/>
          </p:cNvSpPr>
          <p:nvPr>
            <p:ph type="sldNum" sz="quarter" idx="12"/>
          </p:nvPr>
        </p:nvSpPr>
        <p:spPr/>
        <p:txBody>
          <a:bodyPr/>
          <a:lstStyle/>
          <a:p>
            <a:fld id="{0431C951-9D62-474D-B35D-66AB940D3B2F}" type="slidenum">
              <a:rPr lang="en-US" smtClean="0">
                <a:solidFill>
                  <a:prstClr val="white">
                    <a:lumMod val="65000"/>
                  </a:prstClr>
                </a:solidFill>
              </a:rPr>
              <a:pPr/>
              <a:t>33</a:t>
            </a:fld>
            <a:endParaRPr lang="en-US" dirty="0">
              <a:solidFill>
                <a:prstClr val="white">
                  <a:lumMod val="65000"/>
                </a:prstClr>
              </a:solidFill>
            </a:endParaRPr>
          </a:p>
        </p:txBody>
      </p:sp>
    </p:spTree>
    <p:extLst>
      <p:ext uri="{BB962C8B-B14F-4D97-AF65-F5344CB8AC3E}">
        <p14:creationId xmlns:p14="http://schemas.microsoft.com/office/powerpoint/2010/main" val="3470677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Major Trends &amp; Challenges</a:t>
            </a:r>
            <a:endParaRPr lang="en-US" dirty="0"/>
          </a:p>
        </p:txBody>
      </p:sp>
      <p:pic>
        <p:nvPicPr>
          <p:cNvPr id="3074" name="55C199E4-C048-468E-A1D3-E2026A84B5D3" descr="AE7FFB30-9F33-4FEE-BD81-06C84CFF1765@hsd1"/>
          <p:cNvPicPr>
            <a:picLocks noChangeAspect="1" noChangeArrowheads="1"/>
          </p:cNvPicPr>
          <p:nvPr/>
        </p:nvPicPr>
        <p:blipFill rotWithShape="1">
          <a:blip r:embed="rId2">
            <a:extLst>
              <a:ext uri="{28A0092B-C50C-407E-A947-70E740481C1C}">
                <a14:useLocalDpi xmlns:a14="http://schemas.microsoft.com/office/drawing/2010/main" val="0"/>
              </a:ext>
            </a:extLst>
          </a:blip>
          <a:srcRect t="17706" b="10514"/>
          <a:stretch/>
        </p:blipFill>
        <p:spPr bwMode="auto">
          <a:xfrm>
            <a:off x="457200" y="742950"/>
            <a:ext cx="7848600" cy="4146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p:cNvSpPr>
            <a:spLocks noGrp="1"/>
          </p:cNvSpPr>
          <p:nvPr>
            <p:ph type="ftr" sz="quarter" idx="11"/>
          </p:nvPr>
        </p:nvSpPr>
        <p:spPr/>
        <p:txBody>
          <a:bodyPr/>
          <a:lstStyle/>
          <a:p>
            <a:r>
              <a:rPr lang="en-US" smtClean="0">
                <a:solidFill>
                  <a:prstClr val="white">
                    <a:lumMod val="65000"/>
                  </a:prstClr>
                </a:solidFill>
              </a:rPr>
              <a:t>CaféX Communications Confidential © 2015 – All Rights Reserved. </a:t>
            </a:r>
            <a:endParaRPr lang="en-US" dirty="0">
              <a:solidFill>
                <a:prstClr val="white">
                  <a:lumMod val="65000"/>
                </a:prstClr>
              </a:solidFill>
            </a:endParaRPr>
          </a:p>
        </p:txBody>
      </p:sp>
      <p:sp>
        <p:nvSpPr>
          <p:cNvPr id="3" name="Slide Number Placeholder 2"/>
          <p:cNvSpPr>
            <a:spLocks noGrp="1"/>
          </p:cNvSpPr>
          <p:nvPr>
            <p:ph type="sldNum" sz="quarter" idx="12"/>
          </p:nvPr>
        </p:nvSpPr>
        <p:spPr/>
        <p:txBody>
          <a:bodyPr/>
          <a:lstStyle/>
          <a:p>
            <a:fld id="{0431C951-9D62-474D-B35D-66AB940D3B2F}" type="slidenum">
              <a:rPr lang="en-US" smtClean="0">
                <a:solidFill>
                  <a:prstClr val="white">
                    <a:lumMod val="65000"/>
                  </a:prstClr>
                </a:solidFill>
              </a:rPr>
              <a:pPr/>
              <a:t>34</a:t>
            </a:fld>
            <a:endParaRPr lang="en-US" dirty="0">
              <a:solidFill>
                <a:prstClr val="white">
                  <a:lumMod val="65000"/>
                </a:prstClr>
              </a:solidFill>
            </a:endParaRPr>
          </a:p>
        </p:txBody>
      </p:sp>
    </p:spTree>
    <p:extLst>
      <p:ext uri="{BB962C8B-B14F-4D97-AF65-F5344CB8AC3E}">
        <p14:creationId xmlns:p14="http://schemas.microsoft.com/office/powerpoint/2010/main" val="1000526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Evolution of UC</a:t>
            </a:r>
            <a:endParaRPr lang="en-US" dirty="0"/>
          </a:p>
        </p:txBody>
      </p:sp>
      <p:pic>
        <p:nvPicPr>
          <p:cNvPr id="4098" name="14B6E4DF-A644-4835-B714-F35CE0E89C38" descr="945140A6-2EFF-426A-9B52-631436304348@hsd1"/>
          <p:cNvPicPr>
            <a:picLocks noChangeAspect="1" noChangeArrowheads="1"/>
          </p:cNvPicPr>
          <p:nvPr/>
        </p:nvPicPr>
        <p:blipFill rotWithShape="1">
          <a:blip r:embed="rId2">
            <a:extLst>
              <a:ext uri="{28A0092B-C50C-407E-A947-70E740481C1C}">
                <a14:useLocalDpi xmlns:a14="http://schemas.microsoft.com/office/drawing/2010/main" val="0"/>
              </a:ext>
            </a:extLst>
          </a:blip>
          <a:srcRect t="16660" b="12006"/>
          <a:stretch/>
        </p:blipFill>
        <p:spPr bwMode="auto">
          <a:xfrm>
            <a:off x="762000" y="590550"/>
            <a:ext cx="7239000" cy="411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Footer Placeholder 4"/>
          <p:cNvSpPr>
            <a:spLocks noGrp="1"/>
          </p:cNvSpPr>
          <p:nvPr>
            <p:ph type="ftr" sz="quarter" idx="11"/>
          </p:nvPr>
        </p:nvSpPr>
        <p:spPr/>
        <p:txBody>
          <a:bodyPr/>
          <a:lstStyle/>
          <a:p>
            <a:r>
              <a:rPr lang="en-US" smtClean="0">
                <a:solidFill>
                  <a:prstClr val="white">
                    <a:lumMod val="65000"/>
                  </a:prstClr>
                </a:solidFill>
              </a:rPr>
              <a:t>CaféX Communications Confidential © 2015 – All Rights Reserved. </a:t>
            </a:r>
            <a:endParaRPr lang="en-US" dirty="0">
              <a:solidFill>
                <a:prstClr val="white">
                  <a:lumMod val="65000"/>
                </a:prstClr>
              </a:solidFill>
            </a:endParaRPr>
          </a:p>
        </p:txBody>
      </p:sp>
      <p:sp>
        <p:nvSpPr>
          <p:cNvPr id="6" name="Slide Number Placeholder 5"/>
          <p:cNvSpPr>
            <a:spLocks noGrp="1"/>
          </p:cNvSpPr>
          <p:nvPr>
            <p:ph type="sldNum" sz="quarter" idx="12"/>
          </p:nvPr>
        </p:nvSpPr>
        <p:spPr/>
        <p:txBody>
          <a:bodyPr/>
          <a:lstStyle/>
          <a:p>
            <a:fld id="{0431C951-9D62-474D-B35D-66AB940D3B2F}" type="slidenum">
              <a:rPr lang="en-US" smtClean="0">
                <a:solidFill>
                  <a:prstClr val="white">
                    <a:lumMod val="65000"/>
                  </a:prstClr>
                </a:solidFill>
              </a:rPr>
              <a:pPr/>
              <a:t>35</a:t>
            </a:fld>
            <a:endParaRPr lang="en-US" dirty="0">
              <a:solidFill>
                <a:prstClr val="white">
                  <a:lumMod val="65000"/>
                </a:prstClr>
              </a:solidFill>
            </a:endParaRPr>
          </a:p>
        </p:txBody>
      </p:sp>
    </p:spTree>
    <p:extLst>
      <p:ext uri="{BB962C8B-B14F-4D97-AF65-F5344CB8AC3E}">
        <p14:creationId xmlns:p14="http://schemas.microsoft.com/office/powerpoint/2010/main" val="3534309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p:txBody>
          <a:bodyPr/>
          <a:lstStyle/>
          <a:p>
            <a:endParaRPr lang="en-US"/>
          </a:p>
        </p:txBody>
      </p:sp>
      <p:sp>
        <p:nvSpPr>
          <p:cNvPr id="2" name="Footer Placeholder 1"/>
          <p:cNvSpPr>
            <a:spLocks noGrp="1"/>
          </p:cNvSpPr>
          <p:nvPr>
            <p:ph type="ftr" sz="quarter" idx="11"/>
          </p:nvPr>
        </p:nvSpPr>
        <p:spPr>
          <a:prstGeom prst="rect">
            <a:avLst/>
          </a:prstGeom>
        </p:spPr>
        <p:txBody>
          <a:bodyPr/>
          <a:lstStyle/>
          <a:p>
            <a:r>
              <a:rPr lang="en-US" smtClean="0">
                <a:solidFill>
                  <a:prstClr val="white"/>
                </a:solidFill>
              </a:rPr>
              <a:t>CaféX Communications Confidential © 2014 – All Rights Reserved. </a:t>
            </a:r>
            <a:endParaRPr lang="en-US" dirty="0">
              <a:solidFill>
                <a:prstClr val="white"/>
              </a:solidFill>
            </a:endParaRPr>
          </a:p>
        </p:txBody>
      </p:sp>
      <p:sp>
        <p:nvSpPr>
          <p:cNvPr id="4" name="Title 3"/>
          <p:cNvSpPr>
            <a:spLocks noGrp="1"/>
          </p:cNvSpPr>
          <p:nvPr>
            <p:ph type="title"/>
          </p:nvPr>
        </p:nvSpPr>
        <p:spPr/>
        <p:txBody>
          <a:bodyPr/>
          <a:lstStyle/>
          <a:p>
            <a:r>
              <a:rPr lang="en-US" dirty="0"/>
              <a:t>Contact Center &amp; Customer Experience </a:t>
            </a:r>
            <a:r>
              <a:rPr lang="en-US" dirty="0" smtClean="0"/>
              <a:t>Management</a:t>
            </a:r>
            <a:endParaRPr lang="en-US" dirty="0"/>
          </a:p>
        </p:txBody>
      </p:sp>
      <p:sp>
        <p:nvSpPr>
          <p:cNvPr id="3" name="Slide Number Placeholder 2"/>
          <p:cNvSpPr>
            <a:spLocks noGrp="1"/>
          </p:cNvSpPr>
          <p:nvPr>
            <p:ph type="sldNum" sz="quarter" idx="4294967295"/>
          </p:nvPr>
        </p:nvSpPr>
        <p:spPr>
          <a:xfrm>
            <a:off x="7010400" y="4876800"/>
            <a:ext cx="2133600" cy="273050"/>
          </a:xfrm>
          <a:prstGeom prst="rect">
            <a:avLst/>
          </a:prstGeom>
        </p:spPr>
        <p:txBody>
          <a:bodyPr/>
          <a:lstStyle/>
          <a:p>
            <a:fld id="{0431C951-9D62-474D-B35D-66AB940D3B2F}" type="slidenum">
              <a:rPr lang="en-US" sz="1000" smtClean="0">
                <a:solidFill>
                  <a:srgbClr val="FFFFFF"/>
                </a:solidFill>
              </a:rPr>
              <a:pPr/>
              <a:t>36</a:t>
            </a:fld>
            <a:endParaRPr lang="en-US" sz="1000" dirty="0">
              <a:solidFill>
                <a:srgbClr val="FFFFFF"/>
              </a:solidFill>
            </a:endParaRPr>
          </a:p>
        </p:txBody>
      </p:sp>
    </p:spTree>
    <p:extLst>
      <p:ext uri="{BB962C8B-B14F-4D97-AF65-F5344CB8AC3E}">
        <p14:creationId xmlns:p14="http://schemas.microsoft.com/office/powerpoint/2010/main" val="4001858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84"/>
          <a:stretch/>
        </p:blipFill>
        <p:spPr bwMode="auto">
          <a:xfrm>
            <a:off x="3803" y="947922"/>
            <a:ext cx="9119616" cy="3422742"/>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167780" y="1303504"/>
            <a:ext cx="2877424" cy="1825590"/>
          </a:xfrm>
          <a:prstGeom prst="rect">
            <a:avLst/>
          </a:prstGeom>
          <a:solidFill>
            <a:schemeClr val="bg1">
              <a:alpha val="60000"/>
            </a:schemeClr>
          </a:solidFill>
          <a:ln w="38100">
            <a:solidFill>
              <a:schemeClr val="accent2"/>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1" name="Rectangle 30"/>
          <p:cNvSpPr/>
          <p:nvPr/>
        </p:nvSpPr>
        <p:spPr>
          <a:xfrm>
            <a:off x="6089594" y="1303504"/>
            <a:ext cx="2877424" cy="1825590"/>
          </a:xfrm>
          <a:prstGeom prst="rect">
            <a:avLst/>
          </a:prstGeom>
          <a:solidFill>
            <a:schemeClr val="bg1">
              <a:alpha val="60000"/>
            </a:schemeClr>
          </a:solidFill>
          <a:ln w="38100">
            <a:solidFill>
              <a:schemeClr val="accent2"/>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2" name="Rectangle 31"/>
          <p:cNvSpPr/>
          <p:nvPr/>
        </p:nvSpPr>
        <p:spPr>
          <a:xfrm>
            <a:off x="2473939" y="3631742"/>
            <a:ext cx="4217416" cy="818386"/>
          </a:xfrm>
          <a:prstGeom prst="rect">
            <a:avLst/>
          </a:prstGeom>
          <a:solidFill>
            <a:schemeClr val="bg1">
              <a:alpha val="60000"/>
            </a:schemeClr>
          </a:solidFill>
          <a:ln w="38100">
            <a:solidFill>
              <a:schemeClr val="accent2"/>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5" name="Group 4"/>
          <p:cNvGrpSpPr/>
          <p:nvPr/>
        </p:nvGrpSpPr>
        <p:grpSpPr>
          <a:xfrm>
            <a:off x="3348251" y="935231"/>
            <a:ext cx="2438400" cy="2438400"/>
            <a:chOff x="3352800" y="935231"/>
            <a:chExt cx="2438400" cy="2438400"/>
          </a:xfrm>
        </p:grpSpPr>
        <p:sp>
          <p:nvSpPr>
            <p:cNvPr id="12" name="Oval 11"/>
            <p:cNvSpPr/>
            <p:nvPr/>
          </p:nvSpPr>
          <p:spPr>
            <a:xfrm>
              <a:off x="3352800" y="935231"/>
              <a:ext cx="2438400" cy="2438400"/>
            </a:xfrm>
            <a:prstGeom prst="ellipse">
              <a:avLst/>
            </a:prstGeom>
            <a:gradFill flip="none" rotWithShape="1">
              <a:gsLst>
                <a:gs pos="20000">
                  <a:schemeClr val="accent6"/>
                </a:gs>
                <a:gs pos="99000">
                  <a:schemeClr val="accent1">
                    <a:lumMod val="60000"/>
                    <a:lumOff val="40000"/>
                  </a:schemeClr>
                </a:gs>
              </a:gsLst>
              <a:path path="circle">
                <a:fillToRect r="100000" b="100000"/>
              </a:path>
              <a:tileRect l="-100000" t="-100000"/>
            </a:gradFill>
            <a:ln w="88900">
              <a:solidFill>
                <a:schemeClr val="bg1"/>
              </a:solidFill>
            </a:ln>
            <a:effectLst>
              <a:outerShdw blurRad="63500" algn="ctr"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91440" bIns="0" numCol="1" spcCol="0" rtlCol="0" fromWordArt="0" anchor="ctr" anchorCtr="0" forceAA="0" compatLnSpc="1">
              <a:prstTxWarp prst="textNoShape">
                <a:avLst/>
              </a:prstTxWarp>
              <a:noAutofit/>
            </a:bodyPr>
            <a:lstStyle/>
            <a:p>
              <a:pPr algn="ctr" defTabSz="685452"/>
              <a:endParaRPr lang="en-US" sz="1400" dirty="0">
                <a:solidFill>
                  <a:srgbClr val="FFFFFF"/>
                </a:solidFill>
                <a:latin typeface="Gotham-Medium"/>
                <a:cs typeface="Gotham-Medium"/>
              </a:endParaRPr>
            </a:p>
          </p:txBody>
        </p:sp>
        <p:pic>
          <p:nvPicPr>
            <p:cNvPr id="10" name="Picture 9"/>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3383280" y="965711"/>
              <a:ext cx="2377440" cy="2377440"/>
            </a:xfrm>
            <a:prstGeom prst="ellipse">
              <a:avLst/>
            </a:prstGeom>
            <a:noFill/>
            <a:effectLst>
              <a:innerShdw blurRad="114300">
                <a:prstClr val="black"/>
              </a:innerShdw>
            </a:effectLst>
          </p:spPr>
        </p:pic>
      </p:grpSp>
      <p:sp>
        <p:nvSpPr>
          <p:cNvPr id="3" name="Title 2"/>
          <p:cNvSpPr>
            <a:spLocks noGrp="1"/>
          </p:cNvSpPr>
          <p:nvPr>
            <p:ph type="title"/>
          </p:nvPr>
        </p:nvSpPr>
        <p:spPr/>
        <p:txBody>
          <a:bodyPr/>
          <a:lstStyle/>
          <a:p>
            <a:r>
              <a:rPr lang="en-US" sz="2800" dirty="0" smtClean="0"/>
              <a:t>Companies Aren’t Yet Ready to Deliver </a:t>
            </a:r>
            <a:br>
              <a:rPr lang="en-US" sz="2800" dirty="0" smtClean="0"/>
            </a:br>
            <a:r>
              <a:rPr lang="en-US" sz="2800" dirty="0" smtClean="0"/>
              <a:t>What Customers Want</a:t>
            </a:r>
            <a:endParaRPr lang="en-US" sz="2800" dirty="0"/>
          </a:p>
        </p:txBody>
      </p:sp>
      <p:sp>
        <p:nvSpPr>
          <p:cNvPr id="7" name="TextBox 6"/>
          <p:cNvSpPr txBox="1"/>
          <p:nvPr/>
        </p:nvSpPr>
        <p:spPr>
          <a:xfrm>
            <a:off x="107629" y="4761228"/>
            <a:ext cx="5882110" cy="176972"/>
          </a:xfrm>
          <a:prstGeom prst="rect">
            <a:avLst/>
          </a:prstGeom>
          <a:noFill/>
        </p:spPr>
        <p:txBody>
          <a:bodyPr wrap="square" lIns="91440" tIns="34290" rIns="91440" bIns="34290" rtlCol="0">
            <a:spAutoFit/>
          </a:bodyPr>
          <a:lstStyle/>
          <a:p>
            <a:r>
              <a:rPr lang="en-US" sz="700" dirty="0">
                <a:solidFill>
                  <a:prstClr val="white">
                    <a:lumMod val="65000"/>
                  </a:prstClr>
                </a:solidFill>
              </a:rPr>
              <a:t>Sources: Vibes; TeleTech, “Mobile Customer Expectations study,” May 2015; Zendesk, “The omnichannel customer service gap,” November 2013</a:t>
            </a:r>
            <a:r>
              <a:rPr lang="en-US" sz="700" dirty="0" smtClean="0">
                <a:solidFill>
                  <a:prstClr val="white">
                    <a:lumMod val="65000"/>
                  </a:prstClr>
                </a:solidFill>
              </a:rPr>
              <a:t>.</a:t>
            </a:r>
            <a:endParaRPr lang="en-US" sz="700" dirty="0">
              <a:solidFill>
                <a:prstClr val="white">
                  <a:lumMod val="65000"/>
                </a:prstClr>
              </a:solidFill>
            </a:endParaRPr>
          </a:p>
        </p:txBody>
      </p:sp>
      <p:sp>
        <p:nvSpPr>
          <p:cNvPr id="2" name="Footer Placeholder 1"/>
          <p:cNvSpPr>
            <a:spLocks noGrp="1"/>
          </p:cNvSpPr>
          <p:nvPr>
            <p:ph type="ftr" sz="quarter" idx="11"/>
          </p:nvPr>
        </p:nvSpPr>
        <p:spPr>
          <a:xfrm>
            <a:off x="107629" y="4876119"/>
            <a:ext cx="3898938" cy="273844"/>
          </a:xfrm>
        </p:spPr>
        <p:txBody>
          <a:bodyPr/>
          <a:lstStyle/>
          <a:p>
            <a:pPr defTabSz="914400"/>
            <a:r>
              <a:rPr lang="en-US" dirty="0" smtClean="0">
                <a:solidFill>
                  <a:prstClr val="white">
                    <a:lumMod val="65000"/>
                  </a:prstClr>
                </a:solidFill>
              </a:rPr>
              <a:t>CaféX Communications Confidential © 2015 – All Rights Reserved. </a:t>
            </a:r>
            <a:endParaRPr lang="en-US" dirty="0">
              <a:solidFill>
                <a:prstClr val="white">
                  <a:lumMod val="65000"/>
                </a:prstClr>
              </a:solidFill>
            </a:endParaRPr>
          </a:p>
        </p:txBody>
      </p:sp>
      <p:sp>
        <p:nvSpPr>
          <p:cNvPr id="4" name="Slide Number Placeholder 3"/>
          <p:cNvSpPr>
            <a:spLocks noGrp="1"/>
          </p:cNvSpPr>
          <p:nvPr>
            <p:ph type="sldNum" sz="quarter" idx="12"/>
          </p:nvPr>
        </p:nvSpPr>
        <p:spPr/>
        <p:txBody>
          <a:bodyPr/>
          <a:lstStyle/>
          <a:p>
            <a:pPr defTabSz="914400"/>
            <a:fld id="{0431C951-9D62-474D-B35D-66AB940D3B2F}" type="slidenum">
              <a:rPr lang="en-US" smtClean="0">
                <a:solidFill>
                  <a:prstClr val="white">
                    <a:lumMod val="65000"/>
                  </a:prstClr>
                </a:solidFill>
              </a:rPr>
              <a:pPr defTabSz="914400"/>
              <a:t>37</a:t>
            </a:fld>
            <a:endParaRPr lang="en-US" dirty="0">
              <a:solidFill>
                <a:prstClr val="white">
                  <a:lumMod val="65000"/>
                </a:prstClr>
              </a:solidFill>
            </a:endParaRPr>
          </a:p>
        </p:txBody>
      </p:sp>
      <p:grpSp>
        <p:nvGrpSpPr>
          <p:cNvPr id="20" name="Group 19"/>
          <p:cNvGrpSpPr/>
          <p:nvPr/>
        </p:nvGrpSpPr>
        <p:grpSpPr>
          <a:xfrm>
            <a:off x="50334" y="1303504"/>
            <a:ext cx="2933221" cy="1701855"/>
            <a:chOff x="285226" y="1105042"/>
            <a:chExt cx="2933221" cy="1701855"/>
          </a:xfrm>
        </p:grpSpPr>
        <p:sp>
          <p:nvSpPr>
            <p:cNvPr id="9" name="Rectangle 8"/>
            <p:cNvSpPr/>
            <p:nvPr/>
          </p:nvSpPr>
          <p:spPr>
            <a:xfrm>
              <a:off x="285226" y="1260320"/>
              <a:ext cx="2933221" cy="1546577"/>
            </a:xfrm>
            <a:prstGeom prst="rect">
              <a:avLst/>
            </a:prstGeom>
          </p:spPr>
          <p:txBody>
            <a:bodyPr wrap="square" lIns="68580" tIns="34290" rIns="68580" bIns="34290">
              <a:spAutoFit/>
            </a:bodyPr>
            <a:lstStyle/>
            <a:p>
              <a:pPr algn="r"/>
              <a:r>
                <a:rPr lang="en-US" sz="1600" dirty="0" smtClean="0">
                  <a:latin typeface="+mj-lt"/>
                </a:rPr>
                <a:t>             of consumers think </a:t>
              </a:r>
              <a:br>
                <a:rPr lang="en-US" sz="1600" dirty="0" smtClean="0">
                  <a:latin typeface="+mj-lt"/>
                </a:rPr>
              </a:br>
              <a:r>
                <a:rPr lang="en-US" sz="1600" dirty="0" smtClean="0">
                  <a:latin typeface="+mj-lt"/>
                </a:rPr>
                <a:t>brands </a:t>
              </a:r>
              <a:r>
                <a:rPr lang="en-US" sz="1600" b="1" dirty="0" smtClean="0">
                  <a:solidFill>
                    <a:schemeClr val="accent2"/>
                  </a:solidFill>
                  <a:latin typeface="+mj-lt"/>
                </a:rPr>
                <a:t>pay more attention </a:t>
              </a:r>
              <a:br>
                <a:rPr lang="en-US" sz="1600" b="1" dirty="0" smtClean="0">
                  <a:solidFill>
                    <a:schemeClr val="accent2"/>
                  </a:solidFill>
                  <a:latin typeface="+mj-lt"/>
                </a:rPr>
              </a:br>
              <a:r>
                <a:rPr lang="en-US" sz="1600" b="1" dirty="0" smtClean="0">
                  <a:solidFill>
                    <a:schemeClr val="accent2"/>
                  </a:solidFill>
                  <a:latin typeface="+mj-lt"/>
                </a:rPr>
                <a:t>to generating sales </a:t>
              </a:r>
              <a:r>
                <a:rPr lang="en-US" sz="1600" dirty="0" smtClean="0">
                  <a:latin typeface="+mj-lt"/>
                </a:rPr>
                <a:t>across multiple channels than they do </a:t>
              </a:r>
              <a:br>
                <a:rPr lang="en-US" sz="1600" dirty="0" smtClean="0">
                  <a:latin typeface="+mj-lt"/>
                </a:rPr>
              </a:br>
              <a:r>
                <a:rPr lang="en-US" sz="1600" dirty="0" smtClean="0">
                  <a:latin typeface="+mj-lt"/>
                </a:rPr>
                <a:t>to </a:t>
              </a:r>
              <a:r>
                <a:rPr lang="en-US" sz="1600" b="1" dirty="0" smtClean="0">
                  <a:solidFill>
                    <a:schemeClr val="accent2"/>
                  </a:solidFill>
                  <a:latin typeface="+mj-lt"/>
                </a:rPr>
                <a:t>providing an integrated customer service</a:t>
              </a:r>
              <a:r>
                <a:rPr lang="en-US" sz="1600" dirty="0" smtClean="0">
                  <a:latin typeface="+mj-lt"/>
                </a:rPr>
                <a:t> experience.</a:t>
              </a:r>
              <a:endParaRPr lang="en-US" sz="1600" dirty="0">
                <a:effectLst/>
                <a:latin typeface="+mj-lt"/>
              </a:endParaRPr>
            </a:p>
          </p:txBody>
        </p:sp>
        <p:sp>
          <p:nvSpPr>
            <p:cNvPr id="19" name="Rectangle 18"/>
            <p:cNvSpPr/>
            <p:nvPr/>
          </p:nvSpPr>
          <p:spPr>
            <a:xfrm>
              <a:off x="855678" y="1105042"/>
              <a:ext cx="737702" cy="523220"/>
            </a:xfrm>
            <a:prstGeom prst="rect">
              <a:avLst/>
            </a:prstGeom>
          </p:spPr>
          <p:txBody>
            <a:bodyPr wrap="none">
              <a:spAutoFit/>
            </a:bodyPr>
            <a:lstStyle/>
            <a:p>
              <a:r>
                <a:rPr lang="en-US" sz="2800" b="1" dirty="0">
                  <a:solidFill>
                    <a:schemeClr val="accent2"/>
                  </a:solidFill>
                </a:rPr>
                <a:t>73</a:t>
              </a:r>
              <a:r>
                <a:rPr lang="en-US" sz="2000" b="1" dirty="0" smtClean="0">
                  <a:solidFill>
                    <a:schemeClr val="accent2"/>
                  </a:solidFill>
                </a:rPr>
                <a:t>%</a:t>
              </a:r>
              <a:endParaRPr lang="en-US" dirty="0">
                <a:solidFill>
                  <a:schemeClr val="accent2"/>
                </a:solidFill>
              </a:endParaRPr>
            </a:p>
          </p:txBody>
        </p:sp>
      </p:grpSp>
      <p:grpSp>
        <p:nvGrpSpPr>
          <p:cNvPr id="23" name="Group 22"/>
          <p:cNvGrpSpPr/>
          <p:nvPr/>
        </p:nvGrpSpPr>
        <p:grpSpPr>
          <a:xfrm>
            <a:off x="6117790" y="1425920"/>
            <a:ext cx="2935224" cy="1457022"/>
            <a:chOff x="6168126" y="1226764"/>
            <a:chExt cx="2798895" cy="1457022"/>
          </a:xfrm>
        </p:grpSpPr>
        <p:sp>
          <p:nvSpPr>
            <p:cNvPr id="8" name="TextBox 7"/>
            <p:cNvSpPr txBox="1"/>
            <p:nvPr/>
          </p:nvSpPr>
          <p:spPr>
            <a:xfrm>
              <a:off x="6168126" y="1383430"/>
              <a:ext cx="2798895" cy="1300356"/>
            </a:xfrm>
            <a:prstGeom prst="rect">
              <a:avLst/>
            </a:prstGeom>
            <a:noFill/>
          </p:spPr>
          <p:txBody>
            <a:bodyPr wrap="square" lIns="68580" tIns="34290" rIns="68580" bIns="34290" rtlCol="0">
              <a:spAutoFit/>
            </a:bodyPr>
            <a:lstStyle/>
            <a:p>
              <a:r>
                <a:rPr lang="en-US" sz="1600" dirty="0" smtClean="0">
                  <a:latin typeface="+mj-lt"/>
                </a:rPr>
                <a:t>Nearly              of mobile phone, health insurance, and retail bank customers </a:t>
              </a:r>
              <a:r>
                <a:rPr lang="en-US" sz="1600" b="1" dirty="0" smtClean="0">
                  <a:solidFill>
                    <a:schemeClr val="accent2"/>
                  </a:solidFill>
                  <a:latin typeface="+mj-lt"/>
                </a:rPr>
                <a:t>wish their providers offered video chat </a:t>
              </a:r>
              <a:r>
                <a:rPr lang="en-US" sz="1600" dirty="0" smtClean="0">
                  <a:latin typeface="+mj-lt"/>
                </a:rPr>
                <a:t>tools for customer service.</a:t>
              </a:r>
              <a:endParaRPr lang="en-US" sz="1600" dirty="0">
                <a:latin typeface="+mj-lt"/>
              </a:endParaRPr>
            </a:p>
          </p:txBody>
        </p:sp>
        <p:sp>
          <p:nvSpPr>
            <p:cNvPr id="22" name="Rectangle 21"/>
            <p:cNvSpPr/>
            <p:nvPr/>
          </p:nvSpPr>
          <p:spPr>
            <a:xfrm>
              <a:off x="6683054" y="1226764"/>
              <a:ext cx="737701" cy="523220"/>
            </a:xfrm>
            <a:prstGeom prst="rect">
              <a:avLst/>
            </a:prstGeom>
          </p:spPr>
          <p:txBody>
            <a:bodyPr wrap="none">
              <a:spAutoFit/>
            </a:bodyPr>
            <a:lstStyle/>
            <a:p>
              <a:pPr algn="ctr"/>
              <a:r>
                <a:rPr lang="en-US" sz="2800" b="1" dirty="0">
                  <a:solidFill>
                    <a:schemeClr val="accent2"/>
                  </a:solidFill>
                </a:rPr>
                <a:t>25</a:t>
              </a:r>
              <a:r>
                <a:rPr lang="en-US" sz="2000" b="1" dirty="0" smtClean="0">
                  <a:solidFill>
                    <a:schemeClr val="accent2"/>
                  </a:solidFill>
                </a:rPr>
                <a:t>%</a:t>
              </a:r>
              <a:endParaRPr lang="en-US" dirty="0">
                <a:solidFill>
                  <a:schemeClr val="accent2"/>
                </a:solidFill>
              </a:endParaRPr>
            </a:p>
          </p:txBody>
        </p:sp>
      </p:grpSp>
      <p:grpSp>
        <p:nvGrpSpPr>
          <p:cNvPr id="30" name="Group 29"/>
          <p:cNvGrpSpPr/>
          <p:nvPr/>
        </p:nvGrpSpPr>
        <p:grpSpPr>
          <a:xfrm>
            <a:off x="2376558" y="3631742"/>
            <a:ext cx="4382546" cy="818386"/>
            <a:chOff x="2812786" y="3422017"/>
            <a:chExt cx="4382546" cy="818386"/>
          </a:xfrm>
        </p:grpSpPr>
        <p:grpSp>
          <p:nvGrpSpPr>
            <p:cNvPr id="29" name="Group 28"/>
            <p:cNvGrpSpPr/>
            <p:nvPr/>
          </p:nvGrpSpPr>
          <p:grpSpPr>
            <a:xfrm>
              <a:off x="3062117" y="3422017"/>
              <a:ext cx="3883884" cy="523220"/>
              <a:chOff x="3123828" y="3422017"/>
              <a:chExt cx="3883884" cy="523220"/>
            </a:xfrm>
          </p:grpSpPr>
          <p:sp>
            <p:nvSpPr>
              <p:cNvPr id="6" name="TextBox 5"/>
              <p:cNvSpPr txBox="1"/>
              <p:nvPr/>
            </p:nvSpPr>
            <p:spPr>
              <a:xfrm>
                <a:off x="3123828" y="3564773"/>
                <a:ext cx="3883884" cy="315471"/>
              </a:xfrm>
              <a:prstGeom prst="rect">
                <a:avLst/>
              </a:prstGeom>
              <a:noFill/>
            </p:spPr>
            <p:txBody>
              <a:bodyPr wrap="square" lIns="91440" tIns="34290" rIns="91440" bIns="34290" rtlCol="0" anchor="ctr" anchorCtr="0">
                <a:spAutoFit/>
              </a:bodyPr>
              <a:lstStyle/>
              <a:p>
                <a:pPr algn="ctr"/>
                <a:r>
                  <a:rPr lang="en-US" sz="1600" dirty="0" smtClean="0">
                    <a:latin typeface="+mj-lt"/>
                  </a:rPr>
                  <a:t>              of </a:t>
                </a:r>
                <a:r>
                  <a:rPr lang="en-US" sz="1600" dirty="0">
                    <a:latin typeface="+mj-lt"/>
                  </a:rPr>
                  <a:t>consumers want </a:t>
                </a:r>
                <a:r>
                  <a:rPr lang="en-US" sz="1600" b="1" dirty="0">
                    <a:solidFill>
                      <a:schemeClr val="accent2"/>
                    </a:solidFill>
                    <a:latin typeface="+mj-lt"/>
                  </a:rPr>
                  <a:t>personalization</a:t>
                </a:r>
                <a:r>
                  <a:rPr lang="en-US" sz="1600" dirty="0" smtClean="0">
                    <a:latin typeface="+mj-lt"/>
                  </a:rPr>
                  <a:t>,</a:t>
                </a:r>
                <a:endParaRPr lang="en-US" sz="1600" dirty="0">
                  <a:latin typeface="+mj-lt"/>
                </a:endParaRPr>
              </a:p>
            </p:txBody>
          </p:sp>
          <p:sp>
            <p:nvSpPr>
              <p:cNvPr id="25" name="Rectangle 24"/>
              <p:cNvSpPr/>
              <p:nvPr/>
            </p:nvSpPr>
            <p:spPr>
              <a:xfrm>
                <a:off x="3217703" y="3422017"/>
                <a:ext cx="737701" cy="523220"/>
              </a:xfrm>
              <a:prstGeom prst="rect">
                <a:avLst/>
              </a:prstGeom>
            </p:spPr>
            <p:txBody>
              <a:bodyPr wrap="none">
                <a:spAutoFit/>
              </a:bodyPr>
              <a:lstStyle/>
              <a:p>
                <a:pPr algn="ctr"/>
                <a:r>
                  <a:rPr lang="en-US" sz="2800" b="1" dirty="0">
                    <a:solidFill>
                      <a:srgbClr val="297FD5"/>
                    </a:solidFill>
                  </a:rPr>
                  <a:t>89</a:t>
                </a:r>
                <a:r>
                  <a:rPr lang="en-US" sz="2000" b="1" dirty="0" smtClean="0">
                    <a:solidFill>
                      <a:srgbClr val="297FD5"/>
                    </a:solidFill>
                  </a:rPr>
                  <a:t>%</a:t>
                </a:r>
                <a:endParaRPr lang="en-US" dirty="0"/>
              </a:p>
            </p:txBody>
          </p:sp>
        </p:grpSp>
        <p:grpSp>
          <p:nvGrpSpPr>
            <p:cNvPr id="28" name="Group 27"/>
            <p:cNvGrpSpPr/>
            <p:nvPr/>
          </p:nvGrpSpPr>
          <p:grpSpPr>
            <a:xfrm>
              <a:off x="2812786" y="3717183"/>
              <a:ext cx="4382546" cy="523220"/>
              <a:chOff x="2812786" y="3717183"/>
              <a:chExt cx="4382546" cy="523220"/>
            </a:xfrm>
          </p:grpSpPr>
          <p:sp>
            <p:nvSpPr>
              <p:cNvPr id="16" name="Rectangle 15"/>
              <p:cNvSpPr/>
              <p:nvPr/>
            </p:nvSpPr>
            <p:spPr>
              <a:xfrm>
                <a:off x="2812786" y="3853634"/>
                <a:ext cx="4382546" cy="338554"/>
              </a:xfrm>
              <a:prstGeom prst="rect">
                <a:avLst/>
              </a:prstGeom>
            </p:spPr>
            <p:txBody>
              <a:bodyPr wrap="square" lIns="91440" rIns="91440" anchor="ctr" anchorCtr="0">
                <a:spAutoFit/>
              </a:bodyPr>
              <a:lstStyle/>
              <a:p>
                <a:pPr lvl="0" algn="ctr"/>
                <a:r>
                  <a:rPr lang="en-US" sz="1600" dirty="0">
                    <a:solidFill>
                      <a:srgbClr val="092E4D"/>
                    </a:solidFill>
                  </a:rPr>
                  <a:t> but only </a:t>
                </a:r>
                <a:r>
                  <a:rPr lang="en-US" sz="1600" dirty="0" smtClean="0">
                    <a:solidFill>
                      <a:srgbClr val="092E4D"/>
                    </a:solidFill>
                  </a:rPr>
                  <a:t>              </a:t>
                </a:r>
                <a:r>
                  <a:rPr lang="en-US" sz="1600" b="1" dirty="0" smtClean="0">
                    <a:solidFill>
                      <a:srgbClr val="297FD5"/>
                    </a:solidFill>
                  </a:rPr>
                  <a:t>see </a:t>
                </a:r>
                <a:r>
                  <a:rPr lang="en-US" sz="1600" b="1" dirty="0">
                    <a:solidFill>
                      <a:srgbClr val="297FD5"/>
                    </a:solidFill>
                  </a:rPr>
                  <a:t>it frequently </a:t>
                </a:r>
                <a:r>
                  <a:rPr lang="en-US" sz="1600" dirty="0">
                    <a:solidFill>
                      <a:srgbClr val="092E4D"/>
                    </a:solidFill>
                  </a:rPr>
                  <a:t>from retailers.</a:t>
                </a:r>
              </a:p>
            </p:txBody>
          </p:sp>
          <p:sp>
            <p:nvSpPr>
              <p:cNvPr id="27" name="Rectangle 26"/>
              <p:cNvSpPr/>
              <p:nvPr/>
            </p:nvSpPr>
            <p:spPr>
              <a:xfrm>
                <a:off x="3689441" y="3717183"/>
                <a:ext cx="737701" cy="523220"/>
              </a:xfrm>
              <a:prstGeom prst="rect">
                <a:avLst/>
              </a:prstGeom>
            </p:spPr>
            <p:txBody>
              <a:bodyPr wrap="none">
                <a:spAutoFit/>
              </a:bodyPr>
              <a:lstStyle/>
              <a:p>
                <a:pPr algn="ctr"/>
                <a:r>
                  <a:rPr lang="en-US" sz="2800" b="1" dirty="0">
                    <a:solidFill>
                      <a:schemeClr val="accent2"/>
                    </a:solidFill>
                  </a:rPr>
                  <a:t>18</a:t>
                </a:r>
                <a:r>
                  <a:rPr lang="en-US" sz="2000" b="1" dirty="0" smtClean="0">
                    <a:solidFill>
                      <a:schemeClr val="accent2"/>
                    </a:solidFill>
                  </a:rPr>
                  <a:t>%</a:t>
                </a:r>
                <a:endParaRPr lang="en-US" dirty="0">
                  <a:solidFill>
                    <a:schemeClr val="accent2"/>
                  </a:solidFill>
                </a:endParaRPr>
              </a:p>
            </p:txBody>
          </p:sp>
        </p:grpSp>
      </p:grpSp>
    </p:spTree>
    <p:extLst>
      <p:ext uri="{BB962C8B-B14F-4D97-AF65-F5344CB8AC3E}">
        <p14:creationId xmlns:p14="http://schemas.microsoft.com/office/powerpoint/2010/main" val="2940683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286" t="34534" r="17470" b="26504"/>
          <a:stretch/>
        </p:blipFill>
        <p:spPr bwMode="auto">
          <a:xfrm>
            <a:off x="-142503" y="914973"/>
            <a:ext cx="9286504" cy="3313553"/>
          </a:xfrm>
          <a:prstGeom prst="rect">
            <a:avLst/>
          </a:prstGeom>
          <a:noFill/>
          <a:extLst>
            <a:ext uri="{909E8E84-426E-40DD-AFC4-6F175D3DCCD1}">
              <a14:hiddenFill xmlns:a14="http://schemas.microsoft.com/office/drawing/2010/main">
                <a:solidFill>
                  <a:srgbClr val="FFFFFF"/>
                </a:solidFill>
              </a14:hiddenFill>
            </a:ext>
          </a:extLst>
        </p:spPr>
      </p:pic>
      <p:sp>
        <p:nvSpPr>
          <p:cNvPr id="26" name="Content Placeholder 1"/>
          <p:cNvSpPr txBox="1">
            <a:spLocks/>
          </p:cNvSpPr>
          <p:nvPr/>
        </p:nvSpPr>
        <p:spPr>
          <a:xfrm>
            <a:off x="5017918" y="1198539"/>
            <a:ext cx="3949099" cy="2746422"/>
          </a:xfrm>
          <a:prstGeom prst="rect">
            <a:avLst/>
          </a:prstGeom>
          <a:solidFill>
            <a:schemeClr val="bg1">
              <a:alpha val="69000"/>
            </a:schemeClr>
          </a:solidFill>
          <a:ln w="57150">
            <a:solidFill>
              <a:schemeClr val="accent1"/>
            </a:solidFill>
            <a:miter lim="800000"/>
          </a:ln>
          <a:effectLst/>
        </p:spPr>
        <p:txBody>
          <a:bodyPr vert="horz" lIns="548640" tIns="45720" rIns="91440" bIns="45720" rtlCol="0" anchor="ctr" anchorCtr="0">
            <a:normAutofit fontScale="92500"/>
          </a:bodyPr>
          <a:lstStyle>
            <a:lvl1pPr marL="342900" indent="-342900" algn="l" defTabSz="457200" rtl="0" eaLnBrk="1" latinLnBrk="0" hangingPunct="1">
              <a:spcBef>
                <a:spcPct val="20000"/>
              </a:spcBef>
              <a:buFont typeface="Arial"/>
              <a:buChar char="•"/>
              <a:defRPr sz="2400" kern="1200">
                <a:solidFill>
                  <a:schemeClr val="tx1"/>
                </a:solidFill>
                <a:effectLst/>
                <a:latin typeface="+mn-lt"/>
                <a:ea typeface="+mn-ea"/>
                <a:cs typeface="+mn-cs"/>
              </a:defRPr>
            </a:lvl1pPr>
            <a:lvl2pPr marL="742950" indent="-285750" algn="l" defTabSz="457200" rtl="0" eaLnBrk="1" latinLnBrk="0" hangingPunct="1">
              <a:spcBef>
                <a:spcPct val="20000"/>
              </a:spcBef>
              <a:buFont typeface="Arial"/>
              <a:buChar char="–"/>
              <a:defRPr sz="2000" kern="1200">
                <a:solidFill>
                  <a:schemeClr val="tx1"/>
                </a:solidFill>
                <a:effectLst/>
                <a:latin typeface="+mn-lt"/>
                <a:ea typeface="+mn-ea"/>
                <a:cs typeface="+mn-cs"/>
              </a:defRPr>
            </a:lvl2pPr>
            <a:lvl3pPr marL="1143000" indent="-228600" algn="l" defTabSz="457200" rtl="0" eaLnBrk="1" latinLnBrk="0" hangingPunct="1">
              <a:spcBef>
                <a:spcPct val="20000"/>
              </a:spcBef>
              <a:buFont typeface="Arial"/>
              <a:buChar char="•"/>
              <a:defRPr sz="1800" kern="1200">
                <a:solidFill>
                  <a:schemeClr val="tx1"/>
                </a:solidFill>
                <a:effectLst/>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tx1"/>
                </a:solidFill>
                <a:effectLst/>
                <a:latin typeface="+mn-lt"/>
                <a:ea typeface="+mn-ea"/>
                <a:cs typeface="+mn-cs"/>
              </a:defRPr>
            </a:lvl4pPr>
            <a:lvl5pPr marL="2057400" indent="-228600" algn="l" defTabSz="457200" rtl="0" eaLnBrk="1" latinLnBrk="0" hangingPunct="1">
              <a:spcBef>
                <a:spcPct val="20000"/>
              </a:spcBef>
              <a:buFont typeface="Arial"/>
              <a:buChar char="»"/>
              <a:defRPr sz="1600" kern="1200">
                <a:solidFill>
                  <a:schemeClr val="tx1"/>
                </a:solidFill>
                <a:effectLst/>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Clr>
                <a:schemeClr val="accent2"/>
              </a:buClr>
              <a:buFont typeface="Wingdings" panose="05000000000000000000" pitchFamily="2" charset="2"/>
              <a:buChar char="ü"/>
            </a:pPr>
            <a:r>
              <a:rPr lang="en-US" dirty="0" smtClean="0"/>
              <a:t>Accessibility</a:t>
            </a:r>
          </a:p>
          <a:p>
            <a:pPr>
              <a:buClr>
                <a:schemeClr val="accent2"/>
              </a:buClr>
              <a:buFont typeface="Wingdings" panose="05000000000000000000" pitchFamily="2" charset="2"/>
              <a:buChar char="ü"/>
            </a:pPr>
            <a:r>
              <a:rPr lang="en-US" dirty="0" smtClean="0"/>
              <a:t>Ease</a:t>
            </a:r>
          </a:p>
          <a:p>
            <a:pPr>
              <a:buClr>
                <a:schemeClr val="accent2"/>
              </a:buClr>
              <a:buFont typeface="Wingdings" panose="05000000000000000000" pitchFamily="2" charset="2"/>
              <a:buChar char="ü"/>
            </a:pPr>
            <a:r>
              <a:rPr lang="en-US" dirty="0" smtClean="0"/>
              <a:t>Self-service</a:t>
            </a:r>
          </a:p>
          <a:p>
            <a:pPr>
              <a:buClr>
                <a:schemeClr val="accent2"/>
              </a:buClr>
              <a:buFont typeface="Wingdings" panose="05000000000000000000" pitchFamily="2" charset="2"/>
              <a:buChar char="ü"/>
            </a:pPr>
            <a:r>
              <a:rPr lang="en-US" dirty="0" smtClean="0"/>
              <a:t>Answers</a:t>
            </a:r>
          </a:p>
          <a:p>
            <a:pPr>
              <a:buClr>
                <a:schemeClr val="accent2"/>
              </a:buClr>
              <a:buFont typeface="Wingdings" panose="05000000000000000000" pitchFamily="2" charset="2"/>
              <a:buChar char="ü"/>
            </a:pPr>
            <a:r>
              <a:rPr lang="en-US" b="1" dirty="0" smtClean="0">
                <a:solidFill>
                  <a:schemeClr val="accent2"/>
                </a:solidFill>
              </a:rPr>
              <a:t>HELP!</a:t>
            </a:r>
          </a:p>
          <a:p>
            <a:pPr marL="0" indent="0">
              <a:buClr>
                <a:schemeClr val="accent2"/>
              </a:buClr>
              <a:buFont typeface="Arial"/>
              <a:buNone/>
            </a:pPr>
            <a:r>
              <a:rPr lang="en-US" sz="2600" b="1" dirty="0" smtClean="0">
                <a:solidFill>
                  <a:schemeClr val="accent2"/>
                </a:solidFill>
              </a:rPr>
              <a:t>Remarkable Experiences!</a:t>
            </a:r>
            <a:endParaRPr lang="en-US" sz="2600" b="1" dirty="0">
              <a:solidFill>
                <a:schemeClr val="accent2"/>
              </a:solidFill>
            </a:endParaRPr>
          </a:p>
        </p:txBody>
      </p:sp>
      <p:sp>
        <p:nvSpPr>
          <p:cNvPr id="3" name="Title 2"/>
          <p:cNvSpPr>
            <a:spLocks noGrp="1"/>
          </p:cNvSpPr>
          <p:nvPr>
            <p:ph type="title"/>
          </p:nvPr>
        </p:nvSpPr>
        <p:spPr/>
        <p:txBody>
          <a:bodyPr/>
          <a:lstStyle/>
          <a:p>
            <a:r>
              <a:rPr lang="en-US" dirty="0" smtClean="0"/>
              <a:t>What Do Customers Really Want?</a:t>
            </a:r>
            <a:endParaRPr lang="en-US" dirty="0"/>
          </a:p>
        </p:txBody>
      </p:sp>
      <p:sp>
        <p:nvSpPr>
          <p:cNvPr id="6" name="Footer Placeholder 5"/>
          <p:cNvSpPr>
            <a:spLocks noGrp="1"/>
          </p:cNvSpPr>
          <p:nvPr>
            <p:ph type="ftr" sz="quarter" idx="11"/>
          </p:nvPr>
        </p:nvSpPr>
        <p:spPr/>
        <p:txBody>
          <a:bodyPr/>
          <a:lstStyle/>
          <a:p>
            <a:r>
              <a:rPr lang="en-US" dirty="0" smtClean="0"/>
              <a:t>CaféX Communications Confidential © 2015 – All Rights Reserved. </a:t>
            </a:r>
            <a:endParaRPr lang="en-US" dirty="0"/>
          </a:p>
        </p:txBody>
      </p:sp>
      <p:sp>
        <p:nvSpPr>
          <p:cNvPr id="18" name="Slide Number Placeholder 17"/>
          <p:cNvSpPr>
            <a:spLocks noGrp="1"/>
          </p:cNvSpPr>
          <p:nvPr>
            <p:ph type="sldNum" sz="quarter" idx="12"/>
          </p:nvPr>
        </p:nvSpPr>
        <p:spPr/>
        <p:txBody>
          <a:bodyPr/>
          <a:lstStyle/>
          <a:p>
            <a:fld id="{0431C951-9D62-474D-B35D-66AB940D3B2F}" type="slidenum">
              <a:rPr lang="en-US" smtClean="0"/>
              <a:pPr/>
              <a:t>38</a:t>
            </a:fld>
            <a:endParaRPr lang="en-US" dirty="0"/>
          </a:p>
        </p:txBody>
      </p:sp>
      <p:sp>
        <p:nvSpPr>
          <p:cNvPr id="5" name="TextBox 4"/>
          <p:cNvSpPr txBox="1"/>
          <p:nvPr/>
        </p:nvSpPr>
        <p:spPr>
          <a:xfrm>
            <a:off x="107629" y="4551451"/>
            <a:ext cx="3412067" cy="223138"/>
          </a:xfrm>
          <a:prstGeom prst="rect">
            <a:avLst/>
          </a:prstGeom>
          <a:noFill/>
        </p:spPr>
        <p:txBody>
          <a:bodyPr wrap="square" lIns="68580" tIns="34290" rIns="68580" bIns="34290" rtlCol="0">
            <a:spAutoFit/>
          </a:bodyPr>
          <a:lstStyle/>
          <a:p>
            <a:r>
              <a:rPr lang="en-US" sz="1000" i="1" dirty="0"/>
              <a:t>Mobile Spend in 2015</a:t>
            </a:r>
            <a:r>
              <a:rPr lang="en-US" sz="1000" dirty="0"/>
              <a:t>, Contact Solutions</a:t>
            </a:r>
          </a:p>
        </p:txBody>
      </p:sp>
      <p:grpSp>
        <p:nvGrpSpPr>
          <p:cNvPr id="25" name="Group 24"/>
          <p:cNvGrpSpPr/>
          <p:nvPr/>
        </p:nvGrpSpPr>
        <p:grpSpPr>
          <a:xfrm>
            <a:off x="198934" y="1139342"/>
            <a:ext cx="5075649" cy="2864816"/>
            <a:chOff x="3623734" y="750840"/>
            <a:chExt cx="5075649" cy="2864816"/>
          </a:xfrm>
        </p:grpSpPr>
        <p:sp>
          <p:nvSpPr>
            <p:cNvPr id="13" name="Title 2"/>
            <p:cNvSpPr txBox="1">
              <a:spLocks/>
            </p:cNvSpPr>
            <p:nvPr/>
          </p:nvSpPr>
          <p:spPr bwMode="auto">
            <a:xfrm>
              <a:off x="3623734" y="750840"/>
              <a:ext cx="5075649" cy="2864816"/>
            </a:xfrm>
            <a:prstGeom prst="rect">
              <a:avLst/>
            </a:prstGeom>
            <a:solidFill>
              <a:schemeClr val="bg1"/>
            </a:solidFill>
            <a:ln w="76200">
              <a:solidFill>
                <a:schemeClr val="bg1"/>
              </a:solidFill>
              <a:miter lim="800000"/>
              <a:headEnd/>
              <a:tailEnd/>
            </a:ln>
            <a:effectLst>
              <a:outerShdw blurRad="63500" algn="ctr" rotWithShape="0">
                <a:prstClr val="black"/>
              </a:outerShdw>
            </a:effectLst>
          </p:spPr>
          <p:txBody>
            <a:bodyPr lIns="91440" tIns="182880" rIns="91440" bIns="34290" anchor="t" anchorCtr="0"/>
            <a:lstStyle>
              <a:lvl1pPr algn="l" rtl="0" eaLnBrk="1" fontAlgn="base" hangingPunct="1">
                <a:spcBef>
                  <a:spcPct val="0"/>
                </a:spcBef>
                <a:spcAft>
                  <a:spcPct val="0"/>
                </a:spcAft>
                <a:defRPr lang="en-US" sz="2600" dirty="0" smtClean="0">
                  <a:solidFill>
                    <a:schemeClr val="tx1"/>
                  </a:solidFill>
                  <a:latin typeface="+mn-lt"/>
                  <a:ea typeface="Tahoma" pitchFamily="34" charset="0"/>
                  <a:cs typeface="Tahoma" pitchFamily="34" charset="0"/>
                </a:defRPr>
              </a:lvl1pPr>
              <a:lvl2pPr algn="l" rtl="0" eaLnBrk="1" fontAlgn="base" hangingPunct="1">
                <a:spcBef>
                  <a:spcPct val="0"/>
                </a:spcBef>
                <a:spcAft>
                  <a:spcPct val="0"/>
                </a:spcAft>
                <a:defRPr>
                  <a:solidFill>
                    <a:srgbClr val="666666"/>
                  </a:solidFill>
                  <a:latin typeface="Arial" pitchFamily="-65" charset="0"/>
                  <a:ea typeface="ＭＳ Ｐゴシック"/>
                  <a:cs typeface="ＭＳ Ｐゴシック"/>
                </a:defRPr>
              </a:lvl2pPr>
              <a:lvl3pPr algn="l" rtl="0" eaLnBrk="1" fontAlgn="base" hangingPunct="1">
                <a:spcBef>
                  <a:spcPct val="0"/>
                </a:spcBef>
                <a:spcAft>
                  <a:spcPct val="0"/>
                </a:spcAft>
                <a:defRPr>
                  <a:solidFill>
                    <a:srgbClr val="666666"/>
                  </a:solidFill>
                  <a:latin typeface="Arial" pitchFamily="-65" charset="0"/>
                  <a:ea typeface="ＭＳ Ｐゴシック"/>
                  <a:cs typeface="ＭＳ Ｐゴシック"/>
                </a:defRPr>
              </a:lvl3pPr>
              <a:lvl4pPr algn="l" rtl="0" eaLnBrk="1" fontAlgn="base" hangingPunct="1">
                <a:spcBef>
                  <a:spcPct val="0"/>
                </a:spcBef>
                <a:spcAft>
                  <a:spcPct val="0"/>
                </a:spcAft>
                <a:defRPr>
                  <a:solidFill>
                    <a:srgbClr val="666666"/>
                  </a:solidFill>
                  <a:latin typeface="Arial" pitchFamily="-65" charset="0"/>
                  <a:ea typeface="ＭＳ Ｐゴシック"/>
                  <a:cs typeface="ＭＳ Ｐゴシック"/>
                </a:defRPr>
              </a:lvl4pPr>
              <a:lvl5pPr algn="l" rtl="0" eaLnBrk="1" fontAlgn="base" hangingPunct="1">
                <a:spcBef>
                  <a:spcPct val="0"/>
                </a:spcBef>
                <a:spcAft>
                  <a:spcPct val="0"/>
                </a:spcAft>
                <a:defRPr>
                  <a:solidFill>
                    <a:srgbClr val="666666"/>
                  </a:solidFill>
                  <a:latin typeface="Arial" pitchFamily="-65" charset="0"/>
                  <a:ea typeface="ＭＳ Ｐゴシック"/>
                  <a:cs typeface="ＭＳ Ｐゴシック"/>
                </a:defRPr>
              </a:lvl5pPr>
              <a:lvl6pPr marL="457200" algn="r" rtl="0" eaLnBrk="1" fontAlgn="base" hangingPunct="1">
                <a:spcBef>
                  <a:spcPct val="0"/>
                </a:spcBef>
                <a:spcAft>
                  <a:spcPct val="0"/>
                </a:spcAft>
                <a:defRPr>
                  <a:solidFill>
                    <a:schemeClr val="tx1"/>
                  </a:solidFill>
                  <a:latin typeface="Arial" pitchFamily="-65" charset="0"/>
                </a:defRPr>
              </a:lvl6pPr>
              <a:lvl7pPr marL="914400" algn="r" rtl="0" eaLnBrk="1" fontAlgn="base" hangingPunct="1">
                <a:spcBef>
                  <a:spcPct val="0"/>
                </a:spcBef>
                <a:spcAft>
                  <a:spcPct val="0"/>
                </a:spcAft>
                <a:defRPr>
                  <a:solidFill>
                    <a:schemeClr val="tx1"/>
                  </a:solidFill>
                  <a:latin typeface="Arial" pitchFamily="-65" charset="0"/>
                </a:defRPr>
              </a:lvl7pPr>
              <a:lvl8pPr marL="1371600" algn="r" rtl="0" eaLnBrk="1" fontAlgn="base" hangingPunct="1">
                <a:spcBef>
                  <a:spcPct val="0"/>
                </a:spcBef>
                <a:spcAft>
                  <a:spcPct val="0"/>
                </a:spcAft>
                <a:defRPr>
                  <a:solidFill>
                    <a:schemeClr val="tx1"/>
                  </a:solidFill>
                  <a:latin typeface="Arial" pitchFamily="-65" charset="0"/>
                </a:defRPr>
              </a:lvl8pPr>
              <a:lvl9pPr marL="1828800" algn="r" rtl="0" eaLnBrk="1" fontAlgn="base" hangingPunct="1">
                <a:spcBef>
                  <a:spcPct val="0"/>
                </a:spcBef>
                <a:spcAft>
                  <a:spcPct val="0"/>
                </a:spcAft>
                <a:defRPr>
                  <a:solidFill>
                    <a:schemeClr val="tx1"/>
                  </a:solidFill>
                  <a:latin typeface="Arial" pitchFamily="-65" charset="0"/>
                </a:defRPr>
              </a:lvl9pPr>
            </a:lstStyle>
            <a:p>
              <a:pPr algn="ctr" defTabSz="685800"/>
              <a:r>
                <a:rPr lang="en-US" sz="1700" b="1" kern="0" dirty="0"/>
                <a:t>Invest in in-app customer service to avoid frustration</a:t>
              </a:r>
            </a:p>
          </p:txBody>
        </p:sp>
        <p:sp>
          <p:nvSpPr>
            <p:cNvPr id="7" name="Oval 6"/>
            <p:cNvSpPr/>
            <p:nvPr/>
          </p:nvSpPr>
          <p:spPr bwMode="auto">
            <a:xfrm>
              <a:off x="4008431" y="1429866"/>
              <a:ext cx="1160705" cy="1160705"/>
            </a:xfrm>
            <a:prstGeom prst="ellipse">
              <a:avLst/>
            </a:prstGeom>
            <a:solidFill>
              <a:schemeClr val="accent1"/>
            </a:solidFill>
            <a:ln w="76200" cap="flat" cmpd="sng" algn="ctr">
              <a:solidFill>
                <a:schemeClr val="bg1"/>
              </a:solidFill>
              <a:prstDash val="solid"/>
              <a:round/>
              <a:headEnd type="none" w="med" len="med"/>
              <a:tailEnd type="none" w="med" len="med"/>
            </a:ln>
            <a:effectLst>
              <a:outerShdw blurRad="63500" algn="ctr" rotWithShape="0">
                <a:prstClr val="black"/>
              </a:outerShdw>
            </a:effectLst>
          </p:spPr>
          <p:txBody>
            <a:bodyPr vert="horz" wrap="square" lIns="91440" tIns="45720" rIns="91440" bIns="45720" numCol="1" rtlCol="0" anchor="t" anchorCtr="0" compatLnSpc="1">
              <a:prstTxWarp prst="textNoShape">
                <a:avLst/>
              </a:prstTxWarp>
            </a:bodyPr>
            <a:lstStyle/>
            <a:p>
              <a:pPr defTabSz="685800" eaLnBrk="0" fontAlgn="base" hangingPunct="0">
                <a:spcBef>
                  <a:spcPct val="0"/>
                </a:spcBef>
                <a:spcAft>
                  <a:spcPct val="0"/>
                </a:spcAft>
              </a:pPr>
              <a:endParaRPr lang="en-US" dirty="0">
                <a:latin typeface="Arial" pitchFamily="-65" charset="0"/>
                <a:ea typeface="ヒラギノ角ゴ Pro W3" pitchFamily="-65" charset="-128"/>
                <a:cs typeface="ヒラギノ角ゴ Pro W3" pitchFamily="-65" charset="-128"/>
              </a:endParaRPr>
            </a:p>
          </p:txBody>
        </p:sp>
        <p:sp>
          <p:nvSpPr>
            <p:cNvPr id="10" name="TextBox 9"/>
            <p:cNvSpPr txBox="1"/>
            <p:nvPr/>
          </p:nvSpPr>
          <p:spPr>
            <a:xfrm>
              <a:off x="3955900" y="1701599"/>
              <a:ext cx="1265767" cy="646331"/>
            </a:xfrm>
            <a:prstGeom prst="rect">
              <a:avLst/>
            </a:prstGeom>
            <a:noFill/>
          </p:spPr>
          <p:txBody>
            <a:bodyPr wrap="square" rtlCol="0">
              <a:spAutoFit/>
            </a:bodyPr>
            <a:lstStyle/>
            <a:p>
              <a:pPr algn="ctr"/>
              <a:r>
                <a:rPr lang="en-US" sz="3600" dirty="0">
                  <a:solidFill>
                    <a:schemeClr val="bg1"/>
                  </a:solidFill>
                </a:rPr>
                <a:t>47</a:t>
              </a:r>
              <a:r>
                <a:rPr lang="en-US" sz="2400" dirty="0">
                  <a:solidFill>
                    <a:schemeClr val="bg1"/>
                  </a:solidFill>
                </a:rPr>
                <a:t>%</a:t>
              </a:r>
              <a:endParaRPr lang="en-US" sz="3600" dirty="0">
                <a:solidFill>
                  <a:schemeClr val="bg1"/>
                </a:solidFill>
              </a:endParaRPr>
            </a:p>
          </p:txBody>
        </p:sp>
        <p:sp>
          <p:nvSpPr>
            <p:cNvPr id="15" name="Title 2"/>
            <p:cNvSpPr txBox="1">
              <a:spLocks/>
            </p:cNvSpPr>
            <p:nvPr/>
          </p:nvSpPr>
          <p:spPr bwMode="auto">
            <a:xfrm>
              <a:off x="3902983" y="2677808"/>
              <a:ext cx="1371600" cy="715581"/>
            </a:xfrm>
            <a:prstGeom prst="rect">
              <a:avLst/>
            </a:prstGeom>
            <a:noFill/>
            <a:ln w="9525">
              <a:noFill/>
              <a:miter lim="800000"/>
              <a:headEnd/>
              <a:tailEnd/>
            </a:ln>
          </p:spPr>
          <p:txBody>
            <a:bodyPr wrap="none" lIns="68580" tIns="91440" rIns="68580" bIns="34290" anchor="ctr" anchorCtr="0">
              <a:noAutofit/>
            </a:bodyPr>
            <a:lstStyle>
              <a:lvl1pPr algn="l" rtl="0" eaLnBrk="1" fontAlgn="base" hangingPunct="1">
                <a:spcBef>
                  <a:spcPct val="0"/>
                </a:spcBef>
                <a:spcAft>
                  <a:spcPct val="0"/>
                </a:spcAft>
                <a:defRPr lang="en-US" sz="2600" dirty="0" smtClean="0">
                  <a:solidFill>
                    <a:schemeClr val="tx1"/>
                  </a:solidFill>
                  <a:latin typeface="+mn-lt"/>
                  <a:ea typeface="Tahoma" pitchFamily="34" charset="0"/>
                  <a:cs typeface="Tahoma" pitchFamily="34" charset="0"/>
                </a:defRPr>
              </a:lvl1pPr>
              <a:lvl2pPr algn="l" rtl="0" eaLnBrk="1" fontAlgn="base" hangingPunct="1">
                <a:spcBef>
                  <a:spcPct val="0"/>
                </a:spcBef>
                <a:spcAft>
                  <a:spcPct val="0"/>
                </a:spcAft>
                <a:defRPr>
                  <a:solidFill>
                    <a:srgbClr val="666666"/>
                  </a:solidFill>
                  <a:latin typeface="Arial" pitchFamily="-65" charset="0"/>
                  <a:ea typeface="ＭＳ Ｐゴシック"/>
                  <a:cs typeface="ＭＳ Ｐゴシック"/>
                </a:defRPr>
              </a:lvl2pPr>
              <a:lvl3pPr algn="l" rtl="0" eaLnBrk="1" fontAlgn="base" hangingPunct="1">
                <a:spcBef>
                  <a:spcPct val="0"/>
                </a:spcBef>
                <a:spcAft>
                  <a:spcPct val="0"/>
                </a:spcAft>
                <a:defRPr>
                  <a:solidFill>
                    <a:srgbClr val="666666"/>
                  </a:solidFill>
                  <a:latin typeface="Arial" pitchFamily="-65" charset="0"/>
                  <a:ea typeface="ＭＳ Ｐゴシック"/>
                  <a:cs typeface="ＭＳ Ｐゴシック"/>
                </a:defRPr>
              </a:lvl3pPr>
              <a:lvl4pPr algn="l" rtl="0" eaLnBrk="1" fontAlgn="base" hangingPunct="1">
                <a:spcBef>
                  <a:spcPct val="0"/>
                </a:spcBef>
                <a:spcAft>
                  <a:spcPct val="0"/>
                </a:spcAft>
                <a:defRPr>
                  <a:solidFill>
                    <a:srgbClr val="666666"/>
                  </a:solidFill>
                  <a:latin typeface="Arial" pitchFamily="-65" charset="0"/>
                  <a:ea typeface="ＭＳ Ｐゴシック"/>
                  <a:cs typeface="ＭＳ Ｐゴシック"/>
                </a:defRPr>
              </a:lvl4pPr>
              <a:lvl5pPr algn="l" rtl="0" eaLnBrk="1" fontAlgn="base" hangingPunct="1">
                <a:spcBef>
                  <a:spcPct val="0"/>
                </a:spcBef>
                <a:spcAft>
                  <a:spcPct val="0"/>
                </a:spcAft>
                <a:defRPr>
                  <a:solidFill>
                    <a:srgbClr val="666666"/>
                  </a:solidFill>
                  <a:latin typeface="Arial" pitchFamily="-65" charset="0"/>
                  <a:ea typeface="ＭＳ Ｐゴシック"/>
                  <a:cs typeface="ＭＳ Ｐゴシック"/>
                </a:defRPr>
              </a:lvl5pPr>
              <a:lvl6pPr marL="457200" algn="r" rtl="0" eaLnBrk="1" fontAlgn="base" hangingPunct="1">
                <a:spcBef>
                  <a:spcPct val="0"/>
                </a:spcBef>
                <a:spcAft>
                  <a:spcPct val="0"/>
                </a:spcAft>
                <a:defRPr>
                  <a:solidFill>
                    <a:schemeClr val="tx1"/>
                  </a:solidFill>
                  <a:latin typeface="Arial" pitchFamily="-65" charset="0"/>
                </a:defRPr>
              </a:lvl6pPr>
              <a:lvl7pPr marL="914400" algn="r" rtl="0" eaLnBrk="1" fontAlgn="base" hangingPunct="1">
                <a:spcBef>
                  <a:spcPct val="0"/>
                </a:spcBef>
                <a:spcAft>
                  <a:spcPct val="0"/>
                </a:spcAft>
                <a:defRPr>
                  <a:solidFill>
                    <a:schemeClr val="tx1"/>
                  </a:solidFill>
                  <a:latin typeface="Arial" pitchFamily="-65" charset="0"/>
                </a:defRPr>
              </a:lvl7pPr>
              <a:lvl8pPr marL="1371600" algn="r" rtl="0" eaLnBrk="1" fontAlgn="base" hangingPunct="1">
                <a:spcBef>
                  <a:spcPct val="0"/>
                </a:spcBef>
                <a:spcAft>
                  <a:spcPct val="0"/>
                </a:spcAft>
                <a:defRPr>
                  <a:solidFill>
                    <a:schemeClr val="tx1"/>
                  </a:solidFill>
                  <a:latin typeface="Arial" pitchFamily="-65" charset="0"/>
                </a:defRPr>
              </a:lvl8pPr>
              <a:lvl9pPr marL="1828800" algn="r" rtl="0" eaLnBrk="1" fontAlgn="base" hangingPunct="1">
                <a:spcBef>
                  <a:spcPct val="0"/>
                </a:spcBef>
                <a:spcAft>
                  <a:spcPct val="0"/>
                </a:spcAft>
                <a:defRPr>
                  <a:solidFill>
                    <a:schemeClr val="tx1"/>
                  </a:solidFill>
                  <a:latin typeface="Arial" pitchFamily="-65" charset="0"/>
                </a:defRPr>
              </a:lvl9pPr>
            </a:lstStyle>
            <a:p>
              <a:pPr algn="ctr" defTabSz="685800">
                <a:lnSpc>
                  <a:spcPct val="90000"/>
                </a:lnSpc>
                <a:spcBef>
                  <a:spcPts val="0"/>
                </a:spcBef>
                <a:spcAft>
                  <a:spcPts val="0"/>
                </a:spcAft>
              </a:pPr>
              <a:r>
                <a:rPr lang="en-US" sz="1400" kern="0" dirty="0" smtClean="0"/>
                <a:t>are </a:t>
              </a:r>
              <a:r>
                <a:rPr lang="en-US" sz="1400" b="1" kern="0" dirty="0"/>
                <a:t>leaving </a:t>
              </a:r>
              <a:r>
                <a:rPr lang="en-US" sz="1400" b="1" kern="0" dirty="0" smtClean="0"/>
                <a:t>the</a:t>
              </a:r>
              <a:br>
                <a:rPr lang="en-US" sz="1400" b="1" kern="0" dirty="0" smtClean="0"/>
              </a:br>
              <a:r>
                <a:rPr lang="en-US" sz="1400" b="1" kern="0" dirty="0" smtClean="0"/>
                <a:t>app</a:t>
              </a:r>
              <a:r>
                <a:rPr lang="en-US" sz="1400" kern="0" dirty="0" smtClean="0"/>
                <a:t> </a:t>
              </a:r>
              <a:r>
                <a:rPr lang="en-US" sz="1400" kern="0" dirty="0"/>
                <a:t>to </a:t>
              </a:r>
              <a:r>
                <a:rPr lang="en-US" sz="1400" b="1" kern="0" dirty="0">
                  <a:solidFill>
                    <a:schemeClr val="accent1"/>
                  </a:solidFill>
                </a:rPr>
                <a:t>make </a:t>
              </a:r>
              <a:r>
                <a:rPr lang="en-US" sz="1400" b="1" kern="0" dirty="0" smtClean="0">
                  <a:solidFill>
                    <a:schemeClr val="accent1"/>
                  </a:solidFill>
                </a:rPr>
                <a:t>phone</a:t>
              </a:r>
              <a:br>
                <a:rPr lang="en-US" sz="1400" b="1" kern="0" dirty="0" smtClean="0">
                  <a:solidFill>
                    <a:schemeClr val="accent1"/>
                  </a:solidFill>
                </a:rPr>
              </a:br>
              <a:r>
                <a:rPr lang="en-US" sz="1400" b="1" kern="0" dirty="0" smtClean="0">
                  <a:solidFill>
                    <a:schemeClr val="accent1"/>
                  </a:solidFill>
                </a:rPr>
                <a:t>calls</a:t>
              </a:r>
              <a:r>
                <a:rPr lang="en-US" sz="1400" kern="0" dirty="0" smtClean="0"/>
                <a:t> </a:t>
              </a:r>
              <a:r>
                <a:rPr lang="en-US" sz="1400" kern="0" dirty="0"/>
                <a:t>to get help.</a:t>
              </a:r>
            </a:p>
          </p:txBody>
        </p:sp>
        <p:sp>
          <p:nvSpPr>
            <p:cNvPr id="8" name="Oval 7"/>
            <p:cNvSpPr/>
            <p:nvPr/>
          </p:nvSpPr>
          <p:spPr bwMode="auto">
            <a:xfrm>
              <a:off x="5581206" y="1429866"/>
              <a:ext cx="1160705" cy="1160705"/>
            </a:xfrm>
            <a:prstGeom prst="ellipse">
              <a:avLst/>
            </a:prstGeom>
            <a:solidFill>
              <a:schemeClr val="accent3"/>
            </a:solidFill>
            <a:ln w="76200" cap="flat" cmpd="sng" algn="ctr">
              <a:solidFill>
                <a:schemeClr val="bg1"/>
              </a:solidFill>
              <a:prstDash val="solid"/>
              <a:round/>
              <a:headEnd type="none" w="med" len="med"/>
              <a:tailEnd type="none" w="med" len="med"/>
            </a:ln>
            <a:effectLst>
              <a:outerShdw blurRad="63500" algn="ctr" rotWithShape="0">
                <a:prstClr val="black"/>
              </a:outerShdw>
            </a:effectLst>
          </p:spPr>
          <p:txBody>
            <a:bodyPr vert="horz" wrap="square" lIns="91440" tIns="45720" rIns="91440" bIns="45720" numCol="1" rtlCol="0" anchor="t" anchorCtr="0" compatLnSpc="1">
              <a:prstTxWarp prst="textNoShape">
                <a:avLst/>
              </a:prstTxWarp>
            </a:bodyPr>
            <a:lstStyle/>
            <a:p>
              <a:pPr defTabSz="685800" eaLnBrk="0" fontAlgn="base" hangingPunct="0">
                <a:spcBef>
                  <a:spcPct val="0"/>
                </a:spcBef>
                <a:spcAft>
                  <a:spcPct val="0"/>
                </a:spcAft>
              </a:pPr>
              <a:endParaRPr lang="en-US" dirty="0">
                <a:latin typeface="Arial" pitchFamily="-65" charset="0"/>
                <a:ea typeface="ヒラギノ角ゴ Pro W3" pitchFamily="-65" charset="-128"/>
                <a:cs typeface="ヒラギノ角ゴ Pro W3" pitchFamily="-65" charset="-128"/>
              </a:endParaRPr>
            </a:p>
          </p:txBody>
        </p:sp>
        <p:sp>
          <p:nvSpPr>
            <p:cNvPr id="11" name="TextBox 10"/>
            <p:cNvSpPr txBox="1"/>
            <p:nvPr/>
          </p:nvSpPr>
          <p:spPr>
            <a:xfrm>
              <a:off x="5528675" y="1701599"/>
              <a:ext cx="1265767" cy="646331"/>
            </a:xfrm>
            <a:prstGeom prst="rect">
              <a:avLst/>
            </a:prstGeom>
            <a:noFill/>
          </p:spPr>
          <p:txBody>
            <a:bodyPr wrap="square" rtlCol="0">
              <a:spAutoFit/>
            </a:bodyPr>
            <a:lstStyle/>
            <a:p>
              <a:pPr algn="ctr"/>
              <a:r>
                <a:rPr lang="en-US" sz="3600" dirty="0">
                  <a:solidFill>
                    <a:schemeClr val="bg1"/>
                  </a:solidFill>
                </a:rPr>
                <a:t>51</a:t>
              </a:r>
              <a:r>
                <a:rPr lang="en-US" sz="2400" dirty="0">
                  <a:solidFill>
                    <a:schemeClr val="bg1"/>
                  </a:solidFill>
                </a:rPr>
                <a:t>%</a:t>
              </a:r>
              <a:endParaRPr lang="en-US" sz="3600" dirty="0">
                <a:solidFill>
                  <a:schemeClr val="bg1"/>
                </a:solidFill>
              </a:endParaRPr>
            </a:p>
          </p:txBody>
        </p:sp>
        <p:sp>
          <p:nvSpPr>
            <p:cNvPr id="16" name="Rectangle 15"/>
            <p:cNvSpPr/>
            <p:nvPr/>
          </p:nvSpPr>
          <p:spPr>
            <a:xfrm>
              <a:off x="5475758" y="2681270"/>
              <a:ext cx="1371600" cy="708656"/>
            </a:xfrm>
            <a:prstGeom prst="rect">
              <a:avLst/>
            </a:prstGeom>
          </p:spPr>
          <p:txBody>
            <a:bodyPr wrap="square" lIns="68580" tIns="91440" rIns="68580" bIns="34290">
              <a:spAutoFit/>
            </a:bodyPr>
            <a:lstStyle/>
            <a:p>
              <a:pPr algn="ctr" defTabSz="685800">
                <a:lnSpc>
                  <a:spcPct val="90000"/>
                </a:lnSpc>
              </a:pPr>
              <a:r>
                <a:rPr lang="en-US" sz="1400" kern="0" dirty="0" smtClean="0"/>
                <a:t>are </a:t>
              </a:r>
              <a:r>
                <a:rPr lang="en-US" sz="1400" b="1" kern="0" dirty="0" smtClean="0"/>
                <a:t>leaving </a:t>
              </a:r>
              <a:r>
                <a:rPr lang="en-US" sz="1400" b="1" kern="0" dirty="0"/>
                <a:t>the app </a:t>
              </a:r>
              <a:r>
                <a:rPr lang="en-US" sz="1400" kern="0" dirty="0"/>
                <a:t>to </a:t>
              </a:r>
              <a:r>
                <a:rPr lang="en-US" sz="1400" b="1" kern="0" dirty="0">
                  <a:solidFill>
                    <a:schemeClr val="accent3"/>
                  </a:solidFill>
                </a:rPr>
                <a:t>email for help</a:t>
              </a:r>
            </a:p>
          </p:txBody>
        </p:sp>
        <p:sp>
          <p:nvSpPr>
            <p:cNvPr id="9" name="Oval 8"/>
            <p:cNvSpPr/>
            <p:nvPr/>
          </p:nvSpPr>
          <p:spPr bwMode="auto">
            <a:xfrm>
              <a:off x="7229483" y="1429866"/>
              <a:ext cx="1160705" cy="1160705"/>
            </a:xfrm>
            <a:prstGeom prst="ellipse">
              <a:avLst/>
            </a:prstGeom>
            <a:solidFill>
              <a:schemeClr val="accent2"/>
            </a:solidFill>
            <a:ln w="76200" cap="flat" cmpd="sng" algn="ctr">
              <a:solidFill>
                <a:schemeClr val="bg1"/>
              </a:solidFill>
              <a:prstDash val="solid"/>
              <a:round/>
              <a:headEnd type="none" w="med" len="med"/>
              <a:tailEnd type="none" w="med" len="med"/>
            </a:ln>
            <a:effectLst>
              <a:outerShdw blurRad="63500" algn="ctr" rotWithShape="0">
                <a:prstClr val="black"/>
              </a:outerShdw>
            </a:effectLst>
          </p:spPr>
          <p:txBody>
            <a:bodyPr vert="horz" wrap="square" lIns="91440" tIns="45720" rIns="91440" bIns="45720" numCol="1" rtlCol="0" anchor="t" anchorCtr="0" compatLnSpc="1">
              <a:prstTxWarp prst="textNoShape">
                <a:avLst/>
              </a:prstTxWarp>
            </a:bodyPr>
            <a:lstStyle/>
            <a:p>
              <a:pPr defTabSz="685800" eaLnBrk="0" fontAlgn="base" hangingPunct="0">
                <a:spcBef>
                  <a:spcPct val="0"/>
                </a:spcBef>
                <a:spcAft>
                  <a:spcPct val="0"/>
                </a:spcAft>
              </a:pPr>
              <a:endParaRPr lang="en-US" dirty="0">
                <a:latin typeface="Arial" pitchFamily="-65" charset="0"/>
                <a:ea typeface="ヒラギノ角ゴ Pro W3" pitchFamily="-65" charset="-128"/>
                <a:cs typeface="ヒラギノ角ゴ Pro W3" pitchFamily="-65" charset="-128"/>
              </a:endParaRPr>
            </a:p>
          </p:txBody>
        </p:sp>
        <p:sp>
          <p:nvSpPr>
            <p:cNvPr id="12" name="TextBox 11"/>
            <p:cNvSpPr txBox="1"/>
            <p:nvPr/>
          </p:nvSpPr>
          <p:spPr>
            <a:xfrm>
              <a:off x="7176952" y="1701599"/>
              <a:ext cx="1265767" cy="646331"/>
            </a:xfrm>
            <a:prstGeom prst="rect">
              <a:avLst/>
            </a:prstGeom>
            <a:noFill/>
          </p:spPr>
          <p:txBody>
            <a:bodyPr wrap="square" rtlCol="0">
              <a:spAutoFit/>
            </a:bodyPr>
            <a:lstStyle/>
            <a:p>
              <a:pPr algn="ctr"/>
              <a:r>
                <a:rPr lang="en-US" sz="3600" dirty="0">
                  <a:solidFill>
                    <a:schemeClr val="bg1"/>
                  </a:solidFill>
                </a:rPr>
                <a:t>44</a:t>
              </a:r>
              <a:r>
                <a:rPr lang="en-US" sz="2400" dirty="0">
                  <a:solidFill>
                    <a:schemeClr val="bg1"/>
                  </a:solidFill>
                </a:rPr>
                <a:t>%</a:t>
              </a:r>
              <a:endParaRPr lang="en-US" sz="3600" dirty="0">
                <a:solidFill>
                  <a:schemeClr val="bg1"/>
                </a:solidFill>
              </a:endParaRPr>
            </a:p>
          </p:txBody>
        </p:sp>
        <p:sp>
          <p:nvSpPr>
            <p:cNvPr id="17" name="Rectangle 16"/>
            <p:cNvSpPr/>
            <p:nvPr/>
          </p:nvSpPr>
          <p:spPr>
            <a:xfrm>
              <a:off x="7124035" y="2778220"/>
              <a:ext cx="1371600" cy="514756"/>
            </a:xfrm>
            <a:prstGeom prst="rect">
              <a:avLst/>
            </a:prstGeom>
          </p:spPr>
          <p:txBody>
            <a:bodyPr wrap="square" lIns="68580" tIns="91440" rIns="68580" bIns="34290">
              <a:spAutoFit/>
            </a:bodyPr>
            <a:lstStyle/>
            <a:p>
              <a:pPr algn="ctr" defTabSz="685800">
                <a:lnSpc>
                  <a:spcPct val="90000"/>
                </a:lnSpc>
              </a:pPr>
              <a:r>
                <a:rPr lang="en-US" sz="1400" kern="0" dirty="0" smtClean="0"/>
                <a:t>actively </a:t>
              </a:r>
              <a:r>
                <a:rPr lang="en-US" sz="1400" b="1" kern="0" dirty="0">
                  <a:solidFill>
                    <a:schemeClr val="accent2"/>
                  </a:solidFill>
                </a:rPr>
                <a:t>dislike leaving the </a:t>
              </a:r>
              <a:r>
                <a:rPr lang="en-US" sz="1400" b="1" kern="0" dirty="0" smtClean="0">
                  <a:solidFill>
                    <a:schemeClr val="accent2"/>
                  </a:solidFill>
                </a:rPr>
                <a:t>app</a:t>
              </a:r>
              <a:endParaRPr lang="en-US" sz="1400" b="1" kern="0" dirty="0">
                <a:solidFill>
                  <a:schemeClr val="accent2"/>
                </a:solidFill>
              </a:endParaRPr>
            </a:p>
          </p:txBody>
        </p:sp>
      </p:grpSp>
    </p:spTree>
    <p:extLst>
      <p:ext uri="{BB962C8B-B14F-4D97-AF65-F5344CB8AC3E}">
        <p14:creationId xmlns:p14="http://schemas.microsoft.com/office/powerpoint/2010/main" val="507454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84"/>
          <a:stretch/>
        </p:blipFill>
        <p:spPr bwMode="auto">
          <a:xfrm>
            <a:off x="3803" y="947922"/>
            <a:ext cx="9119616" cy="3422742"/>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p:nvPr>
        </p:nvSpPr>
        <p:spPr/>
        <p:txBody>
          <a:bodyPr/>
          <a:lstStyle/>
          <a:p>
            <a:r>
              <a:rPr lang="en-US" dirty="0" smtClean="0"/>
              <a:t>Enterprise Challenges</a:t>
            </a:r>
            <a:endParaRPr lang="en-GB" dirty="0"/>
          </a:p>
        </p:txBody>
      </p:sp>
      <p:sp>
        <p:nvSpPr>
          <p:cNvPr id="2" name="Footer Placeholder 1"/>
          <p:cNvSpPr>
            <a:spLocks noGrp="1"/>
          </p:cNvSpPr>
          <p:nvPr>
            <p:ph type="ftr" sz="quarter" idx="11"/>
          </p:nvPr>
        </p:nvSpPr>
        <p:spPr/>
        <p:txBody>
          <a:bodyPr/>
          <a:lstStyle/>
          <a:p>
            <a:pPr defTabSz="914400"/>
            <a:r>
              <a:rPr lang="en-US" dirty="0" smtClean="0">
                <a:solidFill>
                  <a:prstClr val="white">
                    <a:lumMod val="65000"/>
                  </a:prstClr>
                </a:solidFill>
              </a:rPr>
              <a:t>CaféX Communications Confidential © 2015 – All Rights Reserved. </a:t>
            </a:r>
            <a:endParaRPr lang="en-US" dirty="0">
              <a:solidFill>
                <a:prstClr val="white">
                  <a:lumMod val="65000"/>
                </a:prstClr>
              </a:solidFill>
            </a:endParaRPr>
          </a:p>
        </p:txBody>
      </p:sp>
      <p:sp>
        <p:nvSpPr>
          <p:cNvPr id="4" name="Slide Number Placeholder 3"/>
          <p:cNvSpPr>
            <a:spLocks noGrp="1"/>
          </p:cNvSpPr>
          <p:nvPr>
            <p:ph type="sldNum" sz="quarter" idx="12"/>
          </p:nvPr>
        </p:nvSpPr>
        <p:spPr/>
        <p:txBody>
          <a:bodyPr/>
          <a:lstStyle/>
          <a:p>
            <a:pPr defTabSz="914400"/>
            <a:fld id="{0431C951-9D62-474D-B35D-66AB940D3B2F}" type="slidenum">
              <a:rPr lang="en-US" smtClean="0">
                <a:solidFill>
                  <a:prstClr val="white">
                    <a:lumMod val="65000"/>
                  </a:prstClr>
                </a:solidFill>
              </a:rPr>
              <a:pPr defTabSz="914400"/>
              <a:t>39</a:t>
            </a:fld>
            <a:endParaRPr lang="en-US" dirty="0">
              <a:solidFill>
                <a:prstClr val="white">
                  <a:lumMod val="65000"/>
                </a:prstClr>
              </a:solidFill>
            </a:endParaRPr>
          </a:p>
        </p:txBody>
      </p:sp>
      <p:sp>
        <p:nvSpPr>
          <p:cNvPr id="10" name="Content Placeholder 1"/>
          <p:cNvSpPr txBox="1">
            <a:spLocks/>
          </p:cNvSpPr>
          <p:nvPr/>
        </p:nvSpPr>
        <p:spPr>
          <a:xfrm>
            <a:off x="170726" y="1579226"/>
            <a:ext cx="3221179" cy="2286000"/>
          </a:xfrm>
          <a:prstGeom prst="rect">
            <a:avLst/>
          </a:prstGeom>
          <a:solidFill>
            <a:schemeClr val="bg1">
              <a:alpha val="63000"/>
            </a:schemeClr>
          </a:solidFill>
          <a:ln w="38100">
            <a:solidFill>
              <a:schemeClr val="accent1"/>
            </a:solidFill>
            <a:miter lim="800000"/>
          </a:ln>
        </p:spPr>
        <p:txBody>
          <a:bodyPr lIns="68580" tIns="91440" rIns="68580" bIns="34290">
            <a:normAutofit/>
          </a:bodyPr>
          <a:lstStyle>
            <a:lvl1pPr marL="342900" indent="-342900" algn="l" defTabSz="457200" rtl="0" eaLnBrk="1" latinLnBrk="0" hangingPunct="1">
              <a:spcBef>
                <a:spcPct val="20000"/>
              </a:spcBef>
              <a:buFont typeface="Arial"/>
              <a:buChar char="•"/>
              <a:defRPr sz="2400" kern="1200">
                <a:solidFill>
                  <a:schemeClr val="tx1"/>
                </a:solidFill>
                <a:effectLst/>
                <a:latin typeface="+mn-lt"/>
                <a:ea typeface="+mn-ea"/>
                <a:cs typeface="+mn-cs"/>
              </a:defRPr>
            </a:lvl1pPr>
            <a:lvl2pPr marL="742950" indent="-285750" algn="l" defTabSz="457200" rtl="0" eaLnBrk="1" latinLnBrk="0" hangingPunct="1">
              <a:spcBef>
                <a:spcPct val="20000"/>
              </a:spcBef>
              <a:buFont typeface="Arial"/>
              <a:buChar char="–"/>
              <a:defRPr sz="2000" kern="1200">
                <a:solidFill>
                  <a:schemeClr val="tx1"/>
                </a:solidFill>
                <a:effectLst/>
                <a:latin typeface="+mn-lt"/>
                <a:ea typeface="+mn-ea"/>
                <a:cs typeface="+mn-cs"/>
              </a:defRPr>
            </a:lvl2pPr>
            <a:lvl3pPr marL="1143000" indent="-228600" algn="l" defTabSz="457200" rtl="0" eaLnBrk="1" latinLnBrk="0" hangingPunct="1">
              <a:spcBef>
                <a:spcPct val="20000"/>
              </a:spcBef>
              <a:buFont typeface="Arial"/>
              <a:buChar char="•"/>
              <a:defRPr sz="1800" kern="1200">
                <a:solidFill>
                  <a:schemeClr val="tx1"/>
                </a:solidFill>
                <a:effectLst/>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tx1"/>
                </a:solidFill>
                <a:effectLst/>
                <a:latin typeface="+mn-lt"/>
                <a:ea typeface="+mn-ea"/>
                <a:cs typeface="+mn-cs"/>
              </a:defRPr>
            </a:lvl4pPr>
            <a:lvl5pPr marL="2057400" indent="-228600" algn="l" defTabSz="457200" rtl="0" eaLnBrk="1" latinLnBrk="0" hangingPunct="1">
              <a:spcBef>
                <a:spcPct val="20000"/>
              </a:spcBef>
              <a:buFont typeface="Arial"/>
              <a:buChar char="»"/>
              <a:defRPr sz="1600" kern="1200">
                <a:solidFill>
                  <a:schemeClr val="tx1"/>
                </a:solidFill>
                <a:effectLst/>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25425" indent="-166688">
              <a:lnSpc>
                <a:spcPct val="90000"/>
              </a:lnSpc>
              <a:spcBef>
                <a:spcPts val="600"/>
              </a:spcBef>
              <a:spcAft>
                <a:spcPts val="600"/>
              </a:spcAft>
              <a:buClr>
                <a:schemeClr val="accent2"/>
              </a:buClr>
            </a:pPr>
            <a:r>
              <a:rPr lang="en-US" sz="1600" dirty="0"/>
              <a:t>Mobile is dominating engagement </a:t>
            </a:r>
            <a:r>
              <a:rPr lang="en-US" sz="1600" dirty="0" smtClean="0"/>
              <a:t/>
            </a:r>
            <a:br>
              <a:rPr lang="en-US" sz="1600" dirty="0" smtClean="0"/>
            </a:br>
            <a:r>
              <a:rPr lang="en-US" sz="1600" dirty="0" smtClean="0"/>
              <a:t>and </a:t>
            </a:r>
            <a:r>
              <a:rPr lang="en-US" sz="1600" dirty="0"/>
              <a:t>interactions</a:t>
            </a:r>
          </a:p>
          <a:p>
            <a:pPr marL="225425" indent="-166688">
              <a:lnSpc>
                <a:spcPct val="90000"/>
              </a:lnSpc>
              <a:spcBef>
                <a:spcPts val="600"/>
              </a:spcBef>
              <a:spcAft>
                <a:spcPts val="600"/>
              </a:spcAft>
              <a:buClr>
                <a:schemeClr val="accent2"/>
              </a:buClr>
            </a:pPr>
            <a:r>
              <a:rPr lang="en-US" sz="1600" dirty="0"/>
              <a:t>No contextual information</a:t>
            </a:r>
          </a:p>
          <a:p>
            <a:pPr marL="225425" indent="-166688">
              <a:lnSpc>
                <a:spcPct val="90000"/>
              </a:lnSpc>
              <a:spcBef>
                <a:spcPts val="600"/>
              </a:spcBef>
              <a:spcAft>
                <a:spcPts val="600"/>
              </a:spcAft>
              <a:buClr>
                <a:schemeClr val="accent2"/>
              </a:buClr>
            </a:pPr>
            <a:r>
              <a:rPr lang="en-US" sz="1600" dirty="0"/>
              <a:t>Customer story requires more personal touch = higher conversion, better customer service (example: Amazon Mayday)</a:t>
            </a:r>
          </a:p>
        </p:txBody>
      </p:sp>
      <p:sp>
        <p:nvSpPr>
          <p:cNvPr id="15" name="Content Placeholder 1"/>
          <p:cNvSpPr txBox="1">
            <a:spLocks/>
          </p:cNvSpPr>
          <p:nvPr/>
        </p:nvSpPr>
        <p:spPr>
          <a:xfrm>
            <a:off x="89675" y="1157288"/>
            <a:ext cx="3383280" cy="457200"/>
          </a:xfrm>
          <a:prstGeom prst="rect">
            <a:avLst/>
          </a:prstGeom>
          <a:solidFill>
            <a:schemeClr val="accent4"/>
          </a:solidFill>
          <a:ln>
            <a:solidFill>
              <a:schemeClr val="bg1"/>
            </a:solidFill>
          </a:ln>
          <a:effectLst>
            <a:outerShdw blurRad="63500" algn="ctr" rotWithShape="0">
              <a:prstClr val="black"/>
            </a:outerShdw>
          </a:effectLst>
        </p:spPr>
        <p:txBody>
          <a:bodyPr wrap="square" lIns="68580" tIns="34290" rIns="68580" bIns="34290" anchor="ctr" anchorCtr="0">
            <a:noAutofit/>
          </a:bodyPr>
          <a:lstStyle>
            <a:lvl1pPr marL="342900" indent="-342900" algn="l" defTabSz="457200" rtl="0" eaLnBrk="1" latinLnBrk="0" hangingPunct="1">
              <a:spcBef>
                <a:spcPct val="20000"/>
              </a:spcBef>
              <a:buFont typeface="Arial"/>
              <a:buChar char="•"/>
              <a:defRPr sz="2400" kern="1200">
                <a:solidFill>
                  <a:schemeClr val="tx1"/>
                </a:solidFill>
                <a:effectLst/>
                <a:latin typeface="+mn-lt"/>
                <a:ea typeface="+mn-ea"/>
                <a:cs typeface="+mn-cs"/>
              </a:defRPr>
            </a:lvl1pPr>
            <a:lvl2pPr marL="742950" indent="-285750" algn="l" defTabSz="457200" rtl="0" eaLnBrk="1" latinLnBrk="0" hangingPunct="1">
              <a:spcBef>
                <a:spcPct val="20000"/>
              </a:spcBef>
              <a:buFont typeface="Arial"/>
              <a:buChar char="–"/>
              <a:defRPr sz="2000" kern="1200">
                <a:solidFill>
                  <a:schemeClr val="tx1"/>
                </a:solidFill>
                <a:effectLst/>
                <a:latin typeface="+mn-lt"/>
                <a:ea typeface="+mn-ea"/>
                <a:cs typeface="+mn-cs"/>
              </a:defRPr>
            </a:lvl2pPr>
            <a:lvl3pPr marL="1143000" indent="-228600" algn="l" defTabSz="457200" rtl="0" eaLnBrk="1" latinLnBrk="0" hangingPunct="1">
              <a:spcBef>
                <a:spcPct val="20000"/>
              </a:spcBef>
              <a:buFont typeface="Arial"/>
              <a:buChar char="•"/>
              <a:defRPr sz="1800" kern="1200">
                <a:solidFill>
                  <a:schemeClr val="tx1"/>
                </a:solidFill>
                <a:effectLst/>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tx1"/>
                </a:solidFill>
                <a:effectLst/>
                <a:latin typeface="+mn-lt"/>
                <a:ea typeface="+mn-ea"/>
                <a:cs typeface="+mn-cs"/>
              </a:defRPr>
            </a:lvl4pPr>
            <a:lvl5pPr marL="2057400" indent="-228600" algn="l" defTabSz="457200" rtl="0" eaLnBrk="1" latinLnBrk="0" hangingPunct="1">
              <a:spcBef>
                <a:spcPct val="20000"/>
              </a:spcBef>
              <a:buFont typeface="Arial"/>
              <a:buChar char="»"/>
              <a:defRPr sz="1600" kern="1200">
                <a:solidFill>
                  <a:schemeClr val="tx1"/>
                </a:solidFill>
                <a:effectLst/>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spcBef>
                <a:spcPts val="600"/>
              </a:spcBef>
              <a:spcAft>
                <a:spcPts val="600"/>
              </a:spcAft>
              <a:buNone/>
            </a:pPr>
            <a:r>
              <a:rPr lang="en-US" sz="1800" b="1" dirty="0" smtClean="0">
                <a:solidFill>
                  <a:schemeClr val="bg1"/>
                </a:solidFill>
              </a:rPr>
              <a:t>Customer Engagement is Lacking</a:t>
            </a:r>
            <a:endParaRPr lang="en-US" sz="1800" b="1" dirty="0">
              <a:solidFill>
                <a:schemeClr val="bg1"/>
              </a:solidFill>
            </a:endParaRPr>
          </a:p>
        </p:txBody>
      </p:sp>
      <p:sp>
        <p:nvSpPr>
          <p:cNvPr id="18" name="Content Placeholder 1"/>
          <p:cNvSpPr txBox="1">
            <a:spLocks/>
          </p:cNvSpPr>
          <p:nvPr/>
        </p:nvSpPr>
        <p:spPr>
          <a:xfrm>
            <a:off x="5728346" y="1579226"/>
            <a:ext cx="3221179" cy="2286000"/>
          </a:xfrm>
          <a:prstGeom prst="rect">
            <a:avLst/>
          </a:prstGeom>
          <a:solidFill>
            <a:schemeClr val="bg1">
              <a:alpha val="63000"/>
            </a:schemeClr>
          </a:solidFill>
          <a:ln w="38100">
            <a:solidFill>
              <a:schemeClr val="accent1"/>
            </a:solidFill>
            <a:miter lim="800000"/>
          </a:ln>
        </p:spPr>
        <p:txBody>
          <a:bodyPr lIns="68580" tIns="91440" rIns="68580" bIns="34290">
            <a:normAutofit/>
          </a:bodyPr>
          <a:lstStyle>
            <a:lvl1pPr marL="342900" indent="-342900" algn="l" defTabSz="457200" rtl="0" eaLnBrk="1" latinLnBrk="0" hangingPunct="1">
              <a:spcBef>
                <a:spcPct val="20000"/>
              </a:spcBef>
              <a:buFont typeface="Arial"/>
              <a:buChar char="•"/>
              <a:defRPr sz="2400" kern="1200">
                <a:solidFill>
                  <a:schemeClr val="tx1"/>
                </a:solidFill>
                <a:effectLst/>
                <a:latin typeface="+mn-lt"/>
                <a:ea typeface="+mn-ea"/>
                <a:cs typeface="+mn-cs"/>
              </a:defRPr>
            </a:lvl1pPr>
            <a:lvl2pPr marL="742950" indent="-285750" algn="l" defTabSz="457200" rtl="0" eaLnBrk="1" latinLnBrk="0" hangingPunct="1">
              <a:spcBef>
                <a:spcPct val="20000"/>
              </a:spcBef>
              <a:buFont typeface="Arial"/>
              <a:buChar char="–"/>
              <a:defRPr sz="2000" kern="1200">
                <a:solidFill>
                  <a:schemeClr val="tx1"/>
                </a:solidFill>
                <a:effectLst/>
                <a:latin typeface="+mn-lt"/>
                <a:ea typeface="+mn-ea"/>
                <a:cs typeface="+mn-cs"/>
              </a:defRPr>
            </a:lvl2pPr>
            <a:lvl3pPr marL="1143000" indent="-228600" algn="l" defTabSz="457200" rtl="0" eaLnBrk="1" latinLnBrk="0" hangingPunct="1">
              <a:spcBef>
                <a:spcPct val="20000"/>
              </a:spcBef>
              <a:buFont typeface="Arial"/>
              <a:buChar char="•"/>
              <a:defRPr sz="1800" kern="1200">
                <a:solidFill>
                  <a:schemeClr val="tx1"/>
                </a:solidFill>
                <a:effectLst/>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tx1"/>
                </a:solidFill>
                <a:effectLst/>
                <a:latin typeface="+mn-lt"/>
                <a:ea typeface="+mn-ea"/>
                <a:cs typeface="+mn-cs"/>
              </a:defRPr>
            </a:lvl4pPr>
            <a:lvl5pPr marL="2057400" indent="-228600" algn="l" defTabSz="457200" rtl="0" eaLnBrk="1" latinLnBrk="0" hangingPunct="1">
              <a:spcBef>
                <a:spcPct val="20000"/>
              </a:spcBef>
              <a:buFont typeface="Arial"/>
              <a:buChar char="»"/>
              <a:defRPr sz="1600" kern="1200">
                <a:solidFill>
                  <a:schemeClr val="tx1"/>
                </a:solidFill>
                <a:effectLst/>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25425" indent="-166688">
              <a:lnSpc>
                <a:spcPct val="90000"/>
              </a:lnSpc>
              <a:spcBef>
                <a:spcPts val="600"/>
              </a:spcBef>
              <a:spcAft>
                <a:spcPts val="600"/>
              </a:spcAft>
              <a:buClr>
                <a:schemeClr val="accent2"/>
              </a:buClr>
            </a:pPr>
            <a:r>
              <a:rPr lang="en-US" sz="1600" dirty="0"/>
              <a:t>Plug-ins going away</a:t>
            </a:r>
          </a:p>
          <a:p>
            <a:pPr marL="225425" indent="-166688">
              <a:lnSpc>
                <a:spcPct val="90000"/>
              </a:lnSpc>
              <a:spcBef>
                <a:spcPts val="600"/>
              </a:spcBef>
              <a:spcAft>
                <a:spcPts val="600"/>
              </a:spcAft>
              <a:buClr>
                <a:schemeClr val="accent2"/>
              </a:buClr>
            </a:pPr>
            <a:r>
              <a:rPr lang="en-US" sz="1600" dirty="0"/>
              <a:t>Mobile apps proliferate with customers and inside enterprise</a:t>
            </a:r>
          </a:p>
          <a:p>
            <a:pPr marL="225425" indent="-166688">
              <a:lnSpc>
                <a:spcPct val="90000"/>
              </a:lnSpc>
              <a:spcBef>
                <a:spcPts val="600"/>
              </a:spcBef>
              <a:spcAft>
                <a:spcPts val="600"/>
              </a:spcAft>
              <a:buClr>
                <a:schemeClr val="accent2"/>
              </a:buClr>
            </a:pPr>
            <a:r>
              <a:rPr lang="en-US" sz="1600" dirty="0"/>
              <a:t>Context from Internet </a:t>
            </a:r>
          </a:p>
          <a:p>
            <a:pPr marL="225425" indent="-166688">
              <a:lnSpc>
                <a:spcPct val="90000"/>
              </a:lnSpc>
              <a:spcBef>
                <a:spcPts val="600"/>
              </a:spcBef>
              <a:spcAft>
                <a:spcPts val="600"/>
              </a:spcAft>
              <a:buClr>
                <a:schemeClr val="accent2"/>
              </a:buClr>
            </a:pPr>
            <a:r>
              <a:rPr lang="en-US" sz="1600" dirty="0"/>
              <a:t>WebRTC vs. legacy UC &amp; contact center systems</a:t>
            </a:r>
          </a:p>
        </p:txBody>
      </p:sp>
      <p:sp>
        <p:nvSpPr>
          <p:cNvPr id="20" name="Content Placeholder 1"/>
          <p:cNvSpPr txBox="1">
            <a:spLocks/>
          </p:cNvSpPr>
          <p:nvPr/>
        </p:nvSpPr>
        <p:spPr>
          <a:xfrm>
            <a:off x="5647295" y="1157288"/>
            <a:ext cx="3383280" cy="457200"/>
          </a:xfrm>
          <a:prstGeom prst="rect">
            <a:avLst/>
          </a:prstGeom>
          <a:solidFill>
            <a:schemeClr val="accent4"/>
          </a:solidFill>
          <a:ln>
            <a:solidFill>
              <a:schemeClr val="bg1"/>
            </a:solidFill>
          </a:ln>
          <a:effectLst>
            <a:outerShdw blurRad="63500" algn="ctr" rotWithShape="0">
              <a:prstClr val="black"/>
            </a:outerShdw>
          </a:effectLst>
        </p:spPr>
        <p:txBody>
          <a:bodyPr wrap="square" lIns="68580" tIns="34290" rIns="68580" bIns="34290" anchor="ctr" anchorCtr="0">
            <a:noAutofit/>
          </a:bodyPr>
          <a:lstStyle>
            <a:lvl1pPr marL="342900" indent="-342900" algn="l" defTabSz="457200" rtl="0" eaLnBrk="1" latinLnBrk="0" hangingPunct="1">
              <a:spcBef>
                <a:spcPct val="20000"/>
              </a:spcBef>
              <a:buFont typeface="Arial"/>
              <a:buChar char="•"/>
              <a:defRPr sz="2400" kern="1200">
                <a:solidFill>
                  <a:schemeClr val="tx1"/>
                </a:solidFill>
                <a:effectLst/>
                <a:latin typeface="+mn-lt"/>
                <a:ea typeface="+mn-ea"/>
                <a:cs typeface="+mn-cs"/>
              </a:defRPr>
            </a:lvl1pPr>
            <a:lvl2pPr marL="742950" indent="-285750" algn="l" defTabSz="457200" rtl="0" eaLnBrk="1" latinLnBrk="0" hangingPunct="1">
              <a:spcBef>
                <a:spcPct val="20000"/>
              </a:spcBef>
              <a:buFont typeface="Arial"/>
              <a:buChar char="–"/>
              <a:defRPr sz="2000" kern="1200">
                <a:solidFill>
                  <a:schemeClr val="tx1"/>
                </a:solidFill>
                <a:effectLst/>
                <a:latin typeface="+mn-lt"/>
                <a:ea typeface="+mn-ea"/>
                <a:cs typeface="+mn-cs"/>
              </a:defRPr>
            </a:lvl2pPr>
            <a:lvl3pPr marL="1143000" indent="-228600" algn="l" defTabSz="457200" rtl="0" eaLnBrk="1" latinLnBrk="0" hangingPunct="1">
              <a:spcBef>
                <a:spcPct val="20000"/>
              </a:spcBef>
              <a:buFont typeface="Arial"/>
              <a:buChar char="•"/>
              <a:defRPr sz="1800" kern="1200">
                <a:solidFill>
                  <a:schemeClr val="tx1"/>
                </a:solidFill>
                <a:effectLst/>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tx1"/>
                </a:solidFill>
                <a:effectLst/>
                <a:latin typeface="+mn-lt"/>
                <a:ea typeface="+mn-ea"/>
                <a:cs typeface="+mn-cs"/>
              </a:defRPr>
            </a:lvl4pPr>
            <a:lvl5pPr marL="2057400" indent="-228600" algn="l" defTabSz="457200" rtl="0" eaLnBrk="1" latinLnBrk="0" hangingPunct="1">
              <a:spcBef>
                <a:spcPct val="20000"/>
              </a:spcBef>
              <a:buFont typeface="Arial"/>
              <a:buChar char="»"/>
              <a:defRPr sz="1600" kern="1200">
                <a:solidFill>
                  <a:schemeClr val="tx1"/>
                </a:solidFill>
                <a:effectLst/>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spcBef>
                <a:spcPts val="600"/>
              </a:spcBef>
              <a:spcAft>
                <a:spcPts val="600"/>
              </a:spcAft>
              <a:buNone/>
            </a:pPr>
            <a:r>
              <a:rPr lang="en-US" sz="1800" b="1" dirty="0" smtClean="0">
                <a:solidFill>
                  <a:schemeClr val="bg1"/>
                </a:solidFill>
              </a:rPr>
              <a:t>Technology is Shifting</a:t>
            </a:r>
            <a:endParaRPr lang="en-US" sz="1800" b="1" dirty="0">
              <a:solidFill>
                <a:schemeClr val="bg1"/>
              </a:solidFill>
            </a:endParaRPr>
          </a:p>
        </p:txBody>
      </p:sp>
      <p:grpSp>
        <p:nvGrpSpPr>
          <p:cNvPr id="22" name="Group 21"/>
          <p:cNvGrpSpPr/>
          <p:nvPr/>
        </p:nvGrpSpPr>
        <p:grpSpPr>
          <a:xfrm>
            <a:off x="3508565" y="1459697"/>
            <a:ext cx="2103120" cy="2103120"/>
            <a:chOff x="3730295" y="2050898"/>
            <a:chExt cx="1724148" cy="1724148"/>
          </a:xfrm>
        </p:grpSpPr>
        <p:sp>
          <p:nvSpPr>
            <p:cNvPr id="23" name="Oval 22"/>
            <p:cNvSpPr/>
            <p:nvPr/>
          </p:nvSpPr>
          <p:spPr>
            <a:xfrm>
              <a:off x="3766573" y="2087176"/>
              <a:ext cx="1651593" cy="1651593"/>
            </a:xfrm>
            <a:prstGeom prst="ellipse">
              <a:avLst/>
            </a:prstGeom>
            <a:solidFill>
              <a:schemeClr val="tx2"/>
            </a:solidFill>
          </p:spPr>
          <p:txBody>
            <a:bodyPr wrap="none" anchor="ctr" anchorCtr="0">
              <a:noAutofit/>
            </a:bodyPr>
            <a:lstStyle/>
            <a:p>
              <a:pPr algn="ctr"/>
              <a:r>
                <a:rPr lang="en-US" dirty="0">
                  <a:solidFill>
                    <a:schemeClr val="bg1"/>
                  </a:solidFill>
                </a:rPr>
                <a:t>In 10 years</a:t>
              </a:r>
              <a:r>
                <a:rPr lang="en-US" dirty="0" smtClean="0">
                  <a:solidFill>
                    <a:schemeClr val="bg1"/>
                  </a:solidFill>
                </a:rPr>
                <a:t>,</a:t>
              </a:r>
              <a:br>
                <a:rPr lang="en-US" dirty="0" smtClean="0">
                  <a:solidFill>
                    <a:schemeClr val="bg1"/>
                  </a:solidFill>
                </a:rPr>
              </a:br>
              <a:r>
                <a:rPr lang="en-US" dirty="0" smtClean="0">
                  <a:solidFill>
                    <a:schemeClr val="bg1"/>
                  </a:solidFill>
                </a:rPr>
                <a:t>a majority</a:t>
              </a:r>
              <a:br>
                <a:rPr lang="en-US" dirty="0" smtClean="0">
                  <a:solidFill>
                    <a:schemeClr val="bg1"/>
                  </a:solidFill>
                </a:rPr>
              </a:br>
              <a:r>
                <a:rPr lang="en-US" dirty="0" smtClean="0">
                  <a:solidFill>
                    <a:schemeClr val="bg1"/>
                  </a:solidFill>
                </a:rPr>
                <a:t>of interactions</a:t>
              </a:r>
              <a:br>
                <a:rPr lang="en-US" dirty="0" smtClean="0">
                  <a:solidFill>
                    <a:schemeClr val="bg1"/>
                  </a:solidFill>
                </a:rPr>
              </a:br>
              <a:r>
                <a:rPr lang="en-US" dirty="0" smtClean="0">
                  <a:solidFill>
                    <a:schemeClr val="bg1"/>
                  </a:solidFill>
                </a:rPr>
                <a:t>will migrate</a:t>
              </a:r>
              <a:br>
                <a:rPr lang="en-US" dirty="0" smtClean="0">
                  <a:solidFill>
                    <a:schemeClr val="bg1"/>
                  </a:solidFill>
                </a:rPr>
              </a:br>
              <a:r>
                <a:rPr lang="en-US" dirty="0" smtClean="0">
                  <a:solidFill>
                    <a:schemeClr val="bg1"/>
                  </a:solidFill>
                </a:rPr>
                <a:t>to </a:t>
              </a:r>
              <a:r>
                <a:rPr lang="en-US" dirty="0">
                  <a:solidFill>
                    <a:schemeClr val="bg1"/>
                  </a:solidFill>
                </a:rPr>
                <a:t>in-app</a:t>
              </a:r>
            </a:p>
          </p:txBody>
        </p:sp>
        <p:sp>
          <p:nvSpPr>
            <p:cNvPr id="24" name="Oval 23"/>
            <p:cNvSpPr/>
            <p:nvPr/>
          </p:nvSpPr>
          <p:spPr>
            <a:xfrm>
              <a:off x="3730295" y="2050898"/>
              <a:ext cx="1724148" cy="1724148"/>
            </a:xfrm>
            <a:prstGeom prst="ellipse">
              <a:avLst/>
            </a:prstGeom>
            <a:noFill/>
            <a:ln w="88900">
              <a:solidFill>
                <a:schemeClr val="bg1"/>
              </a:solidFill>
            </a:ln>
            <a:effectLst>
              <a:outerShdw blurRad="63500" algn="ctr"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91440" bIns="0" numCol="1" spcCol="0" rtlCol="0" fromWordArt="0" anchor="ctr" anchorCtr="0" forceAA="0" compatLnSpc="1">
              <a:prstTxWarp prst="textNoShape">
                <a:avLst/>
              </a:prstTxWarp>
              <a:noAutofit/>
            </a:bodyPr>
            <a:lstStyle/>
            <a:p>
              <a:pPr algn="ctr" defTabSz="685452"/>
              <a:endParaRPr lang="en-US" sz="1400" dirty="0">
                <a:solidFill>
                  <a:srgbClr val="FFFFFF"/>
                </a:solidFill>
                <a:latin typeface="Gotham-Medium"/>
                <a:cs typeface="Gotham-Medium"/>
              </a:endParaRPr>
            </a:p>
          </p:txBody>
        </p:sp>
      </p:grpSp>
    </p:spTree>
    <p:extLst>
      <p:ext uri="{BB962C8B-B14F-4D97-AF65-F5344CB8AC3E}">
        <p14:creationId xmlns:p14="http://schemas.microsoft.com/office/powerpoint/2010/main" val="1268841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Rectangle 50"/>
          <p:cNvSpPr/>
          <p:nvPr/>
        </p:nvSpPr>
        <p:spPr bwMode="auto">
          <a:xfrm>
            <a:off x="4770437" y="838928"/>
            <a:ext cx="4206240" cy="3605213"/>
          </a:xfrm>
          <a:prstGeom prst="rect">
            <a:avLst/>
          </a:prstGeom>
          <a:solidFill>
            <a:schemeClr val="bg1">
              <a:lumMod val="85000"/>
            </a:schemeClr>
          </a:solidFill>
          <a:ln w="9525" cap="flat" cmpd="sng" algn="ctr">
            <a:noFill/>
            <a:prstDash val="solid"/>
            <a:round/>
            <a:headEnd type="none" w="med" len="med"/>
            <a:tailEnd type="none" w="med" len="med"/>
          </a:ln>
          <a:effectLst/>
        </p:spPr>
        <p:txBody>
          <a:bodyPr rIns="91440" bIns="91440" anchor="b" anchorCtr="0">
            <a:prstTxWarp prst="textNoShape">
              <a:avLst/>
            </a:prstTxWarp>
          </a:bodyPr>
          <a:lstStyle/>
          <a:p>
            <a:endParaRPr lang="en-US" sz="1400" dirty="0">
              <a:solidFill>
                <a:schemeClr val="tx1"/>
              </a:solidFill>
              <a:ea typeface="Arial Bold" charset="0"/>
              <a:cs typeface="Arial Bold" charset="0"/>
            </a:endParaRPr>
          </a:p>
        </p:txBody>
      </p:sp>
      <p:sp>
        <p:nvSpPr>
          <p:cNvPr id="52" name="Rectangle 51"/>
          <p:cNvSpPr/>
          <p:nvPr/>
        </p:nvSpPr>
        <p:spPr bwMode="auto">
          <a:xfrm>
            <a:off x="280431" y="838928"/>
            <a:ext cx="4206240" cy="3605213"/>
          </a:xfrm>
          <a:prstGeom prst="rect">
            <a:avLst/>
          </a:prstGeom>
          <a:solidFill>
            <a:schemeClr val="bg1">
              <a:lumMod val="85000"/>
            </a:schemeClr>
          </a:solidFill>
          <a:ln w="9525" cap="flat" cmpd="sng" algn="ctr">
            <a:noFill/>
            <a:prstDash val="solid"/>
            <a:round/>
            <a:headEnd type="none" w="med" len="med"/>
            <a:tailEnd type="none" w="med" len="med"/>
          </a:ln>
          <a:effectLst/>
        </p:spPr>
        <p:txBody>
          <a:bodyPr rIns="91440" bIns="91440" anchor="b" anchorCtr="0">
            <a:prstTxWarp prst="textNoShape">
              <a:avLst/>
            </a:prstTxWarp>
          </a:bodyPr>
          <a:lstStyle/>
          <a:p>
            <a:endParaRPr lang="en-US" sz="1400" dirty="0">
              <a:solidFill>
                <a:schemeClr val="tx1"/>
              </a:solidFill>
              <a:ea typeface="Arial Bold" charset="0"/>
              <a:cs typeface="Arial Bold" charset="0"/>
            </a:endParaRPr>
          </a:p>
        </p:txBody>
      </p:sp>
      <p:sp>
        <p:nvSpPr>
          <p:cNvPr id="139273" name="Rectangle 38"/>
          <p:cNvSpPr>
            <a:spLocks noChangeArrowheads="1"/>
          </p:cNvSpPr>
          <p:nvPr/>
        </p:nvSpPr>
        <p:spPr bwMode="auto">
          <a:xfrm>
            <a:off x="4770437" y="838928"/>
            <a:ext cx="4206240" cy="464344"/>
          </a:xfrm>
          <a:prstGeom prst="rect">
            <a:avLst/>
          </a:prstGeom>
          <a:solidFill>
            <a:schemeClr val="accent4"/>
          </a:solidFill>
          <a:ln w="38100">
            <a:solidFill>
              <a:schemeClr val="bg1"/>
            </a:solidFill>
            <a:miter lim="800000"/>
          </a:ln>
          <a:effectLst>
            <a:outerShdw blurRad="63500" algn="ctr" rotWithShape="0">
              <a:prstClr val="black"/>
            </a:outerShdw>
          </a:effectLst>
          <a:extLst/>
        </p:spPr>
        <p:txBody>
          <a:bodyPr wrap="square" lIns="68580" tIns="34290" rIns="68580" bIns="34290" anchor="ctr" anchorCtr="0">
            <a:noAutofit/>
          </a:bodyPr>
          <a:lstStyle/>
          <a:p>
            <a:pPr algn="ctr" defTabSz="814388" eaLnBrk="0" hangingPunct="0">
              <a:lnSpc>
                <a:spcPct val="90000"/>
              </a:lnSpc>
            </a:pPr>
            <a:r>
              <a:rPr lang="en-US" b="1" dirty="0">
                <a:solidFill>
                  <a:schemeClr val="bg1"/>
                </a:solidFill>
                <a:cs typeface="Arial" pitchFamily="34" charset="0"/>
              </a:rPr>
              <a:t>Channel Choice, Protect Investments</a:t>
            </a:r>
          </a:p>
        </p:txBody>
      </p:sp>
      <p:sp>
        <p:nvSpPr>
          <p:cNvPr id="139275" name="Rectangle 38"/>
          <p:cNvSpPr>
            <a:spLocks noChangeArrowheads="1"/>
          </p:cNvSpPr>
          <p:nvPr/>
        </p:nvSpPr>
        <p:spPr bwMode="auto">
          <a:xfrm>
            <a:off x="280431" y="838928"/>
            <a:ext cx="4206240" cy="464344"/>
          </a:xfrm>
          <a:prstGeom prst="rect">
            <a:avLst/>
          </a:prstGeom>
          <a:solidFill>
            <a:schemeClr val="accent4"/>
          </a:solidFill>
          <a:ln w="38100">
            <a:solidFill>
              <a:schemeClr val="bg1"/>
            </a:solidFill>
            <a:miter lim="800000"/>
          </a:ln>
          <a:effectLst>
            <a:outerShdw blurRad="63500" algn="ctr" rotWithShape="0">
              <a:prstClr val="black"/>
            </a:outerShdw>
          </a:effectLst>
          <a:extLst/>
        </p:spPr>
        <p:txBody>
          <a:bodyPr wrap="square" lIns="68580" tIns="34290" rIns="68580" bIns="34290" anchor="ctr" anchorCtr="0">
            <a:noAutofit/>
          </a:bodyPr>
          <a:lstStyle/>
          <a:p>
            <a:pPr algn="ctr" defTabSz="814388" eaLnBrk="0" hangingPunct="0">
              <a:lnSpc>
                <a:spcPct val="90000"/>
              </a:lnSpc>
            </a:pPr>
            <a:r>
              <a:rPr lang="en-US" b="1" dirty="0">
                <a:solidFill>
                  <a:schemeClr val="bg1"/>
                </a:solidFill>
                <a:cs typeface="Arial" pitchFamily="34" charset="0"/>
              </a:rPr>
              <a:t>Higher Revenue, Loyalty &amp; NPS</a:t>
            </a:r>
          </a:p>
        </p:txBody>
      </p:sp>
      <p:sp>
        <p:nvSpPr>
          <p:cNvPr id="139280" name="Rectangle 38"/>
          <p:cNvSpPr>
            <a:spLocks noChangeArrowheads="1"/>
          </p:cNvSpPr>
          <p:nvPr/>
        </p:nvSpPr>
        <p:spPr bwMode="auto">
          <a:xfrm>
            <a:off x="4770437" y="2732022"/>
            <a:ext cx="4206240" cy="464344"/>
          </a:xfrm>
          <a:prstGeom prst="rect">
            <a:avLst/>
          </a:prstGeom>
          <a:solidFill>
            <a:schemeClr val="accent4"/>
          </a:solidFill>
          <a:ln w="38100">
            <a:solidFill>
              <a:schemeClr val="bg1"/>
            </a:solidFill>
            <a:miter lim="800000"/>
          </a:ln>
          <a:effectLst>
            <a:outerShdw blurRad="63500" algn="ctr" rotWithShape="0">
              <a:prstClr val="black"/>
            </a:outerShdw>
          </a:effectLst>
          <a:extLst/>
        </p:spPr>
        <p:txBody>
          <a:bodyPr wrap="square" lIns="68580" tIns="34290" rIns="68580" bIns="34290" anchor="ctr" anchorCtr="0">
            <a:noAutofit/>
          </a:bodyPr>
          <a:lstStyle/>
          <a:p>
            <a:pPr algn="ctr" defTabSz="814388" eaLnBrk="0" hangingPunct="0">
              <a:lnSpc>
                <a:spcPct val="90000"/>
              </a:lnSpc>
            </a:pPr>
            <a:r>
              <a:rPr lang="en-US" b="1" dirty="0">
                <a:solidFill>
                  <a:srgbClr val="FFFFFF"/>
                </a:solidFill>
                <a:cs typeface="Arial" pitchFamily="34" charset="0"/>
              </a:rPr>
              <a:t>Mobile &amp; Video Adoption</a:t>
            </a:r>
          </a:p>
        </p:txBody>
      </p:sp>
      <p:sp>
        <p:nvSpPr>
          <p:cNvPr id="139282" name="Rectangle 38"/>
          <p:cNvSpPr>
            <a:spLocks noChangeArrowheads="1"/>
          </p:cNvSpPr>
          <p:nvPr/>
        </p:nvSpPr>
        <p:spPr bwMode="auto">
          <a:xfrm>
            <a:off x="280431" y="2732022"/>
            <a:ext cx="4206240" cy="464344"/>
          </a:xfrm>
          <a:prstGeom prst="rect">
            <a:avLst/>
          </a:prstGeom>
          <a:solidFill>
            <a:schemeClr val="accent4"/>
          </a:solidFill>
          <a:ln w="38100">
            <a:solidFill>
              <a:schemeClr val="bg1"/>
            </a:solidFill>
            <a:miter lim="800000"/>
          </a:ln>
          <a:effectLst>
            <a:outerShdw blurRad="63500" algn="ctr" rotWithShape="0">
              <a:prstClr val="black"/>
            </a:outerShdw>
          </a:effectLst>
          <a:extLst/>
        </p:spPr>
        <p:txBody>
          <a:bodyPr wrap="square" lIns="68580" tIns="34290" rIns="68580" bIns="34290" anchor="ctr" anchorCtr="0">
            <a:noAutofit/>
          </a:bodyPr>
          <a:lstStyle/>
          <a:p>
            <a:pPr algn="ctr">
              <a:lnSpc>
                <a:spcPct val="90000"/>
              </a:lnSpc>
              <a:spcBef>
                <a:spcPts val="600"/>
              </a:spcBef>
              <a:spcAft>
                <a:spcPts val="600"/>
              </a:spcAft>
              <a:buFont typeface="Arial"/>
              <a:buNone/>
            </a:pPr>
            <a:r>
              <a:rPr lang="en-US" b="1" dirty="0">
                <a:solidFill>
                  <a:schemeClr val="bg1"/>
                </a:solidFill>
              </a:rPr>
              <a:t>Cost Reduction &amp; Productivity</a:t>
            </a:r>
          </a:p>
        </p:txBody>
      </p:sp>
      <p:sp>
        <p:nvSpPr>
          <p:cNvPr id="139305" name="TextBox 82"/>
          <p:cNvSpPr txBox="1">
            <a:spLocks noChangeArrowheads="1"/>
          </p:cNvSpPr>
          <p:nvPr/>
        </p:nvSpPr>
        <p:spPr bwMode="auto">
          <a:xfrm>
            <a:off x="1802937" y="1429776"/>
            <a:ext cx="2389187" cy="115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pitchFamily="34" charset="0"/>
                <a:ea typeface="ＭＳ Ｐゴシック" pitchFamily="34" charset="-128"/>
              </a:defRPr>
            </a:lvl1pPr>
            <a:lvl2pPr marL="180975" indent="-119063"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lvl="1" eaLnBrk="1" hangingPunct="1">
              <a:lnSpc>
                <a:spcPct val="90000"/>
              </a:lnSpc>
              <a:spcBef>
                <a:spcPts val="300"/>
              </a:spcBef>
              <a:spcAft>
                <a:spcPts val="300"/>
              </a:spcAft>
              <a:buFont typeface="Arial" pitchFamily="34" charset="0"/>
              <a:buChar char="•"/>
            </a:pPr>
            <a:r>
              <a:rPr lang="en-US" sz="1200" b="1" dirty="0" smtClean="0"/>
              <a:t>360°customer view</a:t>
            </a:r>
          </a:p>
          <a:p>
            <a:pPr lvl="1" eaLnBrk="1" hangingPunct="1">
              <a:lnSpc>
                <a:spcPct val="90000"/>
              </a:lnSpc>
              <a:spcBef>
                <a:spcPts val="300"/>
              </a:spcBef>
              <a:spcAft>
                <a:spcPts val="300"/>
              </a:spcAft>
              <a:buFont typeface="Arial" pitchFamily="34" charset="0"/>
              <a:buChar char="•"/>
            </a:pPr>
            <a:r>
              <a:rPr lang="en-US" sz="1200" b="1" dirty="0"/>
              <a:t>Higher cross-sell &amp; up-sell</a:t>
            </a:r>
          </a:p>
          <a:p>
            <a:pPr lvl="1" eaLnBrk="1" hangingPunct="1">
              <a:lnSpc>
                <a:spcPct val="90000"/>
              </a:lnSpc>
              <a:spcBef>
                <a:spcPts val="300"/>
              </a:spcBef>
              <a:spcAft>
                <a:spcPts val="300"/>
              </a:spcAft>
              <a:buFont typeface="Arial" pitchFamily="34" charset="0"/>
              <a:buChar char="•"/>
            </a:pPr>
            <a:r>
              <a:rPr lang="en-US" sz="1200" b="1" dirty="0" smtClean="0"/>
              <a:t>Channel escalation seamless, continuous</a:t>
            </a:r>
          </a:p>
          <a:p>
            <a:pPr lvl="1" eaLnBrk="1" hangingPunct="1">
              <a:lnSpc>
                <a:spcPct val="90000"/>
              </a:lnSpc>
              <a:spcBef>
                <a:spcPts val="300"/>
              </a:spcBef>
              <a:spcAft>
                <a:spcPts val="300"/>
              </a:spcAft>
              <a:buFont typeface="Arial" pitchFamily="34" charset="0"/>
              <a:buChar char="•"/>
            </a:pPr>
            <a:r>
              <a:rPr lang="en-US" sz="1200" b="1" dirty="0" smtClean="0"/>
              <a:t>Real-time analytics</a:t>
            </a:r>
          </a:p>
        </p:txBody>
      </p:sp>
      <p:sp>
        <p:nvSpPr>
          <p:cNvPr id="139319" name="TextBox 79"/>
          <p:cNvSpPr txBox="1">
            <a:spLocks noChangeArrowheads="1"/>
          </p:cNvSpPr>
          <p:nvPr/>
        </p:nvSpPr>
        <p:spPr bwMode="auto">
          <a:xfrm>
            <a:off x="6305551" y="1589820"/>
            <a:ext cx="2152649" cy="8340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marL="119063" indent="-119063" eaLnBrk="1" hangingPunct="1">
              <a:lnSpc>
                <a:spcPct val="90000"/>
              </a:lnSpc>
              <a:spcBef>
                <a:spcPts val="300"/>
              </a:spcBef>
              <a:spcAft>
                <a:spcPts val="300"/>
              </a:spcAft>
              <a:buFont typeface="Arial" panose="020B0604020202020204" pitchFamily="34" charset="0"/>
              <a:buChar char="•"/>
            </a:pPr>
            <a:r>
              <a:rPr lang="en-US" sz="1200" b="1" dirty="0" smtClean="0"/>
              <a:t>Integrate existing channels &amp; back-end</a:t>
            </a:r>
          </a:p>
          <a:p>
            <a:pPr marL="119063" indent="-119063" eaLnBrk="1" hangingPunct="1">
              <a:lnSpc>
                <a:spcPct val="90000"/>
              </a:lnSpc>
              <a:spcBef>
                <a:spcPts val="300"/>
              </a:spcBef>
              <a:spcAft>
                <a:spcPts val="300"/>
              </a:spcAft>
              <a:buFont typeface="Arial" panose="020B0604020202020204" pitchFamily="34" charset="0"/>
              <a:buChar char="•"/>
            </a:pPr>
            <a:r>
              <a:rPr lang="en-US" sz="1200" b="1" dirty="0" smtClean="0"/>
              <a:t>One set of apps, one set of  infrastructures </a:t>
            </a:r>
            <a:endParaRPr lang="en-US" sz="1200" b="1" dirty="0"/>
          </a:p>
        </p:txBody>
      </p:sp>
      <p:sp>
        <p:nvSpPr>
          <p:cNvPr id="73" name="TextBox 82"/>
          <p:cNvSpPr txBox="1">
            <a:spLocks noChangeArrowheads="1"/>
          </p:cNvSpPr>
          <p:nvPr/>
        </p:nvSpPr>
        <p:spPr bwMode="auto">
          <a:xfrm>
            <a:off x="1802937" y="3371343"/>
            <a:ext cx="2472889" cy="8340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a:solidFill>
                  <a:schemeClr val="tx1"/>
                </a:solidFill>
                <a:latin typeface="Arial" pitchFamily="34" charset="0"/>
                <a:ea typeface="ＭＳ Ｐゴシック" pitchFamily="34" charset="-128"/>
              </a:defRPr>
            </a:lvl1pPr>
            <a:lvl2pPr marL="180975" indent="-119063"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lvl="1" eaLnBrk="1" hangingPunct="1">
              <a:lnSpc>
                <a:spcPct val="90000"/>
              </a:lnSpc>
              <a:spcBef>
                <a:spcPts val="300"/>
              </a:spcBef>
              <a:spcAft>
                <a:spcPts val="300"/>
              </a:spcAft>
              <a:buFont typeface="Arial" pitchFamily="34" charset="0"/>
              <a:buChar char="•"/>
            </a:pPr>
            <a:r>
              <a:rPr lang="en-US" sz="1200" b="1" dirty="0" smtClean="0"/>
              <a:t>Higher FCR from contextual interactions</a:t>
            </a:r>
          </a:p>
          <a:p>
            <a:pPr lvl="1" eaLnBrk="1" hangingPunct="1">
              <a:lnSpc>
                <a:spcPct val="90000"/>
              </a:lnSpc>
              <a:spcBef>
                <a:spcPts val="300"/>
              </a:spcBef>
              <a:spcAft>
                <a:spcPts val="300"/>
              </a:spcAft>
              <a:buFont typeface="Arial" pitchFamily="34" charset="0"/>
              <a:buChar char="•"/>
            </a:pPr>
            <a:r>
              <a:rPr lang="en-US" sz="1200" b="1" dirty="0" smtClean="0"/>
              <a:t>Increased self-service saves $ millions per year</a:t>
            </a:r>
          </a:p>
        </p:txBody>
      </p:sp>
      <p:sp>
        <p:nvSpPr>
          <p:cNvPr id="79" name="TextBox 79"/>
          <p:cNvSpPr txBox="1">
            <a:spLocks noChangeArrowheads="1"/>
          </p:cNvSpPr>
          <p:nvPr/>
        </p:nvSpPr>
        <p:spPr bwMode="auto">
          <a:xfrm>
            <a:off x="6248400" y="3332871"/>
            <a:ext cx="2438401" cy="911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marL="119063" indent="-119063" eaLnBrk="1" hangingPunct="1">
              <a:lnSpc>
                <a:spcPct val="90000"/>
              </a:lnSpc>
              <a:spcBef>
                <a:spcPts val="300"/>
              </a:spcBef>
              <a:spcAft>
                <a:spcPts val="300"/>
              </a:spcAft>
              <a:buFont typeface="Arial" panose="020B0604020202020204" pitchFamily="34" charset="0"/>
              <a:buChar char="•"/>
            </a:pPr>
            <a:r>
              <a:rPr lang="en-US" sz="1200" b="1" dirty="0" smtClean="0"/>
              <a:t>Preserve UX with in-app one-click video</a:t>
            </a:r>
          </a:p>
          <a:p>
            <a:pPr marL="119063" indent="-119063" eaLnBrk="1" hangingPunct="1">
              <a:lnSpc>
                <a:spcPct val="90000"/>
              </a:lnSpc>
              <a:spcBef>
                <a:spcPts val="300"/>
              </a:spcBef>
              <a:spcAft>
                <a:spcPts val="300"/>
              </a:spcAft>
              <a:buFont typeface="Arial" panose="020B0604020202020204" pitchFamily="34" charset="0"/>
              <a:buChar char="•"/>
            </a:pPr>
            <a:r>
              <a:rPr lang="en-US" sz="1200" b="1" dirty="0" smtClean="0"/>
              <a:t>Use existing endpoints</a:t>
            </a:r>
          </a:p>
          <a:p>
            <a:pPr marL="119063" indent="-119063" eaLnBrk="1" hangingPunct="1">
              <a:lnSpc>
                <a:spcPct val="90000"/>
              </a:lnSpc>
              <a:spcBef>
                <a:spcPts val="300"/>
              </a:spcBef>
              <a:spcAft>
                <a:spcPts val="300"/>
              </a:spcAft>
              <a:buFont typeface="Arial" panose="020B0604020202020204" pitchFamily="34" charset="0"/>
              <a:buChar char="•"/>
            </a:pPr>
            <a:r>
              <a:rPr lang="en-US" sz="1200" b="1" dirty="0" smtClean="0"/>
              <a:t>Mobile push notification</a:t>
            </a:r>
          </a:p>
        </p:txBody>
      </p:sp>
      <p:sp>
        <p:nvSpPr>
          <p:cNvPr id="3" name="Title 2"/>
          <p:cNvSpPr>
            <a:spLocks noGrp="1"/>
          </p:cNvSpPr>
          <p:nvPr>
            <p:ph type="title"/>
          </p:nvPr>
        </p:nvSpPr>
        <p:spPr/>
        <p:txBody>
          <a:bodyPr/>
          <a:lstStyle/>
          <a:p>
            <a:r>
              <a:rPr lang="en-US" dirty="0" smtClean="0"/>
              <a:t>Enterprise Value Proposition</a:t>
            </a:r>
            <a:endParaRPr lang="en-US" dirty="0"/>
          </a:p>
        </p:txBody>
      </p:sp>
      <p:pic>
        <p:nvPicPr>
          <p:cNvPr id="4098" name="Picture 2" descr="http://smashfly.files.wordpress.com/2014/03/candidatenps.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833" t="28534" r="45812" b="10652"/>
          <a:stretch/>
        </p:blipFill>
        <p:spPr bwMode="auto">
          <a:xfrm>
            <a:off x="514819" y="1626311"/>
            <a:ext cx="1081079" cy="761093"/>
          </a:xfrm>
          <a:prstGeom prst="roundRect">
            <a:avLst>
              <a:gd name="adj" fmla="val 11639"/>
            </a:avLst>
          </a:prstGeom>
          <a:solidFill>
            <a:schemeClr val="bg1">
              <a:lumMod val="65000"/>
            </a:schemeClr>
          </a:solidFill>
          <a:ln w="38100">
            <a:solidFill>
              <a:schemeClr val="bg1"/>
            </a:solidFill>
          </a:ln>
          <a:effectLst>
            <a:outerShdw blurRad="63500" algn="ctr" rotWithShape="0">
              <a:prstClr val="black"/>
            </a:outerShdw>
          </a:effectLst>
          <a:extLst/>
        </p:spPr>
      </p:pic>
      <p:grpSp>
        <p:nvGrpSpPr>
          <p:cNvPr id="5" name="Group 4"/>
          <p:cNvGrpSpPr/>
          <p:nvPr/>
        </p:nvGrpSpPr>
        <p:grpSpPr>
          <a:xfrm>
            <a:off x="5011964" y="1519229"/>
            <a:ext cx="1036465" cy="975257"/>
            <a:chOff x="5287996" y="1500859"/>
            <a:chExt cx="1036465" cy="975257"/>
          </a:xfrm>
        </p:grpSpPr>
        <p:pic>
          <p:nvPicPr>
            <p:cNvPr id="56" name="Picture 11" descr="http://njpo.org/images/ChatRoom.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1211" t="-1093" r="11211" b="8061"/>
            <a:stretch/>
          </p:blipFill>
          <p:spPr bwMode="auto">
            <a:xfrm>
              <a:off x="5287996" y="1679948"/>
              <a:ext cx="369691" cy="378066"/>
            </a:xfrm>
            <a:prstGeom prst="roundRect">
              <a:avLst>
                <a:gd name="adj" fmla="val 15448"/>
              </a:avLst>
            </a:prstGeom>
            <a:noFill/>
            <a:extLst>
              <a:ext uri="{909E8E84-426E-40DD-AFC4-6F175D3DCCD1}">
                <a14:hiddenFill xmlns:a14="http://schemas.microsoft.com/office/drawing/2010/main">
                  <a:solidFill>
                    <a:srgbClr val="FFFFFF"/>
                  </a:solidFill>
                </a14:hiddenFill>
              </a:ext>
            </a:extLst>
          </p:spPr>
        </p:pic>
        <p:pic>
          <p:nvPicPr>
            <p:cNvPr id="57" name="Picture 21" descr="http://eltoblog.wpengine.com/wp-content/uploads/2012/12/social_media.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4856" t="10384" r="28701" b="20558"/>
            <a:stretch/>
          </p:blipFill>
          <p:spPr bwMode="auto">
            <a:xfrm>
              <a:off x="5582957" y="1500859"/>
              <a:ext cx="442054" cy="437952"/>
            </a:xfrm>
            <a:prstGeom prst="ellipse">
              <a:avLst/>
            </a:prstGeom>
            <a:noFill/>
            <a:extLst>
              <a:ext uri="{909E8E84-426E-40DD-AFC4-6F175D3DCCD1}">
                <a14:hiddenFill xmlns:a14="http://schemas.microsoft.com/office/drawing/2010/main">
                  <a:solidFill>
                    <a:srgbClr val="FFFFFF"/>
                  </a:solidFill>
                </a14:hiddenFill>
              </a:ext>
            </a:extLst>
          </p:spPr>
        </p:pic>
        <p:pic>
          <p:nvPicPr>
            <p:cNvPr id="58" name="Picture 25" descr="http://www.advancednfp.com/images/crm-icon-81px.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82958" y="1832527"/>
              <a:ext cx="442053" cy="518458"/>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58"/>
            <p:cNvPicPr>
              <a:picLocks noChangeAspect="1"/>
            </p:cNvPicPr>
            <p:nvPr/>
          </p:nvPicPr>
          <p:blipFill rotWithShape="1">
            <a:blip r:embed="rId7"/>
            <a:srcRect l="17082" t="15783" r="15801" b="12211"/>
            <a:stretch/>
          </p:blipFill>
          <p:spPr>
            <a:xfrm>
              <a:off x="5943600" y="1772378"/>
              <a:ext cx="380861" cy="386257"/>
            </a:xfrm>
            <a:prstGeom prst="ellipse">
              <a:avLst/>
            </a:prstGeom>
          </p:spPr>
        </p:pic>
        <p:grpSp>
          <p:nvGrpSpPr>
            <p:cNvPr id="60" name="Group 59"/>
            <p:cNvGrpSpPr>
              <a:grpSpLocks noChangeAspect="1"/>
            </p:cNvGrpSpPr>
            <p:nvPr/>
          </p:nvGrpSpPr>
          <p:grpSpPr>
            <a:xfrm>
              <a:off x="5334000" y="2000978"/>
              <a:ext cx="387014" cy="387014"/>
              <a:chOff x="3547970" y="1746682"/>
              <a:chExt cx="2228850" cy="2228850"/>
            </a:xfrm>
          </p:grpSpPr>
          <p:sp>
            <p:nvSpPr>
              <p:cNvPr id="61" name="Rectangle 60"/>
              <p:cNvSpPr/>
              <p:nvPr/>
            </p:nvSpPr>
            <p:spPr>
              <a:xfrm>
                <a:off x="3821341" y="2492308"/>
                <a:ext cx="1735987" cy="106047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dirty="0"/>
              </a:p>
            </p:txBody>
          </p:sp>
          <p:pic>
            <p:nvPicPr>
              <p:cNvPr id="63" name="Picture 29" descr="http://mmdbiz.com/images/uc_logo.png"/>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3547970" y="1746682"/>
                <a:ext cx="2228850" cy="2228850"/>
              </a:xfrm>
              <a:prstGeom prst="rect">
                <a:avLst/>
              </a:prstGeom>
              <a:noFill/>
              <a:extLst>
                <a:ext uri="{909E8E84-426E-40DD-AFC4-6F175D3DCCD1}">
                  <a14:hiddenFill xmlns:a14="http://schemas.microsoft.com/office/drawing/2010/main">
                    <a:solidFill>
                      <a:srgbClr val="FFFFFF"/>
                    </a:solidFill>
                  </a14:hiddenFill>
                </a:ext>
              </a:extLst>
            </p:spPr>
          </p:pic>
        </p:grpSp>
        <p:pic>
          <p:nvPicPr>
            <p:cNvPr id="64" name="Picture 63"/>
            <p:cNvPicPr>
              <a:picLocks noChangeAspect="1"/>
            </p:cNvPicPr>
            <p:nvPr/>
          </p:nvPicPr>
          <p:blipFill>
            <a:blip r:embed="rId10">
              <a:extLst>
                <a:ext uri="{BEBA8EAE-BF5A-486C-A8C5-ECC9F3942E4B}">
                  <a14:imgProps xmlns:a14="http://schemas.microsoft.com/office/drawing/2010/main">
                    <a14:imgLayer r:embed="rId11">
                      <a14:imgEffect>
                        <a14:backgroundRemoval t="4124" b="92784" l="9653" r="96139"/>
                      </a14:imgEffect>
                    </a14:imgLayer>
                  </a14:imgProps>
                </a:ext>
              </a:extLst>
            </a:blip>
            <a:stretch>
              <a:fillRect/>
            </a:stretch>
          </p:blipFill>
          <p:spPr>
            <a:xfrm>
              <a:off x="5770184" y="2060943"/>
              <a:ext cx="554277" cy="415173"/>
            </a:xfrm>
            <a:prstGeom prst="rect">
              <a:avLst/>
            </a:prstGeom>
          </p:spPr>
        </p:pic>
      </p:grpSp>
      <p:grpSp>
        <p:nvGrpSpPr>
          <p:cNvPr id="7" name="Group 6"/>
          <p:cNvGrpSpPr/>
          <p:nvPr/>
        </p:nvGrpSpPr>
        <p:grpSpPr>
          <a:xfrm>
            <a:off x="687608" y="3414579"/>
            <a:ext cx="735500" cy="747602"/>
            <a:chOff x="764492" y="3437057"/>
            <a:chExt cx="735500" cy="747602"/>
          </a:xfrm>
          <a:effectLst>
            <a:outerShdw blurRad="63500" algn="ctr" rotWithShape="0">
              <a:prstClr val="black"/>
            </a:outerShdw>
          </a:effectLst>
        </p:grpSpPr>
        <p:grpSp>
          <p:nvGrpSpPr>
            <p:cNvPr id="6" name="Group 5"/>
            <p:cNvGrpSpPr/>
            <p:nvPr/>
          </p:nvGrpSpPr>
          <p:grpSpPr>
            <a:xfrm>
              <a:off x="764492" y="3636019"/>
              <a:ext cx="735500" cy="548640"/>
              <a:chOff x="792422" y="3636019"/>
              <a:chExt cx="735500" cy="548640"/>
            </a:xfrm>
          </p:grpSpPr>
          <p:sp>
            <p:nvSpPr>
              <p:cNvPr id="66" name="Rectangle 65"/>
              <p:cNvSpPr/>
              <p:nvPr/>
            </p:nvSpPr>
            <p:spPr>
              <a:xfrm>
                <a:off x="792422" y="3919616"/>
                <a:ext cx="212034" cy="265043"/>
              </a:xfrm>
              <a:prstGeom prst="rect">
                <a:avLst/>
              </a:prstGeom>
              <a:solidFill>
                <a:schemeClr val="accent1"/>
              </a:solid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p>
            </p:txBody>
          </p:sp>
          <p:sp>
            <p:nvSpPr>
              <p:cNvPr id="67" name="Rectangle 66"/>
              <p:cNvSpPr/>
              <p:nvPr/>
            </p:nvSpPr>
            <p:spPr>
              <a:xfrm>
                <a:off x="1054155" y="3800350"/>
                <a:ext cx="212034" cy="384309"/>
              </a:xfrm>
              <a:prstGeom prst="rect">
                <a:avLst/>
              </a:prstGeom>
              <a:solidFill>
                <a:schemeClr val="accent1"/>
              </a:solid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p>
            </p:txBody>
          </p:sp>
          <p:sp>
            <p:nvSpPr>
              <p:cNvPr id="68" name="Rectangle 67"/>
              <p:cNvSpPr/>
              <p:nvPr/>
            </p:nvSpPr>
            <p:spPr>
              <a:xfrm>
                <a:off x="1315888" y="3636019"/>
                <a:ext cx="212034" cy="548640"/>
              </a:xfrm>
              <a:prstGeom prst="rect">
                <a:avLst/>
              </a:prstGeom>
              <a:solidFill>
                <a:schemeClr val="accent1"/>
              </a:solid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p>
            </p:txBody>
          </p:sp>
        </p:grpSp>
        <p:sp>
          <p:nvSpPr>
            <p:cNvPr id="69" name="Rectangle 68"/>
            <p:cNvSpPr/>
            <p:nvPr/>
          </p:nvSpPr>
          <p:spPr>
            <a:xfrm rot="2940000">
              <a:off x="987032" y="3245171"/>
              <a:ext cx="290421" cy="674194"/>
            </a:xfrm>
            <a:custGeom>
              <a:avLst/>
              <a:gdLst/>
              <a:ahLst/>
              <a:cxnLst/>
              <a:rect l="l" t="t" r="r" b="b"/>
              <a:pathLst>
                <a:path w="290421" h="674194">
                  <a:moveTo>
                    <a:pt x="81096" y="104663"/>
                  </a:moveTo>
                  <a:lnTo>
                    <a:pt x="185759" y="0"/>
                  </a:lnTo>
                  <a:lnTo>
                    <a:pt x="290421" y="104663"/>
                  </a:lnTo>
                  <a:lnTo>
                    <a:pt x="238090" y="104663"/>
                  </a:lnTo>
                  <a:lnTo>
                    <a:pt x="238090" y="365760"/>
                  </a:lnTo>
                  <a:lnTo>
                    <a:pt x="236088" y="365760"/>
                  </a:lnTo>
                  <a:lnTo>
                    <a:pt x="236088" y="452742"/>
                  </a:lnTo>
                  <a:lnTo>
                    <a:pt x="111132" y="452742"/>
                  </a:lnTo>
                  <a:lnTo>
                    <a:pt x="111132" y="674194"/>
                  </a:lnTo>
                  <a:lnTo>
                    <a:pt x="1404" y="674194"/>
                  </a:lnTo>
                  <a:lnTo>
                    <a:pt x="1404" y="452742"/>
                  </a:lnTo>
                  <a:lnTo>
                    <a:pt x="1" y="452742"/>
                  </a:lnTo>
                  <a:lnTo>
                    <a:pt x="0" y="343014"/>
                  </a:lnTo>
                  <a:lnTo>
                    <a:pt x="133427" y="343014"/>
                  </a:lnTo>
                  <a:lnTo>
                    <a:pt x="133427" y="104663"/>
                  </a:lnTo>
                  <a:close/>
                </a:path>
              </a:pathLst>
            </a:custGeom>
            <a:solidFill>
              <a:schemeClr val="accent1"/>
            </a:solid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p>
          </p:txBody>
        </p:sp>
      </p:grpSp>
      <p:pic>
        <p:nvPicPr>
          <p:cNvPr id="72" name="Picture 71"/>
          <p:cNvPicPr>
            <a:picLocks noChangeAspect="1"/>
          </p:cNvPicPr>
          <p:nvPr/>
        </p:nvPicPr>
        <p:blipFill>
          <a:blip r:embed="rId12">
            <a:extLst>
              <a:ext uri="{BEBA8EAE-BF5A-486C-A8C5-ECC9F3942E4B}">
                <a14:imgProps xmlns:a14="http://schemas.microsoft.com/office/drawing/2010/main">
                  <a14:imgLayer r:embed="rId13">
                    <a14:imgEffect>
                      <a14:backgroundRemoval t="26667" b="72000" l="16444" r="80000"/>
                    </a14:imgEffect>
                  </a14:imgLayer>
                </a14:imgProps>
              </a:ext>
            </a:extLst>
          </a:blip>
          <a:stretch>
            <a:fillRect/>
          </a:stretch>
        </p:blipFill>
        <p:spPr>
          <a:xfrm>
            <a:off x="5149820" y="3408004"/>
            <a:ext cx="760752" cy="760752"/>
          </a:xfrm>
          <a:prstGeom prst="ellipse">
            <a:avLst/>
          </a:prstGeom>
          <a:solidFill>
            <a:schemeClr val="accent1"/>
          </a:solidFill>
          <a:ln w="76200">
            <a:solidFill>
              <a:schemeClr val="bg1"/>
            </a:solidFill>
          </a:ln>
          <a:effectLst>
            <a:outerShdw blurRad="63500" algn="ctr" rotWithShape="0">
              <a:prstClr val="black"/>
            </a:outerShdw>
          </a:effectLst>
        </p:spPr>
      </p:pic>
      <p:sp>
        <p:nvSpPr>
          <p:cNvPr id="2" name="Footer Placeholder 1"/>
          <p:cNvSpPr>
            <a:spLocks noGrp="1"/>
          </p:cNvSpPr>
          <p:nvPr>
            <p:ph type="ftr" sz="quarter" idx="11"/>
          </p:nvPr>
        </p:nvSpPr>
        <p:spPr/>
        <p:txBody>
          <a:bodyPr/>
          <a:lstStyle/>
          <a:p>
            <a:pPr defTabSz="914400"/>
            <a:r>
              <a:rPr lang="en-US" dirty="0" smtClean="0">
                <a:solidFill>
                  <a:prstClr val="white">
                    <a:lumMod val="65000"/>
                  </a:prstClr>
                </a:solidFill>
              </a:rPr>
              <a:t>CaféX Communications Confidential © 2015 – All Rights Reserved. </a:t>
            </a:r>
            <a:endParaRPr lang="en-US" dirty="0">
              <a:solidFill>
                <a:prstClr val="white">
                  <a:lumMod val="65000"/>
                </a:prstClr>
              </a:solidFill>
            </a:endParaRPr>
          </a:p>
        </p:txBody>
      </p:sp>
      <p:sp>
        <p:nvSpPr>
          <p:cNvPr id="4" name="Slide Number Placeholder 3"/>
          <p:cNvSpPr>
            <a:spLocks noGrp="1"/>
          </p:cNvSpPr>
          <p:nvPr>
            <p:ph type="sldNum" sz="quarter" idx="12"/>
          </p:nvPr>
        </p:nvSpPr>
        <p:spPr/>
        <p:txBody>
          <a:bodyPr/>
          <a:lstStyle/>
          <a:p>
            <a:pPr defTabSz="914400"/>
            <a:fld id="{0431C951-9D62-474D-B35D-66AB940D3B2F}" type="slidenum">
              <a:rPr lang="en-US" smtClean="0">
                <a:solidFill>
                  <a:prstClr val="white">
                    <a:lumMod val="65000"/>
                  </a:prstClr>
                </a:solidFill>
              </a:rPr>
              <a:pPr defTabSz="914400"/>
              <a:t>4</a:t>
            </a:fld>
            <a:endParaRPr lang="en-US" dirty="0">
              <a:solidFill>
                <a:prstClr val="white">
                  <a:lumMod val="65000"/>
                </a:prstClr>
              </a:solidFill>
            </a:endParaRPr>
          </a:p>
        </p:txBody>
      </p:sp>
    </p:spTree>
    <p:extLst>
      <p:ext uri="{BB962C8B-B14F-4D97-AF65-F5344CB8AC3E}">
        <p14:creationId xmlns:p14="http://schemas.microsoft.com/office/powerpoint/2010/main" val="934144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84"/>
          <a:stretch/>
        </p:blipFill>
        <p:spPr bwMode="auto">
          <a:xfrm>
            <a:off x="3803" y="947922"/>
            <a:ext cx="9119616" cy="3422742"/>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0" y="2997720"/>
            <a:ext cx="9144000" cy="993255"/>
          </a:xfrm>
          <a:prstGeom prst="rect">
            <a:avLst/>
          </a:prstGeom>
          <a:solidFill>
            <a:schemeClr val="accent3">
              <a:alpha val="27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1" name="TextBox 40"/>
          <p:cNvSpPr txBox="1"/>
          <p:nvPr/>
        </p:nvSpPr>
        <p:spPr>
          <a:xfrm>
            <a:off x="564843" y="2769120"/>
            <a:ext cx="7680960" cy="228600"/>
          </a:xfrm>
          <a:prstGeom prst="rect">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ln w="19050">
            <a:solidFill>
              <a:schemeClr val="bg1"/>
            </a:solidFill>
            <a:miter lim="800000"/>
          </a:ln>
          <a:effectLst>
            <a:outerShdw blurRad="63500" algn="ctr" rotWithShape="0">
              <a:prstClr val="black"/>
            </a:outerShdw>
          </a:effectLst>
        </p:spPr>
        <p:txBody>
          <a:bodyPr wrap="square" lIns="68580" tIns="34290" rIns="68580" bIns="34290" rtlCol="0" anchor="ctr" anchorCtr="0">
            <a:noAutofit/>
          </a:bodyPr>
          <a:lstStyle>
            <a:defPPr>
              <a:defRPr lang="en-US"/>
            </a:defPPr>
            <a:lvl1pPr algn="ctr">
              <a:defRPr>
                <a:solidFill>
                  <a:schemeClr val="bg1"/>
                </a:solidFill>
              </a:defRPr>
            </a:lvl1pPr>
          </a:lstStyle>
          <a:p>
            <a:r>
              <a:rPr lang="en-US" sz="1400" b="1" dirty="0"/>
              <a:t>                            </a:t>
            </a:r>
            <a:r>
              <a:rPr lang="en-US" sz="1400" b="1" dirty="0" smtClean="0"/>
              <a:t>BROKEN </a:t>
            </a:r>
            <a:r>
              <a:rPr lang="en-US" sz="1400" b="1" dirty="0"/>
              <a:t>USER EXPERIENCE</a:t>
            </a:r>
          </a:p>
        </p:txBody>
      </p:sp>
      <p:sp>
        <p:nvSpPr>
          <p:cNvPr id="3" name="Title 2"/>
          <p:cNvSpPr>
            <a:spLocks noGrp="1"/>
          </p:cNvSpPr>
          <p:nvPr>
            <p:ph type="title"/>
          </p:nvPr>
        </p:nvSpPr>
        <p:spPr/>
        <p:txBody>
          <a:bodyPr/>
          <a:lstStyle/>
          <a:p>
            <a:r>
              <a:rPr lang="en-US" dirty="0" smtClean="0"/>
              <a:t>Today’s Mobile Customer Experience ….</a:t>
            </a:r>
            <a:endParaRPr lang="en-US" dirty="0"/>
          </a:p>
        </p:txBody>
      </p:sp>
      <p:sp>
        <p:nvSpPr>
          <p:cNvPr id="4" name="Footer Placeholder 3"/>
          <p:cNvSpPr>
            <a:spLocks noGrp="1"/>
          </p:cNvSpPr>
          <p:nvPr>
            <p:ph type="ftr" sz="quarter" idx="11"/>
          </p:nvPr>
        </p:nvSpPr>
        <p:spPr/>
        <p:txBody>
          <a:bodyPr/>
          <a:lstStyle/>
          <a:p>
            <a:r>
              <a:rPr lang="en-US" dirty="0" smtClean="0"/>
              <a:t>CaféX Communications Confidential © 2015 – All Rights Reserved. </a:t>
            </a:r>
            <a:endParaRPr lang="en-US" dirty="0"/>
          </a:p>
        </p:txBody>
      </p:sp>
      <p:sp>
        <p:nvSpPr>
          <p:cNvPr id="5" name="Slide Number Placeholder 4"/>
          <p:cNvSpPr>
            <a:spLocks noGrp="1"/>
          </p:cNvSpPr>
          <p:nvPr>
            <p:ph type="sldNum" sz="quarter" idx="12"/>
          </p:nvPr>
        </p:nvSpPr>
        <p:spPr/>
        <p:txBody>
          <a:bodyPr/>
          <a:lstStyle/>
          <a:p>
            <a:fld id="{0431C951-9D62-474D-B35D-66AB940D3B2F}" type="slidenum">
              <a:rPr lang="en-US" smtClean="0"/>
              <a:pPr/>
              <a:t>40</a:t>
            </a:fld>
            <a:endParaRPr lang="en-US" dirty="0"/>
          </a:p>
        </p:txBody>
      </p:sp>
      <p:pic>
        <p:nvPicPr>
          <p:cNvPr id="37" name="Picture 36" descr="shutterstock_101173885sm.jp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3710952" y="886900"/>
            <a:ext cx="1554480" cy="1188720"/>
          </a:xfrm>
          <a:prstGeom prst="ellipse">
            <a:avLst/>
          </a:prstGeom>
          <a:ln w="12700" cap="rnd">
            <a:solidFill>
              <a:schemeClr val="bg1"/>
            </a:solidFill>
            <a:prstDash val="solid"/>
          </a:ln>
          <a:effectLst>
            <a:outerShdw blurRad="127000" algn="bl" rotWithShape="0">
              <a:srgbClr val="000000"/>
            </a:outerShdw>
          </a:effectLst>
        </p:spPr>
        <p:style>
          <a:lnRef idx="2">
            <a:schemeClr val="dk1"/>
          </a:lnRef>
          <a:fillRef idx="1">
            <a:schemeClr val="lt1"/>
          </a:fillRef>
          <a:effectRef idx="0">
            <a:schemeClr val="dk1"/>
          </a:effectRef>
          <a:fontRef idx="minor">
            <a:schemeClr val="dk1"/>
          </a:fontRef>
        </p:style>
      </p:pic>
      <p:pic>
        <p:nvPicPr>
          <p:cNvPr id="38" name="Picture 37"/>
          <p:cNvPicPr>
            <a:picLocks noChangeAspect="1"/>
          </p:cNvPicPr>
          <p:nvPr/>
        </p:nvPicPr>
        <p:blipFill rotWithShape="1">
          <a:blip r:embed="rId5" cstate="screen">
            <a:extLst>
              <a:ext uri="{28A0092B-C50C-407E-A947-70E740481C1C}">
                <a14:useLocalDpi xmlns:a14="http://schemas.microsoft.com/office/drawing/2010/main"/>
              </a:ext>
            </a:extLst>
          </a:blip>
          <a:stretch/>
        </p:blipFill>
        <p:spPr>
          <a:xfrm>
            <a:off x="1729944" y="886901"/>
            <a:ext cx="1556454" cy="1188720"/>
          </a:xfrm>
          <a:prstGeom prst="ellipse">
            <a:avLst/>
          </a:prstGeom>
          <a:ln w="12700" cap="rnd">
            <a:solidFill>
              <a:schemeClr val="bg1"/>
            </a:solidFill>
            <a:prstDash val="solid"/>
          </a:ln>
          <a:effectLst>
            <a:outerShdw blurRad="127000" algn="bl" rotWithShape="0">
              <a:srgbClr val="000000"/>
            </a:outerShdw>
          </a:effectLst>
        </p:spPr>
        <p:style>
          <a:lnRef idx="2">
            <a:schemeClr val="dk1"/>
          </a:lnRef>
          <a:fillRef idx="1">
            <a:schemeClr val="lt1"/>
          </a:fillRef>
          <a:effectRef idx="0">
            <a:schemeClr val="dk1"/>
          </a:effectRef>
          <a:fontRef idx="minor">
            <a:schemeClr val="dk1"/>
          </a:fontRef>
        </p:style>
      </p:pic>
      <p:pic>
        <p:nvPicPr>
          <p:cNvPr id="39" name="Picture 38"/>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6105684" y="886900"/>
            <a:ext cx="1554480" cy="1188720"/>
          </a:xfrm>
          <a:prstGeom prst="ellipse">
            <a:avLst/>
          </a:prstGeom>
          <a:ln w="12700" cap="rnd">
            <a:solidFill>
              <a:schemeClr val="bg1"/>
            </a:solidFill>
            <a:prstDash val="solid"/>
          </a:ln>
          <a:effectLst>
            <a:outerShdw blurRad="127000" algn="bl" rotWithShape="0">
              <a:srgbClr val="000000"/>
            </a:outerShdw>
          </a:effectLst>
        </p:spPr>
        <p:style>
          <a:lnRef idx="2">
            <a:schemeClr val="dk1"/>
          </a:lnRef>
          <a:fillRef idx="1">
            <a:schemeClr val="lt1"/>
          </a:fillRef>
          <a:effectRef idx="0">
            <a:schemeClr val="dk1"/>
          </a:effectRef>
          <a:fontRef idx="minor">
            <a:schemeClr val="dk1"/>
          </a:fontRef>
        </p:style>
      </p:pic>
      <p:sp>
        <p:nvSpPr>
          <p:cNvPr id="42" name="Rectangle 41"/>
          <p:cNvSpPr/>
          <p:nvPr/>
        </p:nvSpPr>
        <p:spPr>
          <a:xfrm>
            <a:off x="564843" y="3990975"/>
            <a:ext cx="7680960" cy="514351"/>
          </a:xfrm>
          <a:prstGeom prst="rect">
            <a:avLst/>
          </a:prstGeom>
          <a:solidFill>
            <a:schemeClr val="accent4"/>
          </a:solidFill>
          <a:ln w="19050">
            <a:solidFill>
              <a:schemeClr val="bg1"/>
            </a:solidFill>
            <a:miter lim="800000"/>
          </a:ln>
          <a:effectLst>
            <a:outerShdw blurRad="63500" algn="ctr" rotWithShape="0">
              <a:prstClr val="black"/>
            </a:outerShdw>
          </a:effectLst>
        </p:spPr>
        <p:txBody>
          <a:bodyPr wrap="square" lIns="68580" tIns="34290" rIns="68580" bIns="34290" rtlCol="0" anchor="ctr" anchorCtr="0">
            <a:noAutofit/>
          </a:bodyPr>
          <a:lstStyle/>
          <a:p>
            <a:pPr algn="ctr"/>
            <a:r>
              <a:rPr lang="en-US" b="1" dirty="0">
                <a:solidFill>
                  <a:schemeClr val="bg1"/>
                </a:solidFill>
              </a:rPr>
              <a:t>Customer frustration, rising agent costs, limited retention and loyalty</a:t>
            </a:r>
          </a:p>
        </p:txBody>
      </p:sp>
      <p:grpSp>
        <p:nvGrpSpPr>
          <p:cNvPr id="8" name="Group 7"/>
          <p:cNvGrpSpPr/>
          <p:nvPr/>
        </p:nvGrpSpPr>
        <p:grpSpPr>
          <a:xfrm>
            <a:off x="564843" y="3083346"/>
            <a:ext cx="7680960" cy="822960"/>
            <a:chOff x="561697" y="3245271"/>
            <a:chExt cx="7721954" cy="822960"/>
          </a:xfrm>
          <a:effectLst>
            <a:outerShdw blurRad="63500" algn="ctr" rotWithShape="0">
              <a:prstClr val="black"/>
            </a:outerShdw>
          </a:effectLst>
        </p:grpSpPr>
        <p:sp>
          <p:nvSpPr>
            <p:cNvPr id="2" name="Pentagon 1"/>
            <p:cNvSpPr/>
            <p:nvPr/>
          </p:nvSpPr>
          <p:spPr>
            <a:xfrm>
              <a:off x="561697" y="3245271"/>
              <a:ext cx="1645920" cy="822960"/>
            </a:xfrm>
            <a:prstGeom prst="homePlate">
              <a:avLst/>
            </a:prstGeom>
            <a:solidFill>
              <a:schemeClr val="bg2"/>
            </a:solidFill>
            <a:ln w="19050">
              <a:solidFill>
                <a:schemeClr val="bg1"/>
              </a:solidFill>
            </a:ln>
          </p:spPr>
          <p:style>
            <a:lnRef idx="2">
              <a:schemeClr val="accent1"/>
            </a:lnRef>
            <a:fillRef idx="1">
              <a:schemeClr val="lt1"/>
            </a:fillRef>
            <a:effectRef idx="0">
              <a:schemeClr val="accent1"/>
            </a:effectRef>
            <a:fontRef idx="minor">
              <a:schemeClr val="dk1"/>
            </a:fontRef>
          </p:style>
          <p:txBody>
            <a:bodyPr lIns="18288" tIns="34290" rIns="18288" bIns="34290" rtlCol="0" anchor="ctr"/>
            <a:lstStyle/>
            <a:p>
              <a:pPr algn="ctr">
                <a:lnSpc>
                  <a:spcPct val="85000"/>
                </a:lnSpc>
              </a:pPr>
              <a:r>
                <a:rPr lang="en-US" sz="1200" b="1" dirty="0">
                  <a:solidFill>
                    <a:schemeClr val="tx1"/>
                  </a:solidFill>
                  <a:cs typeface="Calibri"/>
                </a:rPr>
                <a:t>Customer engages </a:t>
              </a:r>
              <a:br>
                <a:rPr lang="en-US" sz="1200" b="1" dirty="0">
                  <a:solidFill>
                    <a:schemeClr val="tx1"/>
                  </a:solidFill>
                  <a:cs typeface="Calibri"/>
                </a:rPr>
              </a:br>
              <a:r>
                <a:rPr lang="en-US" sz="1200" b="1" dirty="0">
                  <a:solidFill>
                    <a:schemeClr val="tx1"/>
                  </a:solidFill>
                  <a:cs typeface="Calibri"/>
                </a:rPr>
                <a:t>support via mobile web app</a:t>
              </a:r>
            </a:p>
          </p:txBody>
        </p:sp>
        <p:sp>
          <p:nvSpPr>
            <p:cNvPr id="6" name="Chevron 5"/>
            <p:cNvSpPr/>
            <p:nvPr/>
          </p:nvSpPr>
          <p:spPr>
            <a:xfrm>
              <a:off x="1776904" y="3245271"/>
              <a:ext cx="1645920" cy="822960"/>
            </a:xfrm>
            <a:prstGeom prst="chevron">
              <a:avLst/>
            </a:prstGeom>
            <a:solidFill>
              <a:schemeClr val="accent3"/>
            </a:solidFill>
            <a:ln w="19050">
              <a:solidFill>
                <a:schemeClr val="bg1"/>
              </a:solidFill>
            </a:ln>
          </p:spPr>
          <p:style>
            <a:lnRef idx="2">
              <a:schemeClr val="accent1"/>
            </a:lnRef>
            <a:fillRef idx="1">
              <a:schemeClr val="lt1"/>
            </a:fillRef>
            <a:effectRef idx="0">
              <a:schemeClr val="accent1"/>
            </a:effectRef>
            <a:fontRef idx="minor">
              <a:schemeClr val="dk1"/>
            </a:fontRef>
          </p:style>
          <p:txBody>
            <a:bodyPr wrap="none" lIns="91440" tIns="34290" rIns="0" bIns="34290" rtlCol="0" anchor="ctr"/>
            <a:lstStyle/>
            <a:p>
              <a:pPr algn="ctr">
                <a:lnSpc>
                  <a:spcPct val="85000"/>
                </a:lnSpc>
              </a:pPr>
              <a:r>
                <a:rPr lang="en-US" sz="1200" b="1" dirty="0" smtClean="0">
                  <a:solidFill>
                    <a:schemeClr val="bg1"/>
                  </a:solidFill>
                  <a:cs typeface="Calibri"/>
                </a:rPr>
                <a:t>Live</a:t>
              </a:r>
              <a:br>
                <a:rPr lang="en-US" sz="1200" b="1" dirty="0" smtClean="0">
                  <a:solidFill>
                    <a:schemeClr val="bg1"/>
                  </a:solidFill>
                  <a:cs typeface="Calibri"/>
                </a:rPr>
              </a:br>
              <a:r>
                <a:rPr lang="en-US" sz="1200" b="1" dirty="0" smtClean="0">
                  <a:solidFill>
                    <a:schemeClr val="bg1"/>
                  </a:solidFill>
                  <a:cs typeface="Calibri"/>
                </a:rPr>
                <a:t>Assistance</a:t>
              </a:r>
              <a:br>
                <a:rPr lang="en-US" sz="1200" b="1" dirty="0" smtClean="0">
                  <a:solidFill>
                    <a:schemeClr val="bg1"/>
                  </a:solidFill>
                  <a:cs typeface="Calibri"/>
                </a:rPr>
              </a:br>
              <a:r>
                <a:rPr lang="en-US" sz="1200" b="1" dirty="0" smtClean="0">
                  <a:solidFill>
                    <a:schemeClr val="bg1"/>
                  </a:solidFill>
                  <a:cs typeface="Calibri"/>
                </a:rPr>
                <a:t>is required</a:t>
              </a:r>
              <a:endParaRPr lang="en-US" sz="1200" b="1" dirty="0">
                <a:solidFill>
                  <a:schemeClr val="bg1"/>
                </a:solidFill>
                <a:cs typeface="Calibri"/>
              </a:endParaRPr>
            </a:p>
          </p:txBody>
        </p:sp>
        <p:sp>
          <p:nvSpPr>
            <p:cNvPr id="55" name="Chevron 54"/>
            <p:cNvSpPr/>
            <p:nvPr/>
          </p:nvSpPr>
          <p:spPr>
            <a:xfrm>
              <a:off x="2992111" y="3245271"/>
              <a:ext cx="1645920" cy="822960"/>
            </a:xfrm>
            <a:prstGeom prst="chevron">
              <a:avLst/>
            </a:prstGeom>
            <a:solidFill>
              <a:schemeClr val="accent3"/>
            </a:solidFill>
            <a:ln w="19050">
              <a:solidFill>
                <a:schemeClr val="bg1"/>
              </a:solidFill>
            </a:ln>
          </p:spPr>
          <p:style>
            <a:lnRef idx="2">
              <a:schemeClr val="accent1"/>
            </a:lnRef>
            <a:fillRef idx="1">
              <a:schemeClr val="lt1"/>
            </a:fillRef>
            <a:effectRef idx="0">
              <a:schemeClr val="accent1"/>
            </a:effectRef>
            <a:fontRef idx="minor">
              <a:schemeClr val="dk1"/>
            </a:fontRef>
          </p:style>
          <p:txBody>
            <a:bodyPr lIns="18288" tIns="34290" rIns="18288" bIns="34290" rtlCol="0" anchor="ctr"/>
            <a:lstStyle/>
            <a:p>
              <a:pPr algn="ctr">
                <a:lnSpc>
                  <a:spcPct val="85000"/>
                </a:lnSpc>
              </a:pPr>
              <a:r>
                <a:rPr lang="en-US" sz="1200" b="1" dirty="0" smtClean="0">
                  <a:solidFill>
                    <a:schemeClr val="bg1"/>
                  </a:solidFill>
                </a:rPr>
                <a:t> Engages </a:t>
              </a:r>
              <a:r>
                <a:rPr lang="en-US" sz="1200" b="1" dirty="0">
                  <a:solidFill>
                    <a:schemeClr val="bg1"/>
                  </a:solidFill>
                </a:rPr>
                <a:t>IVR</a:t>
              </a:r>
            </a:p>
          </p:txBody>
        </p:sp>
        <p:sp>
          <p:nvSpPr>
            <p:cNvPr id="56" name="Chevron 55"/>
            <p:cNvSpPr/>
            <p:nvPr/>
          </p:nvSpPr>
          <p:spPr>
            <a:xfrm>
              <a:off x="4207318" y="3245271"/>
              <a:ext cx="1645920" cy="822960"/>
            </a:xfrm>
            <a:prstGeom prst="chevron">
              <a:avLst/>
            </a:prstGeom>
            <a:solidFill>
              <a:schemeClr val="accent2"/>
            </a:solidFill>
            <a:ln w="19050">
              <a:solidFill>
                <a:schemeClr val="bg1"/>
              </a:solidFill>
            </a:ln>
          </p:spPr>
          <p:style>
            <a:lnRef idx="2">
              <a:schemeClr val="accent1"/>
            </a:lnRef>
            <a:fillRef idx="1">
              <a:schemeClr val="lt1"/>
            </a:fillRef>
            <a:effectRef idx="0">
              <a:schemeClr val="accent1"/>
            </a:effectRef>
            <a:fontRef idx="minor">
              <a:schemeClr val="dk1"/>
            </a:fontRef>
          </p:style>
          <p:txBody>
            <a:bodyPr lIns="18288" tIns="34290" rIns="18288" bIns="34290" rtlCol="0" anchor="ctr"/>
            <a:lstStyle/>
            <a:p>
              <a:pPr algn="ctr">
                <a:lnSpc>
                  <a:spcPct val="85000"/>
                </a:lnSpc>
              </a:pPr>
              <a:r>
                <a:rPr lang="en-US" sz="1200" b="1" dirty="0">
                  <a:solidFill>
                    <a:schemeClr val="bg1"/>
                  </a:solidFill>
                  <a:cs typeface="Calibri"/>
                </a:rPr>
                <a:t>Customer data </a:t>
              </a:r>
              <a:br>
                <a:rPr lang="en-US" sz="1200" b="1" dirty="0">
                  <a:solidFill>
                    <a:schemeClr val="bg1"/>
                  </a:solidFill>
                  <a:cs typeface="Calibri"/>
                </a:rPr>
              </a:br>
              <a:r>
                <a:rPr lang="en-US" sz="1200" b="1" dirty="0">
                  <a:solidFill>
                    <a:schemeClr val="bg1"/>
                  </a:solidFill>
                  <a:cs typeface="Calibri"/>
                </a:rPr>
                <a:t>re-entered via phone</a:t>
              </a:r>
            </a:p>
          </p:txBody>
        </p:sp>
        <p:sp>
          <p:nvSpPr>
            <p:cNvPr id="57" name="Chevron 56"/>
            <p:cNvSpPr/>
            <p:nvPr/>
          </p:nvSpPr>
          <p:spPr>
            <a:xfrm>
              <a:off x="5422525" y="3245271"/>
              <a:ext cx="1645920" cy="822960"/>
            </a:xfrm>
            <a:prstGeom prst="chevron">
              <a:avLst/>
            </a:prstGeom>
            <a:solidFill>
              <a:schemeClr val="accent2"/>
            </a:solidFill>
            <a:ln w="19050">
              <a:solidFill>
                <a:schemeClr val="bg1"/>
              </a:solidFill>
            </a:ln>
          </p:spPr>
          <p:style>
            <a:lnRef idx="2">
              <a:schemeClr val="accent1"/>
            </a:lnRef>
            <a:fillRef idx="1">
              <a:schemeClr val="lt1"/>
            </a:fillRef>
            <a:effectRef idx="0">
              <a:schemeClr val="accent1"/>
            </a:effectRef>
            <a:fontRef idx="minor">
              <a:schemeClr val="dk1"/>
            </a:fontRef>
          </p:style>
          <p:txBody>
            <a:bodyPr wrap="none" lIns="0" tIns="34290" rIns="0" bIns="34290" rtlCol="0" anchor="ctr"/>
            <a:lstStyle/>
            <a:p>
              <a:pPr algn="ctr">
                <a:lnSpc>
                  <a:spcPct val="85000"/>
                </a:lnSpc>
              </a:pPr>
              <a:r>
                <a:rPr lang="en-US" sz="1200" b="1" dirty="0">
                  <a:solidFill>
                    <a:schemeClr val="bg1"/>
                  </a:solidFill>
                  <a:cs typeface="Calibri"/>
                </a:rPr>
                <a:t>Agent </a:t>
              </a:r>
              <a:br>
                <a:rPr lang="en-US" sz="1200" b="1" dirty="0">
                  <a:solidFill>
                    <a:schemeClr val="bg1"/>
                  </a:solidFill>
                  <a:cs typeface="Calibri"/>
                </a:rPr>
              </a:br>
              <a:r>
                <a:rPr lang="en-US" sz="1200" b="1" dirty="0" smtClean="0">
                  <a:solidFill>
                    <a:schemeClr val="bg1"/>
                  </a:solidFill>
                  <a:cs typeface="Calibri"/>
                </a:rPr>
                <a:t>re-directs</a:t>
              </a:r>
              <a:br>
                <a:rPr lang="en-US" sz="1200" b="1" dirty="0" smtClean="0">
                  <a:solidFill>
                    <a:schemeClr val="bg1"/>
                  </a:solidFill>
                  <a:cs typeface="Calibri"/>
                </a:rPr>
              </a:br>
              <a:r>
                <a:rPr lang="en-US" sz="1200" b="1" dirty="0" smtClean="0">
                  <a:solidFill>
                    <a:schemeClr val="bg1"/>
                  </a:solidFill>
                  <a:cs typeface="Calibri"/>
                </a:rPr>
                <a:t>call to</a:t>
              </a:r>
              <a:br>
                <a:rPr lang="en-US" sz="1200" b="1" dirty="0" smtClean="0">
                  <a:solidFill>
                    <a:schemeClr val="bg1"/>
                  </a:solidFill>
                  <a:cs typeface="Calibri"/>
                </a:rPr>
              </a:br>
              <a:r>
                <a:rPr lang="en-US" sz="1200" b="1" dirty="0" smtClean="0">
                  <a:solidFill>
                    <a:schemeClr val="bg1"/>
                  </a:solidFill>
                  <a:cs typeface="Calibri"/>
                </a:rPr>
                <a:t>different agent</a:t>
              </a:r>
              <a:endParaRPr lang="en-US" sz="1200" b="1" dirty="0">
                <a:solidFill>
                  <a:schemeClr val="bg1"/>
                </a:solidFill>
                <a:cs typeface="Calibri"/>
              </a:endParaRPr>
            </a:p>
          </p:txBody>
        </p:sp>
        <p:sp>
          <p:nvSpPr>
            <p:cNvPr id="61" name="Chevron 60"/>
            <p:cNvSpPr/>
            <p:nvPr/>
          </p:nvSpPr>
          <p:spPr>
            <a:xfrm>
              <a:off x="6637731" y="3245271"/>
              <a:ext cx="1645920" cy="822960"/>
            </a:xfrm>
            <a:prstGeom prst="chevron">
              <a:avLst/>
            </a:prstGeom>
            <a:solidFill>
              <a:schemeClr val="accent1"/>
            </a:solidFill>
            <a:ln w="19050">
              <a:solidFill>
                <a:schemeClr val="bg1"/>
              </a:solidFill>
            </a:ln>
          </p:spPr>
          <p:style>
            <a:lnRef idx="2">
              <a:schemeClr val="accent1"/>
            </a:lnRef>
            <a:fillRef idx="1">
              <a:schemeClr val="lt1"/>
            </a:fillRef>
            <a:effectRef idx="0">
              <a:schemeClr val="accent1"/>
            </a:effectRef>
            <a:fontRef idx="minor">
              <a:schemeClr val="dk1"/>
            </a:fontRef>
          </p:style>
          <p:txBody>
            <a:bodyPr lIns="18288" tIns="34290" rIns="18288" bIns="34290" rtlCol="0" anchor="ctr"/>
            <a:lstStyle/>
            <a:p>
              <a:pPr algn="ctr">
                <a:lnSpc>
                  <a:spcPct val="85000"/>
                </a:lnSpc>
              </a:pPr>
              <a:r>
                <a:rPr lang="en-US" sz="1200" b="1" dirty="0">
                  <a:solidFill>
                    <a:schemeClr val="bg1"/>
                  </a:solidFill>
                  <a:cs typeface="Calibri"/>
                </a:rPr>
                <a:t>Agent resolves customer issue</a:t>
              </a:r>
            </a:p>
          </p:txBody>
        </p:sp>
      </p:grpSp>
      <p:sp>
        <p:nvSpPr>
          <p:cNvPr id="43" name="Oval Callout 42"/>
          <p:cNvSpPr/>
          <p:nvPr/>
        </p:nvSpPr>
        <p:spPr>
          <a:xfrm>
            <a:off x="1292684" y="1749470"/>
            <a:ext cx="1324980" cy="1054696"/>
          </a:xfrm>
          <a:prstGeom prst="wedgeEllipseCallout">
            <a:avLst>
              <a:gd name="adj1" fmla="val 52942"/>
              <a:gd name="adj2" fmla="val 91354"/>
            </a:avLst>
          </a:prstGeom>
          <a:solidFill>
            <a:schemeClr val="bg1"/>
          </a:solidFill>
          <a:ln w="19050">
            <a:solidFill>
              <a:schemeClr val="tx2"/>
            </a:solidFill>
          </a:ln>
        </p:spPr>
        <p:style>
          <a:lnRef idx="1">
            <a:schemeClr val="accent1"/>
          </a:lnRef>
          <a:fillRef idx="3">
            <a:schemeClr val="accent1"/>
          </a:fillRef>
          <a:effectRef idx="2">
            <a:schemeClr val="accent1"/>
          </a:effectRef>
          <a:fontRef idx="minor">
            <a:schemeClr val="lt1"/>
          </a:fontRef>
        </p:style>
        <p:txBody>
          <a:bodyPr wrap="none" lIns="68580" tIns="34290" rIns="68580" bIns="34290" rtlCol="0" anchor="ctr"/>
          <a:lstStyle/>
          <a:p>
            <a:pPr algn="ctr">
              <a:lnSpc>
                <a:spcPct val="85000"/>
              </a:lnSpc>
            </a:pPr>
            <a:r>
              <a:rPr lang="en-US" sz="1200" b="1" dirty="0" smtClean="0">
                <a:solidFill>
                  <a:schemeClr val="tx1"/>
                </a:solidFill>
                <a:cs typeface="Calibri"/>
              </a:rPr>
              <a:t>Must leave </a:t>
            </a:r>
            <a:endParaRPr lang="en-US" sz="1200" b="1" dirty="0">
              <a:solidFill>
                <a:schemeClr val="tx1"/>
              </a:solidFill>
              <a:cs typeface="Calibri"/>
            </a:endParaRPr>
          </a:p>
          <a:p>
            <a:pPr algn="ctr">
              <a:lnSpc>
                <a:spcPct val="85000"/>
              </a:lnSpc>
            </a:pPr>
            <a:r>
              <a:rPr lang="en-US" sz="1200" b="1" dirty="0">
                <a:solidFill>
                  <a:schemeClr val="tx1"/>
                </a:solidFill>
                <a:cs typeface="Calibri"/>
              </a:rPr>
              <a:t>the app to call</a:t>
            </a:r>
          </a:p>
        </p:txBody>
      </p:sp>
      <p:sp>
        <p:nvSpPr>
          <p:cNvPr id="46" name="Oval Callout 45"/>
          <p:cNvSpPr/>
          <p:nvPr/>
        </p:nvSpPr>
        <p:spPr>
          <a:xfrm>
            <a:off x="3143091" y="1811421"/>
            <a:ext cx="1248071" cy="930795"/>
          </a:xfrm>
          <a:prstGeom prst="wedgeEllipseCallout">
            <a:avLst>
              <a:gd name="adj1" fmla="val 8018"/>
              <a:gd name="adj2" fmla="val 109429"/>
            </a:avLst>
          </a:prstGeom>
          <a:solidFill>
            <a:schemeClr val="bg1"/>
          </a:solidFill>
          <a:ln w="19050">
            <a:solidFill>
              <a:schemeClr val="tx2"/>
            </a:solidFill>
          </a:ln>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lnSpc>
                <a:spcPct val="85000"/>
              </a:lnSpc>
            </a:pPr>
            <a:r>
              <a:rPr lang="en-US" sz="1200" b="1" dirty="0">
                <a:solidFill>
                  <a:schemeClr val="tx1"/>
                </a:solidFill>
                <a:cs typeface="Calibri"/>
              </a:rPr>
              <a:t>IVR frustration</a:t>
            </a:r>
          </a:p>
        </p:txBody>
      </p:sp>
      <p:sp>
        <p:nvSpPr>
          <p:cNvPr id="52" name="Oval Callout 51"/>
          <p:cNvSpPr/>
          <p:nvPr/>
        </p:nvSpPr>
        <p:spPr>
          <a:xfrm>
            <a:off x="6472696" y="1790906"/>
            <a:ext cx="1187468" cy="971825"/>
          </a:xfrm>
          <a:prstGeom prst="wedgeEllipseCallout">
            <a:avLst>
              <a:gd name="adj1" fmla="val -145739"/>
              <a:gd name="adj2" fmla="val 118131"/>
            </a:avLst>
          </a:prstGeom>
          <a:solidFill>
            <a:schemeClr val="bg1"/>
          </a:solidFill>
          <a:ln w="19050">
            <a:solidFill>
              <a:schemeClr val="tx2"/>
            </a:solidFill>
          </a:ln>
        </p:spPr>
        <p:style>
          <a:lnRef idx="1">
            <a:schemeClr val="accent1"/>
          </a:lnRef>
          <a:fillRef idx="3">
            <a:schemeClr val="accent1"/>
          </a:fillRef>
          <a:effectRef idx="2">
            <a:schemeClr val="accent1"/>
          </a:effectRef>
          <a:fontRef idx="minor">
            <a:schemeClr val="lt1"/>
          </a:fontRef>
        </p:style>
        <p:txBody>
          <a:bodyPr wrap="none" lIns="0" tIns="34290" rIns="0" bIns="34290" rtlCol="0" anchor="ctr"/>
          <a:lstStyle/>
          <a:p>
            <a:pPr algn="ctr">
              <a:lnSpc>
                <a:spcPct val="85000"/>
              </a:lnSpc>
            </a:pPr>
            <a:r>
              <a:rPr lang="en-US" sz="1200" b="1" dirty="0">
                <a:solidFill>
                  <a:schemeClr val="tx1"/>
                </a:solidFill>
                <a:cs typeface="Calibri"/>
              </a:rPr>
              <a:t>Context lost</a:t>
            </a:r>
          </a:p>
          <a:p>
            <a:pPr algn="ctr">
              <a:lnSpc>
                <a:spcPct val="85000"/>
              </a:lnSpc>
            </a:pPr>
            <a:r>
              <a:rPr lang="en-US" sz="1200" dirty="0">
                <a:solidFill>
                  <a:schemeClr val="tx1"/>
                </a:solidFill>
                <a:cs typeface="Calibri"/>
              </a:rPr>
              <a:t>(web </a:t>
            </a:r>
            <a:r>
              <a:rPr lang="en-US" sz="1200" dirty="0" smtClean="0">
                <a:solidFill>
                  <a:schemeClr val="tx1"/>
                </a:solidFill>
                <a:cs typeface="Calibri"/>
              </a:rPr>
              <a:t>to phone</a:t>
            </a:r>
            <a:r>
              <a:rPr lang="en-US" sz="1200" dirty="0">
                <a:solidFill>
                  <a:schemeClr val="tx1"/>
                </a:solidFill>
                <a:cs typeface="Calibri"/>
              </a:rPr>
              <a:t>)</a:t>
            </a:r>
          </a:p>
        </p:txBody>
      </p:sp>
    </p:spTree>
    <p:extLst>
      <p:ext uri="{BB962C8B-B14F-4D97-AF65-F5344CB8AC3E}">
        <p14:creationId xmlns:p14="http://schemas.microsoft.com/office/powerpoint/2010/main" val="3346830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98907" y="3263623"/>
            <a:ext cx="3898106" cy="136552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214341" indent="-214341">
              <a:buFont typeface="Arial" panose="020B0604020202020204" pitchFamily="34" charset="0"/>
              <a:buChar char="•"/>
            </a:pPr>
            <a:r>
              <a:rPr lang="en-US" sz="1600" dirty="0" smtClean="0"/>
              <a:t>Organizations having adequate technologies and processes to provide a consistent customer experience across channels will grow from 2% to 20% from 2013 to 2015</a:t>
            </a:r>
            <a:endParaRPr lang="en-US" sz="1600" dirty="0"/>
          </a:p>
        </p:txBody>
      </p:sp>
      <p:sp>
        <p:nvSpPr>
          <p:cNvPr id="11" name="TextBox 10"/>
          <p:cNvSpPr txBox="1"/>
          <p:nvPr/>
        </p:nvSpPr>
        <p:spPr>
          <a:xfrm>
            <a:off x="175590" y="4673828"/>
            <a:ext cx="3473449" cy="215444"/>
          </a:xfrm>
          <a:prstGeom prst="rect">
            <a:avLst/>
          </a:prstGeom>
          <a:noFill/>
        </p:spPr>
        <p:txBody>
          <a:bodyPr wrap="square" rtlCol="0">
            <a:spAutoFit/>
          </a:bodyPr>
          <a:lstStyle/>
          <a:p>
            <a:r>
              <a:rPr lang="en-US" sz="800" dirty="0"/>
              <a:t>Gartner Predicts 2014 customer support and the engaged enterprise</a:t>
            </a:r>
          </a:p>
        </p:txBody>
      </p:sp>
      <p:grpSp>
        <p:nvGrpSpPr>
          <p:cNvPr id="24" name="Group 23"/>
          <p:cNvGrpSpPr/>
          <p:nvPr/>
        </p:nvGrpSpPr>
        <p:grpSpPr>
          <a:xfrm>
            <a:off x="4491562" y="3028950"/>
            <a:ext cx="628625" cy="635933"/>
            <a:chOff x="6179250" y="3290055"/>
            <a:chExt cx="838166" cy="847911"/>
          </a:xfrm>
        </p:grpSpPr>
        <p:sp>
          <p:nvSpPr>
            <p:cNvPr id="15" name="Oval 14"/>
            <p:cNvSpPr/>
            <p:nvPr/>
          </p:nvSpPr>
          <p:spPr>
            <a:xfrm>
              <a:off x="6179250" y="3290055"/>
              <a:ext cx="838166" cy="847911"/>
            </a:xfrm>
            <a:prstGeom prst="ellipse">
              <a:avLst/>
            </a:prstGeom>
            <a:gradFill flip="none" rotWithShape="1">
              <a:gsLst>
                <a:gs pos="20000">
                  <a:schemeClr val="accent6"/>
                </a:gs>
                <a:gs pos="99000">
                  <a:schemeClr val="accent1">
                    <a:lumMod val="60000"/>
                    <a:lumOff val="40000"/>
                  </a:schemeClr>
                </a:gs>
              </a:gsLst>
              <a:path path="circle">
                <a:fillToRect r="100000" b="100000"/>
              </a:path>
              <a:tileRect l="-100000" t="-100000"/>
            </a:gradFill>
            <a:ln w="88900">
              <a:solidFill>
                <a:schemeClr val="bg1">
                  <a:alpha val="58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91440" bIns="0" numCol="1" spcCol="0" rtlCol="0" fromWordArt="0" anchor="ctr" anchorCtr="0" forceAA="0" compatLnSpc="1">
              <a:prstTxWarp prst="textNoShape">
                <a:avLst/>
              </a:prstTxWarp>
              <a:noAutofit/>
            </a:bodyPr>
            <a:lstStyle/>
            <a:p>
              <a:pPr algn="ctr" defTabSz="685452"/>
              <a:endParaRPr lang="en-US" sz="1400" dirty="0">
                <a:solidFill>
                  <a:srgbClr val="FFFFFF"/>
                </a:solidFill>
              </a:endParaRPr>
            </a:p>
          </p:txBody>
        </p:sp>
        <p:pic>
          <p:nvPicPr>
            <p:cNvPr id="1026" name="Picture 2" descr="AmEx at Cisco Live 4c3 v1"/>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2500" r="12500"/>
            <a:stretch/>
          </p:blipFill>
          <p:spPr bwMode="auto">
            <a:xfrm>
              <a:off x="6198731" y="3305699"/>
              <a:ext cx="817976" cy="827705"/>
            </a:xfrm>
            <a:prstGeom prst="ellipse">
              <a:avLst/>
            </a:prstGeom>
            <a:noFill/>
            <a:extLst>
              <a:ext uri="{909E8E84-426E-40DD-AFC4-6F175D3DCCD1}">
                <a14:hiddenFill xmlns:a14="http://schemas.microsoft.com/office/drawing/2010/main">
                  <a:solidFill>
                    <a:srgbClr val="FFFFFF"/>
                  </a:solidFill>
                </a14:hiddenFill>
              </a:ext>
            </a:extLst>
          </p:spPr>
        </p:pic>
        <p:sp>
          <p:nvSpPr>
            <p:cNvPr id="16" name="Rounded Rectangle 15"/>
            <p:cNvSpPr/>
            <p:nvPr/>
          </p:nvSpPr>
          <p:spPr>
            <a:xfrm>
              <a:off x="6337205" y="3460726"/>
              <a:ext cx="522257" cy="525633"/>
            </a:xfrm>
            <a:prstGeom prst="roundRect">
              <a:avLst>
                <a:gd name="adj" fmla="val 9861"/>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dirty="0">
                <a:solidFill>
                  <a:srgbClr val="FFFFFF"/>
                </a:solidFill>
                <a:latin typeface="Arial"/>
                <a:ea typeface="+mn-ea"/>
                <a:cs typeface="+mn-cs"/>
              </a:endParaRPr>
            </a:p>
          </p:txBody>
        </p:sp>
      </p:grpSp>
      <p:grpSp>
        <p:nvGrpSpPr>
          <p:cNvPr id="13" name="Group 12"/>
          <p:cNvGrpSpPr/>
          <p:nvPr/>
        </p:nvGrpSpPr>
        <p:grpSpPr>
          <a:xfrm>
            <a:off x="4484419" y="1020926"/>
            <a:ext cx="628625" cy="635933"/>
            <a:chOff x="7697370" y="3723969"/>
            <a:chExt cx="838166" cy="847911"/>
          </a:xfrm>
        </p:grpSpPr>
        <p:sp>
          <p:nvSpPr>
            <p:cNvPr id="20" name="Oval 19"/>
            <p:cNvSpPr/>
            <p:nvPr/>
          </p:nvSpPr>
          <p:spPr>
            <a:xfrm>
              <a:off x="7697370" y="3723969"/>
              <a:ext cx="838166" cy="847911"/>
            </a:xfrm>
            <a:prstGeom prst="ellipse">
              <a:avLst/>
            </a:prstGeom>
            <a:gradFill flip="none" rotWithShape="1">
              <a:gsLst>
                <a:gs pos="20000">
                  <a:schemeClr val="accent6"/>
                </a:gs>
                <a:gs pos="99000">
                  <a:schemeClr val="accent1">
                    <a:lumMod val="60000"/>
                    <a:lumOff val="40000"/>
                  </a:schemeClr>
                </a:gs>
              </a:gsLst>
              <a:path path="circle">
                <a:fillToRect r="100000" b="100000"/>
              </a:path>
              <a:tileRect l="-100000" t="-100000"/>
            </a:gradFill>
            <a:ln w="88900">
              <a:solidFill>
                <a:schemeClr val="bg1">
                  <a:alpha val="58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91440" bIns="0" numCol="1" spcCol="0" rtlCol="0" fromWordArt="0" anchor="ctr" anchorCtr="0" forceAA="0" compatLnSpc="1">
              <a:prstTxWarp prst="textNoShape">
                <a:avLst/>
              </a:prstTxWarp>
              <a:noAutofit/>
            </a:bodyPr>
            <a:lstStyle/>
            <a:p>
              <a:pPr algn="ctr" defTabSz="685452"/>
              <a:endParaRPr lang="en-US" sz="1400" dirty="0">
                <a:solidFill>
                  <a:srgbClr val="FFFFFF"/>
                </a:solidFill>
              </a:endParaRPr>
            </a:p>
          </p:txBody>
        </p:sp>
        <p:pic>
          <p:nvPicPr>
            <p:cNvPr id="19" name="Picture 18"/>
            <p:cNvPicPr/>
            <p:nvPr/>
          </p:nvPicPr>
          <p:blipFill rotWithShape="1">
            <a:blip r:embed="rId4" cstate="print">
              <a:extLst>
                <a:ext uri="{28A0092B-C50C-407E-A947-70E740481C1C}">
                  <a14:useLocalDpi xmlns:a14="http://schemas.microsoft.com/office/drawing/2010/main" val="0"/>
                </a:ext>
              </a:extLst>
            </a:blip>
            <a:srcRect l="34740" r="6388"/>
            <a:stretch/>
          </p:blipFill>
          <p:spPr bwMode="auto">
            <a:xfrm>
              <a:off x="7708357" y="3741525"/>
              <a:ext cx="827179" cy="820830"/>
            </a:xfrm>
            <a:prstGeom prst="ellipse">
              <a:avLst/>
            </a:prstGeom>
            <a:noFill/>
            <a:ln>
              <a:noFill/>
            </a:ln>
            <a:extLst>
              <a:ext uri="{53640926-AAD7-44D8-BBD7-CCE9431645EC}">
                <a14:shadowObscured xmlns:a14="http://schemas.microsoft.com/office/drawing/2010/main"/>
              </a:ext>
            </a:extLst>
          </p:spPr>
        </p:pic>
      </p:grpSp>
      <p:grpSp>
        <p:nvGrpSpPr>
          <p:cNvPr id="21" name="Group 20"/>
          <p:cNvGrpSpPr/>
          <p:nvPr/>
        </p:nvGrpSpPr>
        <p:grpSpPr>
          <a:xfrm>
            <a:off x="5113044" y="2038350"/>
            <a:ext cx="663301" cy="643966"/>
            <a:chOff x="10245977" y="2275818"/>
            <a:chExt cx="884401" cy="858621"/>
          </a:xfrm>
        </p:grpSpPr>
        <p:sp>
          <p:nvSpPr>
            <p:cNvPr id="22" name="Oval 21"/>
            <p:cNvSpPr/>
            <p:nvPr/>
          </p:nvSpPr>
          <p:spPr>
            <a:xfrm>
              <a:off x="10255502" y="2275818"/>
              <a:ext cx="838166" cy="847911"/>
            </a:xfrm>
            <a:prstGeom prst="ellipse">
              <a:avLst/>
            </a:prstGeom>
            <a:gradFill flip="none" rotWithShape="1">
              <a:gsLst>
                <a:gs pos="20000">
                  <a:schemeClr val="accent6"/>
                </a:gs>
                <a:gs pos="99000">
                  <a:schemeClr val="accent1">
                    <a:lumMod val="60000"/>
                    <a:lumOff val="40000"/>
                  </a:schemeClr>
                </a:gs>
              </a:gsLst>
              <a:path path="circle">
                <a:fillToRect r="100000" b="100000"/>
              </a:path>
              <a:tileRect l="-100000" t="-100000"/>
            </a:gradFill>
            <a:ln w="88900">
              <a:solidFill>
                <a:schemeClr val="bg1">
                  <a:alpha val="58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91440" bIns="0" numCol="1" spcCol="0" rtlCol="0" fromWordArt="0" anchor="ctr" anchorCtr="0" forceAA="0" compatLnSpc="1">
              <a:prstTxWarp prst="textNoShape">
                <a:avLst/>
              </a:prstTxWarp>
              <a:noAutofit/>
            </a:bodyPr>
            <a:lstStyle/>
            <a:p>
              <a:pPr algn="ctr" defTabSz="685452"/>
              <a:endParaRPr lang="en-US" sz="1400" dirty="0">
                <a:solidFill>
                  <a:srgbClr val="FFFFFF"/>
                </a:solidFill>
              </a:endParaRPr>
            </a:p>
          </p:txBody>
        </p:sp>
        <p:pic>
          <p:nvPicPr>
            <p:cNvPr id="1028" name="Picture 4" descr="https://images.esurance.com/slider-newHP-video-appraisal.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42108" b="35624"/>
            <a:stretch/>
          </p:blipFill>
          <p:spPr bwMode="auto">
            <a:xfrm>
              <a:off x="10245977" y="2279272"/>
              <a:ext cx="884401" cy="855167"/>
            </a:xfrm>
            <a:prstGeom prst="ellipse">
              <a:avLst/>
            </a:prstGeom>
            <a:noFill/>
            <a:extLst>
              <a:ext uri="{909E8E84-426E-40DD-AFC4-6F175D3DCCD1}">
                <a14:hiddenFill xmlns:a14="http://schemas.microsoft.com/office/drawing/2010/main">
                  <a:solidFill>
                    <a:srgbClr val="FFFFFF"/>
                  </a:solidFill>
                </a14:hiddenFill>
              </a:ext>
            </a:extLst>
          </p:spPr>
        </p:pic>
      </p:grpSp>
      <p:sp>
        <p:nvSpPr>
          <p:cNvPr id="23" name="TextBox 22"/>
          <p:cNvSpPr txBox="1"/>
          <p:nvPr/>
        </p:nvSpPr>
        <p:spPr>
          <a:xfrm>
            <a:off x="5186362" y="1034092"/>
            <a:ext cx="2414588" cy="623258"/>
          </a:xfrm>
          <a:prstGeom prst="rect">
            <a:avLst/>
          </a:prstGeom>
          <a:noFill/>
        </p:spPr>
        <p:txBody>
          <a:bodyPr wrap="square" lIns="68589" tIns="34295" rIns="68589" bIns="34295" rtlCol="0">
            <a:spAutoFit/>
          </a:bodyPr>
          <a:lstStyle/>
          <a:p>
            <a:r>
              <a:rPr lang="en-US" dirty="0" smtClean="0"/>
              <a:t>Amazon Launches Mayday</a:t>
            </a:r>
            <a:endParaRPr lang="en-US" dirty="0"/>
          </a:p>
        </p:txBody>
      </p:sp>
      <p:sp>
        <p:nvSpPr>
          <p:cNvPr id="27" name="TextBox 26"/>
          <p:cNvSpPr txBox="1"/>
          <p:nvPr/>
        </p:nvSpPr>
        <p:spPr>
          <a:xfrm>
            <a:off x="5800725" y="2048112"/>
            <a:ext cx="2886075" cy="623258"/>
          </a:xfrm>
          <a:prstGeom prst="rect">
            <a:avLst/>
          </a:prstGeom>
          <a:noFill/>
        </p:spPr>
        <p:txBody>
          <a:bodyPr wrap="square" lIns="68589" tIns="34295" rIns="68589" bIns="34295" rtlCol="0">
            <a:spAutoFit/>
          </a:bodyPr>
          <a:lstStyle/>
          <a:p>
            <a:r>
              <a:rPr lang="en-US" dirty="0" err="1" smtClean="0"/>
              <a:t>Esurance</a:t>
            </a:r>
            <a:r>
              <a:rPr lang="en-US" dirty="0" smtClean="0"/>
              <a:t> video claims appraisal</a:t>
            </a:r>
            <a:endParaRPr lang="en-US" dirty="0"/>
          </a:p>
        </p:txBody>
      </p:sp>
      <p:sp>
        <p:nvSpPr>
          <p:cNvPr id="28" name="TextBox 27"/>
          <p:cNvSpPr txBox="1"/>
          <p:nvPr/>
        </p:nvSpPr>
        <p:spPr>
          <a:xfrm>
            <a:off x="5172075" y="3156969"/>
            <a:ext cx="3556432" cy="346259"/>
          </a:xfrm>
          <a:prstGeom prst="rect">
            <a:avLst/>
          </a:prstGeom>
          <a:noFill/>
        </p:spPr>
        <p:txBody>
          <a:bodyPr wrap="square" lIns="68589" tIns="34295" rIns="68589" bIns="34295" rtlCol="0">
            <a:spAutoFit/>
          </a:bodyPr>
          <a:lstStyle/>
          <a:p>
            <a:r>
              <a:rPr lang="en-US" dirty="0" smtClean="0"/>
              <a:t>Amex Launches live Video Chat</a:t>
            </a:r>
            <a:endParaRPr lang="en-US" dirty="0"/>
          </a:p>
        </p:txBody>
      </p:sp>
      <p:sp>
        <p:nvSpPr>
          <p:cNvPr id="34" name="TextBox 33"/>
          <p:cNvSpPr txBox="1"/>
          <p:nvPr/>
        </p:nvSpPr>
        <p:spPr>
          <a:xfrm>
            <a:off x="5786412" y="4158292"/>
            <a:ext cx="3214714" cy="623258"/>
          </a:xfrm>
          <a:prstGeom prst="rect">
            <a:avLst/>
          </a:prstGeom>
          <a:noFill/>
        </p:spPr>
        <p:txBody>
          <a:bodyPr wrap="square" lIns="68589" tIns="34295" rIns="68589" bIns="34295" rtlCol="0">
            <a:spAutoFit/>
          </a:bodyPr>
          <a:lstStyle/>
          <a:p>
            <a:r>
              <a:rPr lang="en-US" dirty="0" smtClean="0"/>
              <a:t>Nationwide Now Mortgage Advisor</a:t>
            </a:r>
            <a:endParaRPr lang="en-US" dirty="0"/>
          </a:p>
        </p:txBody>
      </p:sp>
      <p:sp>
        <p:nvSpPr>
          <p:cNvPr id="10" name="Rectangle 9"/>
          <p:cNvSpPr/>
          <p:nvPr/>
        </p:nvSpPr>
        <p:spPr>
          <a:xfrm>
            <a:off x="216694" y="927111"/>
            <a:ext cx="3898106" cy="95883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214341" indent="-214341">
              <a:buFont typeface="Arial" panose="020B0604020202020204" pitchFamily="34" charset="0"/>
              <a:buChar char="•"/>
            </a:pPr>
            <a:r>
              <a:rPr lang="en-US" sz="1600" dirty="0" smtClean="0"/>
              <a:t>In 2013, fewer than 5% of organizations worldwide had a mobile customer service strategy</a:t>
            </a:r>
          </a:p>
        </p:txBody>
      </p:sp>
      <p:sp>
        <p:nvSpPr>
          <p:cNvPr id="41" name="Rectangle 40"/>
          <p:cNvSpPr/>
          <p:nvPr/>
        </p:nvSpPr>
        <p:spPr>
          <a:xfrm>
            <a:off x="209550" y="2146311"/>
            <a:ext cx="3898106" cy="89811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214341" indent="-214341">
              <a:buFont typeface="Arial" panose="020B0604020202020204" pitchFamily="34" charset="0"/>
              <a:buChar char="•"/>
            </a:pPr>
            <a:r>
              <a:rPr lang="en-US" sz="1600" dirty="0" smtClean="0"/>
              <a:t>By 2015, at least 60% of Internet users will opt for mobile customer service as their first option</a:t>
            </a:r>
          </a:p>
          <a:p>
            <a:pPr marL="214341" indent="-214341">
              <a:buFont typeface="Arial" panose="020B0604020202020204" pitchFamily="34" charset="0"/>
              <a:buChar char="•"/>
            </a:pPr>
            <a:endParaRPr lang="en-US" sz="1600" dirty="0" smtClean="0"/>
          </a:p>
        </p:txBody>
      </p:sp>
      <p:grpSp>
        <p:nvGrpSpPr>
          <p:cNvPr id="2054" name="Group 2053"/>
          <p:cNvGrpSpPr/>
          <p:nvPr/>
        </p:nvGrpSpPr>
        <p:grpSpPr>
          <a:xfrm>
            <a:off x="5143500" y="4019175"/>
            <a:ext cx="643077" cy="643077"/>
            <a:chOff x="6858000" y="4052778"/>
            <a:chExt cx="857436" cy="857436"/>
          </a:xfrm>
        </p:grpSpPr>
        <p:sp>
          <p:nvSpPr>
            <p:cNvPr id="30" name="Oval 29"/>
            <p:cNvSpPr/>
            <p:nvPr/>
          </p:nvSpPr>
          <p:spPr>
            <a:xfrm>
              <a:off x="6858000" y="4052778"/>
              <a:ext cx="838166" cy="847911"/>
            </a:xfrm>
            <a:prstGeom prst="ellipse">
              <a:avLst/>
            </a:prstGeom>
            <a:gradFill flip="none" rotWithShape="1">
              <a:gsLst>
                <a:gs pos="20000">
                  <a:schemeClr val="accent6"/>
                </a:gs>
                <a:gs pos="99000">
                  <a:schemeClr val="accent1">
                    <a:lumMod val="60000"/>
                    <a:lumOff val="40000"/>
                  </a:schemeClr>
                </a:gs>
              </a:gsLst>
              <a:path path="circle">
                <a:fillToRect r="100000" b="100000"/>
              </a:path>
              <a:tileRect l="-100000" t="-100000"/>
            </a:gradFill>
            <a:ln w="88900">
              <a:solidFill>
                <a:schemeClr val="bg1">
                  <a:alpha val="58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91440" bIns="0" numCol="1" spcCol="0" rtlCol="0" fromWordArt="0" anchor="ctr" anchorCtr="0" forceAA="0" compatLnSpc="1">
              <a:prstTxWarp prst="textNoShape">
                <a:avLst/>
              </a:prstTxWarp>
              <a:noAutofit/>
            </a:bodyPr>
            <a:lstStyle/>
            <a:p>
              <a:pPr algn="ctr" defTabSz="685452"/>
              <a:endParaRPr lang="en-US" sz="1400" dirty="0">
                <a:solidFill>
                  <a:srgbClr val="FFFFFF"/>
                </a:solidFill>
              </a:endParaRPr>
            </a:p>
          </p:txBody>
        </p:sp>
        <p:pic>
          <p:nvPicPr>
            <p:cNvPr id="1032" name="Picture 8" descr="Nationwide launch video link service "/>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2128" t="8108" r="22128" b="26861"/>
            <a:stretch/>
          </p:blipFill>
          <p:spPr bwMode="auto">
            <a:xfrm>
              <a:off x="6867525" y="4062303"/>
              <a:ext cx="847911" cy="847911"/>
            </a:xfrm>
            <a:prstGeom prst="ellipse">
              <a:avLst/>
            </a:prstGeom>
            <a:noFill/>
            <a:extLst>
              <a:ext uri="{909E8E84-426E-40DD-AFC4-6F175D3DCCD1}">
                <a14:hiddenFill xmlns:a14="http://schemas.microsoft.com/office/drawing/2010/main">
                  <a:solidFill>
                    <a:srgbClr val="FFFFFF"/>
                  </a:solidFill>
                </a14:hiddenFill>
              </a:ext>
            </a:extLst>
          </p:spPr>
        </p:pic>
      </p:grpSp>
      <p:sp>
        <p:nvSpPr>
          <p:cNvPr id="2" name="Title 1"/>
          <p:cNvSpPr>
            <a:spLocks noGrp="1"/>
          </p:cNvSpPr>
          <p:nvPr>
            <p:ph type="title"/>
          </p:nvPr>
        </p:nvSpPr>
        <p:spPr/>
        <p:txBody>
          <a:bodyPr/>
          <a:lstStyle/>
          <a:p>
            <a:r>
              <a:rPr lang="en-US" dirty="0" smtClean="0"/>
              <a:t>Market Transition &amp; Drivers</a:t>
            </a:r>
            <a:endParaRPr lang="en-US" dirty="0"/>
          </a:p>
        </p:txBody>
      </p:sp>
      <p:sp>
        <p:nvSpPr>
          <p:cNvPr id="3" name="Footer Placeholder 2"/>
          <p:cNvSpPr>
            <a:spLocks noGrp="1"/>
          </p:cNvSpPr>
          <p:nvPr>
            <p:ph type="ftr" sz="quarter" idx="11"/>
          </p:nvPr>
        </p:nvSpPr>
        <p:spPr/>
        <p:txBody>
          <a:bodyPr/>
          <a:lstStyle/>
          <a:p>
            <a:r>
              <a:rPr lang="en-US" smtClean="0">
                <a:solidFill>
                  <a:prstClr val="white">
                    <a:lumMod val="65000"/>
                  </a:prstClr>
                </a:solidFill>
              </a:rPr>
              <a:t>CaféX Communications Confidential © 2015 – All Rights Reserved. </a:t>
            </a:r>
            <a:endParaRPr lang="en-US" dirty="0">
              <a:solidFill>
                <a:prstClr val="white">
                  <a:lumMod val="65000"/>
                </a:prstClr>
              </a:solidFill>
            </a:endParaRPr>
          </a:p>
        </p:txBody>
      </p:sp>
      <p:sp>
        <p:nvSpPr>
          <p:cNvPr id="4" name="Slide Number Placeholder 3"/>
          <p:cNvSpPr>
            <a:spLocks noGrp="1"/>
          </p:cNvSpPr>
          <p:nvPr>
            <p:ph type="sldNum" sz="quarter" idx="12"/>
          </p:nvPr>
        </p:nvSpPr>
        <p:spPr/>
        <p:txBody>
          <a:bodyPr/>
          <a:lstStyle/>
          <a:p>
            <a:fld id="{0431C951-9D62-474D-B35D-66AB940D3B2F}" type="slidenum">
              <a:rPr lang="en-US" smtClean="0">
                <a:solidFill>
                  <a:prstClr val="white">
                    <a:lumMod val="65000"/>
                  </a:prstClr>
                </a:solidFill>
              </a:rPr>
              <a:pPr/>
              <a:t>41</a:t>
            </a:fld>
            <a:endParaRPr lang="en-US" dirty="0">
              <a:solidFill>
                <a:prstClr val="white">
                  <a:lumMod val="65000"/>
                </a:prstClr>
              </a:solidFill>
            </a:endParaRPr>
          </a:p>
        </p:txBody>
      </p:sp>
    </p:spTree>
    <p:extLst>
      <p:ext uri="{BB962C8B-B14F-4D97-AF65-F5344CB8AC3E}">
        <p14:creationId xmlns:p14="http://schemas.microsoft.com/office/powerpoint/2010/main" val="4024429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Growing Customer Experience Market</a:t>
            </a:r>
            <a:endParaRPr lang="en-US" dirty="0"/>
          </a:p>
        </p:txBody>
      </p:sp>
      <p:sp>
        <p:nvSpPr>
          <p:cNvPr id="10" name="Freeform 9"/>
          <p:cNvSpPr>
            <a:spLocks/>
          </p:cNvSpPr>
          <p:nvPr/>
        </p:nvSpPr>
        <p:spPr bwMode="auto">
          <a:xfrm>
            <a:off x="1744319" y="1080629"/>
            <a:ext cx="2399436" cy="3120967"/>
          </a:xfrm>
          <a:custGeom>
            <a:avLst/>
            <a:gdLst>
              <a:gd name="T0" fmla="*/ 0 w 2587621"/>
              <a:gd name="T1" fmla="*/ 258762 h 3471564"/>
              <a:gd name="T2" fmla="*/ 194122 w 2587621"/>
              <a:gd name="T3" fmla="*/ 0 h 3471564"/>
              <a:gd name="T4" fmla="*/ 1747099 w 2587621"/>
              <a:gd name="T5" fmla="*/ 0 h 3471564"/>
              <a:gd name="T6" fmla="*/ 1941221 w 2587621"/>
              <a:gd name="T7" fmla="*/ 258762 h 3471564"/>
              <a:gd name="T8" fmla="*/ 1941221 w 2587621"/>
              <a:gd name="T9" fmla="*/ 3212802 h 3471564"/>
              <a:gd name="T10" fmla="*/ 1747099 w 2587621"/>
              <a:gd name="T11" fmla="*/ 3471564 h 3471564"/>
              <a:gd name="T12" fmla="*/ 194122 w 2587621"/>
              <a:gd name="T13" fmla="*/ 3471564 h 3471564"/>
              <a:gd name="T14" fmla="*/ 0 w 2587621"/>
              <a:gd name="T15" fmla="*/ 3212802 h 3471564"/>
              <a:gd name="T16" fmla="*/ 0 w 2587621"/>
              <a:gd name="T17" fmla="*/ 258762 h 347156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587621"/>
              <a:gd name="T28" fmla="*/ 0 h 3471564"/>
              <a:gd name="T29" fmla="*/ 2587621 w 2587621"/>
              <a:gd name="T30" fmla="*/ 3471564 h 347156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587621" h="3471564">
                <a:moveTo>
                  <a:pt x="0" y="258762"/>
                </a:moveTo>
                <a:cubicBezTo>
                  <a:pt x="0" y="115852"/>
                  <a:pt x="115852" y="0"/>
                  <a:pt x="258762" y="0"/>
                </a:cubicBezTo>
                <a:lnTo>
                  <a:pt x="2328859" y="0"/>
                </a:lnTo>
                <a:cubicBezTo>
                  <a:pt x="2471769" y="0"/>
                  <a:pt x="2587621" y="115852"/>
                  <a:pt x="2587621" y="258762"/>
                </a:cubicBezTo>
                <a:lnTo>
                  <a:pt x="2587621" y="3212802"/>
                </a:lnTo>
                <a:cubicBezTo>
                  <a:pt x="2587621" y="3355712"/>
                  <a:pt x="2471769" y="3471564"/>
                  <a:pt x="2328859" y="3471564"/>
                </a:cubicBezTo>
                <a:lnTo>
                  <a:pt x="258762" y="3471564"/>
                </a:lnTo>
                <a:cubicBezTo>
                  <a:pt x="115852" y="3471564"/>
                  <a:pt x="0" y="3355712"/>
                  <a:pt x="0" y="3212802"/>
                </a:cubicBezTo>
                <a:lnTo>
                  <a:pt x="0" y="258762"/>
                </a:lnTo>
                <a:close/>
              </a:path>
            </a:pathLst>
          </a:custGeom>
          <a:gradFill rotWithShape="1">
            <a:gsLst>
              <a:gs pos="0">
                <a:schemeClr val="tx1"/>
              </a:gs>
              <a:gs pos="2000">
                <a:srgbClr val="0096D6"/>
              </a:gs>
              <a:gs pos="48000">
                <a:srgbClr val="0071A0"/>
              </a:gs>
              <a:gs pos="100000">
                <a:srgbClr val="004B6B"/>
              </a:gs>
            </a:gsLst>
            <a:lin ang="5400000" scaled="1"/>
          </a:gradFill>
          <a:ln w="3175">
            <a:solidFill>
              <a:schemeClr val="tx1"/>
            </a:solidFill>
            <a:miter lim="800000"/>
            <a:headEnd/>
            <a:tailEnd/>
          </a:ln>
          <a:effectLst>
            <a:outerShdw blurRad="50800" dist="38100" dir="2700000" algn="tl" rotWithShape="0">
              <a:srgbClr val="808080">
                <a:alpha val="39999"/>
              </a:srgbClr>
            </a:outerShdw>
          </a:effectLst>
        </p:spPr>
        <p:txBody>
          <a:bodyPr anchor="b" anchorCtr="0"/>
          <a:lstStyle/>
          <a:p>
            <a:pPr algn="ctr">
              <a:defRPr/>
            </a:pPr>
            <a:endParaRPr lang="en-US" b="1" dirty="0">
              <a:solidFill>
                <a:srgbClr val="FFFFFF"/>
              </a:solidFill>
              <a:effectLst>
                <a:outerShdw blurRad="38100" dist="38100" dir="2700000" algn="tl">
                  <a:srgbClr val="000000"/>
                </a:outerShdw>
              </a:effectLst>
            </a:endParaRPr>
          </a:p>
          <a:p>
            <a:pPr algn="ctr">
              <a:defRPr/>
            </a:pPr>
            <a:endParaRPr lang="en-US" b="1" dirty="0">
              <a:solidFill>
                <a:srgbClr val="FFFFFF"/>
              </a:solidFill>
              <a:effectLst>
                <a:outerShdw blurRad="38100" dist="38100" dir="2700000" algn="tl">
                  <a:srgbClr val="000000"/>
                </a:outerShdw>
              </a:effectLst>
            </a:endParaRPr>
          </a:p>
          <a:p>
            <a:pPr algn="ctr">
              <a:defRPr/>
            </a:pPr>
            <a:r>
              <a:rPr lang="en-US" sz="4000" b="1" dirty="0" smtClean="0">
                <a:solidFill>
                  <a:srgbClr val="FFFFFF"/>
                </a:solidFill>
                <a:effectLst>
                  <a:outerShdw blurRad="38100" dist="38100" dir="2700000" algn="tl">
                    <a:srgbClr val="000000"/>
                  </a:outerShdw>
                </a:effectLst>
              </a:rPr>
              <a:t>CXM</a:t>
            </a:r>
          </a:p>
          <a:p>
            <a:pPr algn="ctr">
              <a:defRPr/>
            </a:pPr>
            <a:endParaRPr lang="en-US" sz="4000" b="1" dirty="0" smtClean="0">
              <a:solidFill>
                <a:srgbClr val="FFFFFF"/>
              </a:solidFill>
              <a:effectLst>
                <a:outerShdw blurRad="38100" dist="38100" dir="2700000" algn="tl">
                  <a:srgbClr val="000000"/>
                </a:outerShdw>
              </a:effectLst>
            </a:endParaRPr>
          </a:p>
          <a:p>
            <a:pPr algn="ctr">
              <a:defRPr/>
            </a:pPr>
            <a:endParaRPr lang="en-US" sz="1200" b="1" dirty="0">
              <a:solidFill>
                <a:srgbClr val="FFFFFF"/>
              </a:solidFill>
              <a:effectLst>
                <a:outerShdw blurRad="38100" dist="38100" dir="2700000" algn="tl">
                  <a:srgbClr val="000000"/>
                </a:outerShdw>
              </a:effectLst>
            </a:endParaRPr>
          </a:p>
          <a:p>
            <a:pPr algn="ctr">
              <a:defRPr/>
            </a:pPr>
            <a:r>
              <a:rPr lang="en-US" sz="2800" b="1" dirty="0" smtClean="0">
                <a:solidFill>
                  <a:srgbClr val="FFFFFF"/>
                </a:solidFill>
                <a:effectLst>
                  <a:outerShdw blurRad="38100" dist="38100" dir="2700000" algn="tl">
                    <a:srgbClr val="000000"/>
                  </a:outerShdw>
                </a:effectLst>
              </a:rPr>
              <a:t>19.8</a:t>
            </a:r>
            <a:r>
              <a:rPr lang="en-US" sz="2800" b="1" dirty="0">
                <a:solidFill>
                  <a:srgbClr val="FFFFFF"/>
                </a:solidFill>
                <a:effectLst>
                  <a:outerShdw blurRad="38100" dist="38100" dir="2700000" algn="tl">
                    <a:srgbClr val="000000"/>
                  </a:outerShdw>
                </a:effectLst>
              </a:rPr>
              <a:t>% CAGR </a:t>
            </a:r>
            <a:r>
              <a:rPr lang="en-US" b="1" dirty="0">
                <a:solidFill>
                  <a:srgbClr val="FFFFFF"/>
                </a:solidFill>
                <a:effectLst>
                  <a:outerShdw blurRad="38100" dist="38100" dir="2700000" algn="tl">
                    <a:srgbClr val="000000"/>
                  </a:outerShdw>
                </a:effectLst>
              </a:rPr>
              <a:t>through </a:t>
            </a:r>
            <a:r>
              <a:rPr lang="en-US" b="1" dirty="0" smtClean="0">
                <a:solidFill>
                  <a:srgbClr val="FFFFFF"/>
                </a:solidFill>
                <a:effectLst>
                  <a:outerShdw blurRad="38100" dist="38100" dir="2700000" algn="tl">
                    <a:srgbClr val="000000"/>
                  </a:outerShdw>
                </a:effectLst>
              </a:rPr>
              <a:t>2017</a:t>
            </a:r>
            <a:endParaRPr lang="en-US" b="1" dirty="0">
              <a:solidFill>
                <a:srgbClr val="FFFFFF"/>
              </a:solidFill>
              <a:effectLst>
                <a:outerShdw blurRad="38100" dist="38100" dir="2700000" algn="tl">
                  <a:srgbClr val="000000"/>
                </a:outerShdw>
              </a:effectLst>
            </a:endParaRPr>
          </a:p>
        </p:txBody>
      </p:sp>
      <p:sp>
        <p:nvSpPr>
          <p:cNvPr id="13" name="Freeform 12"/>
          <p:cNvSpPr>
            <a:spLocks/>
          </p:cNvSpPr>
          <p:nvPr/>
        </p:nvSpPr>
        <p:spPr bwMode="auto">
          <a:xfrm>
            <a:off x="4828605" y="2904564"/>
            <a:ext cx="2399436" cy="1297031"/>
          </a:xfrm>
          <a:custGeom>
            <a:avLst/>
            <a:gdLst>
              <a:gd name="T0" fmla="*/ 0 w 2587621"/>
              <a:gd name="T1" fmla="*/ 258762 h 3471564"/>
              <a:gd name="T2" fmla="*/ 194122 w 2587621"/>
              <a:gd name="T3" fmla="*/ 0 h 3471564"/>
              <a:gd name="T4" fmla="*/ 1747099 w 2587621"/>
              <a:gd name="T5" fmla="*/ 0 h 3471564"/>
              <a:gd name="T6" fmla="*/ 1941221 w 2587621"/>
              <a:gd name="T7" fmla="*/ 258762 h 3471564"/>
              <a:gd name="T8" fmla="*/ 1941221 w 2587621"/>
              <a:gd name="T9" fmla="*/ 3212802 h 3471564"/>
              <a:gd name="T10" fmla="*/ 1747099 w 2587621"/>
              <a:gd name="T11" fmla="*/ 3471564 h 3471564"/>
              <a:gd name="T12" fmla="*/ 194122 w 2587621"/>
              <a:gd name="T13" fmla="*/ 3471564 h 3471564"/>
              <a:gd name="T14" fmla="*/ 0 w 2587621"/>
              <a:gd name="T15" fmla="*/ 3212802 h 3471564"/>
              <a:gd name="T16" fmla="*/ 0 w 2587621"/>
              <a:gd name="T17" fmla="*/ 258762 h 347156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587621"/>
              <a:gd name="T28" fmla="*/ 0 h 3471564"/>
              <a:gd name="T29" fmla="*/ 2587621 w 2587621"/>
              <a:gd name="T30" fmla="*/ 3471564 h 347156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587621" h="3471564">
                <a:moveTo>
                  <a:pt x="0" y="258762"/>
                </a:moveTo>
                <a:cubicBezTo>
                  <a:pt x="0" y="115852"/>
                  <a:pt x="115852" y="0"/>
                  <a:pt x="258762" y="0"/>
                </a:cubicBezTo>
                <a:lnTo>
                  <a:pt x="2328859" y="0"/>
                </a:lnTo>
                <a:cubicBezTo>
                  <a:pt x="2471769" y="0"/>
                  <a:pt x="2587621" y="115852"/>
                  <a:pt x="2587621" y="258762"/>
                </a:cubicBezTo>
                <a:lnTo>
                  <a:pt x="2587621" y="3212802"/>
                </a:lnTo>
                <a:cubicBezTo>
                  <a:pt x="2587621" y="3355712"/>
                  <a:pt x="2471769" y="3471564"/>
                  <a:pt x="2328859" y="3471564"/>
                </a:cubicBezTo>
                <a:lnTo>
                  <a:pt x="258762" y="3471564"/>
                </a:lnTo>
                <a:cubicBezTo>
                  <a:pt x="115852" y="3471564"/>
                  <a:pt x="0" y="3355712"/>
                  <a:pt x="0" y="3212802"/>
                </a:cubicBezTo>
                <a:lnTo>
                  <a:pt x="0" y="258762"/>
                </a:lnTo>
                <a:close/>
              </a:path>
            </a:pathLst>
          </a:custGeom>
          <a:gradFill rotWithShape="1">
            <a:gsLst>
              <a:gs pos="0">
                <a:schemeClr val="tx1"/>
              </a:gs>
              <a:gs pos="2000">
                <a:srgbClr val="0096D6"/>
              </a:gs>
              <a:gs pos="48000">
                <a:srgbClr val="0071A0"/>
              </a:gs>
              <a:gs pos="100000">
                <a:srgbClr val="004B6B"/>
              </a:gs>
            </a:gsLst>
            <a:lin ang="5400000" scaled="1"/>
          </a:gradFill>
          <a:ln w="3175">
            <a:solidFill>
              <a:schemeClr val="tx1"/>
            </a:solidFill>
            <a:miter lim="800000"/>
            <a:headEnd/>
            <a:tailEnd/>
          </a:ln>
          <a:effectLst>
            <a:outerShdw blurRad="50800" dist="38100" dir="2700000" algn="tl" rotWithShape="0">
              <a:srgbClr val="808080">
                <a:alpha val="39999"/>
              </a:srgbClr>
            </a:outerShdw>
          </a:effectLst>
        </p:spPr>
        <p:txBody>
          <a:bodyPr anchor="b" anchorCtr="0"/>
          <a:lstStyle/>
          <a:p>
            <a:pPr algn="ctr">
              <a:defRPr/>
            </a:pPr>
            <a:endParaRPr lang="en-US" b="1" dirty="0">
              <a:solidFill>
                <a:srgbClr val="FFFFFF"/>
              </a:solidFill>
              <a:effectLst>
                <a:outerShdw blurRad="38100" dist="38100" dir="2700000" algn="tl">
                  <a:srgbClr val="000000"/>
                </a:outerShdw>
              </a:effectLst>
            </a:endParaRPr>
          </a:p>
          <a:p>
            <a:pPr algn="ctr">
              <a:defRPr/>
            </a:pPr>
            <a:endParaRPr lang="en-US" b="1" dirty="0">
              <a:solidFill>
                <a:srgbClr val="FFFFFF"/>
              </a:solidFill>
              <a:effectLst>
                <a:outerShdw blurRad="38100" dist="38100" dir="2700000" algn="tl">
                  <a:srgbClr val="000000"/>
                </a:outerShdw>
              </a:effectLst>
            </a:endParaRPr>
          </a:p>
          <a:p>
            <a:pPr algn="ctr">
              <a:defRPr/>
            </a:pPr>
            <a:r>
              <a:rPr lang="en-US" sz="4000" b="1" dirty="0" smtClean="0">
                <a:solidFill>
                  <a:srgbClr val="FFFFFF"/>
                </a:solidFill>
                <a:effectLst>
                  <a:outerShdw blurRad="38100" dist="38100" dir="2700000" algn="tl">
                    <a:srgbClr val="000000"/>
                  </a:outerShdw>
                </a:effectLst>
              </a:rPr>
              <a:t>CC</a:t>
            </a:r>
            <a:endParaRPr lang="en-US" sz="800" b="1" dirty="0">
              <a:solidFill>
                <a:srgbClr val="FFFFFF"/>
              </a:solidFill>
              <a:effectLst>
                <a:outerShdw blurRad="38100" dist="38100" dir="2700000" algn="tl">
                  <a:srgbClr val="000000"/>
                </a:outerShdw>
              </a:effectLst>
            </a:endParaRPr>
          </a:p>
          <a:p>
            <a:pPr algn="ctr">
              <a:defRPr/>
            </a:pPr>
            <a:r>
              <a:rPr lang="en-US" sz="2800" b="1" dirty="0" smtClean="0">
                <a:solidFill>
                  <a:srgbClr val="FFFFFF"/>
                </a:solidFill>
                <a:effectLst>
                  <a:outerShdw blurRad="38100" dist="38100" dir="2700000" algn="tl">
                    <a:srgbClr val="000000"/>
                  </a:outerShdw>
                </a:effectLst>
              </a:rPr>
              <a:t>4.8% </a:t>
            </a:r>
            <a:r>
              <a:rPr lang="en-US" sz="2800" b="1" dirty="0">
                <a:solidFill>
                  <a:srgbClr val="FFFFFF"/>
                </a:solidFill>
                <a:effectLst>
                  <a:outerShdw blurRad="38100" dist="38100" dir="2700000" algn="tl">
                    <a:srgbClr val="000000"/>
                  </a:outerShdw>
                </a:effectLst>
              </a:rPr>
              <a:t>CAGR </a:t>
            </a:r>
            <a:r>
              <a:rPr lang="en-US" b="1" dirty="0">
                <a:solidFill>
                  <a:srgbClr val="FFFFFF"/>
                </a:solidFill>
                <a:effectLst>
                  <a:outerShdw blurRad="38100" dist="38100" dir="2700000" algn="tl">
                    <a:srgbClr val="000000"/>
                  </a:outerShdw>
                </a:effectLst>
              </a:rPr>
              <a:t>through </a:t>
            </a:r>
            <a:r>
              <a:rPr lang="en-US" b="1" dirty="0" smtClean="0">
                <a:solidFill>
                  <a:srgbClr val="FFFFFF"/>
                </a:solidFill>
                <a:effectLst>
                  <a:outerShdw blurRad="38100" dist="38100" dir="2700000" algn="tl">
                    <a:srgbClr val="000000"/>
                  </a:outerShdw>
                </a:effectLst>
              </a:rPr>
              <a:t>2017</a:t>
            </a:r>
            <a:endParaRPr lang="en-US" b="1" dirty="0">
              <a:solidFill>
                <a:srgbClr val="FFFFFF"/>
              </a:solidFill>
              <a:effectLst>
                <a:outerShdw blurRad="38100" dist="38100" dir="2700000" algn="tl">
                  <a:srgbClr val="000000"/>
                </a:outerShdw>
              </a:effectLst>
            </a:endParaRPr>
          </a:p>
        </p:txBody>
      </p:sp>
      <p:sp>
        <p:nvSpPr>
          <p:cNvPr id="6" name="TextBox 5"/>
          <p:cNvSpPr txBox="1"/>
          <p:nvPr/>
        </p:nvSpPr>
        <p:spPr>
          <a:xfrm>
            <a:off x="312516" y="4248150"/>
            <a:ext cx="8148578" cy="954107"/>
          </a:xfrm>
          <a:prstGeom prst="rect">
            <a:avLst/>
          </a:prstGeom>
          <a:noFill/>
        </p:spPr>
        <p:txBody>
          <a:bodyPr wrap="square" rtlCol="0">
            <a:spAutoFit/>
          </a:bodyPr>
          <a:lstStyle/>
          <a:p>
            <a:r>
              <a:rPr lang="en-GB" sz="1400" u="sng" dirty="0">
                <a:hlinkClick r:id="rId3"/>
              </a:rPr>
              <a:t>https://www.gartner.com/doc/2592117/forecast-contact-centers-worldwide-</a:t>
            </a:r>
            <a:r>
              <a:rPr lang="en-GB" sz="1400" dirty="0"/>
              <a:t> </a:t>
            </a:r>
            <a:endParaRPr lang="en-US" sz="1400" dirty="0"/>
          </a:p>
          <a:p>
            <a:r>
              <a:rPr lang="en-US" sz="1400" dirty="0" smtClean="0">
                <a:hlinkClick r:id="rId4"/>
              </a:rPr>
              <a:t>http</a:t>
            </a:r>
            <a:r>
              <a:rPr lang="en-US" sz="1400" dirty="0">
                <a:hlinkClick r:id="rId4"/>
              </a:rPr>
              <a:t>://www.marketsandmarkets.com/PressReleases/customer-experience-management.asp</a:t>
            </a:r>
            <a:r>
              <a:rPr lang="en-US" sz="1400" dirty="0"/>
              <a:t>  </a:t>
            </a:r>
          </a:p>
          <a:p>
            <a:endParaRPr lang="en-US" sz="1400" dirty="0" smtClean="0"/>
          </a:p>
          <a:p>
            <a:r>
              <a:rPr lang="en-US" sz="1400" dirty="0" smtClean="0"/>
              <a:t> </a:t>
            </a:r>
            <a:endParaRPr lang="en-US" sz="1400" dirty="0"/>
          </a:p>
        </p:txBody>
      </p:sp>
      <p:sp>
        <p:nvSpPr>
          <p:cNvPr id="5" name="Footer Placeholder 4"/>
          <p:cNvSpPr>
            <a:spLocks noGrp="1"/>
          </p:cNvSpPr>
          <p:nvPr>
            <p:ph type="ftr" sz="quarter" idx="11"/>
          </p:nvPr>
        </p:nvSpPr>
        <p:spPr/>
        <p:txBody>
          <a:bodyPr/>
          <a:lstStyle/>
          <a:p>
            <a:r>
              <a:rPr lang="en-US" smtClean="0">
                <a:solidFill>
                  <a:prstClr val="white">
                    <a:lumMod val="65000"/>
                  </a:prstClr>
                </a:solidFill>
              </a:rPr>
              <a:t>CaféX Communications Confidential © 2015 – All Rights Reserved. </a:t>
            </a:r>
            <a:endParaRPr lang="en-US" dirty="0">
              <a:solidFill>
                <a:prstClr val="white">
                  <a:lumMod val="65000"/>
                </a:prstClr>
              </a:solidFill>
            </a:endParaRPr>
          </a:p>
        </p:txBody>
      </p:sp>
      <p:sp>
        <p:nvSpPr>
          <p:cNvPr id="7" name="Slide Number Placeholder 6"/>
          <p:cNvSpPr>
            <a:spLocks noGrp="1"/>
          </p:cNvSpPr>
          <p:nvPr>
            <p:ph type="sldNum" sz="quarter" idx="12"/>
          </p:nvPr>
        </p:nvSpPr>
        <p:spPr/>
        <p:txBody>
          <a:bodyPr/>
          <a:lstStyle/>
          <a:p>
            <a:fld id="{0431C951-9D62-474D-B35D-66AB940D3B2F}" type="slidenum">
              <a:rPr lang="en-US" smtClean="0">
                <a:solidFill>
                  <a:prstClr val="white">
                    <a:lumMod val="65000"/>
                  </a:prstClr>
                </a:solidFill>
              </a:rPr>
              <a:pPr/>
              <a:t>42</a:t>
            </a:fld>
            <a:endParaRPr lang="en-US" dirty="0">
              <a:solidFill>
                <a:prstClr val="white">
                  <a:lumMod val="65000"/>
                </a:prstClr>
              </a:solidFill>
            </a:endParaRPr>
          </a:p>
        </p:txBody>
      </p:sp>
    </p:spTree>
    <p:extLst>
      <p:ext uri="{BB962C8B-B14F-4D97-AF65-F5344CB8AC3E}">
        <p14:creationId xmlns:p14="http://schemas.microsoft.com/office/powerpoint/2010/main" val="168718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1" y="53975"/>
            <a:ext cx="7781928" cy="765175"/>
          </a:xfrm>
        </p:spPr>
        <p:txBody>
          <a:bodyPr>
            <a:normAutofit/>
          </a:bodyPr>
          <a:lstStyle/>
          <a:p>
            <a:r>
              <a:rPr lang="en-US" sz="2400" dirty="0" smtClean="0"/>
              <a:t>Contact Center Market Sizing (Premises-Based Systems in North America)</a:t>
            </a:r>
            <a:endParaRPr lang="en-US" sz="2400" dirty="0"/>
          </a:p>
        </p:txBody>
      </p:sp>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1" y="857250"/>
            <a:ext cx="4086225" cy="21645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3" y="2400301"/>
            <a:ext cx="5191125" cy="21502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228600" y="4229101"/>
            <a:ext cx="3124200" cy="307777"/>
          </a:xfrm>
          <a:prstGeom prst="rect">
            <a:avLst/>
          </a:prstGeom>
          <a:noFill/>
        </p:spPr>
        <p:txBody>
          <a:bodyPr wrap="square" rtlCol="0">
            <a:spAutoFit/>
          </a:bodyPr>
          <a:lstStyle/>
          <a:p>
            <a:r>
              <a:rPr lang="en-US" sz="1400" dirty="0">
                <a:solidFill>
                  <a:srgbClr val="323232"/>
                </a:solidFill>
              </a:rPr>
              <a:t>Frost &amp; Sullivan 2012</a:t>
            </a:r>
          </a:p>
        </p:txBody>
      </p:sp>
      <p:graphicFrame>
        <p:nvGraphicFramePr>
          <p:cNvPr id="5" name="Table 4"/>
          <p:cNvGraphicFramePr>
            <a:graphicFrameLocks noGrp="1"/>
          </p:cNvGraphicFramePr>
          <p:nvPr>
            <p:extLst>
              <p:ext uri="{D42A27DB-BD31-4B8C-83A1-F6EECF244321}">
                <p14:modId xmlns:p14="http://schemas.microsoft.com/office/powerpoint/2010/main" val="281400137"/>
              </p:ext>
            </p:extLst>
          </p:nvPr>
        </p:nvGraphicFramePr>
        <p:xfrm>
          <a:off x="4953000" y="914400"/>
          <a:ext cx="3429000" cy="1379220"/>
        </p:xfrm>
        <a:graphic>
          <a:graphicData uri="http://schemas.openxmlformats.org/drawingml/2006/table">
            <a:tbl>
              <a:tblPr firstRow="1" bandRow="1">
                <a:tableStyleId>{5C22544A-7EE6-4342-B048-85BDC9FD1C3A}</a:tableStyleId>
              </a:tblPr>
              <a:tblGrid>
                <a:gridCol w="1145041"/>
                <a:gridCol w="1369559"/>
                <a:gridCol w="914400"/>
              </a:tblGrid>
              <a:tr h="411480">
                <a:tc>
                  <a:txBody>
                    <a:bodyPr/>
                    <a:lstStyle/>
                    <a:p>
                      <a:r>
                        <a:rPr lang="en-US" sz="1100" b="0" dirty="0" smtClean="0"/>
                        <a:t>Category</a:t>
                      </a:r>
                      <a:endParaRPr lang="en-US" sz="1100" b="0" dirty="0"/>
                    </a:p>
                  </a:txBody>
                  <a:tcPr marT="34290" marB="34290"/>
                </a:tc>
                <a:tc>
                  <a:txBody>
                    <a:bodyPr/>
                    <a:lstStyle/>
                    <a:p>
                      <a:r>
                        <a:rPr lang="en-US" sz="1100" b="0" dirty="0" smtClean="0"/>
                        <a:t>2011</a:t>
                      </a:r>
                      <a:r>
                        <a:rPr lang="en-US" sz="1100" b="0" baseline="0" dirty="0" smtClean="0"/>
                        <a:t> Revenue</a:t>
                      </a:r>
                      <a:endParaRPr lang="en-US" sz="1100" b="0" dirty="0"/>
                    </a:p>
                  </a:txBody>
                  <a:tcPr marT="34290" marB="34290"/>
                </a:tc>
                <a:tc>
                  <a:txBody>
                    <a:bodyPr/>
                    <a:lstStyle/>
                    <a:p>
                      <a:r>
                        <a:rPr lang="en-US" sz="1100" b="0" dirty="0" smtClean="0"/>
                        <a:t>CAGR</a:t>
                      </a:r>
                      <a:endParaRPr lang="en-US" sz="1100" b="0" dirty="0"/>
                    </a:p>
                  </a:txBody>
                  <a:tcPr marT="34290" marB="34290"/>
                </a:tc>
              </a:tr>
              <a:tr h="411480">
                <a:tc>
                  <a:txBody>
                    <a:bodyPr/>
                    <a:lstStyle/>
                    <a:p>
                      <a:r>
                        <a:rPr lang="en-US" sz="1100" dirty="0" smtClean="0"/>
                        <a:t>Inbound CC</a:t>
                      </a:r>
                      <a:endParaRPr lang="en-US" sz="1100" dirty="0"/>
                    </a:p>
                  </a:txBody>
                  <a:tcPr marT="34290" marB="34290"/>
                </a:tc>
                <a:tc>
                  <a:txBody>
                    <a:bodyPr/>
                    <a:lstStyle/>
                    <a:p>
                      <a:r>
                        <a:rPr lang="en-US" sz="1100" dirty="0" smtClean="0"/>
                        <a:t>$850M</a:t>
                      </a:r>
                      <a:endParaRPr lang="en-US" sz="1100" dirty="0"/>
                    </a:p>
                  </a:txBody>
                  <a:tcPr marT="34290" marB="34290"/>
                </a:tc>
                <a:tc>
                  <a:txBody>
                    <a:bodyPr/>
                    <a:lstStyle/>
                    <a:p>
                      <a:r>
                        <a:rPr lang="en-US" sz="1100" dirty="0" smtClean="0"/>
                        <a:t>4.7%</a:t>
                      </a:r>
                      <a:endParaRPr lang="en-US" sz="1100" dirty="0"/>
                    </a:p>
                  </a:txBody>
                  <a:tcPr marT="34290" marB="34290"/>
                </a:tc>
              </a:tr>
              <a:tr h="278130">
                <a:tc>
                  <a:txBody>
                    <a:bodyPr/>
                    <a:lstStyle/>
                    <a:p>
                      <a:r>
                        <a:rPr lang="en-US" sz="1100" dirty="0" smtClean="0"/>
                        <a:t>IVR</a:t>
                      </a:r>
                      <a:endParaRPr lang="en-US" sz="1100" dirty="0"/>
                    </a:p>
                  </a:txBody>
                  <a:tcPr marT="34290" marB="34290"/>
                </a:tc>
                <a:tc>
                  <a:txBody>
                    <a:bodyPr/>
                    <a:lstStyle/>
                    <a:p>
                      <a:r>
                        <a:rPr lang="en-US" sz="1100" dirty="0" smtClean="0"/>
                        <a:t>$200M</a:t>
                      </a:r>
                      <a:endParaRPr lang="en-US" sz="1100" dirty="0"/>
                    </a:p>
                  </a:txBody>
                  <a:tcPr marT="34290" marB="34290"/>
                </a:tc>
                <a:tc>
                  <a:txBody>
                    <a:bodyPr/>
                    <a:lstStyle/>
                    <a:p>
                      <a:r>
                        <a:rPr lang="en-US" sz="1100" dirty="0" smtClean="0"/>
                        <a:t>6.3%</a:t>
                      </a:r>
                      <a:endParaRPr lang="en-US" sz="1100" dirty="0"/>
                    </a:p>
                  </a:txBody>
                  <a:tcPr marT="34290" marB="34290"/>
                </a:tc>
              </a:tr>
              <a:tr h="278130">
                <a:tc>
                  <a:txBody>
                    <a:bodyPr/>
                    <a:lstStyle/>
                    <a:p>
                      <a:r>
                        <a:rPr lang="en-US" sz="1100" dirty="0" smtClean="0"/>
                        <a:t>Analytics</a:t>
                      </a:r>
                      <a:endParaRPr lang="en-US" sz="1100" dirty="0"/>
                    </a:p>
                  </a:txBody>
                  <a:tcPr marT="34290" marB="34290"/>
                </a:tc>
                <a:tc>
                  <a:txBody>
                    <a:bodyPr/>
                    <a:lstStyle/>
                    <a:p>
                      <a:r>
                        <a:rPr lang="en-US" sz="1100" dirty="0" smtClean="0"/>
                        <a:t>$130M</a:t>
                      </a:r>
                      <a:endParaRPr lang="en-US" sz="1100" dirty="0"/>
                    </a:p>
                  </a:txBody>
                  <a:tcPr marT="34290" marB="34290"/>
                </a:tc>
                <a:tc>
                  <a:txBody>
                    <a:bodyPr/>
                    <a:lstStyle/>
                    <a:p>
                      <a:r>
                        <a:rPr lang="en-US" sz="1100" dirty="0" smtClean="0"/>
                        <a:t>11.8%</a:t>
                      </a:r>
                      <a:endParaRPr lang="en-US" sz="1100" dirty="0"/>
                    </a:p>
                  </a:txBody>
                  <a:tcPr marT="34290" marB="34290"/>
                </a:tc>
              </a:tr>
            </a:tbl>
          </a:graphicData>
        </a:graphic>
      </p:graphicFrame>
      <p:sp>
        <p:nvSpPr>
          <p:cNvPr id="6" name="TextBox 5"/>
          <p:cNvSpPr txBox="1"/>
          <p:nvPr/>
        </p:nvSpPr>
        <p:spPr>
          <a:xfrm>
            <a:off x="4343400" y="2057401"/>
            <a:ext cx="4724400" cy="307777"/>
          </a:xfrm>
          <a:prstGeom prst="rect">
            <a:avLst/>
          </a:prstGeom>
          <a:noFill/>
        </p:spPr>
        <p:txBody>
          <a:bodyPr wrap="square" rtlCol="0">
            <a:spAutoFit/>
          </a:bodyPr>
          <a:lstStyle/>
          <a:p>
            <a:pPr algn="ctr"/>
            <a:r>
              <a:rPr lang="en-US" sz="1400" dirty="0">
                <a:solidFill>
                  <a:srgbClr val="323232"/>
                </a:solidFill>
              </a:rPr>
              <a:t>Other categories include Outbound Dialer, WFM &amp; QM </a:t>
            </a:r>
          </a:p>
        </p:txBody>
      </p:sp>
      <p:sp>
        <p:nvSpPr>
          <p:cNvPr id="7" name="Rectangle 6"/>
          <p:cNvSpPr/>
          <p:nvPr/>
        </p:nvSpPr>
        <p:spPr>
          <a:xfrm>
            <a:off x="152400" y="2800350"/>
            <a:ext cx="2971800" cy="285750"/>
          </a:xfrm>
          <a:prstGeom prst="rect">
            <a:avLst/>
          </a:prstGeom>
          <a:solidFill>
            <a:srgbClr val="FFFF00">
              <a:alpha val="31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2" name="Rectangle 11"/>
          <p:cNvSpPr/>
          <p:nvPr/>
        </p:nvSpPr>
        <p:spPr>
          <a:xfrm>
            <a:off x="4267200" y="2686050"/>
            <a:ext cx="1600200" cy="285750"/>
          </a:xfrm>
          <a:prstGeom prst="rect">
            <a:avLst/>
          </a:prstGeom>
          <a:solidFill>
            <a:srgbClr val="FFFF00">
              <a:alpha val="31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3" name="Rectangle 12"/>
          <p:cNvSpPr/>
          <p:nvPr/>
        </p:nvSpPr>
        <p:spPr>
          <a:xfrm>
            <a:off x="7239000" y="2686050"/>
            <a:ext cx="1600200" cy="285750"/>
          </a:xfrm>
          <a:prstGeom prst="rect">
            <a:avLst/>
          </a:prstGeom>
          <a:solidFill>
            <a:srgbClr val="FFFF00">
              <a:alpha val="31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8" name="TextBox 7"/>
          <p:cNvSpPr txBox="1"/>
          <p:nvPr/>
        </p:nvSpPr>
        <p:spPr>
          <a:xfrm>
            <a:off x="228600" y="3371850"/>
            <a:ext cx="2895600" cy="923330"/>
          </a:xfrm>
          <a:prstGeom prst="rect">
            <a:avLst/>
          </a:prstGeom>
          <a:solidFill>
            <a:schemeClr val="accent1"/>
          </a:solidFill>
        </p:spPr>
        <p:txBody>
          <a:bodyPr wrap="square" rtlCol="0">
            <a:spAutoFit/>
          </a:bodyPr>
          <a:lstStyle/>
          <a:p>
            <a:r>
              <a:rPr lang="en-US" dirty="0">
                <a:solidFill>
                  <a:prstClr val="white"/>
                </a:solidFill>
              </a:rPr>
              <a:t>Cloud CC market worth $1.4B in NA with 11.6% CAGR</a:t>
            </a:r>
          </a:p>
        </p:txBody>
      </p:sp>
      <p:sp>
        <p:nvSpPr>
          <p:cNvPr id="16" name="Slide Number Placeholder 2"/>
          <p:cNvSpPr txBox="1">
            <a:spLocks/>
          </p:cNvSpPr>
          <p:nvPr/>
        </p:nvSpPr>
        <p:spPr>
          <a:xfrm>
            <a:off x="7010400" y="4888706"/>
            <a:ext cx="2133600" cy="273844"/>
          </a:xfrm>
          <a:prstGeom prst="rect">
            <a:avLst/>
          </a:prstGeom>
        </p:spPr>
        <p:txBody>
          <a:bodyPr vert="horz" lIns="91424" tIns="45712" rIns="91424" bIns="45712" rtlCol="0" anchor="ctr"/>
          <a:lstStyle>
            <a:defPPr>
              <a:defRPr lang="en-US"/>
            </a:defPPr>
            <a:lvl1pPr marL="0" algn="r" defTabSz="914400" rtl="0" eaLnBrk="1" latinLnBrk="0" hangingPunct="1">
              <a:defRPr sz="1200" kern="1200">
                <a:solidFill>
                  <a:srgbClr val="7F7F7F"/>
                </a:solidFill>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431C951-9D62-474D-B35D-66AB940D3B2F}" type="slidenum">
              <a:rPr lang="en-US" smtClean="0">
                <a:solidFill>
                  <a:srgbClr val="FFFFFF"/>
                </a:solidFill>
              </a:rPr>
              <a:pPr/>
              <a:t>43</a:t>
            </a:fld>
            <a:endParaRPr lang="en-US" dirty="0">
              <a:solidFill>
                <a:srgbClr val="FFFFFF"/>
              </a:solidFill>
            </a:endParaRPr>
          </a:p>
        </p:txBody>
      </p:sp>
      <p:sp>
        <p:nvSpPr>
          <p:cNvPr id="4" name="Footer Placeholder 3"/>
          <p:cNvSpPr>
            <a:spLocks noGrp="1"/>
          </p:cNvSpPr>
          <p:nvPr>
            <p:ph type="ftr" sz="quarter" idx="11"/>
          </p:nvPr>
        </p:nvSpPr>
        <p:spPr/>
        <p:txBody>
          <a:bodyPr/>
          <a:lstStyle/>
          <a:p>
            <a:r>
              <a:rPr lang="en-US" smtClean="0">
                <a:solidFill>
                  <a:prstClr val="white">
                    <a:lumMod val="65000"/>
                  </a:prstClr>
                </a:solidFill>
              </a:rPr>
              <a:t>CaféX Communications Confidential © 2015 – All Rights Reserved. </a:t>
            </a:r>
            <a:endParaRPr lang="en-US" dirty="0">
              <a:solidFill>
                <a:prstClr val="white">
                  <a:lumMod val="65000"/>
                </a:prstClr>
              </a:solidFill>
            </a:endParaRPr>
          </a:p>
        </p:txBody>
      </p:sp>
      <p:sp>
        <p:nvSpPr>
          <p:cNvPr id="9" name="Slide Number Placeholder 8"/>
          <p:cNvSpPr>
            <a:spLocks noGrp="1"/>
          </p:cNvSpPr>
          <p:nvPr>
            <p:ph type="sldNum" sz="quarter" idx="12"/>
          </p:nvPr>
        </p:nvSpPr>
        <p:spPr/>
        <p:txBody>
          <a:bodyPr/>
          <a:lstStyle/>
          <a:p>
            <a:fld id="{0431C951-9D62-474D-B35D-66AB940D3B2F}" type="slidenum">
              <a:rPr lang="en-US" smtClean="0">
                <a:solidFill>
                  <a:prstClr val="white">
                    <a:lumMod val="65000"/>
                  </a:prstClr>
                </a:solidFill>
              </a:rPr>
              <a:pPr/>
              <a:t>43</a:t>
            </a:fld>
            <a:endParaRPr lang="en-US" dirty="0">
              <a:solidFill>
                <a:prstClr val="white">
                  <a:lumMod val="65000"/>
                </a:prstClr>
              </a:solidFill>
            </a:endParaRPr>
          </a:p>
        </p:txBody>
      </p:sp>
    </p:spTree>
    <p:extLst>
      <p:ext uri="{BB962C8B-B14F-4D97-AF65-F5344CB8AC3E}">
        <p14:creationId xmlns:p14="http://schemas.microsoft.com/office/powerpoint/2010/main" val="232883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Market Transition and Drivers</a:t>
            </a:r>
          </a:p>
        </p:txBody>
      </p:sp>
      <p:sp>
        <p:nvSpPr>
          <p:cNvPr id="9" name="Text Placeholder 8"/>
          <p:cNvSpPr>
            <a:spLocks noGrp="1"/>
          </p:cNvSpPr>
          <p:nvPr>
            <p:ph type="body" sz="quarter" idx="4294967295"/>
          </p:nvPr>
        </p:nvSpPr>
        <p:spPr>
          <a:xfrm>
            <a:off x="311982" y="1133475"/>
            <a:ext cx="8570913" cy="3724275"/>
          </a:xfrm>
        </p:spPr>
        <p:txBody>
          <a:bodyPr/>
          <a:lstStyle/>
          <a:p>
            <a:pPr marL="0" indent="0" algn="ctr">
              <a:buNone/>
            </a:pPr>
            <a:r>
              <a:rPr lang="en-US" sz="3200" b="1" dirty="0" smtClean="0">
                <a:solidFill>
                  <a:schemeClr val="accent4"/>
                </a:solidFill>
              </a:rPr>
              <a:t>70%</a:t>
            </a:r>
          </a:p>
          <a:p>
            <a:pPr algn="ctr"/>
            <a:endParaRPr lang="en-US" sz="3200" dirty="0" smtClean="0"/>
          </a:p>
          <a:p>
            <a:pPr marL="0" indent="0" algn="ctr">
              <a:buNone/>
            </a:pPr>
            <a:r>
              <a:rPr lang="en-US" sz="3200" b="1" dirty="0" smtClean="0">
                <a:solidFill>
                  <a:schemeClr val="accent4"/>
                </a:solidFill>
              </a:rPr>
              <a:t>90</a:t>
            </a:r>
            <a:r>
              <a:rPr lang="en-US" sz="3200" b="1" dirty="0">
                <a:solidFill>
                  <a:schemeClr val="accent4"/>
                </a:solidFill>
              </a:rPr>
              <a:t>% </a:t>
            </a:r>
            <a:r>
              <a:rPr lang="en-US" sz="3200" dirty="0" smtClean="0"/>
              <a:t>vs</a:t>
            </a:r>
            <a:r>
              <a:rPr lang="en-US" sz="3200" dirty="0"/>
              <a:t>. 50</a:t>
            </a:r>
            <a:r>
              <a:rPr lang="en-US" sz="3200" dirty="0" smtClean="0"/>
              <a:t>%</a:t>
            </a:r>
          </a:p>
          <a:p>
            <a:pPr algn="ctr"/>
            <a:endParaRPr lang="en-US" sz="3200" dirty="0"/>
          </a:p>
          <a:p>
            <a:pPr marL="0" indent="0" algn="ctr">
              <a:buNone/>
            </a:pPr>
            <a:r>
              <a:rPr lang="en-US" sz="3200" b="1" dirty="0" smtClean="0">
                <a:solidFill>
                  <a:schemeClr val="accent4"/>
                </a:solidFill>
              </a:rPr>
              <a:t>2.5</a:t>
            </a:r>
            <a:r>
              <a:rPr lang="en-US" sz="3200" dirty="0" smtClean="0"/>
              <a:t> vs</a:t>
            </a:r>
            <a:r>
              <a:rPr lang="en-US" sz="3200" dirty="0"/>
              <a:t>. 1.4 </a:t>
            </a:r>
            <a:r>
              <a:rPr lang="en-US" sz="3200" dirty="0" smtClean="0"/>
              <a:t>products</a:t>
            </a:r>
            <a:endParaRPr lang="en-US" sz="3200" i="1" dirty="0" smtClean="0">
              <a:solidFill>
                <a:schemeClr val="tx1"/>
              </a:solidFill>
            </a:endParaRPr>
          </a:p>
        </p:txBody>
      </p:sp>
      <p:sp>
        <p:nvSpPr>
          <p:cNvPr id="4" name="Title 1"/>
          <p:cNvSpPr txBox="1">
            <a:spLocks/>
          </p:cNvSpPr>
          <p:nvPr/>
        </p:nvSpPr>
        <p:spPr>
          <a:xfrm>
            <a:off x="355051" y="514350"/>
            <a:ext cx="8580924" cy="628650"/>
          </a:xfrm>
          <a:prstGeom prst="rect">
            <a:avLst/>
          </a:prstGeom>
        </p:spPr>
        <p:txBody>
          <a:bodyPr vert="horz" lIns="61727" tIns="34294" rIns="61727" bIns="34294" rtlCol="0" anchor="b" anchorCtr="0">
            <a:noAutofit/>
          </a:bodyPr>
          <a:lstStyle>
            <a:lvl1pPr algn="l" defTabSz="914361" rtl="0" eaLnBrk="1" latinLnBrk="0" hangingPunct="1">
              <a:lnSpc>
                <a:spcPct val="80000"/>
              </a:lnSpc>
              <a:spcBef>
                <a:spcPct val="0"/>
              </a:spcBef>
              <a:buNone/>
              <a:defRPr lang="en-US" sz="3600" b="0" kern="1200" spc="-100" baseline="0" dirty="0">
                <a:gradFill>
                  <a:gsLst>
                    <a:gs pos="0">
                      <a:schemeClr val="tx1"/>
                    </a:gs>
                    <a:gs pos="44000">
                      <a:srgbClr val="01BBBB"/>
                    </a:gs>
                    <a:gs pos="100000">
                      <a:schemeClr val="accent4"/>
                    </a:gs>
                  </a:gsLst>
                  <a:lin ang="4800000" scaled="0"/>
                </a:gradFill>
                <a:latin typeface="+mj-lt"/>
                <a:ea typeface="+mj-ea"/>
                <a:cs typeface="+mj-cs"/>
              </a:defRPr>
            </a:lvl1pPr>
          </a:lstStyle>
          <a:p>
            <a:r>
              <a:rPr lang="en-US" sz="2400" dirty="0" smtClean="0"/>
              <a:t/>
            </a:r>
            <a:br>
              <a:rPr lang="en-US" sz="2400" dirty="0" smtClean="0"/>
            </a:br>
            <a:r>
              <a:rPr lang="en-US" sz="2400" dirty="0">
                <a:solidFill>
                  <a:schemeClr val="accent2"/>
                </a:solidFill>
              </a:rPr>
              <a:t>Expertise and Video Add Significant Business Value</a:t>
            </a:r>
          </a:p>
        </p:txBody>
      </p:sp>
      <p:sp>
        <p:nvSpPr>
          <p:cNvPr id="3" name="Footer Placeholder 2"/>
          <p:cNvSpPr>
            <a:spLocks noGrp="1"/>
          </p:cNvSpPr>
          <p:nvPr>
            <p:ph type="ftr" sz="quarter" idx="11"/>
          </p:nvPr>
        </p:nvSpPr>
        <p:spPr/>
        <p:txBody>
          <a:bodyPr/>
          <a:lstStyle/>
          <a:p>
            <a:r>
              <a:rPr lang="en-US" smtClean="0">
                <a:solidFill>
                  <a:prstClr val="white">
                    <a:lumMod val="65000"/>
                  </a:prstClr>
                </a:solidFill>
              </a:rPr>
              <a:t>CaféX Communications Confidential © 2015 – All Rights Reserved. </a:t>
            </a:r>
            <a:endParaRPr lang="en-US" dirty="0">
              <a:solidFill>
                <a:prstClr val="white">
                  <a:lumMod val="65000"/>
                </a:prstClr>
              </a:solidFill>
            </a:endParaRPr>
          </a:p>
        </p:txBody>
      </p:sp>
      <p:sp>
        <p:nvSpPr>
          <p:cNvPr id="5" name="Slide Number Placeholder 4"/>
          <p:cNvSpPr>
            <a:spLocks noGrp="1"/>
          </p:cNvSpPr>
          <p:nvPr>
            <p:ph type="sldNum" sz="quarter" idx="12"/>
          </p:nvPr>
        </p:nvSpPr>
        <p:spPr/>
        <p:txBody>
          <a:bodyPr/>
          <a:lstStyle/>
          <a:p>
            <a:fld id="{0431C951-9D62-474D-B35D-66AB940D3B2F}" type="slidenum">
              <a:rPr lang="en-US" smtClean="0">
                <a:solidFill>
                  <a:prstClr val="white">
                    <a:lumMod val="65000"/>
                  </a:prstClr>
                </a:solidFill>
              </a:rPr>
              <a:pPr/>
              <a:t>44</a:t>
            </a:fld>
            <a:endParaRPr lang="en-US" dirty="0">
              <a:solidFill>
                <a:prstClr val="white">
                  <a:lumMod val="65000"/>
                </a:prstClr>
              </a:solidFill>
            </a:endParaRPr>
          </a:p>
        </p:txBody>
      </p:sp>
    </p:spTree>
    <p:extLst>
      <p:ext uri="{BB962C8B-B14F-4D97-AF65-F5344CB8AC3E}">
        <p14:creationId xmlns:p14="http://schemas.microsoft.com/office/powerpoint/2010/main" val="2147919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149838"/>
            <a:ext cx="7611972" cy="566375"/>
          </a:xfrm>
        </p:spPr>
        <p:txBody>
          <a:bodyPr/>
          <a:lstStyle/>
          <a:p>
            <a:r>
              <a:rPr lang="en-US" dirty="0" smtClean="0"/>
              <a:t>Characteristics of Next-Gen Contact Centers</a:t>
            </a:r>
            <a:endParaRPr lang="en-US" dirty="0"/>
          </a:p>
        </p:txBody>
      </p:sp>
      <p:sp>
        <p:nvSpPr>
          <p:cNvPr id="3" name="Content Placeholder 2"/>
          <p:cNvSpPr>
            <a:spLocks noGrp="1"/>
          </p:cNvSpPr>
          <p:nvPr>
            <p:ph idx="1"/>
          </p:nvPr>
        </p:nvSpPr>
        <p:spPr>
          <a:xfrm>
            <a:off x="1524000" y="819150"/>
            <a:ext cx="6019800" cy="2971800"/>
          </a:xfrm>
        </p:spPr>
        <p:txBody>
          <a:bodyPr>
            <a:noAutofit/>
          </a:bodyPr>
          <a:lstStyle/>
          <a:p>
            <a:pPr marL="0" indent="0">
              <a:lnSpc>
                <a:spcPct val="150000"/>
              </a:lnSpc>
              <a:buNone/>
            </a:pPr>
            <a:r>
              <a:rPr lang="en-US" sz="2400" i="1" dirty="0"/>
              <a:t>The next-generation contact center </a:t>
            </a:r>
            <a:r>
              <a:rPr lang="en-US" sz="2400" i="1" dirty="0" smtClean="0"/>
              <a:t>will </a:t>
            </a:r>
            <a:r>
              <a:rPr lang="en-US" sz="2400" i="1" dirty="0"/>
              <a:t>have several important characteristics. It will be multichannel, multimedia, multiplatform, and social media </a:t>
            </a:r>
            <a:r>
              <a:rPr lang="en-US" sz="2400" i="1" dirty="0" smtClean="0"/>
              <a:t>fluent</a:t>
            </a:r>
            <a:r>
              <a:rPr lang="en-US" sz="2400" i="1" dirty="0"/>
              <a:t>. It will operate with consistent information across all channels to enable deep personalization of </a:t>
            </a:r>
            <a:r>
              <a:rPr lang="en-US" sz="2400" i="1" dirty="0" smtClean="0"/>
              <a:t>customer interactions</a:t>
            </a:r>
            <a:r>
              <a:rPr lang="en-US" sz="2400" i="1" dirty="0"/>
              <a:t>. </a:t>
            </a:r>
          </a:p>
        </p:txBody>
      </p:sp>
      <p:sp>
        <p:nvSpPr>
          <p:cNvPr id="6" name="Footer Placeholder 5"/>
          <p:cNvSpPr>
            <a:spLocks noGrp="1"/>
          </p:cNvSpPr>
          <p:nvPr>
            <p:ph type="ftr" sz="quarter" idx="11"/>
          </p:nvPr>
        </p:nvSpPr>
        <p:spPr/>
        <p:txBody>
          <a:bodyPr/>
          <a:lstStyle/>
          <a:p>
            <a:r>
              <a:rPr lang="en-US" smtClean="0">
                <a:solidFill>
                  <a:prstClr val="white">
                    <a:lumMod val="65000"/>
                  </a:prstClr>
                </a:solidFill>
              </a:rPr>
              <a:t>CaféX Communications Confidential © 2015 – All Rights Reserved. </a:t>
            </a:r>
            <a:endParaRPr lang="en-US" dirty="0">
              <a:solidFill>
                <a:prstClr val="white">
                  <a:lumMod val="65000"/>
                </a:prstClr>
              </a:solidFill>
            </a:endParaRPr>
          </a:p>
        </p:txBody>
      </p:sp>
      <p:sp>
        <p:nvSpPr>
          <p:cNvPr id="7" name="Slide Number Placeholder 6"/>
          <p:cNvSpPr>
            <a:spLocks noGrp="1"/>
          </p:cNvSpPr>
          <p:nvPr>
            <p:ph type="sldNum" sz="quarter" idx="12"/>
          </p:nvPr>
        </p:nvSpPr>
        <p:spPr/>
        <p:txBody>
          <a:bodyPr/>
          <a:lstStyle/>
          <a:p>
            <a:fld id="{0431C951-9D62-474D-B35D-66AB940D3B2F}" type="slidenum">
              <a:rPr lang="en-US" smtClean="0">
                <a:solidFill>
                  <a:prstClr val="white">
                    <a:lumMod val="65000"/>
                  </a:prstClr>
                </a:solidFill>
              </a:rPr>
              <a:pPr/>
              <a:t>45</a:t>
            </a:fld>
            <a:endParaRPr lang="en-US" dirty="0">
              <a:solidFill>
                <a:prstClr val="white">
                  <a:lumMod val="65000"/>
                </a:prstClr>
              </a:solidFill>
            </a:endParaRPr>
          </a:p>
        </p:txBody>
      </p:sp>
    </p:spTree>
    <p:extLst>
      <p:ext uri="{BB962C8B-B14F-4D97-AF65-F5344CB8AC3E}">
        <p14:creationId xmlns:p14="http://schemas.microsoft.com/office/powerpoint/2010/main" val="3802287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149838"/>
            <a:ext cx="7589412" cy="566375"/>
          </a:xfrm>
        </p:spPr>
        <p:txBody>
          <a:bodyPr/>
          <a:lstStyle/>
          <a:p>
            <a:r>
              <a:rPr lang="en-US" dirty="0" smtClean="0"/>
              <a:t>Characteristics of Next-Gen Contact Centers</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964190"/>
            <a:ext cx="5820588" cy="1550411"/>
          </a:xfrm>
          <a:prstGeom prst="rect">
            <a:avLst/>
          </a:prstGeom>
        </p:spPr>
      </p:pic>
      <p:sp>
        <p:nvSpPr>
          <p:cNvPr id="5" name="TextBox 4"/>
          <p:cNvSpPr txBox="1"/>
          <p:nvPr/>
        </p:nvSpPr>
        <p:spPr>
          <a:xfrm>
            <a:off x="5867400" y="1393147"/>
            <a:ext cx="2743200" cy="1200329"/>
          </a:xfrm>
          <a:prstGeom prst="rect">
            <a:avLst/>
          </a:prstGeom>
          <a:noFill/>
        </p:spPr>
        <p:txBody>
          <a:bodyPr wrap="square" rtlCol="0">
            <a:spAutoFit/>
          </a:bodyPr>
          <a:lstStyle/>
          <a:p>
            <a:pPr algn="ctr"/>
            <a:r>
              <a:rPr lang="en-US" b="1" dirty="0" smtClean="0"/>
              <a:t>Top Benefits Contact Centers Hope to Achieve in Next 24 Months</a:t>
            </a:r>
            <a:endParaRPr lang="en-US" b="1" dirty="0"/>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37636" y="2686051"/>
            <a:ext cx="6030167" cy="1936226"/>
          </a:xfrm>
          <a:prstGeom prst="rect">
            <a:avLst/>
          </a:prstGeom>
        </p:spPr>
      </p:pic>
      <p:sp>
        <p:nvSpPr>
          <p:cNvPr id="8" name="TextBox 7"/>
          <p:cNvSpPr txBox="1"/>
          <p:nvPr/>
        </p:nvSpPr>
        <p:spPr>
          <a:xfrm>
            <a:off x="533401" y="3100165"/>
            <a:ext cx="2362199" cy="1477328"/>
          </a:xfrm>
          <a:prstGeom prst="rect">
            <a:avLst/>
          </a:prstGeom>
          <a:noFill/>
        </p:spPr>
        <p:txBody>
          <a:bodyPr wrap="square" rtlCol="0">
            <a:spAutoFit/>
          </a:bodyPr>
          <a:lstStyle/>
          <a:p>
            <a:pPr algn="ctr"/>
            <a:r>
              <a:rPr lang="en-US" b="1" dirty="0" smtClean="0"/>
              <a:t>Generation-Specific Strengthening of Customer Interaction Capabilities</a:t>
            </a:r>
            <a:endParaRPr lang="en-US" b="1" dirty="0"/>
          </a:p>
        </p:txBody>
      </p:sp>
      <p:sp>
        <p:nvSpPr>
          <p:cNvPr id="3" name="Footer Placeholder 2"/>
          <p:cNvSpPr>
            <a:spLocks noGrp="1"/>
          </p:cNvSpPr>
          <p:nvPr>
            <p:ph type="ftr" sz="quarter" idx="11"/>
          </p:nvPr>
        </p:nvSpPr>
        <p:spPr/>
        <p:txBody>
          <a:bodyPr/>
          <a:lstStyle/>
          <a:p>
            <a:r>
              <a:rPr lang="en-US" smtClean="0">
                <a:solidFill>
                  <a:prstClr val="white">
                    <a:lumMod val="65000"/>
                  </a:prstClr>
                </a:solidFill>
              </a:rPr>
              <a:t>CaféX Communications Confidential © 2015 – All Rights Reserved. </a:t>
            </a:r>
            <a:endParaRPr lang="en-US" dirty="0">
              <a:solidFill>
                <a:prstClr val="white">
                  <a:lumMod val="65000"/>
                </a:prstClr>
              </a:solidFill>
            </a:endParaRPr>
          </a:p>
        </p:txBody>
      </p:sp>
      <p:sp>
        <p:nvSpPr>
          <p:cNvPr id="10" name="Slide Number Placeholder 9"/>
          <p:cNvSpPr>
            <a:spLocks noGrp="1"/>
          </p:cNvSpPr>
          <p:nvPr>
            <p:ph type="sldNum" sz="quarter" idx="12"/>
          </p:nvPr>
        </p:nvSpPr>
        <p:spPr/>
        <p:txBody>
          <a:bodyPr/>
          <a:lstStyle/>
          <a:p>
            <a:fld id="{0431C951-9D62-474D-B35D-66AB940D3B2F}" type="slidenum">
              <a:rPr lang="en-US" smtClean="0">
                <a:solidFill>
                  <a:prstClr val="white">
                    <a:lumMod val="65000"/>
                  </a:prstClr>
                </a:solidFill>
              </a:rPr>
              <a:pPr/>
              <a:t>46</a:t>
            </a:fld>
            <a:endParaRPr lang="en-US" dirty="0">
              <a:solidFill>
                <a:prstClr val="white">
                  <a:lumMod val="65000"/>
                </a:prstClr>
              </a:solidFill>
            </a:endParaRPr>
          </a:p>
        </p:txBody>
      </p:sp>
    </p:spTree>
    <p:extLst>
      <p:ext uri="{BB962C8B-B14F-4D97-AF65-F5344CB8AC3E}">
        <p14:creationId xmlns:p14="http://schemas.microsoft.com/office/powerpoint/2010/main" val="1470220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smtClean="0"/>
              <a:t>A Market in Transition Creates a HUGE Opportunity</a:t>
            </a:r>
            <a:endParaRPr lang="en-US" sz="2400" i="1" dirty="0"/>
          </a:p>
        </p:txBody>
      </p:sp>
      <p:sp>
        <p:nvSpPr>
          <p:cNvPr id="5" name="TextBox 4"/>
          <p:cNvSpPr txBox="1"/>
          <p:nvPr/>
        </p:nvSpPr>
        <p:spPr>
          <a:xfrm>
            <a:off x="334022" y="805492"/>
            <a:ext cx="8618537" cy="623258"/>
          </a:xfrm>
          <a:prstGeom prst="rect">
            <a:avLst/>
          </a:prstGeom>
        </p:spPr>
        <p:txBody>
          <a:bodyPr wrap="square" lIns="68586" tIns="34294" rIns="68586" bIns="34294">
            <a:spAutoFit/>
          </a:bodyPr>
          <a:lstStyle>
            <a:defPPr>
              <a:defRPr lang="en-US"/>
            </a:defPPr>
            <a:lvl1pPr defTabSz="685862">
              <a:defRPr>
                <a:solidFill>
                  <a:srgbClr val="FFC000"/>
                </a:solidFill>
                <a:effectLst>
                  <a:outerShdw blurRad="38100" dist="38100" dir="2700000" algn="tl">
                    <a:srgbClr val="000000">
                      <a:alpha val="43137"/>
                    </a:srgbClr>
                  </a:outerShdw>
                </a:effectLst>
              </a:defRPr>
            </a:lvl1pPr>
          </a:lstStyle>
          <a:p>
            <a:r>
              <a:rPr lang="en-US" dirty="0">
                <a:solidFill>
                  <a:schemeClr val="accent4"/>
                </a:solidFill>
                <a:effectLst/>
              </a:rPr>
              <a:t>“The blend of social media engagement with CRM software is evolving the contact center into the customer engagement center.” - Gartner</a:t>
            </a:r>
          </a:p>
        </p:txBody>
      </p:sp>
      <p:sp>
        <p:nvSpPr>
          <p:cNvPr id="15" name="TextBox 14"/>
          <p:cNvSpPr txBox="1"/>
          <p:nvPr/>
        </p:nvSpPr>
        <p:spPr>
          <a:xfrm>
            <a:off x="334022" y="1539701"/>
            <a:ext cx="8393360" cy="346249"/>
          </a:xfrm>
          <a:prstGeom prst="rect">
            <a:avLst/>
          </a:prstGeom>
        </p:spPr>
        <p:txBody>
          <a:bodyPr wrap="square" lIns="68586" tIns="34294" rIns="68586" bIns="34294">
            <a:spAutoFit/>
          </a:bodyPr>
          <a:lstStyle>
            <a:defPPr>
              <a:defRPr lang="en-US"/>
            </a:defPPr>
            <a:lvl1pPr defTabSz="685862">
              <a:defRPr>
                <a:solidFill>
                  <a:srgbClr val="FFC000"/>
                </a:solidFill>
                <a:effectLst>
                  <a:outerShdw blurRad="38100" dist="38100" dir="2700000" algn="tl">
                    <a:srgbClr val="000000">
                      <a:alpha val="43137"/>
                    </a:srgbClr>
                  </a:outerShdw>
                </a:effectLst>
              </a:defRPr>
            </a:lvl1pPr>
          </a:lstStyle>
          <a:p>
            <a:r>
              <a:rPr lang="en-US" dirty="0">
                <a:solidFill>
                  <a:schemeClr val="accent4"/>
                </a:solidFill>
                <a:effectLst/>
              </a:rPr>
              <a:t>Budgets are moving from IT to the business, creating massive refresh cycle</a:t>
            </a:r>
          </a:p>
        </p:txBody>
      </p:sp>
      <p:sp>
        <p:nvSpPr>
          <p:cNvPr id="19" name="TextBox 18"/>
          <p:cNvSpPr txBox="1"/>
          <p:nvPr/>
        </p:nvSpPr>
        <p:spPr>
          <a:xfrm>
            <a:off x="334022" y="2571750"/>
            <a:ext cx="8393360" cy="346259"/>
          </a:xfrm>
          <a:prstGeom prst="rect">
            <a:avLst/>
          </a:prstGeom>
        </p:spPr>
        <p:txBody>
          <a:bodyPr wrap="square" lIns="68586" tIns="34294" rIns="68586" bIns="34294">
            <a:spAutoFit/>
          </a:bodyPr>
          <a:lstStyle>
            <a:defPPr>
              <a:defRPr lang="en-US"/>
            </a:defPPr>
            <a:lvl1pPr defTabSz="685862">
              <a:defRPr>
                <a:solidFill>
                  <a:srgbClr val="FFC000"/>
                </a:solidFill>
                <a:effectLst>
                  <a:outerShdw blurRad="38100" dist="38100" dir="2700000" algn="tl">
                    <a:srgbClr val="000000">
                      <a:alpha val="43137"/>
                    </a:srgbClr>
                  </a:outerShdw>
                </a:effectLst>
              </a:defRPr>
            </a:lvl1pPr>
          </a:lstStyle>
          <a:p>
            <a:r>
              <a:rPr lang="en-US" dirty="0">
                <a:solidFill>
                  <a:schemeClr val="accent4"/>
                </a:solidFill>
                <a:effectLst/>
              </a:rPr>
              <a:t>Cisco #1 in Ability to Execute, per Steve Blood - Gartner</a:t>
            </a:r>
          </a:p>
        </p:txBody>
      </p:sp>
      <p:sp>
        <p:nvSpPr>
          <p:cNvPr id="17" name="TextBox 16"/>
          <p:cNvSpPr txBox="1"/>
          <p:nvPr/>
        </p:nvSpPr>
        <p:spPr>
          <a:xfrm>
            <a:off x="334022" y="2114550"/>
            <a:ext cx="8393360" cy="346249"/>
          </a:xfrm>
          <a:prstGeom prst="rect">
            <a:avLst/>
          </a:prstGeom>
        </p:spPr>
        <p:txBody>
          <a:bodyPr wrap="square" lIns="68586" tIns="34294" rIns="68586" bIns="34294">
            <a:spAutoFit/>
          </a:bodyPr>
          <a:lstStyle>
            <a:defPPr>
              <a:defRPr lang="en-US"/>
            </a:defPPr>
            <a:lvl1pPr defTabSz="685862">
              <a:defRPr>
                <a:solidFill>
                  <a:srgbClr val="FFC000"/>
                </a:solidFill>
                <a:effectLst>
                  <a:outerShdw blurRad="38100" dist="38100" dir="2700000" algn="tl">
                    <a:srgbClr val="000000">
                      <a:alpha val="43137"/>
                    </a:srgbClr>
                  </a:outerShdw>
                </a:effectLst>
              </a:defRPr>
            </a:lvl1pPr>
          </a:lstStyle>
          <a:p>
            <a:r>
              <a:rPr lang="en-US" dirty="0">
                <a:solidFill>
                  <a:schemeClr val="accent4"/>
                </a:solidFill>
                <a:effectLst/>
              </a:rPr>
              <a:t>“Mayday” from Amazon has helped to created market hype </a:t>
            </a:r>
          </a:p>
        </p:txBody>
      </p:sp>
      <p:pic>
        <p:nvPicPr>
          <p:cNvPr id="23" name="Picture 22" descr="Screen Shot 2014-02-11 at 8.23.44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28950"/>
            <a:ext cx="9144000" cy="1788026"/>
          </a:xfrm>
          <a:prstGeom prst="rect">
            <a:avLst/>
          </a:prstGeom>
        </p:spPr>
      </p:pic>
      <p:sp>
        <p:nvSpPr>
          <p:cNvPr id="3" name="Rectangle 2"/>
          <p:cNvSpPr/>
          <p:nvPr/>
        </p:nvSpPr>
        <p:spPr>
          <a:xfrm>
            <a:off x="347670" y="3439224"/>
            <a:ext cx="3150030" cy="830997"/>
          </a:xfrm>
          <a:prstGeom prst="rect">
            <a:avLst/>
          </a:prstGeom>
        </p:spPr>
        <p:txBody>
          <a:bodyPr wrap="none">
            <a:spAutoFit/>
          </a:bodyPr>
          <a:lstStyle/>
          <a:p>
            <a:r>
              <a:rPr lang="en-US" sz="2400" b="1" i="1" dirty="0">
                <a:solidFill>
                  <a:srgbClr val="FFC000"/>
                </a:solidFill>
              </a:rPr>
              <a:t>Bonus: </a:t>
            </a:r>
            <a:r>
              <a:rPr lang="en-US" sz="2400" b="1" i="1" dirty="0" smtClean="0">
                <a:solidFill>
                  <a:srgbClr val="FFC000"/>
                </a:solidFill>
              </a:rPr>
              <a:t>Microsoft </a:t>
            </a:r>
          </a:p>
          <a:p>
            <a:r>
              <a:rPr lang="en-US" sz="2400" b="1" i="1" dirty="0" smtClean="0">
                <a:solidFill>
                  <a:srgbClr val="FFC000"/>
                </a:solidFill>
              </a:rPr>
              <a:t>Compete Advantage</a:t>
            </a:r>
            <a:endParaRPr lang="en-US" sz="2400" b="1" dirty="0">
              <a:solidFill>
                <a:srgbClr val="FFC000"/>
              </a:solidFill>
            </a:endParaRPr>
          </a:p>
        </p:txBody>
      </p:sp>
      <p:sp>
        <p:nvSpPr>
          <p:cNvPr id="4" name="Footer Placeholder 3"/>
          <p:cNvSpPr>
            <a:spLocks noGrp="1"/>
          </p:cNvSpPr>
          <p:nvPr>
            <p:ph type="ftr" sz="quarter" idx="11"/>
          </p:nvPr>
        </p:nvSpPr>
        <p:spPr/>
        <p:txBody>
          <a:bodyPr/>
          <a:lstStyle/>
          <a:p>
            <a:r>
              <a:rPr lang="en-US" smtClean="0">
                <a:solidFill>
                  <a:prstClr val="white">
                    <a:lumMod val="65000"/>
                  </a:prstClr>
                </a:solidFill>
              </a:rPr>
              <a:t>CaféX Communications Confidential © 2015 – All Rights Reserved. </a:t>
            </a:r>
            <a:endParaRPr lang="en-US" dirty="0">
              <a:solidFill>
                <a:prstClr val="white">
                  <a:lumMod val="65000"/>
                </a:prstClr>
              </a:solidFill>
            </a:endParaRPr>
          </a:p>
        </p:txBody>
      </p:sp>
      <p:sp>
        <p:nvSpPr>
          <p:cNvPr id="6" name="Slide Number Placeholder 5"/>
          <p:cNvSpPr>
            <a:spLocks noGrp="1"/>
          </p:cNvSpPr>
          <p:nvPr>
            <p:ph type="sldNum" sz="quarter" idx="12"/>
          </p:nvPr>
        </p:nvSpPr>
        <p:spPr/>
        <p:txBody>
          <a:bodyPr/>
          <a:lstStyle/>
          <a:p>
            <a:fld id="{0431C951-9D62-474D-B35D-66AB940D3B2F}" type="slidenum">
              <a:rPr lang="en-US" smtClean="0">
                <a:solidFill>
                  <a:prstClr val="white">
                    <a:lumMod val="65000"/>
                  </a:prstClr>
                </a:solidFill>
              </a:rPr>
              <a:pPr/>
              <a:t>47</a:t>
            </a:fld>
            <a:endParaRPr lang="en-US" dirty="0">
              <a:solidFill>
                <a:prstClr val="white">
                  <a:lumMod val="65000"/>
                </a:prstClr>
              </a:solidFill>
            </a:endParaRPr>
          </a:p>
        </p:txBody>
      </p:sp>
    </p:spTree>
    <p:extLst>
      <p:ext uri="{BB962C8B-B14F-4D97-AF65-F5344CB8AC3E}">
        <p14:creationId xmlns:p14="http://schemas.microsoft.com/office/powerpoint/2010/main" val="2296092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ppt_x"/>
                                          </p:val>
                                        </p:tav>
                                        <p:tav tm="100000">
                                          <p:val>
                                            <p:strVal val="#ppt_x"/>
                                          </p:val>
                                        </p:tav>
                                      </p:tavLst>
                                    </p:anim>
                                    <p:anim calcmode="lin" valueType="num">
                                      <p:cBhvr additive="base">
                                        <p:cTn id="13" dur="500" fill="hold"/>
                                        <p:tgtEl>
                                          <p:spTgt spid="1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additive="base">
                                        <p:cTn id="17" dur="500" fill="hold"/>
                                        <p:tgtEl>
                                          <p:spTgt spid="17"/>
                                        </p:tgtEl>
                                        <p:attrNameLst>
                                          <p:attrName>ppt_x</p:attrName>
                                        </p:attrNameLst>
                                      </p:cBhvr>
                                      <p:tavLst>
                                        <p:tav tm="0">
                                          <p:val>
                                            <p:strVal val="#ppt_x"/>
                                          </p:val>
                                        </p:tav>
                                        <p:tav tm="100000">
                                          <p:val>
                                            <p:strVal val="#ppt_x"/>
                                          </p:val>
                                        </p:tav>
                                      </p:tavLst>
                                    </p:anim>
                                    <p:anim calcmode="lin" valueType="num">
                                      <p:cBhvr additive="base">
                                        <p:cTn id="18" dur="500" fill="hold"/>
                                        <p:tgtEl>
                                          <p:spTgt spid="1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additive="base">
                                        <p:cTn id="22" dur="500" fill="hold"/>
                                        <p:tgtEl>
                                          <p:spTgt spid="19"/>
                                        </p:tgtEl>
                                        <p:attrNameLst>
                                          <p:attrName>ppt_x</p:attrName>
                                        </p:attrNameLst>
                                      </p:cBhvr>
                                      <p:tavLst>
                                        <p:tav tm="0">
                                          <p:val>
                                            <p:strVal val="#ppt_x"/>
                                          </p:val>
                                        </p:tav>
                                        <p:tav tm="100000">
                                          <p:val>
                                            <p:strVal val="#ppt_x"/>
                                          </p:val>
                                        </p:tav>
                                      </p:tavLst>
                                    </p:anim>
                                    <p:anim calcmode="lin" valueType="num">
                                      <p:cBhvr additive="base">
                                        <p:cTn id="23"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5" grpId="0"/>
      <p:bldP spid="19" grpId="0"/>
      <p:bldP spid="17" grpId="0"/>
      <p:bldP spid="3"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152370" y="137982"/>
            <a:ext cx="8184182" cy="566375"/>
          </a:xfrm>
        </p:spPr>
        <p:txBody>
          <a:bodyPr/>
          <a:lstStyle/>
          <a:p>
            <a:r>
              <a:rPr lang="en-US" sz="2400" dirty="0" smtClean="0"/>
              <a:t>CIO’s Top priorities: Mobility Solutions &amp; Improving Customer Engagement (</a:t>
            </a:r>
            <a:r>
              <a:rPr lang="en-US" sz="2400" dirty="0" smtClean="0">
                <a:hlinkClick r:id="rId2"/>
              </a:rPr>
              <a:t>IBM Research 2014</a:t>
            </a:r>
            <a:r>
              <a:rPr lang="en-US" sz="2400" dirty="0" smtClean="0"/>
              <a:t>)</a:t>
            </a:r>
            <a:endParaRPr lang="en-US" sz="2400" dirty="0"/>
          </a:p>
        </p:txBody>
      </p:sp>
      <p:pic>
        <p:nvPicPr>
          <p:cNvPr id="5" name="Picture 4"/>
          <p:cNvPicPr>
            <a:picLocks noChangeAspect="1"/>
          </p:cNvPicPr>
          <p:nvPr/>
        </p:nvPicPr>
        <p:blipFill rotWithShape="1">
          <a:blip r:embed="rId3"/>
          <a:srcRect b="53105"/>
          <a:stretch/>
        </p:blipFill>
        <p:spPr>
          <a:xfrm>
            <a:off x="50994" y="786677"/>
            <a:ext cx="3955573" cy="2412024"/>
          </a:xfrm>
          <a:prstGeom prst="rect">
            <a:avLst/>
          </a:prstGeom>
        </p:spPr>
      </p:pic>
      <p:pic>
        <p:nvPicPr>
          <p:cNvPr id="6" name="Picture 5"/>
          <p:cNvPicPr>
            <a:picLocks noChangeAspect="1"/>
          </p:cNvPicPr>
          <p:nvPr/>
        </p:nvPicPr>
        <p:blipFill rotWithShape="1">
          <a:blip r:embed="rId3"/>
          <a:srcRect t="69758"/>
          <a:stretch/>
        </p:blipFill>
        <p:spPr>
          <a:xfrm>
            <a:off x="107629" y="3320636"/>
            <a:ext cx="3955573" cy="1555482"/>
          </a:xfrm>
          <a:prstGeom prst="rect">
            <a:avLst/>
          </a:prstGeom>
        </p:spPr>
      </p:pic>
      <p:pic>
        <p:nvPicPr>
          <p:cNvPr id="7" name="Picture 6"/>
          <p:cNvPicPr>
            <a:picLocks noChangeAspect="1"/>
          </p:cNvPicPr>
          <p:nvPr/>
        </p:nvPicPr>
        <p:blipFill rotWithShape="1">
          <a:blip r:embed="rId4"/>
          <a:srcRect b="77305"/>
          <a:stretch/>
        </p:blipFill>
        <p:spPr>
          <a:xfrm>
            <a:off x="3929944" y="972937"/>
            <a:ext cx="5194950" cy="757621"/>
          </a:xfrm>
          <a:prstGeom prst="rect">
            <a:avLst/>
          </a:prstGeom>
        </p:spPr>
      </p:pic>
      <p:sp>
        <p:nvSpPr>
          <p:cNvPr id="8" name="Connector 7"/>
          <p:cNvSpPr/>
          <p:nvPr/>
        </p:nvSpPr>
        <p:spPr>
          <a:xfrm>
            <a:off x="2013247" y="1458231"/>
            <a:ext cx="1916697" cy="1493512"/>
          </a:xfrm>
          <a:prstGeom prst="flowChartConnector">
            <a:avLst/>
          </a:prstGeom>
          <a:noFill/>
          <a:ln>
            <a:solidFill>
              <a:srgbClr val="FF0000"/>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Connector 8"/>
          <p:cNvSpPr/>
          <p:nvPr/>
        </p:nvSpPr>
        <p:spPr>
          <a:xfrm>
            <a:off x="1842786" y="3233981"/>
            <a:ext cx="2161621" cy="1034874"/>
          </a:xfrm>
          <a:prstGeom prst="flowChartConnector">
            <a:avLst/>
          </a:prstGeom>
          <a:noFill/>
          <a:ln>
            <a:solidFill>
              <a:srgbClr val="FF0000"/>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1" name="Straight Arrow Connector 10"/>
          <p:cNvCxnSpPr/>
          <p:nvPr/>
        </p:nvCxnSpPr>
        <p:spPr>
          <a:xfrm>
            <a:off x="3929944" y="2634224"/>
            <a:ext cx="1102857"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V="1">
            <a:off x="4006567" y="3563259"/>
            <a:ext cx="1026234" cy="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a:off x="6679045" y="1716949"/>
            <a:ext cx="0" cy="29063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2" name="Oval 21"/>
          <p:cNvSpPr/>
          <p:nvPr/>
        </p:nvSpPr>
        <p:spPr>
          <a:xfrm>
            <a:off x="5032834" y="2007583"/>
            <a:ext cx="4056814" cy="2868535"/>
          </a:xfrm>
          <a:prstGeom prst="ellipse">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5" name="Picture 24"/>
          <p:cNvPicPr>
            <a:picLocks noChangeAspect="1"/>
          </p:cNvPicPr>
          <p:nvPr/>
        </p:nvPicPr>
        <p:blipFill>
          <a:blip r:embed="rId5"/>
          <a:stretch>
            <a:fillRect/>
          </a:stretch>
        </p:blipFill>
        <p:spPr>
          <a:xfrm>
            <a:off x="6315900" y="2094238"/>
            <a:ext cx="1397884" cy="959433"/>
          </a:xfrm>
          <a:prstGeom prst="rect">
            <a:avLst/>
          </a:prstGeom>
        </p:spPr>
      </p:pic>
      <p:sp>
        <p:nvSpPr>
          <p:cNvPr id="26" name="Rectangle 25"/>
          <p:cNvSpPr/>
          <p:nvPr/>
        </p:nvSpPr>
        <p:spPr>
          <a:xfrm>
            <a:off x="5202203" y="3240094"/>
            <a:ext cx="3758065" cy="1200329"/>
          </a:xfrm>
          <a:prstGeom prst="rect">
            <a:avLst/>
          </a:prstGeom>
        </p:spPr>
        <p:txBody>
          <a:bodyPr wrap="square">
            <a:spAutoFit/>
          </a:bodyPr>
          <a:lstStyle/>
          <a:p>
            <a:pPr algn="ctr"/>
            <a:r>
              <a:rPr lang="en-US" u="sng" dirty="0" smtClean="0">
                <a:solidFill>
                  <a:srgbClr val="FF6600"/>
                </a:solidFill>
                <a:cs typeface="Calibri"/>
              </a:rPr>
              <a:t>Lines are blurring</a:t>
            </a:r>
            <a:r>
              <a:rPr lang="en-US" dirty="0" smtClean="0">
                <a:cs typeface="Calibri"/>
              </a:rPr>
              <a:t>: CIOs not only want mobility solutions for their </a:t>
            </a:r>
            <a:r>
              <a:rPr lang="en-US" dirty="0" smtClean="0">
                <a:solidFill>
                  <a:srgbClr val="FF6600"/>
                </a:solidFill>
                <a:cs typeface="Calibri"/>
              </a:rPr>
              <a:t>mobile work force </a:t>
            </a:r>
            <a:r>
              <a:rPr lang="en-US" dirty="0" smtClean="0">
                <a:cs typeface="Calibri"/>
              </a:rPr>
              <a:t>but also to improve </a:t>
            </a:r>
            <a:r>
              <a:rPr lang="en-US" dirty="0" smtClean="0">
                <a:solidFill>
                  <a:srgbClr val="FF6600"/>
                </a:solidFill>
                <a:cs typeface="Calibri"/>
              </a:rPr>
              <a:t>end</a:t>
            </a:r>
            <a:r>
              <a:rPr lang="en-US" dirty="0" smtClean="0">
                <a:cs typeface="Calibri"/>
              </a:rPr>
              <a:t> </a:t>
            </a:r>
            <a:r>
              <a:rPr lang="en-US" dirty="0" smtClean="0">
                <a:solidFill>
                  <a:srgbClr val="FF6600"/>
                </a:solidFill>
                <a:cs typeface="Calibri"/>
              </a:rPr>
              <a:t>customer experience (B2B/B2C)</a:t>
            </a:r>
            <a:endParaRPr lang="en-US" dirty="0"/>
          </a:p>
        </p:txBody>
      </p:sp>
      <p:sp>
        <p:nvSpPr>
          <p:cNvPr id="10" name="Footer Placeholder 9"/>
          <p:cNvSpPr>
            <a:spLocks noGrp="1"/>
          </p:cNvSpPr>
          <p:nvPr>
            <p:ph type="ftr" sz="quarter" idx="11"/>
          </p:nvPr>
        </p:nvSpPr>
        <p:spPr/>
        <p:txBody>
          <a:bodyPr/>
          <a:lstStyle/>
          <a:p>
            <a:r>
              <a:rPr lang="en-US" smtClean="0">
                <a:solidFill>
                  <a:prstClr val="white">
                    <a:lumMod val="65000"/>
                  </a:prstClr>
                </a:solidFill>
              </a:rPr>
              <a:t>CaféX Communications Confidential © 2015 – All Rights Reserved. </a:t>
            </a:r>
            <a:endParaRPr lang="en-US" dirty="0">
              <a:solidFill>
                <a:prstClr val="white">
                  <a:lumMod val="65000"/>
                </a:prstClr>
              </a:solidFill>
            </a:endParaRPr>
          </a:p>
        </p:txBody>
      </p:sp>
      <p:sp>
        <p:nvSpPr>
          <p:cNvPr id="12" name="Slide Number Placeholder 11"/>
          <p:cNvSpPr>
            <a:spLocks noGrp="1"/>
          </p:cNvSpPr>
          <p:nvPr>
            <p:ph type="sldNum" sz="quarter" idx="12"/>
          </p:nvPr>
        </p:nvSpPr>
        <p:spPr/>
        <p:txBody>
          <a:bodyPr/>
          <a:lstStyle/>
          <a:p>
            <a:fld id="{0431C951-9D62-474D-B35D-66AB940D3B2F}" type="slidenum">
              <a:rPr lang="en-US" smtClean="0">
                <a:solidFill>
                  <a:prstClr val="white">
                    <a:lumMod val="65000"/>
                  </a:prstClr>
                </a:solidFill>
              </a:rPr>
              <a:pPr/>
              <a:t>48</a:t>
            </a:fld>
            <a:endParaRPr lang="en-US" dirty="0">
              <a:solidFill>
                <a:prstClr val="white">
                  <a:lumMod val="65000"/>
                </a:prstClr>
              </a:solidFill>
            </a:endParaRPr>
          </a:p>
        </p:txBody>
      </p:sp>
    </p:spTree>
    <p:extLst>
      <p:ext uri="{BB962C8B-B14F-4D97-AF65-F5344CB8AC3E}">
        <p14:creationId xmlns:p14="http://schemas.microsoft.com/office/powerpoint/2010/main" val="896388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Virtual Banking Infographics.png"/>
          <p:cNvPicPr>
            <a:picLocks noChangeAspect="1"/>
          </p:cNvPicPr>
          <p:nvPr/>
        </p:nvPicPr>
        <p:blipFill rotWithShape="1">
          <a:blip r:embed="rId3" cstate="email">
            <a:extLst>
              <a:ext uri="{28A0092B-C50C-407E-A947-70E740481C1C}">
                <a14:useLocalDpi xmlns:a14="http://schemas.microsoft.com/office/drawing/2010/main"/>
              </a:ext>
            </a:extLst>
          </a:blip>
          <a:srcRect b="4652"/>
          <a:stretch/>
        </p:blipFill>
        <p:spPr>
          <a:xfrm>
            <a:off x="2047875" y="1051760"/>
            <a:ext cx="7096125" cy="3680573"/>
          </a:xfrm>
          <a:prstGeom prst="rect">
            <a:avLst/>
          </a:prstGeom>
        </p:spPr>
      </p:pic>
      <p:sp>
        <p:nvSpPr>
          <p:cNvPr id="11" name="Title 1"/>
          <p:cNvSpPr>
            <a:spLocks noGrp="1"/>
          </p:cNvSpPr>
          <p:nvPr>
            <p:ph type="title"/>
          </p:nvPr>
        </p:nvSpPr>
        <p:spPr>
          <a:xfrm>
            <a:off x="1164566" y="137987"/>
            <a:ext cx="7802452" cy="566375"/>
          </a:xfrm>
        </p:spPr>
        <p:txBody>
          <a:bodyPr>
            <a:noAutofit/>
          </a:bodyPr>
          <a:lstStyle/>
          <a:p>
            <a:r>
              <a:rPr lang="en-US" sz="2400" dirty="0"/>
              <a:t>Opportunity: Customers Demand More Convenient Access</a:t>
            </a:r>
          </a:p>
        </p:txBody>
      </p:sp>
      <p:sp>
        <p:nvSpPr>
          <p:cNvPr id="14" name="Pentagon 13"/>
          <p:cNvSpPr/>
          <p:nvPr/>
        </p:nvSpPr>
        <p:spPr>
          <a:xfrm>
            <a:off x="307316" y="1766319"/>
            <a:ext cx="1714500" cy="2251454"/>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r>
              <a:rPr lang="en-US" dirty="0">
                <a:solidFill>
                  <a:schemeClr val="bg1"/>
                </a:solidFill>
              </a:rPr>
              <a:t>Top attributes consumers want from their healthcare provider</a:t>
            </a:r>
            <a:endParaRPr lang="en-US" sz="2000" dirty="0">
              <a:solidFill>
                <a:schemeClr val="bg1"/>
              </a:solidFill>
            </a:endParaRPr>
          </a:p>
        </p:txBody>
      </p:sp>
      <p:sp>
        <p:nvSpPr>
          <p:cNvPr id="2" name="Footer Placeholder 1"/>
          <p:cNvSpPr>
            <a:spLocks noGrp="1"/>
          </p:cNvSpPr>
          <p:nvPr>
            <p:ph type="ftr" sz="quarter" idx="11"/>
          </p:nvPr>
        </p:nvSpPr>
        <p:spPr/>
        <p:txBody>
          <a:bodyPr/>
          <a:lstStyle/>
          <a:p>
            <a:r>
              <a:rPr lang="en-US" smtClean="0">
                <a:solidFill>
                  <a:prstClr val="white">
                    <a:lumMod val="65000"/>
                  </a:prstClr>
                </a:solidFill>
              </a:rPr>
              <a:t>CaféX Communications Confidential © 2015 – All Rights Reserved. </a:t>
            </a:r>
            <a:endParaRPr lang="en-US" dirty="0">
              <a:solidFill>
                <a:prstClr val="white">
                  <a:lumMod val="65000"/>
                </a:prstClr>
              </a:solidFill>
            </a:endParaRPr>
          </a:p>
        </p:txBody>
      </p:sp>
      <p:sp>
        <p:nvSpPr>
          <p:cNvPr id="3" name="Slide Number Placeholder 2"/>
          <p:cNvSpPr>
            <a:spLocks noGrp="1"/>
          </p:cNvSpPr>
          <p:nvPr>
            <p:ph type="sldNum" sz="quarter" idx="12"/>
          </p:nvPr>
        </p:nvSpPr>
        <p:spPr/>
        <p:txBody>
          <a:bodyPr/>
          <a:lstStyle/>
          <a:p>
            <a:fld id="{0431C951-9D62-474D-B35D-66AB940D3B2F}" type="slidenum">
              <a:rPr lang="en-US" smtClean="0">
                <a:solidFill>
                  <a:prstClr val="white">
                    <a:lumMod val="65000"/>
                  </a:prstClr>
                </a:solidFill>
              </a:rPr>
              <a:pPr/>
              <a:t>49</a:t>
            </a:fld>
            <a:endParaRPr lang="en-US" dirty="0">
              <a:solidFill>
                <a:prstClr val="white">
                  <a:lumMod val="65000"/>
                </a:prstClr>
              </a:solidFill>
            </a:endParaRPr>
          </a:p>
        </p:txBody>
      </p:sp>
    </p:spTree>
    <p:extLst>
      <p:ext uri="{BB962C8B-B14F-4D97-AF65-F5344CB8AC3E}">
        <p14:creationId xmlns:p14="http://schemas.microsoft.com/office/powerpoint/2010/main" val="3123595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295400" y="137982"/>
            <a:ext cx="7794302" cy="566375"/>
          </a:xfrm>
        </p:spPr>
        <p:txBody>
          <a:bodyPr/>
          <a:lstStyle/>
          <a:p>
            <a:r>
              <a:rPr lang="en-US" sz="2800" dirty="0" smtClean="0"/>
              <a:t>Trends: Mobile, Video, Co-Browse, Chat &amp; WebRTC</a:t>
            </a:r>
            <a:endParaRPr lang="en-GB" sz="2800" dirty="0"/>
          </a:p>
        </p:txBody>
      </p:sp>
      <p:pic>
        <p:nvPicPr>
          <p:cNvPr id="7" name="Picture 4" descr="Screen Shot 2013-04-19 at 10.18.02 AM.pn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63049" y="819150"/>
            <a:ext cx="2851686" cy="1371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282664" y="1962150"/>
            <a:ext cx="4085081" cy="732448"/>
          </a:xfrm>
          <a:prstGeom prst="rect">
            <a:avLst/>
          </a:prstGeom>
          <a:solidFill>
            <a:schemeClr val="bg1">
              <a:lumMod val="85000"/>
            </a:schemeClr>
          </a:solidFill>
          <a:ln>
            <a:no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Font typeface="Arial"/>
              <a:buChar char="•"/>
            </a:pPr>
            <a:r>
              <a:rPr lang="en-US" sz="1000" dirty="0" smtClean="0">
                <a:solidFill>
                  <a:srgbClr val="092E4D"/>
                </a:solidFill>
                <a:latin typeface="Calibri" panose="020F0502020204030204" pitchFamily="34" charset="0"/>
                <a:cs typeface="Calibri" panose="020F0502020204030204" pitchFamily="34" charset="0"/>
              </a:rPr>
              <a:t>13M ANDROIDS </a:t>
            </a:r>
            <a:r>
              <a:rPr lang="en-US" sz="1000" dirty="0">
                <a:solidFill>
                  <a:srgbClr val="092E4D"/>
                </a:solidFill>
                <a:latin typeface="Calibri" panose="020F0502020204030204" pitchFamily="34" charset="0"/>
                <a:cs typeface="Calibri" panose="020F0502020204030204" pitchFamily="34" charset="0"/>
              </a:rPr>
              <a:t>A </a:t>
            </a:r>
            <a:r>
              <a:rPr lang="en-US" sz="1000" dirty="0" smtClean="0">
                <a:solidFill>
                  <a:srgbClr val="092E4D"/>
                </a:solidFill>
                <a:latin typeface="Calibri" panose="020F0502020204030204" pitchFamily="34" charset="0"/>
                <a:cs typeface="Calibri" panose="020F0502020204030204" pitchFamily="34" charset="0"/>
              </a:rPr>
              <a:t>DAY &amp; 4 </a:t>
            </a:r>
            <a:r>
              <a:rPr lang="en-US" sz="1000" dirty="0">
                <a:solidFill>
                  <a:srgbClr val="092E4D"/>
                </a:solidFill>
                <a:latin typeface="Calibri" panose="020F0502020204030204" pitchFamily="34" charset="0"/>
                <a:cs typeface="Calibri" panose="020F0502020204030204" pitchFamily="34" charset="0"/>
              </a:rPr>
              <a:t>IPHONES PER SECOND                  </a:t>
            </a:r>
          </a:p>
          <a:p>
            <a:pPr marL="171450" indent="-171450">
              <a:buFont typeface="Arial"/>
              <a:buChar char="•"/>
            </a:pPr>
            <a:r>
              <a:rPr lang="en-US" sz="1000" dirty="0">
                <a:solidFill>
                  <a:srgbClr val="092E4D"/>
                </a:solidFill>
                <a:latin typeface="Calibri" panose="020F0502020204030204" pitchFamily="34" charset="0"/>
                <a:cs typeface="Calibri" panose="020F0502020204030204" pitchFamily="34" charset="0"/>
              </a:rPr>
              <a:t>52% of companies </a:t>
            </a:r>
            <a:r>
              <a:rPr lang="en-US" sz="1000" dirty="0" smtClean="0">
                <a:solidFill>
                  <a:srgbClr val="092E4D"/>
                </a:solidFill>
                <a:latin typeface="Calibri" panose="020F0502020204030204" pitchFamily="34" charset="0"/>
                <a:cs typeface="Calibri" panose="020F0502020204030204" pitchFamily="34" charset="0"/>
              </a:rPr>
              <a:t>planning to introduce 2</a:t>
            </a:r>
            <a:r>
              <a:rPr lang="en-US" sz="1000" dirty="0">
                <a:solidFill>
                  <a:srgbClr val="092E4D"/>
                </a:solidFill>
                <a:latin typeface="Calibri" panose="020F0502020204030204" pitchFamily="34" charset="0"/>
                <a:cs typeface="Calibri" panose="020F0502020204030204" pitchFamily="34" charset="0"/>
              </a:rPr>
              <a:t>+ </a:t>
            </a:r>
            <a:r>
              <a:rPr lang="en-US" sz="1000" dirty="0" smtClean="0">
                <a:solidFill>
                  <a:srgbClr val="092E4D"/>
                </a:solidFill>
                <a:latin typeface="Calibri" panose="020F0502020204030204" pitchFamily="34" charset="0"/>
                <a:cs typeface="Calibri" panose="020F0502020204030204" pitchFamily="34" charset="0"/>
              </a:rPr>
              <a:t>B2C </a:t>
            </a:r>
            <a:r>
              <a:rPr lang="en-US" sz="1000" dirty="0">
                <a:solidFill>
                  <a:srgbClr val="092E4D"/>
                </a:solidFill>
                <a:latin typeface="Calibri" panose="020F0502020204030204" pitchFamily="34" charset="0"/>
                <a:cs typeface="Calibri" panose="020F0502020204030204" pitchFamily="34" charset="0"/>
              </a:rPr>
              <a:t>apps in </a:t>
            </a:r>
            <a:r>
              <a:rPr lang="en-US" sz="1000" dirty="0" smtClean="0">
                <a:solidFill>
                  <a:srgbClr val="092E4D"/>
                </a:solidFill>
                <a:latin typeface="Calibri" panose="020F0502020204030204" pitchFamily="34" charset="0"/>
                <a:cs typeface="Calibri" panose="020F0502020204030204" pitchFamily="34" charset="0"/>
              </a:rPr>
              <a:t>next 6mos</a:t>
            </a:r>
          </a:p>
          <a:p>
            <a:pPr marL="171450" indent="-171450">
              <a:buFont typeface="Arial"/>
              <a:buChar char="•"/>
            </a:pPr>
            <a:r>
              <a:rPr lang="en-US" sz="1000" dirty="0" smtClean="0">
                <a:solidFill>
                  <a:srgbClr val="092E4D"/>
                </a:solidFill>
                <a:latin typeface="Calibri" panose="020F0502020204030204" pitchFamily="34" charset="0"/>
                <a:cs typeface="Calibri" panose="020F0502020204030204" pitchFamily="34" charset="0"/>
              </a:rPr>
              <a:t>S1.2B or 50% of global workers to be mobile by 2014</a:t>
            </a:r>
          </a:p>
          <a:p>
            <a:pPr marL="171450" indent="-171450">
              <a:buFont typeface="Arial"/>
              <a:buChar char="•"/>
            </a:pPr>
            <a:r>
              <a:rPr lang="en-US" sz="1000" dirty="0" smtClean="0">
                <a:solidFill>
                  <a:srgbClr val="092E4D"/>
                </a:solidFill>
                <a:latin typeface="Calibri" panose="020F0502020204030204" pitchFamily="34" charset="0"/>
                <a:cs typeface="Calibri" panose="020F0502020204030204" pitchFamily="34" charset="0"/>
              </a:rPr>
              <a:t>84% of CIOs say mobility is their top focus for 2014</a:t>
            </a:r>
            <a:endParaRPr lang="en-US" sz="1000" dirty="0" smtClean="0">
              <a:solidFill>
                <a:srgbClr val="092E4D"/>
              </a:solidFill>
              <a:latin typeface="Calibri" panose="020F0502020204030204" pitchFamily="34" charset="0"/>
              <a:cs typeface="Calibri" panose="020F0502020204030204" pitchFamily="34" charset="0"/>
              <a:hlinkClick r:id=""/>
            </a:endParaRPr>
          </a:p>
        </p:txBody>
      </p:sp>
      <p:sp>
        <p:nvSpPr>
          <p:cNvPr id="9" name="Rounded Rectangle 8"/>
          <p:cNvSpPr/>
          <p:nvPr/>
        </p:nvSpPr>
        <p:spPr>
          <a:xfrm>
            <a:off x="291649" y="819150"/>
            <a:ext cx="2514600" cy="304800"/>
          </a:xfrm>
          <a:prstGeom prst="roundRect">
            <a:avLst/>
          </a:prstGeom>
          <a:solidFill>
            <a:srgbClr val="3366FF"/>
          </a:solidFill>
          <a:ln>
            <a:no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i="1" dirty="0" smtClean="0">
                <a:solidFill>
                  <a:schemeClr val="bg1"/>
                </a:solidFill>
                <a:latin typeface="Calibri" pitchFamily="34" charset="0"/>
              </a:rPr>
              <a:t>1. Proliferation of mobile </a:t>
            </a:r>
            <a:r>
              <a:rPr lang="en-US" sz="1400" i="1" dirty="0">
                <a:solidFill>
                  <a:schemeClr val="bg1"/>
                </a:solidFill>
                <a:latin typeface="Calibri" pitchFamily="34" charset="0"/>
              </a:rPr>
              <a:t>a</a:t>
            </a:r>
            <a:r>
              <a:rPr lang="en-US" sz="1400" i="1" dirty="0" smtClean="0">
                <a:solidFill>
                  <a:schemeClr val="bg1"/>
                </a:solidFill>
                <a:latin typeface="Calibri" pitchFamily="34" charset="0"/>
              </a:rPr>
              <a:t>pps</a:t>
            </a:r>
            <a:endParaRPr lang="en-US" sz="1400" i="1" dirty="0">
              <a:solidFill>
                <a:schemeClr val="bg1"/>
              </a:solidFill>
              <a:latin typeface="Calibri" pitchFamily="34" charset="0"/>
            </a:endParaRPr>
          </a:p>
        </p:txBody>
      </p:sp>
      <p:sp>
        <p:nvSpPr>
          <p:cNvPr id="11" name="Rounded Rectangle 10"/>
          <p:cNvSpPr/>
          <p:nvPr/>
        </p:nvSpPr>
        <p:spPr>
          <a:xfrm>
            <a:off x="215448" y="2762865"/>
            <a:ext cx="3769427" cy="304800"/>
          </a:xfrm>
          <a:prstGeom prst="roundRect">
            <a:avLst/>
          </a:prstGeom>
          <a:solidFill>
            <a:srgbClr val="3366FF"/>
          </a:solidFill>
          <a:ln>
            <a:no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i="1" dirty="0">
                <a:solidFill>
                  <a:schemeClr val="bg1"/>
                </a:solidFill>
                <a:latin typeface="Calibri" pitchFamily="34" charset="0"/>
              </a:rPr>
              <a:t>2</a:t>
            </a:r>
            <a:r>
              <a:rPr lang="en-US" sz="1400" i="1" dirty="0" smtClean="0">
                <a:solidFill>
                  <a:schemeClr val="bg1"/>
                </a:solidFill>
                <a:latin typeface="Calibri" pitchFamily="34" charset="0"/>
              </a:rPr>
              <a:t>. Co-browse &amp; web chat drive business benefits </a:t>
            </a:r>
            <a:endParaRPr lang="en-US" sz="1400" i="1" dirty="0">
              <a:solidFill>
                <a:schemeClr val="bg1"/>
              </a:solidFill>
              <a:latin typeface="Calibri" pitchFamily="34" charset="0"/>
            </a:endParaRPr>
          </a:p>
        </p:txBody>
      </p:sp>
      <p:sp>
        <p:nvSpPr>
          <p:cNvPr id="12" name="Rounded Rectangle 11"/>
          <p:cNvSpPr/>
          <p:nvPr/>
        </p:nvSpPr>
        <p:spPr>
          <a:xfrm>
            <a:off x="4787448" y="819150"/>
            <a:ext cx="3917066" cy="304800"/>
          </a:xfrm>
          <a:prstGeom prst="roundRect">
            <a:avLst/>
          </a:prstGeom>
          <a:solidFill>
            <a:srgbClr val="3366FF"/>
          </a:solidFill>
          <a:ln>
            <a:no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i="1" dirty="0">
                <a:solidFill>
                  <a:schemeClr val="bg1"/>
                </a:solidFill>
                <a:latin typeface="Calibri" pitchFamily="34" charset="0"/>
              </a:rPr>
              <a:t>3</a:t>
            </a:r>
            <a:r>
              <a:rPr lang="en-US" sz="1400" i="1" dirty="0" smtClean="0">
                <a:solidFill>
                  <a:schemeClr val="bg1"/>
                </a:solidFill>
                <a:latin typeface="Calibri" pitchFamily="34" charset="0"/>
              </a:rPr>
              <a:t>. Changing face of customer engagement</a:t>
            </a:r>
            <a:endParaRPr lang="en-US" sz="1400" i="1" dirty="0">
              <a:solidFill>
                <a:schemeClr val="bg1"/>
              </a:solidFill>
              <a:latin typeface="Calibri" pitchFamily="34" charset="0"/>
            </a:endParaRPr>
          </a:p>
        </p:txBody>
      </p:sp>
      <p:sp>
        <p:nvSpPr>
          <p:cNvPr id="14" name="Rounded Rectangle 13"/>
          <p:cNvSpPr/>
          <p:nvPr/>
        </p:nvSpPr>
        <p:spPr>
          <a:xfrm>
            <a:off x="4771959" y="2762865"/>
            <a:ext cx="3932555" cy="304800"/>
          </a:xfrm>
          <a:prstGeom prst="roundRect">
            <a:avLst/>
          </a:prstGeom>
          <a:solidFill>
            <a:srgbClr val="3366FF"/>
          </a:solidFill>
          <a:ln>
            <a:no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i="1" dirty="0">
                <a:solidFill>
                  <a:schemeClr val="bg1"/>
                </a:solidFill>
                <a:latin typeface="Calibri" pitchFamily="34" charset="0"/>
              </a:rPr>
              <a:t>4</a:t>
            </a:r>
            <a:r>
              <a:rPr lang="en-US" sz="1400" i="1" dirty="0" smtClean="0">
                <a:solidFill>
                  <a:schemeClr val="bg1"/>
                </a:solidFill>
                <a:latin typeface="Calibri" pitchFamily="34" charset="0"/>
              </a:rPr>
              <a:t>. Video becoming pervasive &amp; WebRTC on the rise</a:t>
            </a:r>
            <a:endParaRPr lang="en-US" sz="1400" i="1" dirty="0">
              <a:solidFill>
                <a:schemeClr val="bg1"/>
              </a:solidFill>
              <a:latin typeface="Calibri" pitchFamily="34" charset="0"/>
            </a:endParaRPr>
          </a:p>
        </p:txBody>
      </p:sp>
      <p:sp>
        <p:nvSpPr>
          <p:cNvPr id="15" name="Rectangle 14"/>
          <p:cNvSpPr/>
          <p:nvPr/>
        </p:nvSpPr>
        <p:spPr>
          <a:xfrm>
            <a:off x="4711248" y="4204033"/>
            <a:ext cx="4255769" cy="653717"/>
          </a:xfrm>
          <a:prstGeom prst="rect">
            <a:avLst/>
          </a:prstGeom>
          <a:solidFill>
            <a:schemeClr val="bg1">
              <a:lumMod val="85000"/>
            </a:schemeClr>
          </a:solidFill>
          <a:ln>
            <a:no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Font typeface="Arial"/>
              <a:buChar char="•"/>
            </a:pPr>
            <a:endParaRPr lang="en-US" sz="1000" dirty="0" smtClean="0">
              <a:solidFill>
                <a:srgbClr val="092E4D"/>
              </a:solidFill>
              <a:latin typeface="Calibri" panose="020F0502020204030204" pitchFamily="34" charset="0"/>
              <a:cs typeface="Calibri" panose="020F0502020204030204" pitchFamily="34" charset="0"/>
            </a:endParaRPr>
          </a:p>
          <a:p>
            <a:pPr marL="171450" indent="-171450">
              <a:buFont typeface="Arial"/>
              <a:buChar char="•"/>
            </a:pPr>
            <a:r>
              <a:rPr lang="en-US" sz="1000" dirty="0">
                <a:solidFill>
                  <a:srgbClr val="092E4D"/>
                </a:solidFill>
              </a:rPr>
              <a:t>Video will exceed 91% of global consumer traffic by </a:t>
            </a:r>
            <a:r>
              <a:rPr lang="en-US" sz="1000" dirty="0" smtClean="0">
                <a:solidFill>
                  <a:srgbClr val="092E4D"/>
                </a:solidFill>
              </a:rPr>
              <a:t>2014</a:t>
            </a:r>
          </a:p>
          <a:p>
            <a:pPr marL="171450" indent="-171450">
              <a:buFont typeface="Arial"/>
              <a:buChar char="•"/>
            </a:pPr>
            <a:r>
              <a:rPr lang="en-US" sz="1000" dirty="0" smtClean="0">
                <a:solidFill>
                  <a:schemeClr val="tx1"/>
                </a:solidFill>
                <a:latin typeface="Calibri" panose="020F0502020204030204" pitchFamily="34" charset="0"/>
                <a:cs typeface="Calibri" panose="020F0502020204030204" pitchFamily="34" charset="0"/>
              </a:rPr>
              <a:t>18% of managers plan to introduce video in next two years </a:t>
            </a:r>
          </a:p>
          <a:p>
            <a:pPr marL="171450" indent="-171450">
              <a:buFont typeface="Arial"/>
              <a:buChar char="•"/>
            </a:pPr>
            <a:r>
              <a:rPr lang="en-US" sz="1000" dirty="0" smtClean="0">
                <a:solidFill>
                  <a:schemeClr val="tx1"/>
                </a:solidFill>
                <a:latin typeface="Calibri" panose="020F0502020204030204" pitchFamily="34" charset="0"/>
                <a:cs typeface="Calibri" panose="020F0502020204030204" pitchFamily="34" charset="0"/>
              </a:rPr>
              <a:t>Video chat with expert is a top priority in 2014 – </a:t>
            </a:r>
            <a:r>
              <a:rPr lang="en-US" sz="1000" dirty="0" smtClean="0">
                <a:solidFill>
                  <a:schemeClr val="tx1"/>
                </a:solidFill>
                <a:latin typeface="Calibri" panose="020F0502020204030204" pitchFamily="34" charset="0"/>
                <a:cs typeface="Calibri" panose="020F0502020204030204" pitchFamily="34" charset="0"/>
                <a:hlinkClick r:id="rId4" action="ppaction://hlinkfile"/>
              </a:rPr>
              <a:t>Call Center Trends 2014</a:t>
            </a:r>
            <a:endParaRPr lang="en-US" sz="1000" dirty="0">
              <a:solidFill>
                <a:srgbClr val="092E4D"/>
              </a:solidFill>
            </a:endParaRPr>
          </a:p>
          <a:p>
            <a:pPr marL="171450" lvl="0" indent="-171450">
              <a:buFont typeface="Arial"/>
              <a:buChar char="•"/>
            </a:pPr>
            <a:r>
              <a:rPr lang="en-US" sz="1000" dirty="0" smtClean="0">
                <a:solidFill>
                  <a:srgbClr val="092E4D"/>
                </a:solidFill>
                <a:latin typeface="Calibri" panose="020F0502020204030204" pitchFamily="34" charset="0"/>
                <a:cs typeface="Calibri" panose="020F0502020204030204" pitchFamily="34" charset="0"/>
              </a:rPr>
              <a:t>4.6 </a:t>
            </a:r>
            <a:r>
              <a:rPr lang="en-US" sz="1000" dirty="0">
                <a:solidFill>
                  <a:srgbClr val="092E4D"/>
                </a:solidFill>
                <a:latin typeface="Calibri" panose="020F0502020204030204" pitchFamily="34" charset="0"/>
                <a:cs typeface="Calibri" panose="020F0502020204030204" pitchFamily="34" charset="0"/>
              </a:rPr>
              <a:t>billion </a:t>
            </a:r>
            <a:r>
              <a:rPr lang="en-US" sz="1000" dirty="0" smtClean="0">
                <a:solidFill>
                  <a:srgbClr val="092E4D"/>
                </a:solidFill>
                <a:latin typeface="Calibri" panose="020F0502020204030204" pitchFamily="34" charset="0"/>
                <a:cs typeface="Calibri" panose="020F0502020204030204" pitchFamily="34" charset="0"/>
              </a:rPr>
              <a:t>WebRTC compatible </a:t>
            </a:r>
            <a:r>
              <a:rPr lang="en-US" sz="1000" dirty="0">
                <a:solidFill>
                  <a:srgbClr val="092E4D"/>
                </a:solidFill>
                <a:latin typeface="Calibri" panose="020F0502020204030204" pitchFamily="34" charset="0"/>
                <a:cs typeface="Calibri" panose="020F0502020204030204" pitchFamily="34" charset="0"/>
              </a:rPr>
              <a:t>mobile devices in </a:t>
            </a:r>
            <a:r>
              <a:rPr lang="en-US" sz="1000" dirty="0" smtClean="0">
                <a:solidFill>
                  <a:srgbClr val="092E4D"/>
                </a:solidFill>
                <a:latin typeface="Calibri" panose="020F0502020204030204" pitchFamily="34" charset="0"/>
                <a:cs typeface="Calibri" panose="020F0502020204030204" pitchFamily="34" charset="0"/>
              </a:rPr>
              <a:t>2016                                                                  </a:t>
            </a:r>
            <a:endParaRPr lang="en-US" sz="800" dirty="0" smtClean="0">
              <a:solidFill>
                <a:srgbClr val="092E4D"/>
              </a:solidFill>
              <a:latin typeface="Calibri" panose="020F0502020204030204" pitchFamily="34" charset="0"/>
              <a:cs typeface="Calibri" panose="020F0502020204030204" pitchFamily="34" charset="0"/>
            </a:endParaRPr>
          </a:p>
          <a:p>
            <a:pPr marL="171450" indent="-171450">
              <a:buFont typeface="Arial"/>
              <a:buChar char="•"/>
            </a:pPr>
            <a:endParaRPr lang="en-US" sz="1000" dirty="0">
              <a:solidFill>
                <a:srgbClr val="092E4D"/>
              </a:solidFill>
              <a:latin typeface="Calibri" panose="020F0502020204030204" pitchFamily="34" charset="0"/>
              <a:cs typeface="Calibri" panose="020F0502020204030204" pitchFamily="34" charset="0"/>
            </a:endParaRPr>
          </a:p>
        </p:txBody>
      </p:sp>
      <p:pic>
        <p:nvPicPr>
          <p:cNvPr id="20" name="Picture 7" descr="C:\Users\AMacGowen\Desktop\WebRTC.png"/>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6056987" y="3357561"/>
            <a:ext cx="782145" cy="63645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p:cNvPicPr>
            <a:picLocks noChangeAspect="1"/>
          </p:cNvPicPr>
          <p:nvPr/>
        </p:nvPicPr>
        <p:blipFill rotWithShape="1">
          <a:blip r:embed="rId6"/>
          <a:srcRect l="2075" t="9999" r="6212" b="51144"/>
          <a:stretch/>
        </p:blipFill>
        <p:spPr>
          <a:xfrm>
            <a:off x="4753581" y="1200150"/>
            <a:ext cx="4161819" cy="1429070"/>
          </a:xfrm>
          <a:prstGeom prst="rect">
            <a:avLst/>
          </a:prstGeom>
        </p:spPr>
      </p:pic>
      <p:pic>
        <p:nvPicPr>
          <p:cNvPr id="23" name="Picture 9" descr="C:\Users\AMacGowen\Desktop\Video.png"/>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5083174" y="3257550"/>
            <a:ext cx="736462" cy="73646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descr="C:\Users\AMacGowen\Desktop\Dubai Use Case Images\EMAAR\EMAAR_ipad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991300" y="851699"/>
            <a:ext cx="1309847" cy="999457"/>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descr="C:\Users\AMacGowen\Desktop\Dubai Use Case Images\EMAAR\EMAAR_macbook.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086600" y="3289066"/>
            <a:ext cx="1312013" cy="77344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05163" y="3117753"/>
            <a:ext cx="2989995" cy="14351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1" name="Rectangle 30"/>
          <p:cNvSpPr/>
          <p:nvPr/>
        </p:nvSpPr>
        <p:spPr>
          <a:xfrm>
            <a:off x="215448" y="4571340"/>
            <a:ext cx="4085081" cy="286410"/>
          </a:xfrm>
          <a:prstGeom prst="rect">
            <a:avLst/>
          </a:prstGeom>
          <a:solidFill>
            <a:schemeClr val="bg1">
              <a:lumMod val="85000"/>
            </a:schemeClr>
          </a:solidFill>
          <a:ln>
            <a:no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Font typeface="Arial"/>
              <a:buChar char="•"/>
            </a:pPr>
            <a:r>
              <a:rPr lang="en-US" sz="1000" dirty="0" smtClean="0">
                <a:solidFill>
                  <a:srgbClr val="092E4D"/>
                </a:solidFill>
                <a:latin typeface="Calibri" panose="020F0502020204030204" pitchFamily="34" charset="0"/>
                <a:cs typeface="Calibri" panose="020F0502020204030204" pitchFamily="34" charset="0"/>
              </a:rPr>
              <a:t>Total market for web chat is ~50M websites, assuming over 1.5M chat users today and 3% of websites  enabled with live chat (</a:t>
            </a:r>
            <a:r>
              <a:rPr lang="en-US" sz="1000" dirty="0" smtClean="0">
                <a:solidFill>
                  <a:srgbClr val="092E4D"/>
                </a:solidFill>
                <a:latin typeface="Calibri" panose="020F0502020204030204" pitchFamily="34" charset="0"/>
                <a:cs typeface="Calibri" panose="020F0502020204030204" pitchFamily="34" charset="0"/>
                <a:hlinkClick r:id="rId11"/>
              </a:rPr>
              <a:t>reference</a:t>
            </a:r>
            <a:r>
              <a:rPr lang="en-US" sz="1000" dirty="0" smtClean="0">
                <a:solidFill>
                  <a:srgbClr val="092E4D"/>
                </a:solidFill>
                <a:latin typeface="Calibri" panose="020F0502020204030204" pitchFamily="34" charset="0"/>
                <a:cs typeface="Calibri" panose="020F0502020204030204" pitchFamily="34" charset="0"/>
              </a:rPr>
              <a:t>) </a:t>
            </a:r>
            <a:r>
              <a:rPr lang="en-US" sz="1000" dirty="0" smtClean="0">
                <a:solidFill>
                  <a:srgbClr val="092E4D"/>
                </a:solidFill>
                <a:latin typeface="Calibri" panose="020F0502020204030204" pitchFamily="34" charset="0"/>
                <a:cs typeface="Calibri" panose="020F0502020204030204" pitchFamily="34" charset="0"/>
                <a:hlinkClick r:id=""/>
              </a:rPr>
              <a:t> </a:t>
            </a:r>
            <a:endParaRPr lang="en-US" sz="1000" b="1" dirty="0" smtClean="0">
              <a:solidFill>
                <a:srgbClr val="092E4D"/>
              </a:solidFill>
              <a:latin typeface="Calibri" panose="020F0502020204030204" pitchFamily="34" charset="0"/>
              <a:cs typeface="Calibri" panose="020F0502020204030204" pitchFamily="34" charset="0"/>
              <a:hlinkClick r:id=""/>
            </a:endParaRPr>
          </a:p>
        </p:txBody>
      </p:sp>
      <p:sp>
        <p:nvSpPr>
          <p:cNvPr id="33" name="Rectangle 32"/>
          <p:cNvSpPr/>
          <p:nvPr/>
        </p:nvSpPr>
        <p:spPr>
          <a:xfrm>
            <a:off x="4711248" y="2331548"/>
            <a:ext cx="4255769" cy="363050"/>
          </a:xfrm>
          <a:prstGeom prst="rect">
            <a:avLst/>
          </a:prstGeom>
          <a:solidFill>
            <a:schemeClr val="bg1">
              <a:lumMod val="85000"/>
            </a:schemeClr>
          </a:solidFill>
          <a:ln>
            <a:no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Font typeface="Arial"/>
              <a:buChar char="•"/>
            </a:pPr>
            <a:r>
              <a:rPr lang="en-US" sz="1000" dirty="0" smtClean="0">
                <a:solidFill>
                  <a:srgbClr val="092E4D"/>
                </a:solidFill>
              </a:rPr>
              <a:t>Customer experience management market at 19.8% CAGR thru 2017</a:t>
            </a:r>
          </a:p>
          <a:p>
            <a:pPr marL="171450" indent="-171450">
              <a:buFont typeface="Arial"/>
              <a:buChar char="•"/>
            </a:pPr>
            <a:r>
              <a:rPr lang="en-US" sz="1000" dirty="0" smtClean="0">
                <a:solidFill>
                  <a:srgbClr val="092E4D"/>
                </a:solidFill>
              </a:rPr>
              <a:t>60% of CIOs will focus on improving customer experience in 2015</a:t>
            </a:r>
            <a:endParaRPr lang="en-US" sz="1000" b="1" dirty="0" smtClean="0">
              <a:solidFill>
                <a:srgbClr val="092E4D"/>
              </a:solidFill>
            </a:endParaRPr>
          </a:p>
        </p:txBody>
      </p:sp>
      <p:sp>
        <p:nvSpPr>
          <p:cNvPr id="2" name="Footer Placeholder 1"/>
          <p:cNvSpPr>
            <a:spLocks noGrp="1"/>
          </p:cNvSpPr>
          <p:nvPr>
            <p:ph type="ftr" sz="quarter" idx="11"/>
          </p:nvPr>
        </p:nvSpPr>
        <p:spPr/>
        <p:txBody>
          <a:bodyPr/>
          <a:lstStyle/>
          <a:p>
            <a:r>
              <a:rPr lang="en-US" smtClean="0">
                <a:solidFill>
                  <a:prstClr val="white">
                    <a:lumMod val="65000"/>
                  </a:prstClr>
                </a:solidFill>
              </a:rPr>
              <a:t>CaféX Communications Confidential © 2015 – All Rights Reserved. </a:t>
            </a:r>
            <a:endParaRPr lang="en-US" dirty="0">
              <a:solidFill>
                <a:prstClr val="white">
                  <a:lumMod val="65000"/>
                </a:prstClr>
              </a:solidFill>
            </a:endParaRPr>
          </a:p>
        </p:txBody>
      </p:sp>
      <p:sp>
        <p:nvSpPr>
          <p:cNvPr id="4" name="Slide Number Placeholder 3"/>
          <p:cNvSpPr>
            <a:spLocks noGrp="1"/>
          </p:cNvSpPr>
          <p:nvPr>
            <p:ph type="sldNum" sz="quarter" idx="12"/>
          </p:nvPr>
        </p:nvSpPr>
        <p:spPr/>
        <p:txBody>
          <a:bodyPr/>
          <a:lstStyle/>
          <a:p>
            <a:fld id="{0431C951-9D62-474D-B35D-66AB940D3B2F}" type="slidenum">
              <a:rPr lang="en-US" smtClean="0">
                <a:solidFill>
                  <a:prstClr val="white">
                    <a:lumMod val="65000"/>
                  </a:prstClr>
                </a:solidFill>
              </a:rPr>
              <a:pPr/>
              <a:t>5</a:t>
            </a:fld>
            <a:endParaRPr lang="en-US" dirty="0">
              <a:solidFill>
                <a:prstClr val="white">
                  <a:lumMod val="65000"/>
                </a:prstClr>
              </a:solidFill>
            </a:endParaRPr>
          </a:p>
        </p:txBody>
      </p:sp>
    </p:spTree>
    <p:extLst>
      <p:ext uri="{BB962C8B-B14F-4D97-AF65-F5344CB8AC3E}">
        <p14:creationId xmlns:p14="http://schemas.microsoft.com/office/powerpoint/2010/main" val="1774015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16"/>
          <p:cNvSpPr>
            <a:spLocks noGrp="1" noChangeArrowheads="1"/>
          </p:cNvSpPr>
          <p:nvPr>
            <p:ph type="title"/>
          </p:nvPr>
        </p:nvSpPr>
        <p:spPr/>
        <p:txBody>
          <a:bodyPr>
            <a:noAutofit/>
          </a:bodyPr>
          <a:lstStyle/>
          <a:p>
            <a:r>
              <a:rPr lang="en-US" sz="3000" dirty="0"/>
              <a:t>Visual Information Improves Patient Care</a:t>
            </a:r>
          </a:p>
        </p:txBody>
      </p:sp>
      <p:sp>
        <p:nvSpPr>
          <p:cNvPr id="56322" name="Rectangle 17"/>
          <p:cNvSpPr>
            <a:spLocks noGrp="1" noChangeArrowheads="1"/>
          </p:cNvSpPr>
          <p:nvPr>
            <p:ph idx="1"/>
          </p:nvPr>
        </p:nvSpPr>
        <p:spPr>
          <a:xfrm>
            <a:off x="457200" y="1200150"/>
            <a:ext cx="5591175" cy="2705100"/>
          </a:xfrm>
        </p:spPr>
        <p:txBody>
          <a:bodyPr>
            <a:normAutofit fontScale="77500" lnSpcReduction="20000"/>
          </a:bodyPr>
          <a:lstStyle/>
          <a:p>
            <a:r>
              <a:rPr lang="en-US" dirty="0" smtClean="0"/>
              <a:t>Video informed consent improved patient comprehension (78%) compared to verbal informed consent (65%) for knee arthroscopy</a:t>
            </a:r>
            <a:r>
              <a:rPr lang="en-US" baseline="30000" dirty="0" smtClean="0"/>
              <a:t>1</a:t>
            </a:r>
            <a:r>
              <a:rPr lang="en-US" dirty="0" smtClean="0"/>
              <a:t>  </a:t>
            </a:r>
          </a:p>
          <a:p>
            <a:r>
              <a:rPr lang="en-US" dirty="0" smtClean="0"/>
              <a:t>Video chemotherapy education improved retention of information and management of side effects</a:t>
            </a:r>
            <a:r>
              <a:rPr lang="en-US" baseline="30000" dirty="0"/>
              <a:t>2</a:t>
            </a:r>
          </a:p>
          <a:p>
            <a:r>
              <a:rPr lang="en-US" dirty="0" smtClean="0"/>
              <a:t>Video improved sunscreen adherence and melanoma knowledge</a:t>
            </a:r>
            <a:r>
              <a:rPr lang="en-US" baseline="30000" dirty="0"/>
              <a:t>3,4</a:t>
            </a:r>
          </a:p>
          <a:p>
            <a:r>
              <a:rPr lang="en-US" dirty="0" smtClean="0"/>
              <a:t>Video-educated heart failure patients had better self adherence</a:t>
            </a:r>
            <a:r>
              <a:rPr lang="en-US" baseline="30000" dirty="0"/>
              <a:t>5</a:t>
            </a:r>
          </a:p>
          <a:p>
            <a:endParaRPr lang="en-US" dirty="0" smtClean="0"/>
          </a:p>
          <a:p>
            <a:endParaRPr lang="en-US" dirty="0" smtClean="0"/>
          </a:p>
        </p:txBody>
      </p:sp>
      <p:pic>
        <p:nvPicPr>
          <p:cNvPr id="56323" name="Picture 19" descr="Picture5"/>
          <p:cNvPicPr>
            <a:picLocks noChangeAspect="1" noChangeArrowheads="1"/>
          </p:cNvPicPr>
          <p:nvPr/>
        </p:nvPicPr>
        <p:blipFill rotWithShape="1">
          <a:blip r:embed="rId3" cstate="print"/>
          <a:srcRect t="1" b="39835"/>
          <a:stretch/>
        </p:blipFill>
        <p:spPr bwMode="auto">
          <a:xfrm>
            <a:off x="5945189" y="885826"/>
            <a:ext cx="2917825" cy="3790084"/>
          </a:xfrm>
          <a:prstGeom prst="rect">
            <a:avLst/>
          </a:prstGeom>
          <a:noFill/>
          <a:ln w="9525">
            <a:noFill/>
            <a:miter lim="800000"/>
            <a:headEnd/>
            <a:tailEnd/>
          </a:ln>
        </p:spPr>
      </p:pic>
      <p:sp>
        <p:nvSpPr>
          <p:cNvPr id="56324" name="TextBox 4"/>
          <p:cNvSpPr txBox="1">
            <a:spLocks noChangeArrowheads="1"/>
          </p:cNvSpPr>
          <p:nvPr/>
        </p:nvSpPr>
        <p:spPr bwMode="auto">
          <a:xfrm>
            <a:off x="2507818" y="3660247"/>
            <a:ext cx="4891088" cy="1015663"/>
          </a:xfrm>
          <a:prstGeom prst="rect">
            <a:avLst/>
          </a:prstGeom>
          <a:noFill/>
          <a:ln w="9525">
            <a:noFill/>
            <a:miter lim="800000"/>
            <a:headEnd/>
            <a:tailEnd/>
          </a:ln>
        </p:spPr>
        <p:txBody>
          <a:bodyPr lIns="91440" tIns="45720" rIns="91440" bIns="45720">
            <a:spAutoFit/>
          </a:bodyPr>
          <a:lstStyle/>
          <a:p>
            <a:r>
              <a:rPr lang="en-US" sz="1000" dirty="0">
                <a:cs typeface="Arial" charset="0"/>
              </a:rPr>
              <a:t>Source: </a:t>
            </a:r>
          </a:p>
          <a:p>
            <a:r>
              <a:rPr lang="en-US" sz="1000" dirty="0">
                <a:cs typeface="Arial" charset="0"/>
              </a:rPr>
              <a:t>1 </a:t>
            </a:r>
            <a:r>
              <a:rPr lang="en-US" sz="1000" dirty="0" err="1">
                <a:cs typeface="Arial" charset="0"/>
              </a:rPr>
              <a:t>Guttman</a:t>
            </a:r>
            <a:r>
              <a:rPr lang="en-US" sz="1000" dirty="0">
                <a:cs typeface="Arial" charset="0"/>
              </a:rPr>
              <a:t> D, et al. Arthroscopy ,June 2005</a:t>
            </a:r>
          </a:p>
          <a:p>
            <a:r>
              <a:rPr lang="en-US" sz="1000" dirty="0">
                <a:cs typeface="Arial" charset="0"/>
              </a:rPr>
              <a:t>2 </a:t>
            </a:r>
            <a:r>
              <a:rPr lang="en-US" sz="1000" dirty="0" err="1">
                <a:cs typeface="Arial" charset="0"/>
              </a:rPr>
              <a:t>Kinnare</a:t>
            </a:r>
            <a:r>
              <a:rPr lang="en-US" sz="1000" dirty="0">
                <a:cs typeface="Arial" charset="0"/>
              </a:rPr>
              <a:t> N, et al. European Journal of Cancer Care, July 2008</a:t>
            </a:r>
          </a:p>
          <a:p>
            <a:r>
              <a:rPr lang="en-US" sz="1000" dirty="0">
                <a:cs typeface="Arial" charset="0"/>
              </a:rPr>
              <a:t>3 </a:t>
            </a:r>
            <a:r>
              <a:rPr lang="en-US" sz="1000" dirty="0" err="1">
                <a:cs typeface="Arial" charset="0"/>
              </a:rPr>
              <a:t>Idriss</a:t>
            </a:r>
            <a:r>
              <a:rPr lang="en-US" sz="1000" dirty="0">
                <a:cs typeface="Arial" charset="0"/>
              </a:rPr>
              <a:t> NZ, et al .</a:t>
            </a:r>
            <a:r>
              <a:rPr lang="en-US" sz="1000" dirty="0" err="1">
                <a:cs typeface="Arial" charset="0"/>
              </a:rPr>
              <a:t>Telemed</a:t>
            </a:r>
            <a:r>
              <a:rPr lang="en-US" sz="1000" dirty="0">
                <a:cs typeface="Arial" charset="0"/>
              </a:rPr>
              <a:t> J E-Health, December 2009</a:t>
            </a:r>
          </a:p>
          <a:p>
            <a:r>
              <a:rPr lang="en-US" sz="1000" dirty="0">
                <a:cs typeface="Arial" charset="0"/>
              </a:rPr>
              <a:t>4 </a:t>
            </a:r>
            <a:r>
              <a:rPr lang="en-US" sz="1000" dirty="0" err="1">
                <a:cs typeface="Arial" charset="0"/>
              </a:rPr>
              <a:t>Loescher</a:t>
            </a:r>
            <a:r>
              <a:rPr lang="en-US" sz="1000" dirty="0">
                <a:cs typeface="Arial" charset="0"/>
              </a:rPr>
              <a:t> </a:t>
            </a:r>
            <a:r>
              <a:rPr lang="en-US" sz="1000" dirty="0" err="1">
                <a:cs typeface="Arial" charset="0"/>
              </a:rPr>
              <a:t>LJ</a:t>
            </a:r>
            <a:r>
              <a:rPr lang="en-US" sz="1000" dirty="0">
                <a:cs typeface="Arial" charset="0"/>
              </a:rPr>
              <a:t>, et al. Arch Dermatology, August  2010</a:t>
            </a:r>
          </a:p>
          <a:p>
            <a:r>
              <a:rPr lang="en-US" sz="1000" dirty="0">
                <a:cs typeface="Arial" charset="0"/>
              </a:rPr>
              <a:t>5 Albert, NM, et al. Patient Education Council , December  2007</a:t>
            </a:r>
          </a:p>
        </p:txBody>
      </p:sp>
      <p:sp>
        <p:nvSpPr>
          <p:cNvPr id="2" name="Footer Placeholder 1"/>
          <p:cNvSpPr>
            <a:spLocks noGrp="1"/>
          </p:cNvSpPr>
          <p:nvPr>
            <p:ph type="ftr" sz="quarter" idx="11"/>
          </p:nvPr>
        </p:nvSpPr>
        <p:spPr/>
        <p:txBody>
          <a:bodyPr/>
          <a:lstStyle/>
          <a:p>
            <a:r>
              <a:rPr lang="en-US" smtClean="0">
                <a:solidFill>
                  <a:prstClr val="white">
                    <a:lumMod val="65000"/>
                  </a:prstClr>
                </a:solidFill>
              </a:rPr>
              <a:t>CaféX Communications Confidential © 2015 – All Rights Reserved. </a:t>
            </a:r>
            <a:endParaRPr lang="en-US" dirty="0">
              <a:solidFill>
                <a:prstClr val="white">
                  <a:lumMod val="65000"/>
                </a:prstClr>
              </a:solidFill>
            </a:endParaRPr>
          </a:p>
        </p:txBody>
      </p:sp>
      <p:sp>
        <p:nvSpPr>
          <p:cNvPr id="3" name="Slide Number Placeholder 2"/>
          <p:cNvSpPr>
            <a:spLocks noGrp="1"/>
          </p:cNvSpPr>
          <p:nvPr>
            <p:ph type="sldNum" sz="quarter" idx="12"/>
          </p:nvPr>
        </p:nvSpPr>
        <p:spPr/>
        <p:txBody>
          <a:bodyPr/>
          <a:lstStyle/>
          <a:p>
            <a:fld id="{0431C951-9D62-474D-B35D-66AB940D3B2F}" type="slidenum">
              <a:rPr lang="en-US" smtClean="0">
                <a:solidFill>
                  <a:prstClr val="white">
                    <a:lumMod val="65000"/>
                  </a:prstClr>
                </a:solidFill>
              </a:rPr>
              <a:pPr/>
              <a:t>50</a:t>
            </a:fld>
            <a:endParaRPr lang="en-US" dirty="0">
              <a:solidFill>
                <a:prstClr val="white">
                  <a:lumMod val="65000"/>
                </a:prstClr>
              </a:solidFill>
            </a:endParaRPr>
          </a:p>
        </p:txBody>
      </p:sp>
    </p:spTree>
    <p:extLst>
      <p:ext uri="{BB962C8B-B14F-4D97-AF65-F5344CB8AC3E}">
        <p14:creationId xmlns:p14="http://schemas.microsoft.com/office/powerpoint/2010/main" val="526864025"/>
      </p:ext>
    </p:extLst>
  </p:cSld>
  <p:clrMapOvr>
    <a:masterClrMapping/>
  </p:clrMapOvr>
  <p:transition spd="med"/>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Companies Driving Business from </a:t>
            </a:r>
            <a:r>
              <a:rPr lang="en-US" dirty="0" smtClean="0"/>
              <a:t>NPS</a:t>
            </a:r>
            <a:endParaRPr lang="en-US" dirty="0"/>
          </a:p>
        </p:txBody>
      </p:sp>
      <p:sp>
        <p:nvSpPr>
          <p:cNvPr id="59" name="Rounded Rectangle 58"/>
          <p:cNvSpPr/>
          <p:nvPr/>
        </p:nvSpPr>
        <p:spPr>
          <a:xfrm>
            <a:off x="363265" y="1028700"/>
            <a:ext cx="2617612" cy="281359"/>
          </a:xfrm>
          <a:prstGeom prst="roundRect">
            <a:avLst>
              <a:gd name="adj" fmla="val 33467"/>
            </a:avLst>
          </a:prstGeom>
          <a:gradFill>
            <a:gsLst>
              <a:gs pos="0">
                <a:schemeClr val="tx2">
                  <a:lumMod val="75000"/>
                </a:schemeClr>
              </a:gs>
              <a:gs pos="50000">
                <a:srgbClr val="3C4388"/>
              </a:gs>
              <a:gs pos="100000">
                <a:schemeClr val="tx2">
                  <a:lumMod val="75000"/>
                </a:schemeClr>
              </a:gs>
            </a:gsLst>
            <a:path path="circle">
              <a:fillToRect l="100000" t="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000" dirty="0">
                <a:solidFill>
                  <a:srgbClr val="FFFFFF"/>
                </a:solidFill>
                <a:latin typeface="+mj-lt"/>
              </a:rPr>
              <a:t>Financial Services</a:t>
            </a:r>
          </a:p>
        </p:txBody>
      </p:sp>
      <p:sp>
        <p:nvSpPr>
          <p:cNvPr id="21" name="Rounded Rectangle 20"/>
          <p:cNvSpPr/>
          <p:nvPr/>
        </p:nvSpPr>
        <p:spPr>
          <a:xfrm>
            <a:off x="3297362" y="1028700"/>
            <a:ext cx="2617612" cy="281359"/>
          </a:xfrm>
          <a:prstGeom prst="roundRect">
            <a:avLst>
              <a:gd name="adj" fmla="val 33467"/>
            </a:avLst>
          </a:prstGeom>
          <a:gradFill>
            <a:gsLst>
              <a:gs pos="0">
                <a:schemeClr val="tx2">
                  <a:lumMod val="75000"/>
                </a:schemeClr>
              </a:gs>
              <a:gs pos="50000">
                <a:srgbClr val="3C4388"/>
              </a:gs>
              <a:gs pos="100000">
                <a:schemeClr val="tx2">
                  <a:lumMod val="75000"/>
                </a:schemeClr>
              </a:gs>
            </a:gsLst>
            <a:path path="circle">
              <a:fillToRect l="100000" t="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000" dirty="0">
                <a:solidFill>
                  <a:srgbClr val="FFFFFF"/>
                </a:solidFill>
                <a:latin typeface="+mj-lt"/>
              </a:rPr>
              <a:t>Consumer &amp; Retail</a:t>
            </a:r>
          </a:p>
        </p:txBody>
      </p:sp>
      <p:sp>
        <p:nvSpPr>
          <p:cNvPr id="23" name="Rounded Rectangle 22"/>
          <p:cNvSpPr/>
          <p:nvPr/>
        </p:nvSpPr>
        <p:spPr>
          <a:xfrm>
            <a:off x="6309074" y="1028700"/>
            <a:ext cx="2617612" cy="281359"/>
          </a:xfrm>
          <a:prstGeom prst="roundRect">
            <a:avLst>
              <a:gd name="adj" fmla="val 33467"/>
            </a:avLst>
          </a:prstGeom>
          <a:gradFill>
            <a:gsLst>
              <a:gs pos="0">
                <a:schemeClr val="tx2">
                  <a:lumMod val="75000"/>
                </a:schemeClr>
              </a:gs>
              <a:gs pos="50000">
                <a:srgbClr val="3C4388"/>
              </a:gs>
              <a:gs pos="100000">
                <a:schemeClr val="tx2">
                  <a:lumMod val="75000"/>
                </a:schemeClr>
              </a:gs>
            </a:gsLst>
            <a:path path="circle">
              <a:fillToRect l="100000" t="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000" dirty="0">
                <a:solidFill>
                  <a:srgbClr val="FFFFFF"/>
                </a:solidFill>
                <a:latin typeface="+mj-lt"/>
              </a:rPr>
              <a:t>Industrial &amp; Travel </a:t>
            </a:r>
          </a:p>
        </p:txBody>
      </p:sp>
      <p:sp>
        <p:nvSpPr>
          <p:cNvPr id="27" name="Rounded Rectangle 26"/>
          <p:cNvSpPr/>
          <p:nvPr/>
        </p:nvSpPr>
        <p:spPr>
          <a:xfrm>
            <a:off x="363265" y="2624738"/>
            <a:ext cx="2617612" cy="281359"/>
          </a:xfrm>
          <a:prstGeom prst="roundRect">
            <a:avLst>
              <a:gd name="adj" fmla="val 33467"/>
            </a:avLst>
          </a:prstGeom>
          <a:gradFill>
            <a:gsLst>
              <a:gs pos="0">
                <a:schemeClr val="tx2">
                  <a:lumMod val="75000"/>
                </a:schemeClr>
              </a:gs>
              <a:gs pos="50000">
                <a:srgbClr val="3C4388"/>
              </a:gs>
              <a:gs pos="100000">
                <a:schemeClr val="tx2">
                  <a:lumMod val="75000"/>
                </a:schemeClr>
              </a:gs>
            </a:gsLst>
            <a:path path="circle">
              <a:fillToRect l="100000" t="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000" dirty="0">
                <a:solidFill>
                  <a:srgbClr val="FFFFFF"/>
                </a:solidFill>
                <a:latin typeface="+mj-lt"/>
              </a:rPr>
              <a:t>Healthcare</a:t>
            </a:r>
          </a:p>
        </p:txBody>
      </p:sp>
      <p:sp>
        <p:nvSpPr>
          <p:cNvPr id="28" name="Rounded Rectangle 27"/>
          <p:cNvSpPr/>
          <p:nvPr/>
        </p:nvSpPr>
        <p:spPr>
          <a:xfrm>
            <a:off x="3297362" y="2624738"/>
            <a:ext cx="2617612" cy="281359"/>
          </a:xfrm>
          <a:prstGeom prst="roundRect">
            <a:avLst>
              <a:gd name="adj" fmla="val 33467"/>
            </a:avLst>
          </a:prstGeom>
          <a:gradFill>
            <a:gsLst>
              <a:gs pos="0">
                <a:schemeClr val="tx2">
                  <a:lumMod val="75000"/>
                </a:schemeClr>
              </a:gs>
              <a:gs pos="50000">
                <a:srgbClr val="3C4388"/>
              </a:gs>
              <a:gs pos="100000">
                <a:schemeClr val="tx2">
                  <a:lumMod val="75000"/>
                </a:schemeClr>
              </a:gs>
            </a:gsLst>
            <a:path path="circle">
              <a:fillToRect l="100000" t="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000" dirty="0">
                <a:solidFill>
                  <a:srgbClr val="FFFFFF"/>
                </a:solidFill>
                <a:latin typeface="+mj-lt"/>
              </a:rPr>
              <a:t>Technology</a:t>
            </a:r>
          </a:p>
        </p:txBody>
      </p:sp>
      <p:sp>
        <p:nvSpPr>
          <p:cNvPr id="29" name="Rounded Rectangle 28"/>
          <p:cNvSpPr/>
          <p:nvPr/>
        </p:nvSpPr>
        <p:spPr>
          <a:xfrm>
            <a:off x="6309074" y="2624738"/>
            <a:ext cx="2617612" cy="281359"/>
          </a:xfrm>
          <a:prstGeom prst="roundRect">
            <a:avLst>
              <a:gd name="adj" fmla="val 33467"/>
            </a:avLst>
          </a:prstGeom>
          <a:gradFill>
            <a:gsLst>
              <a:gs pos="0">
                <a:schemeClr val="tx2">
                  <a:lumMod val="75000"/>
                </a:schemeClr>
              </a:gs>
              <a:gs pos="50000">
                <a:srgbClr val="3C4388"/>
              </a:gs>
              <a:gs pos="100000">
                <a:schemeClr val="tx2">
                  <a:lumMod val="75000"/>
                </a:schemeClr>
              </a:gs>
            </a:gsLst>
            <a:path path="circle">
              <a:fillToRect l="100000" t="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000" dirty="0">
                <a:solidFill>
                  <a:srgbClr val="FFFFFF"/>
                </a:solidFill>
                <a:latin typeface="+mj-lt"/>
              </a:rPr>
              <a:t>Media &amp; Higher Ed</a:t>
            </a:r>
          </a:p>
        </p:txBody>
      </p:sp>
      <p:pic>
        <p:nvPicPr>
          <p:cNvPr id="147479"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27763" y="3734991"/>
            <a:ext cx="2381250" cy="32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480"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351589" y="3126581"/>
            <a:ext cx="1260475" cy="439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481" name="Pictur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618414" y="2980135"/>
            <a:ext cx="1190625" cy="3214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482" name="Picture 18"/>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527425" y="2005013"/>
            <a:ext cx="522288" cy="392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483" name="Picture 19"/>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281488" y="1428750"/>
            <a:ext cx="641350" cy="194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484" name="Picture 29"/>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424238" y="1464469"/>
            <a:ext cx="673100" cy="345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485" name="Picture 31"/>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5395913" y="3650456"/>
            <a:ext cx="481012" cy="429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486" name="Picture 38"/>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926388" y="3398044"/>
            <a:ext cx="882650" cy="275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487" name="Picture 41"/>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673100" y="3156348"/>
            <a:ext cx="712788" cy="353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488" name="Picture 42"/>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08038" y="3745706"/>
            <a:ext cx="1417637" cy="305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489" name="Picture 45"/>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1612900" y="2980135"/>
            <a:ext cx="635000" cy="517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490" name="Picture 51"/>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5140325" y="1566862"/>
            <a:ext cx="687388" cy="22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491" name="Picture 54"/>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4419601" y="2137173"/>
            <a:ext cx="600075" cy="450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492" name="Picture 55"/>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5349876" y="1966912"/>
            <a:ext cx="512763" cy="377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493" name="Picture 52"/>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671514" y="2277666"/>
            <a:ext cx="733425"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494" name="Picture 56"/>
          <p:cNvPicPr>
            <a:picLocks noChangeAspect="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515939" y="2050257"/>
            <a:ext cx="763587" cy="170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495" name="Picture 59"/>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bwMode="auto">
          <a:xfrm>
            <a:off x="725488" y="1858566"/>
            <a:ext cx="1662112" cy="194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496" name="Picture 61"/>
          <p:cNvPicPr>
            <a:picLocks noChangeAspect="1"/>
          </p:cNvPicPr>
          <p:nvPr/>
        </p:nvPicPr>
        <p:blipFill>
          <a:blip r:embed="rId20">
            <a:extLst>
              <a:ext uri="{28A0092B-C50C-407E-A947-70E740481C1C}">
                <a14:useLocalDpi xmlns:a14="http://schemas.microsoft.com/office/drawing/2010/main" val="0"/>
              </a:ext>
            </a:extLst>
          </a:blip>
          <a:srcRect/>
          <a:stretch>
            <a:fillRect/>
          </a:stretch>
        </p:blipFill>
        <p:spPr bwMode="auto">
          <a:xfrm>
            <a:off x="1011238" y="1479947"/>
            <a:ext cx="1204912"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497" name="Picture 63"/>
          <p:cNvPicPr>
            <a:picLocks noChangeAspect="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1892300" y="2012156"/>
            <a:ext cx="1309688" cy="28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498" name="Picture 64"/>
          <p:cNvPicPr>
            <a:picLocks noChangeAspect="1"/>
          </p:cNvPicPr>
          <p:nvPr/>
        </p:nvPicPr>
        <p:blipFill>
          <a:blip r:embed="rId22">
            <a:extLst>
              <a:ext uri="{28A0092B-C50C-407E-A947-70E740481C1C}">
                <a14:useLocalDpi xmlns:a14="http://schemas.microsoft.com/office/drawing/2010/main" val="0"/>
              </a:ext>
            </a:extLst>
          </a:blip>
          <a:srcRect/>
          <a:stretch>
            <a:fillRect/>
          </a:stretch>
        </p:blipFill>
        <p:spPr bwMode="auto">
          <a:xfrm>
            <a:off x="2333625" y="1389460"/>
            <a:ext cx="717550" cy="521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499" name="Picture 65"/>
          <p:cNvPicPr>
            <a:picLocks noChangeAspect="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1600200" y="2265760"/>
            <a:ext cx="655638" cy="291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500" name="Picture 66"/>
          <p:cNvPicPr>
            <a:picLocks noChangeAspect="1"/>
          </p:cNvPicPr>
          <p:nvPr/>
        </p:nvPicPr>
        <p:blipFill>
          <a:blip r:embed="rId24">
            <a:extLst>
              <a:ext uri="{28A0092B-C50C-407E-A947-70E740481C1C}">
                <a14:useLocalDpi xmlns:a14="http://schemas.microsoft.com/office/drawing/2010/main" val="0"/>
              </a:ext>
            </a:extLst>
          </a:blip>
          <a:srcRect/>
          <a:stretch>
            <a:fillRect/>
          </a:stretch>
        </p:blipFill>
        <p:spPr bwMode="auto">
          <a:xfrm>
            <a:off x="3368676" y="3007519"/>
            <a:ext cx="1204913" cy="230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501" name="Picture 67"/>
          <p:cNvPicPr>
            <a:picLocks noChangeAspect="1"/>
          </p:cNvPicPr>
          <p:nvPr/>
        </p:nvPicPr>
        <p:blipFill>
          <a:blip r:embed="rId25">
            <a:extLst>
              <a:ext uri="{28A0092B-C50C-407E-A947-70E740481C1C}">
                <a14:useLocalDpi xmlns:a14="http://schemas.microsoft.com/office/drawing/2010/main" val="0"/>
              </a:ext>
            </a:extLst>
          </a:blip>
          <a:srcRect/>
          <a:stretch>
            <a:fillRect/>
          </a:stretch>
        </p:blipFill>
        <p:spPr bwMode="auto">
          <a:xfrm>
            <a:off x="3970339" y="3298031"/>
            <a:ext cx="706437" cy="267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502" name="Picture 68"/>
          <p:cNvPicPr>
            <a:picLocks noChangeAspect="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6602414" y="1445419"/>
            <a:ext cx="688975" cy="23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503" name="Picture 69"/>
          <p:cNvPicPr>
            <a:picLocks noChangeAspect="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4273550" y="3807619"/>
            <a:ext cx="901700" cy="25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504" name="Picture 70"/>
          <p:cNvPicPr>
            <a:picLocks noChangeAspect="1"/>
          </p:cNvPicPr>
          <p:nvPr/>
        </p:nvPicPr>
        <p:blipFill>
          <a:blip r:embed="rId28">
            <a:extLst>
              <a:ext uri="{28A0092B-C50C-407E-A947-70E740481C1C}">
                <a14:useLocalDpi xmlns:a14="http://schemas.microsoft.com/office/drawing/2010/main" val="0"/>
              </a:ext>
            </a:extLst>
          </a:blip>
          <a:srcRect/>
          <a:stretch>
            <a:fillRect/>
          </a:stretch>
        </p:blipFill>
        <p:spPr bwMode="auto">
          <a:xfrm>
            <a:off x="4846639" y="3315891"/>
            <a:ext cx="676275" cy="35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505" name="Picture 71"/>
          <p:cNvPicPr>
            <a:picLocks noChangeAspect="1"/>
          </p:cNvPicPr>
          <p:nvPr/>
        </p:nvPicPr>
        <p:blipFill>
          <a:blip r:embed="rId29">
            <a:extLst>
              <a:ext uri="{28A0092B-C50C-407E-A947-70E740481C1C}">
                <a14:useLocalDpi xmlns:a14="http://schemas.microsoft.com/office/drawing/2010/main" val="0"/>
              </a:ext>
            </a:extLst>
          </a:blip>
          <a:srcRect/>
          <a:stretch>
            <a:fillRect/>
          </a:stretch>
        </p:blipFill>
        <p:spPr bwMode="auto">
          <a:xfrm>
            <a:off x="4867276" y="2956322"/>
            <a:ext cx="765175" cy="332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506" name="Picture 72"/>
          <p:cNvPicPr>
            <a:picLocks noChangeAspect="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3217863" y="3639742"/>
            <a:ext cx="984250" cy="183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507" name="Picture 73"/>
          <p:cNvPicPr>
            <a:picLocks noChangeAspect="1"/>
          </p:cNvPicPr>
          <p:nvPr/>
        </p:nvPicPr>
        <p:blipFill>
          <a:blip r:embed="rId31">
            <a:extLst>
              <a:ext uri="{28A0092B-C50C-407E-A947-70E740481C1C}">
                <a14:useLocalDpi xmlns:a14="http://schemas.microsoft.com/office/drawing/2010/main" val="0"/>
              </a:ext>
            </a:extLst>
          </a:blip>
          <a:srcRect/>
          <a:stretch>
            <a:fillRect/>
          </a:stretch>
        </p:blipFill>
        <p:spPr bwMode="auto">
          <a:xfrm>
            <a:off x="6742113" y="1803797"/>
            <a:ext cx="481012" cy="360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508" name="Picture 74"/>
          <p:cNvPicPr>
            <a:picLocks noChangeAspect="1"/>
          </p:cNvPicPr>
          <p:nvPr/>
        </p:nvPicPr>
        <p:blipFill>
          <a:blip r:embed="rId32" cstate="print">
            <a:extLst>
              <a:ext uri="{28A0092B-C50C-407E-A947-70E740481C1C}">
                <a14:useLocalDpi xmlns:a14="http://schemas.microsoft.com/office/drawing/2010/main" val="0"/>
              </a:ext>
            </a:extLst>
          </a:blip>
          <a:srcRect/>
          <a:stretch>
            <a:fillRect/>
          </a:stretch>
        </p:blipFill>
        <p:spPr bwMode="auto">
          <a:xfrm>
            <a:off x="7437438" y="1389460"/>
            <a:ext cx="1001712"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509" name="Picture 75"/>
          <p:cNvPicPr>
            <a:picLocks noChangeAspect="1"/>
          </p:cNvPicPr>
          <p:nvPr/>
        </p:nvPicPr>
        <p:blipFill>
          <a:blip r:embed="rId33">
            <a:extLst>
              <a:ext uri="{28A0092B-C50C-407E-A947-70E740481C1C}">
                <a14:useLocalDpi xmlns:a14="http://schemas.microsoft.com/office/drawing/2010/main" val="0"/>
              </a:ext>
            </a:extLst>
          </a:blip>
          <a:srcRect/>
          <a:stretch>
            <a:fillRect/>
          </a:stretch>
        </p:blipFill>
        <p:spPr bwMode="auto">
          <a:xfrm>
            <a:off x="7659689" y="2064543"/>
            <a:ext cx="11064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510" name="Picture 76"/>
          <p:cNvPicPr>
            <a:picLocks noChangeAspect="1"/>
          </p:cNvPicPr>
          <p:nvPr/>
        </p:nvPicPr>
        <p:blipFill>
          <a:blip r:embed="rId34" cstate="print">
            <a:extLst>
              <a:ext uri="{28A0092B-C50C-407E-A947-70E740481C1C}">
                <a14:useLocalDpi xmlns:a14="http://schemas.microsoft.com/office/drawing/2010/main" val="0"/>
              </a:ext>
            </a:extLst>
          </a:blip>
          <a:srcRect/>
          <a:stretch>
            <a:fillRect/>
          </a:stretch>
        </p:blipFill>
        <p:spPr bwMode="auto">
          <a:xfrm>
            <a:off x="7694613" y="1713310"/>
            <a:ext cx="1287462"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511" name="Picture 6" descr="http://ufcw555.com/wp-content/uploads/2014/02/kaiser-permanente.png"/>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2230438" y="3293269"/>
            <a:ext cx="889000" cy="496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512" name="Picture 77" descr="charles-schwab_logo.jpg"/>
          <p:cNvPicPr>
            <a:picLocks noChangeAspect="1"/>
          </p:cNvPicPr>
          <p:nvPr/>
        </p:nvPicPr>
        <p:blipFill>
          <a:blip r:embed="rId36" cstate="print">
            <a:extLst>
              <a:ext uri="{28A0092B-C50C-407E-A947-70E740481C1C}">
                <a14:useLocalDpi xmlns:a14="http://schemas.microsoft.com/office/drawing/2010/main" val="0"/>
              </a:ext>
            </a:extLst>
          </a:blip>
          <a:srcRect/>
          <a:stretch>
            <a:fillRect/>
          </a:stretch>
        </p:blipFill>
        <p:spPr bwMode="auto">
          <a:xfrm>
            <a:off x="276226" y="1457325"/>
            <a:ext cx="620713" cy="465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513" name="Picture 78" descr="Honeywell-Logo.png"/>
          <p:cNvPicPr>
            <a:picLocks noChangeAspect="1"/>
          </p:cNvPicPr>
          <p:nvPr/>
        </p:nvPicPr>
        <p:blipFill>
          <a:blip r:embed="rId37" cstate="print">
            <a:extLst>
              <a:ext uri="{28A0092B-C50C-407E-A947-70E740481C1C}">
                <a14:useLocalDpi xmlns:a14="http://schemas.microsoft.com/office/drawing/2010/main" val="0"/>
              </a:ext>
            </a:extLst>
          </a:blip>
          <a:srcRect/>
          <a:stretch>
            <a:fillRect/>
          </a:stretch>
        </p:blipFill>
        <p:spPr bwMode="auto">
          <a:xfrm>
            <a:off x="6500813" y="2293144"/>
            <a:ext cx="963612" cy="14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514" name="Picture 8" descr="http://www.thedrum.com/uploads/drum_basic_article/147565/main_images/AmazonLogo_0.jpeg"/>
          <p:cNvPicPr>
            <a:picLocks noChangeAspect="1" noChangeArrowheads="1"/>
          </p:cNvPicPr>
          <p:nvPr/>
        </p:nvPicPr>
        <p:blipFill>
          <a:blip r:embed="rId38" cstate="print">
            <a:extLst>
              <a:ext uri="{28A0092B-C50C-407E-A947-70E740481C1C}">
                <a14:useLocalDpi xmlns:a14="http://schemas.microsoft.com/office/drawing/2010/main" val="0"/>
              </a:ext>
            </a:extLst>
          </a:blip>
          <a:srcRect l="17271" t="23161" r="19240" b="32246"/>
          <a:stretch>
            <a:fillRect/>
          </a:stretch>
        </p:blipFill>
        <p:spPr bwMode="auto">
          <a:xfrm>
            <a:off x="4102101" y="1752600"/>
            <a:ext cx="1008063" cy="353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133351" y="1028700"/>
            <a:ext cx="9172575" cy="3075385"/>
          </a:xfrm>
          <a:prstGeom prst="rect">
            <a:avLst/>
          </a:prstGeom>
          <a:solidFill>
            <a:schemeClr val="bg1">
              <a:lumMod val="75000"/>
              <a:alpha val="70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sp>
        <p:nvSpPr>
          <p:cNvPr id="80" name="TextBox 79"/>
          <p:cNvSpPr txBox="1">
            <a:spLocks noChangeArrowheads="1"/>
          </p:cNvSpPr>
          <p:nvPr/>
        </p:nvSpPr>
        <p:spPr bwMode="auto">
          <a:xfrm>
            <a:off x="587376" y="2113360"/>
            <a:ext cx="7851775" cy="1200329"/>
          </a:xfrm>
          <a:prstGeom prst="rect">
            <a:avLst/>
          </a:prstGeom>
          <a:solidFill>
            <a:schemeClr val="tx2">
              <a:alpha val="8196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algn="ctr" eaLnBrk="1" hangingPunct="1"/>
            <a:r>
              <a:rPr lang="en-US" altLang="en-US">
                <a:solidFill>
                  <a:srgbClr val="FFFFFF"/>
                </a:solidFill>
              </a:rPr>
              <a:t>a higher promoter score gives a 10% to 15% increase in spending and 4 to 5 times increased retention” Source: Ebay study, 2009 (</a:t>
            </a:r>
            <a:r>
              <a:rPr lang="en-US" altLang="en-US">
                <a:solidFill>
                  <a:srgbClr val="FFFFFF"/>
                </a:solidFill>
                <a:hlinkClick r:id="rId39"/>
              </a:rPr>
              <a:t>link</a:t>
            </a:r>
            <a:r>
              <a:rPr lang="en-US" altLang="en-US">
                <a:solidFill>
                  <a:srgbClr val="FFFFFF"/>
                </a:solidFill>
              </a:rPr>
              <a:t>)</a:t>
            </a:r>
          </a:p>
        </p:txBody>
      </p:sp>
      <p:sp>
        <p:nvSpPr>
          <p:cNvPr id="49" name="Title 2"/>
          <p:cNvSpPr txBox="1">
            <a:spLocks/>
          </p:cNvSpPr>
          <p:nvPr/>
        </p:nvSpPr>
        <p:spPr>
          <a:xfrm>
            <a:off x="259742" y="303064"/>
            <a:ext cx="8659976" cy="728782"/>
          </a:xfrm>
          <a:prstGeom prst="rect">
            <a:avLst/>
          </a:prstGeom>
        </p:spPr>
        <p:txBody>
          <a:bodyPr vert="horz" lIns="91440" tIns="45720" rIns="91440" bIns="45720" rtlCol="0" anchor="t" anchorCtr="0">
            <a:noAutofit/>
          </a:bodyPr>
          <a:lstStyle>
            <a:lvl1pPr algn="l" defTabSz="685891" rtl="0" eaLnBrk="1" latinLnBrk="0" hangingPunct="1">
              <a:lnSpc>
                <a:spcPct val="90000"/>
              </a:lnSpc>
              <a:spcBef>
                <a:spcPct val="0"/>
              </a:spcBef>
              <a:buNone/>
              <a:defRPr lang="en-US" sz="2500" b="0" i="0" kern="1200" spc="0" baseline="0">
                <a:solidFill>
                  <a:srgbClr val="00A2BF"/>
                </a:solidFill>
                <a:latin typeface="+mj-lt"/>
                <a:ea typeface="+mj-ea"/>
                <a:cs typeface="CiscoSans Thin"/>
              </a:defRPr>
            </a:lvl1pPr>
          </a:lstStyle>
          <a:p>
            <a:endParaRPr lang="en-US" dirty="0"/>
          </a:p>
        </p:txBody>
      </p:sp>
      <p:sp>
        <p:nvSpPr>
          <p:cNvPr id="3" name="Footer Placeholder 2"/>
          <p:cNvSpPr>
            <a:spLocks noGrp="1"/>
          </p:cNvSpPr>
          <p:nvPr>
            <p:ph type="ftr" sz="quarter" idx="11"/>
          </p:nvPr>
        </p:nvSpPr>
        <p:spPr/>
        <p:txBody>
          <a:bodyPr/>
          <a:lstStyle/>
          <a:p>
            <a:r>
              <a:rPr lang="en-US" smtClean="0">
                <a:solidFill>
                  <a:prstClr val="white">
                    <a:lumMod val="65000"/>
                  </a:prstClr>
                </a:solidFill>
              </a:rPr>
              <a:t>CaféX Communications Confidential © 2015 – All Rights Reserved. </a:t>
            </a:r>
            <a:endParaRPr lang="en-US" dirty="0">
              <a:solidFill>
                <a:prstClr val="white">
                  <a:lumMod val="65000"/>
                </a:prstClr>
              </a:solidFill>
            </a:endParaRPr>
          </a:p>
        </p:txBody>
      </p:sp>
      <p:sp>
        <p:nvSpPr>
          <p:cNvPr id="4" name="Slide Number Placeholder 3"/>
          <p:cNvSpPr>
            <a:spLocks noGrp="1"/>
          </p:cNvSpPr>
          <p:nvPr>
            <p:ph type="sldNum" sz="quarter" idx="12"/>
          </p:nvPr>
        </p:nvSpPr>
        <p:spPr/>
        <p:txBody>
          <a:bodyPr/>
          <a:lstStyle/>
          <a:p>
            <a:fld id="{0431C951-9D62-474D-B35D-66AB940D3B2F}" type="slidenum">
              <a:rPr lang="en-US" smtClean="0">
                <a:solidFill>
                  <a:prstClr val="white">
                    <a:lumMod val="65000"/>
                  </a:prstClr>
                </a:solidFill>
              </a:rPr>
              <a:pPr/>
              <a:t>51</a:t>
            </a:fld>
            <a:endParaRPr lang="en-US" dirty="0">
              <a:solidFill>
                <a:prstClr val="white">
                  <a:lumMod val="65000"/>
                </a:prstClr>
              </a:solidFill>
            </a:endParaRPr>
          </a:p>
        </p:txBody>
      </p:sp>
    </p:spTree>
    <p:extLst>
      <p:ext uri="{BB962C8B-B14F-4D97-AF65-F5344CB8AC3E}">
        <p14:creationId xmlns:p14="http://schemas.microsoft.com/office/powerpoint/2010/main" val="766231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80"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eCommerce Market Trends</a:t>
            </a:r>
            <a:endParaRPr lang="en-US" dirty="0"/>
          </a:p>
        </p:txBody>
      </p:sp>
      <p:sp>
        <p:nvSpPr>
          <p:cNvPr id="4" name="TextBox 3"/>
          <p:cNvSpPr txBox="1"/>
          <p:nvPr/>
        </p:nvSpPr>
        <p:spPr>
          <a:xfrm>
            <a:off x="704656" y="1095375"/>
            <a:ext cx="3152969" cy="769441"/>
          </a:xfrm>
          <a:prstGeom prst="rect">
            <a:avLst/>
          </a:prstGeom>
          <a:noFill/>
        </p:spPr>
        <p:txBody>
          <a:bodyPr wrap="square" lIns="57150" tIns="28575" rIns="57150" bIns="28575" rtlCol="0">
            <a:spAutoFit/>
          </a:bodyPr>
          <a:lstStyle/>
          <a:p>
            <a:pPr algn="ctr">
              <a:spcAft>
                <a:spcPts val="750"/>
              </a:spcAft>
            </a:pPr>
            <a:r>
              <a:rPr lang="en-US" sz="2000" dirty="0"/>
              <a:t>China passed US in 2013</a:t>
            </a:r>
          </a:p>
          <a:p>
            <a:pPr algn="ctr">
              <a:spcAft>
                <a:spcPts val="750"/>
              </a:spcAft>
            </a:pPr>
            <a:endParaRPr lang="en-US" sz="2000" dirty="0"/>
          </a:p>
        </p:txBody>
      </p:sp>
      <p:sp>
        <p:nvSpPr>
          <p:cNvPr id="6" name="TextBox 5"/>
          <p:cNvSpPr txBox="1"/>
          <p:nvPr/>
        </p:nvSpPr>
        <p:spPr>
          <a:xfrm>
            <a:off x="5281516" y="1095376"/>
            <a:ext cx="3152969" cy="365484"/>
          </a:xfrm>
          <a:prstGeom prst="rect">
            <a:avLst/>
          </a:prstGeom>
          <a:noFill/>
        </p:spPr>
        <p:txBody>
          <a:bodyPr wrap="square" lIns="57150" tIns="28575" rIns="57150" bIns="28575" rtlCol="0">
            <a:spAutoFit/>
          </a:bodyPr>
          <a:lstStyle/>
          <a:p>
            <a:pPr algn="ctr">
              <a:spcAft>
                <a:spcPts val="750"/>
              </a:spcAft>
            </a:pPr>
            <a:r>
              <a:rPr lang="en-US" sz="2000" dirty="0"/>
              <a:t>Mobile devices dominate</a:t>
            </a:r>
          </a:p>
        </p:txBody>
      </p:sp>
      <p:sp>
        <p:nvSpPr>
          <p:cNvPr id="7" name="TextBox 6"/>
          <p:cNvSpPr txBox="1"/>
          <p:nvPr/>
        </p:nvSpPr>
        <p:spPr>
          <a:xfrm>
            <a:off x="704656" y="2809875"/>
            <a:ext cx="3152969" cy="1077218"/>
          </a:xfrm>
          <a:prstGeom prst="rect">
            <a:avLst/>
          </a:prstGeom>
          <a:noFill/>
        </p:spPr>
        <p:txBody>
          <a:bodyPr wrap="square" lIns="57150" tIns="28575" rIns="57150" bIns="28575" rtlCol="0">
            <a:spAutoFit/>
          </a:bodyPr>
          <a:lstStyle/>
          <a:p>
            <a:pPr algn="ctr">
              <a:spcAft>
                <a:spcPts val="750"/>
              </a:spcAft>
            </a:pPr>
            <a:r>
              <a:rPr lang="en-US" sz="2000" dirty="0"/>
              <a:t>Web only merchants outpace retail chains</a:t>
            </a:r>
          </a:p>
          <a:p>
            <a:pPr algn="ctr">
              <a:spcAft>
                <a:spcPts val="750"/>
              </a:spcAft>
            </a:pPr>
            <a:endParaRPr lang="en-US" sz="2000" dirty="0"/>
          </a:p>
        </p:txBody>
      </p:sp>
      <p:sp>
        <p:nvSpPr>
          <p:cNvPr id="8" name="TextBox 7"/>
          <p:cNvSpPr txBox="1"/>
          <p:nvPr/>
        </p:nvSpPr>
        <p:spPr>
          <a:xfrm>
            <a:off x="4810125" y="2809875"/>
            <a:ext cx="4095750" cy="1077218"/>
          </a:xfrm>
          <a:prstGeom prst="rect">
            <a:avLst/>
          </a:prstGeom>
          <a:noFill/>
        </p:spPr>
        <p:txBody>
          <a:bodyPr wrap="square" lIns="57150" tIns="28575" rIns="57150" bIns="28575" rtlCol="0">
            <a:spAutoFit/>
          </a:bodyPr>
          <a:lstStyle/>
          <a:p>
            <a:pPr algn="ctr">
              <a:spcAft>
                <a:spcPts val="750"/>
              </a:spcAft>
            </a:pPr>
            <a:r>
              <a:rPr lang="en-US" sz="2000" dirty="0"/>
              <a:t>Half of B2B buyers want B2C online buying experiences</a:t>
            </a:r>
          </a:p>
          <a:p>
            <a:pPr algn="ctr">
              <a:spcAft>
                <a:spcPts val="750"/>
              </a:spcAft>
            </a:pPr>
            <a:endParaRPr lang="en-US" sz="2000" dirty="0"/>
          </a:p>
        </p:txBody>
      </p:sp>
      <p:pic>
        <p:nvPicPr>
          <p:cNvPr id="3074" name="Picture 2" descr="http://www.internetretailer.com/static/uploads/082914_RetailChainsVsWebOnly_HOME.jpg"/>
          <p:cNvPicPr>
            <a:picLocks noChangeAspect="1" noChangeArrowheads="1"/>
          </p:cNvPicPr>
          <p:nvPr/>
        </p:nvPicPr>
        <p:blipFill rotWithShape="1">
          <a:blip r:embed="rId3">
            <a:extLst>
              <a:ext uri="{28A0092B-C50C-407E-A947-70E740481C1C}">
                <a14:useLocalDpi xmlns:a14="http://schemas.microsoft.com/office/drawing/2010/main" val="0"/>
              </a:ext>
            </a:extLst>
          </a:blip>
          <a:srcRect b="19119"/>
          <a:stretch/>
        </p:blipFill>
        <p:spPr bwMode="auto">
          <a:xfrm>
            <a:off x="1468119" y="3588213"/>
            <a:ext cx="1626044" cy="100828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www.internetretailer.com/static/uploads/090514_MobileDevicesDominateOnlineRetail_HOME_1.jpg"/>
          <p:cNvPicPr>
            <a:picLocks noChangeAspect="1" noChangeArrowheads="1"/>
          </p:cNvPicPr>
          <p:nvPr/>
        </p:nvPicPr>
        <p:blipFill rotWithShape="1">
          <a:blip r:embed="rId4">
            <a:extLst>
              <a:ext uri="{28A0092B-C50C-407E-A947-70E740481C1C}">
                <a14:useLocalDpi xmlns:a14="http://schemas.microsoft.com/office/drawing/2010/main" val="0"/>
              </a:ext>
            </a:extLst>
          </a:blip>
          <a:srcRect b="28904"/>
          <a:stretch/>
        </p:blipFill>
        <p:spPr bwMode="auto">
          <a:xfrm>
            <a:off x="5927786" y="1532554"/>
            <a:ext cx="1860428" cy="1014066"/>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ttp://www.internetretailer.com/static/uploads/080614_ChinaUSeRetailSales_HOME_1.jpg"/>
          <p:cNvPicPr>
            <a:picLocks noChangeAspect="1" noChangeArrowheads="1"/>
          </p:cNvPicPr>
          <p:nvPr/>
        </p:nvPicPr>
        <p:blipFill rotWithShape="1">
          <a:blip r:embed="rId5">
            <a:extLst>
              <a:ext uri="{28A0092B-C50C-407E-A947-70E740481C1C}">
                <a14:useLocalDpi xmlns:a14="http://schemas.microsoft.com/office/drawing/2010/main" val="0"/>
              </a:ext>
            </a:extLst>
          </a:blip>
          <a:srcRect b="25117"/>
          <a:stretch/>
        </p:blipFill>
        <p:spPr bwMode="auto">
          <a:xfrm>
            <a:off x="1370573" y="1573855"/>
            <a:ext cx="1821134" cy="1045519"/>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http://www.internetretailer.com/static/uploads/111014_B2BBuyersWantB2CFeatures_HOME.jpg"/>
          <p:cNvPicPr>
            <a:picLocks noChangeAspect="1" noChangeArrowheads="1"/>
          </p:cNvPicPr>
          <p:nvPr/>
        </p:nvPicPr>
        <p:blipFill rotWithShape="1">
          <a:blip r:embed="rId6">
            <a:extLst>
              <a:ext uri="{28A0092B-C50C-407E-A947-70E740481C1C}">
                <a14:useLocalDpi xmlns:a14="http://schemas.microsoft.com/office/drawing/2010/main" val="0"/>
              </a:ext>
            </a:extLst>
          </a:blip>
          <a:srcRect l="9987" r="9837" b="22287"/>
          <a:stretch/>
        </p:blipFill>
        <p:spPr bwMode="auto">
          <a:xfrm>
            <a:off x="6164037" y="3588213"/>
            <a:ext cx="1387928" cy="1031412"/>
          </a:xfrm>
          <a:prstGeom prst="rect">
            <a:avLst/>
          </a:prstGeom>
          <a:noFill/>
          <a:extLst>
            <a:ext uri="{909E8E84-426E-40DD-AFC4-6F175D3DCCD1}">
              <a14:hiddenFill xmlns:a14="http://schemas.microsoft.com/office/drawing/2010/main">
                <a:solidFill>
                  <a:srgbClr val="FFFFFF"/>
                </a:solidFill>
              </a14:hiddenFill>
            </a:ext>
          </a:extLst>
        </p:spPr>
      </p:pic>
      <p:sp>
        <p:nvSpPr>
          <p:cNvPr id="3" name="Footer Placeholder 2"/>
          <p:cNvSpPr>
            <a:spLocks noGrp="1"/>
          </p:cNvSpPr>
          <p:nvPr>
            <p:ph type="ftr" sz="quarter" idx="11"/>
          </p:nvPr>
        </p:nvSpPr>
        <p:spPr/>
        <p:txBody>
          <a:bodyPr/>
          <a:lstStyle/>
          <a:p>
            <a:r>
              <a:rPr lang="en-US" smtClean="0">
                <a:solidFill>
                  <a:prstClr val="white">
                    <a:lumMod val="65000"/>
                  </a:prstClr>
                </a:solidFill>
              </a:rPr>
              <a:t>CaféX Communications Confidential © 2015 – All Rights Reserved. </a:t>
            </a:r>
            <a:endParaRPr lang="en-US" dirty="0">
              <a:solidFill>
                <a:prstClr val="white">
                  <a:lumMod val="65000"/>
                </a:prstClr>
              </a:solidFill>
            </a:endParaRPr>
          </a:p>
        </p:txBody>
      </p:sp>
      <p:sp>
        <p:nvSpPr>
          <p:cNvPr id="5" name="Slide Number Placeholder 4"/>
          <p:cNvSpPr>
            <a:spLocks noGrp="1"/>
          </p:cNvSpPr>
          <p:nvPr>
            <p:ph type="sldNum" sz="quarter" idx="12"/>
          </p:nvPr>
        </p:nvSpPr>
        <p:spPr/>
        <p:txBody>
          <a:bodyPr/>
          <a:lstStyle/>
          <a:p>
            <a:fld id="{0431C951-9D62-474D-B35D-66AB940D3B2F}" type="slidenum">
              <a:rPr lang="en-US" smtClean="0">
                <a:solidFill>
                  <a:prstClr val="white">
                    <a:lumMod val="65000"/>
                  </a:prstClr>
                </a:solidFill>
              </a:rPr>
              <a:pPr/>
              <a:t>52</a:t>
            </a:fld>
            <a:endParaRPr lang="en-US" dirty="0">
              <a:solidFill>
                <a:prstClr val="white">
                  <a:lumMod val="65000"/>
                </a:prstClr>
              </a:solidFill>
            </a:endParaRPr>
          </a:p>
        </p:txBody>
      </p:sp>
    </p:spTree>
    <p:extLst>
      <p:ext uri="{BB962C8B-B14F-4D97-AF65-F5344CB8AC3E}">
        <p14:creationId xmlns:p14="http://schemas.microsoft.com/office/powerpoint/2010/main" val="2129367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95534" y="196686"/>
            <a:ext cx="1039745" cy="451632"/>
          </a:xfrm>
          <a:prstGeom prst="rect">
            <a:avLst/>
          </a:prstGeom>
        </p:spPr>
      </p:pic>
      <p:sp>
        <p:nvSpPr>
          <p:cNvPr id="3" name="Title 2"/>
          <p:cNvSpPr>
            <a:spLocks noGrp="1"/>
          </p:cNvSpPr>
          <p:nvPr>
            <p:ph type="title"/>
          </p:nvPr>
        </p:nvSpPr>
        <p:spPr/>
        <p:txBody>
          <a:bodyPr/>
          <a:lstStyle/>
          <a:p>
            <a:r>
              <a:rPr lang="en-US" dirty="0" smtClean="0"/>
              <a:t>Contributing Factors for Detractors</a:t>
            </a:r>
            <a:endParaRPr lang="en-US" dirty="0"/>
          </a:p>
        </p:txBody>
      </p:sp>
      <p:cxnSp>
        <p:nvCxnSpPr>
          <p:cNvPr id="95" name="Straight Connector 94"/>
          <p:cNvCxnSpPr/>
          <p:nvPr/>
        </p:nvCxnSpPr>
        <p:spPr>
          <a:xfrm>
            <a:off x="127002" y="713428"/>
            <a:ext cx="8917213" cy="0"/>
          </a:xfrm>
          <a:prstGeom prst="line">
            <a:avLst/>
          </a:prstGeom>
          <a:effectLst/>
        </p:spPr>
        <p:style>
          <a:lnRef idx="2">
            <a:schemeClr val="accent1"/>
          </a:lnRef>
          <a:fillRef idx="0">
            <a:schemeClr val="accent1"/>
          </a:fillRef>
          <a:effectRef idx="1">
            <a:schemeClr val="accent1"/>
          </a:effectRef>
          <a:fontRef idx="minor">
            <a:schemeClr val="tx1"/>
          </a:fontRef>
        </p:style>
      </p:cxnSp>
      <p:graphicFrame>
        <p:nvGraphicFramePr>
          <p:cNvPr id="5" name="Diagram 4"/>
          <p:cNvGraphicFramePr/>
          <p:nvPr>
            <p:extLst>
              <p:ext uri="{D42A27DB-BD31-4B8C-83A1-F6EECF244321}">
                <p14:modId xmlns:p14="http://schemas.microsoft.com/office/powerpoint/2010/main" val="1309552868"/>
              </p:ext>
            </p:extLst>
          </p:nvPr>
        </p:nvGraphicFramePr>
        <p:xfrm>
          <a:off x="725713" y="786488"/>
          <a:ext cx="7982857"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Footer Placeholder 1"/>
          <p:cNvSpPr>
            <a:spLocks noGrp="1"/>
          </p:cNvSpPr>
          <p:nvPr>
            <p:ph type="ftr" sz="quarter" idx="11"/>
          </p:nvPr>
        </p:nvSpPr>
        <p:spPr/>
        <p:txBody>
          <a:bodyPr/>
          <a:lstStyle/>
          <a:p>
            <a:r>
              <a:rPr lang="en-US" smtClean="0">
                <a:solidFill>
                  <a:prstClr val="white">
                    <a:lumMod val="65000"/>
                  </a:prstClr>
                </a:solidFill>
              </a:rPr>
              <a:t>CaféX Communications Confidential © 2015 – All Rights Reserved. </a:t>
            </a:r>
            <a:endParaRPr lang="en-US" dirty="0">
              <a:solidFill>
                <a:prstClr val="white">
                  <a:lumMod val="65000"/>
                </a:prstClr>
              </a:solidFill>
            </a:endParaRPr>
          </a:p>
        </p:txBody>
      </p:sp>
      <p:sp>
        <p:nvSpPr>
          <p:cNvPr id="4" name="Slide Number Placeholder 3"/>
          <p:cNvSpPr>
            <a:spLocks noGrp="1"/>
          </p:cNvSpPr>
          <p:nvPr>
            <p:ph type="sldNum" sz="quarter" idx="12"/>
          </p:nvPr>
        </p:nvSpPr>
        <p:spPr/>
        <p:txBody>
          <a:bodyPr/>
          <a:lstStyle/>
          <a:p>
            <a:fld id="{0431C951-9D62-474D-B35D-66AB940D3B2F}" type="slidenum">
              <a:rPr lang="en-US" smtClean="0">
                <a:solidFill>
                  <a:prstClr val="white">
                    <a:lumMod val="65000"/>
                  </a:prstClr>
                </a:solidFill>
              </a:rPr>
              <a:pPr/>
              <a:t>53</a:t>
            </a:fld>
            <a:endParaRPr lang="en-US" dirty="0">
              <a:solidFill>
                <a:prstClr val="white">
                  <a:lumMod val="65000"/>
                </a:prstClr>
              </a:solidFill>
            </a:endParaRPr>
          </a:p>
        </p:txBody>
      </p:sp>
    </p:spTree>
    <p:extLst>
      <p:ext uri="{BB962C8B-B14F-4D97-AF65-F5344CB8AC3E}">
        <p14:creationId xmlns:p14="http://schemas.microsoft.com/office/powerpoint/2010/main" val="1987974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WebRTC+ Can Accelerate eCommerce Growth</a:t>
            </a:r>
            <a:endParaRPr lang="en-US" dirty="0"/>
          </a:p>
        </p:txBody>
      </p:sp>
      <p:grpSp>
        <p:nvGrpSpPr>
          <p:cNvPr id="4" name="Group 3"/>
          <p:cNvGrpSpPr>
            <a:grpSpLocks noChangeAspect="1"/>
          </p:cNvGrpSpPr>
          <p:nvPr/>
        </p:nvGrpSpPr>
        <p:grpSpPr>
          <a:xfrm>
            <a:off x="3619501" y="1622236"/>
            <a:ext cx="1869589" cy="1761729"/>
            <a:chOff x="6809811" y="3347601"/>
            <a:chExt cx="1981199" cy="1866899"/>
          </a:xfrm>
        </p:grpSpPr>
        <p:pic>
          <p:nvPicPr>
            <p:cNvPr id="5" name="Picture 3" descr="C:\Users\AMacGowen\AppData\Local\Microsoft\Windows\Temporary Internet Files\Content.Outlook\IB3R1B6Q\oriental_busniess_woman_video_chat (5).pn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3000" b="86667" l="8163" r="95044">
                          <a14:foregroundMark x1="44898" y1="50667" x2="66181" y2="55333"/>
                          <a14:foregroundMark x1="52187" y1="80333" x2="52770" y2="86667"/>
                          <a14:foregroundMark x1="37901" y1="54333" x2="56851" y2="54333"/>
                          <a14:foregroundMark x1="39650" y1="44333" x2="64723" y2="67000"/>
                        </a14:backgroundRemoval>
                      </a14:imgEffect>
                    </a14:imgLayer>
                  </a14:imgProps>
                </a:ext>
                <a:ext uri="{28A0092B-C50C-407E-A947-70E740481C1C}">
                  <a14:useLocalDpi xmlns:a14="http://schemas.microsoft.com/office/drawing/2010/main" val="0"/>
                </a:ext>
              </a:extLst>
            </a:blip>
            <a:srcRect l="15529" t="1800" r="12990" b="15232"/>
            <a:stretch/>
          </p:blipFill>
          <p:spPr bwMode="auto">
            <a:xfrm>
              <a:off x="7055971" y="3525319"/>
              <a:ext cx="1488878" cy="1511463"/>
            </a:xfrm>
            <a:prstGeom prst="ellipse">
              <a:avLst/>
            </a:prstGeom>
            <a:noFill/>
            <a:extLst>
              <a:ext uri="{909E8E84-426E-40DD-AFC4-6F175D3DCCD1}">
                <a14:hiddenFill xmlns:a14="http://schemas.microsoft.com/office/drawing/2010/main">
                  <a:solidFill>
                    <a:srgbClr val="FFFFFF"/>
                  </a:solidFill>
                </a14:hiddenFill>
              </a:ext>
            </a:extLst>
          </p:spPr>
        </p:pic>
        <p:sp>
          <p:nvSpPr>
            <p:cNvPr id="6" name="Arc 5"/>
            <p:cNvSpPr/>
            <p:nvPr/>
          </p:nvSpPr>
          <p:spPr>
            <a:xfrm rot="12845758">
              <a:off x="6809811" y="3347601"/>
              <a:ext cx="1981199" cy="1866899"/>
            </a:xfrm>
            <a:prstGeom prst="arc">
              <a:avLst>
                <a:gd name="adj1" fmla="val 16200000"/>
                <a:gd name="adj2" fmla="val 11976802"/>
              </a:avLst>
            </a:prstGeom>
            <a:ln w="38100">
              <a:solidFill>
                <a:srgbClr val="FF0000"/>
              </a:solidFill>
              <a:tailEnd type="triangle" w="lg" len="lg"/>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7" name="TextBox 6"/>
          <p:cNvSpPr txBox="1"/>
          <p:nvPr/>
        </p:nvSpPr>
        <p:spPr>
          <a:xfrm>
            <a:off x="3783951" y="3570543"/>
            <a:ext cx="1540689" cy="334707"/>
          </a:xfrm>
          <a:prstGeom prst="rect">
            <a:avLst/>
          </a:prstGeom>
          <a:noFill/>
        </p:spPr>
        <p:txBody>
          <a:bodyPr wrap="square" lIns="57150" tIns="28575" rIns="57150" bIns="28575" rtlCol="0">
            <a:spAutoFit/>
          </a:bodyPr>
          <a:lstStyle/>
          <a:p>
            <a:pPr algn="ctr">
              <a:lnSpc>
                <a:spcPct val="90000"/>
              </a:lnSpc>
            </a:pPr>
            <a:r>
              <a:rPr lang="en-US" sz="2000" dirty="0">
                <a:solidFill>
                  <a:srgbClr val="FF0000"/>
                </a:solidFill>
              </a:rPr>
              <a:t>Omnichannel</a:t>
            </a:r>
          </a:p>
        </p:txBody>
      </p:sp>
      <p:sp>
        <p:nvSpPr>
          <p:cNvPr id="8" name="TextBox 7"/>
          <p:cNvSpPr txBox="1"/>
          <p:nvPr/>
        </p:nvSpPr>
        <p:spPr>
          <a:xfrm>
            <a:off x="6432516" y="3570543"/>
            <a:ext cx="1540689" cy="334707"/>
          </a:xfrm>
          <a:prstGeom prst="rect">
            <a:avLst/>
          </a:prstGeom>
          <a:noFill/>
        </p:spPr>
        <p:txBody>
          <a:bodyPr wrap="square" lIns="57150" tIns="28575" rIns="57150" bIns="28575" rtlCol="0">
            <a:spAutoFit/>
          </a:bodyPr>
          <a:lstStyle/>
          <a:p>
            <a:pPr algn="ctr">
              <a:lnSpc>
                <a:spcPct val="90000"/>
              </a:lnSpc>
            </a:pPr>
            <a:r>
              <a:rPr lang="en-US" sz="2000" dirty="0"/>
              <a:t>Predictive</a:t>
            </a:r>
          </a:p>
        </p:txBody>
      </p:sp>
      <p:sp>
        <p:nvSpPr>
          <p:cNvPr id="9" name="TextBox 8"/>
          <p:cNvSpPr txBox="1"/>
          <p:nvPr/>
        </p:nvSpPr>
        <p:spPr>
          <a:xfrm>
            <a:off x="1141874" y="3570543"/>
            <a:ext cx="1540689" cy="334707"/>
          </a:xfrm>
          <a:prstGeom prst="rect">
            <a:avLst/>
          </a:prstGeom>
          <a:noFill/>
        </p:spPr>
        <p:txBody>
          <a:bodyPr wrap="square" lIns="57150" tIns="28575" rIns="57150" bIns="28575" rtlCol="0">
            <a:spAutoFit/>
          </a:bodyPr>
          <a:lstStyle/>
          <a:p>
            <a:pPr algn="ctr">
              <a:lnSpc>
                <a:spcPct val="90000"/>
              </a:lnSpc>
            </a:pPr>
            <a:r>
              <a:rPr lang="en-US" sz="2000" dirty="0"/>
              <a:t>Live Assist</a:t>
            </a:r>
          </a:p>
        </p:txBody>
      </p:sp>
      <p:pic>
        <p:nvPicPr>
          <p:cNvPr id="11" name="Picture 9" descr="C:\Users\AMacGowen\AppData\Local\Microsoft\Windows\Temporary Internet Files\Content.Outlook\IB3R1B6Q\customer_crystal_ball.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6001" y="1396241"/>
            <a:ext cx="2213719" cy="2213719"/>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C:\Users\AMacGowen\Desktop\CafeX\Technical\Live Assist\live_assist_circle_black.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2500" y="1543383"/>
            <a:ext cx="1919436" cy="1919436"/>
          </a:xfrm>
          <a:prstGeom prst="rect">
            <a:avLst/>
          </a:prstGeom>
          <a:noFill/>
          <a:extLst>
            <a:ext uri="{909E8E84-426E-40DD-AFC4-6F175D3DCCD1}">
              <a14:hiddenFill xmlns:a14="http://schemas.microsoft.com/office/drawing/2010/main">
                <a:solidFill>
                  <a:srgbClr val="FFFFFF"/>
                </a:solidFill>
              </a14:hiddenFill>
            </a:ext>
          </a:extLst>
        </p:spPr>
      </p:pic>
      <p:sp>
        <p:nvSpPr>
          <p:cNvPr id="3" name="Footer Placeholder 2"/>
          <p:cNvSpPr>
            <a:spLocks noGrp="1"/>
          </p:cNvSpPr>
          <p:nvPr>
            <p:ph type="ftr" sz="quarter" idx="11"/>
          </p:nvPr>
        </p:nvSpPr>
        <p:spPr/>
        <p:txBody>
          <a:bodyPr/>
          <a:lstStyle/>
          <a:p>
            <a:r>
              <a:rPr lang="en-US" smtClean="0">
                <a:solidFill>
                  <a:prstClr val="white">
                    <a:lumMod val="65000"/>
                  </a:prstClr>
                </a:solidFill>
              </a:rPr>
              <a:t>CaféX Communications Confidential © 2015 – All Rights Reserved. </a:t>
            </a:r>
            <a:endParaRPr lang="en-US" dirty="0">
              <a:solidFill>
                <a:prstClr val="white">
                  <a:lumMod val="65000"/>
                </a:prstClr>
              </a:solidFill>
            </a:endParaRPr>
          </a:p>
        </p:txBody>
      </p:sp>
      <p:sp>
        <p:nvSpPr>
          <p:cNvPr id="10" name="Slide Number Placeholder 9"/>
          <p:cNvSpPr>
            <a:spLocks noGrp="1"/>
          </p:cNvSpPr>
          <p:nvPr>
            <p:ph type="sldNum" sz="quarter" idx="12"/>
          </p:nvPr>
        </p:nvSpPr>
        <p:spPr/>
        <p:txBody>
          <a:bodyPr/>
          <a:lstStyle/>
          <a:p>
            <a:fld id="{0431C951-9D62-474D-B35D-66AB940D3B2F}" type="slidenum">
              <a:rPr lang="en-US" smtClean="0">
                <a:solidFill>
                  <a:prstClr val="white">
                    <a:lumMod val="65000"/>
                  </a:prstClr>
                </a:solidFill>
              </a:rPr>
              <a:pPr/>
              <a:t>54</a:t>
            </a:fld>
            <a:endParaRPr lang="en-US" dirty="0">
              <a:solidFill>
                <a:prstClr val="white">
                  <a:lumMod val="65000"/>
                </a:prstClr>
              </a:solidFill>
            </a:endParaRPr>
          </a:p>
        </p:txBody>
      </p:sp>
    </p:spTree>
    <p:extLst>
      <p:ext uri="{BB962C8B-B14F-4D97-AF65-F5344CB8AC3E}">
        <p14:creationId xmlns:p14="http://schemas.microsoft.com/office/powerpoint/2010/main" val="3077469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rot="5400000" flipH="1">
            <a:off x="-755505" y="1218572"/>
            <a:ext cx="2183123" cy="769908"/>
          </a:xfrm>
          <a:prstGeom prst="rect">
            <a:avLst/>
          </a:prstGeom>
          <a:gradFill flip="none" rotWithShape="1">
            <a:gsLst>
              <a:gs pos="0">
                <a:srgbClr val="000000"/>
              </a:gs>
              <a:gs pos="100000">
                <a:schemeClr val="accent2">
                  <a:alpha val="0"/>
                </a:schemeClr>
              </a:gs>
            </a:gsLst>
            <a:path path="shape">
              <a:fillToRect l="50000" t="50000" r="50000" b="50000"/>
            </a:path>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endParaRPr lang="en-US" sz="1300" dirty="0">
              <a:solidFill>
                <a:prstClr val="white"/>
              </a:solidFill>
            </a:endParaRPr>
          </a:p>
        </p:txBody>
      </p:sp>
      <p:pic>
        <p:nvPicPr>
          <p:cNvPr id="6" name="Picture 5" descr="7.png"/>
          <p:cNvPicPr>
            <a:picLocks noChangeAspect="1"/>
          </p:cNvPicPr>
          <p:nvPr/>
        </p:nvPicPr>
        <p:blipFill rotWithShape="1">
          <a:blip r:embed="rId2" cstate="print"/>
          <a:srcRect t="6566" b="12886"/>
          <a:stretch/>
        </p:blipFill>
        <p:spPr>
          <a:xfrm>
            <a:off x="130355" y="819151"/>
            <a:ext cx="4434840" cy="1970232"/>
          </a:xfrm>
          <a:prstGeom prst="roundRect">
            <a:avLst>
              <a:gd name="adj" fmla="val 12288"/>
            </a:avLst>
          </a:prstGeom>
        </p:spPr>
      </p:pic>
      <p:sp>
        <p:nvSpPr>
          <p:cNvPr id="7" name="Rectangle 6"/>
          <p:cNvSpPr/>
          <p:nvPr/>
        </p:nvSpPr>
        <p:spPr>
          <a:xfrm>
            <a:off x="2903407" y="940780"/>
            <a:ext cx="1443358" cy="1211870"/>
          </a:xfrm>
          <a:prstGeom prst="rect">
            <a:avLst/>
          </a:prstGeom>
        </p:spPr>
        <p:txBody>
          <a:bodyPr wrap="square" lIns="57150" tIns="28575" rIns="57150" bIns="28575">
            <a:spAutoFit/>
          </a:bodyPr>
          <a:lstStyle/>
          <a:p>
            <a:pPr algn="r"/>
            <a:r>
              <a:rPr lang="en-US" sz="1500" b="1" dirty="0">
                <a:solidFill>
                  <a:prstClr val="white"/>
                </a:solidFill>
              </a:rPr>
              <a:t>Find, connect, and collaborate with </a:t>
            </a:r>
            <a:br>
              <a:rPr lang="en-US" sz="1500" b="1" dirty="0">
                <a:solidFill>
                  <a:prstClr val="white"/>
                </a:solidFill>
              </a:rPr>
            </a:br>
            <a:r>
              <a:rPr lang="en-US" sz="1500" b="1" dirty="0">
                <a:solidFill>
                  <a:prstClr val="white"/>
                </a:solidFill>
              </a:rPr>
              <a:t>a customer representative</a:t>
            </a:r>
          </a:p>
        </p:txBody>
      </p:sp>
      <p:sp>
        <p:nvSpPr>
          <p:cNvPr id="9" name="Rectangle 8"/>
          <p:cNvSpPr/>
          <p:nvPr/>
        </p:nvSpPr>
        <p:spPr>
          <a:xfrm rot="5400000" flipH="1">
            <a:off x="7602498" y="1557319"/>
            <a:ext cx="2279210" cy="803794"/>
          </a:xfrm>
          <a:prstGeom prst="rect">
            <a:avLst/>
          </a:prstGeom>
          <a:gradFill flip="none" rotWithShape="1">
            <a:gsLst>
              <a:gs pos="0">
                <a:srgbClr val="000000"/>
              </a:gs>
              <a:gs pos="100000">
                <a:schemeClr val="accent2">
                  <a:alpha val="0"/>
                </a:schemeClr>
              </a:gs>
            </a:gsLst>
            <a:path path="shape">
              <a:fillToRect l="50000" t="50000" r="50000" b="50000"/>
            </a:path>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endParaRPr lang="en-US" sz="1300" dirty="0">
              <a:solidFill>
                <a:prstClr val="white"/>
              </a:solidFill>
            </a:endParaRPr>
          </a:p>
        </p:txBody>
      </p:sp>
      <p:pic>
        <p:nvPicPr>
          <p:cNvPr id="10" name="Picture 9" descr="8.png"/>
          <p:cNvPicPr>
            <a:picLocks noChangeAspect="1"/>
          </p:cNvPicPr>
          <p:nvPr/>
        </p:nvPicPr>
        <p:blipFill rotWithShape="1">
          <a:blip r:embed="rId3" cstate="print"/>
          <a:srcRect t="6606" b="12838"/>
          <a:stretch/>
        </p:blipFill>
        <p:spPr>
          <a:xfrm>
            <a:off x="4526818" y="819150"/>
            <a:ext cx="4434420" cy="1970232"/>
          </a:xfrm>
          <a:prstGeom prst="roundRect">
            <a:avLst>
              <a:gd name="adj" fmla="val 12837"/>
            </a:avLst>
          </a:prstGeom>
        </p:spPr>
      </p:pic>
      <p:sp>
        <p:nvSpPr>
          <p:cNvPr id="11" name="Rectangle 10"/>
          <p:cNvSpPr/>
          <p:nvPr/>
        </p:nvSpPr>
        <p:spPr>
          <a:xfrm>
            <a:off x="4669810" y="940781"/>
            <a:ext cx="1985171" cy="1211869"/>
          </a:xfrm>
          <a:prstGeom prst="rect">
            <a:avLst/>
          </a:prstGeom>
        </p:spPr>
        <p:txBody>
          <a:bodyPr wrap="square" lIns="57150" tIns="28575" rIns="57150" bIns="28575">
            <a:spAutoFit/>
          </a:bodyPr>
          <a:lstStyle/>
          <a:p>
            <a:r>
              <a:rPr lang="en-US" sz="1500" b="1" dirty="0">
                <a:solidFill>
                  <a:prstClr val="white"/>
                </a:solidFill>
              </a:rPr>
              <a:t>Share screens with customers to run through “what if scenarios” in </a:t>
            </a:r>
            <a:br>
              <a:rPr lang="en-US" sz="1500" b="1" dirty="0">
                <a:solidFill>
                  <a:prstClr val="white"/>
                </a:solidFill>
              </a:rPr>
            </a:br>
            <a:r>
              <a:rPr lang="en-US" sz="1500" b="1" dirty="0">
                <a:solidFill>
                  <a:prstClr val="white"/>
                </a:solidFill>
              </a:rPr>
              <a:t>real time</a:t>
            </a:r>
          </a:p>
        </p:txBody>
      </p:sp>
      <p:sp>
        <p:nvSpPr>
          <p:cNvPr id="13" name="Rectangle 12"/>
          <p:cNvSpPr/>
          <p:nvPr/>
        </p:nvSpPr>
        <p:spPr>
          <a:xfrm rot="5400000" flipH="1">
            <a:off x="7463183" y="3403796"/>
            <a:ext cx="2292458" cy="808466"/>
          </a:xfrm>
          <a:prstGeom prst="rect">
            <a:avLst/>
          </a:prstGeom>
          <a:gradFill flip="none" rotWithShape="1">
            <a:gsLst>
              <a:gs pos="0">
                <a:srgbClr val="000000"/>
              </a:gs>
              <a:gs pos="100000">
                <a:schemeClr val="accent2">
                  <a:alpha val="0"/>
                </a:schemeClr>
              </a:gs>
            </a:gsLst>
            <a:path path="shape">
              <a:fillToRect l="50000" t="50000" r="50000" b="50000"/>
            </a:path>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endParaRPr lang="en-US" sz="1300" dirty="0">
              <a:solidFill>
                <a:prstClr val="white"/>
              </a:solidFill>
            </a:endParaRPr>
          </a:p>
        </p:txBody>
      </p:sp>
      <p:pic>
        <p:nvPicPr>
          <p:cNvPr id="14" name="Picture 13" descr="9.png"/>
          <p:cNvPicPr>
            <a:picLocks noChangeAspect="1"/>
          </p:cNvPicPr>
          <p:nvPr/>
        </p:nvPicPr>
        <p:blipFill rotWithShape="1">
          <a:blip r:embed="rId4" cstate="print"/>
          <a:srcRect t="4500" b="15429"/>
          <a:stretch/>
        </p:blipFill>
        <p:spPr>
          <a:xfrm>
            <a:off x="4526818" y="2847488"/>
            <a:ext cx="4434840" cy="1958556"/>
          </a:xfrm>
          <a:prstGeom prst="roundRect">
            <a:avLst>
              <a:gd name="adj" fmla="val 12720"/>
            </a:avLst>
          </a:prstGeom>
        </p:spPr>
      </p:pic>
      <p:sp>
        <p:nvSpPr>
          <p:cNvPr id="15" name="Rectangle 14"/>
          <p:cNvSpPr/>
          <p:nvPr/>
        </p:nvSpPr>
        <p:spPr>
          <a:xfrm>
            <a:off x="4669810" y="2998940"/>
            <a:ext cx="1512928" cy="981038"/>
          </a:xfrm>
          <a:prstGeom prst="rect">
            <a:avLst/>
          </a:prstGeom>
        </p:spPr>
        <p:txBody>
          <a:bodyPr wrap="square" lIns="57150" tIns="28575" rIns="57150" bIns="28575">
            <a:spAutoFit/>
          </a:bodyPr>
          <a:lstStyle/>
          <a:p>
            <a:r>
              <a:rPr lang="en-US" sz="1500" b="1" dirty="0">
                <a:solidFill>
                  <a:prstClr val="white"/>
                </a:solidFill>
              </a:rPr>
              <a:t>Embed collaboration</a:t>
            </a:r>
            <a:br>
              <a:rPr lang="en-US" sz="1500" b="1" dirty="0">
                <a:solidFill>
                  <a:prstClr val="white"/>
                </a:solidFill>
              </a:rPr>
            </a:br>
            <a:r>
              <a:rPr lang="en-US" sz="1500" b="1" dirty="0">
                <a:solidFill>
                  <a:prstClr val="white"/>
                </a:solidFill>
              </a:rPr>
              <a:t>into existing apps and security</a:t>
            </a:r>
          </a:p>
        </p:txBody>
      </p:sp>
      <p:pic>
        <p:nvPicPr>
          <p:cNvPr id="18" name="Picture 17" descr="10.png"/>
          <p:cNvPicPr>
            <a:picLocks noChangeAspect="1"/>
          </p:cNvPicPr>
          <p:nvPr/>
        </p:nvPicPr>
        <p:blipFill rotWithShape="1">
          <a:blip r:embed="rId5" cstate="print"/>
          <a:srcRect t="4500" b="15429"/>
          <a:stretch/>
        </p:blipFill>
        <p:spPr>
          <a:xfrm>
            <a:off x="130355" y="2847488"/>
            <a:ext cx="4434840" cy="1958556"/>
          </a:xfrm>
          <a:prstGeom prst="roundRect">
            <a:avLst>
              <a:gd name="adj" fmla="val 11029"/>
            </a:avLst>
          </a:prstGeom>
        </p:spPr>
      </p:pic>
      <p:sp>
        <p:nvSpPr>
          <p:cNvPr id="19" name="Rectangle 18"/>
          <p:cNvSpPr/>
          <p:nvPr/>
        </p:nvSpPr>
        <p:spPr>
          <a:xfrm>
            <a:off x="2892606" y="2998940"/>
            <a:ext cx="1454159" cy="519373"/>
          </a:xfrm>
          <a:prstGeom prst="rect">
            <a:avLst/>
          </a:prstGeom>
        </p:spPr>
        <p:txBody>
          <a:bodyPr wrap="square" lIns="57150" tIns="28575" rIns="57150" bIns="28575">
            <a:spAutoFit/>
          </a:bodyPr>
          <a:lstStyle/>
          <a:p>
            <a:pPr algn="r"/>
            <a:r>
              <a:rPr lang="en-US" sz="1500" b="1" dirty="0">
                <a:solidFill>
                  <a:prstClr val="white"/>
                </a:solidFill>
              </a:rPr>
              <a:t>Simply touch</a:t>
            </a:r>
            <a:br>
              <a:rPr lang="en-US" sz="1500" b="1" dirty="0">
                <a:solidFill>
                  <a:prstClr val="white"/>
                </a:solidFill>
              </a:rPr>
            </a:br>
            <a:r>
              <a:rPr lang="en-US" sz="1500" b="1" dirty="0">
                <a:solidFill>
                  <a:prstClr val="white"/>
                </a:solidFill>
              </a:rPr>
              <a:t>a button</a:t>
            </a:r>
          </a:p>
        </p:txBody>
      </p:sp>
      <p:sp>
        <p:nvSpPr>
          <p:cNvPr id="2" name="Title 1"/>
          <p:cNvSpPr>
            <a:spLocks noGrp="1"/>
          </p:cNvSpPr>
          <p:nvPr>
            <p:ph type="title"/>
          </p:nvPr>
        </p:nvSpPr>
        <p:spPr/>
        <p:txBody>
          <a:bodyPr/>
          <a:lstStyle/>
          <a:p>
            <a:r>
              <a:rPr lang="en-US" dirty="0" smtClean="0"/>
              <a:t>Next-Gen Client Experience</a:t>
            </a:r>
            <a:endParaRPr lang="en-US" dirty="0"/>
          </a:p>
        </p:txBody>
      </p:sp>
      <p:sp>
        <p:nvSpPr>
          <p:cNvPr id="3" name="Footer Placeholder 2"/>
          <p:cNvSpPr>
            <a:spLocks noGrp="1"/>
          </p:cNvSpPr>
          <p:nvPr>
            <p:ph type="ftr" sz="quarter" idx="11"/>
          </p:nvPr>
        </p:nvSpPr>
        <p:spPr/>
        <p:txBody>
          <a:bodyPr/>
          <a:lstStyle/>
          <a:p>
            <a:r>
              <a:rPr lang="en-US" smtClean="0">
                <a:solidFill>
                  <a:prstClr val="white">
                    <a:lumMod val="65000"/>
                  </a:prstClr>
                </a:solidFill>
              </a:rPr>
              <a:t>CaféX Communications Confidential © 2015 – All Rights Reserved. </a:t>
            </a:r>
            <a:endParaRPr lang="en-US" dirty="0">
              <a:solidFill>
                <a:prstClr val="white">
                  <a:lumMod val="65000"/>
                </a:prstClr>
              </a:solidFill>
            </a:endParaRPr>
          </a:p>
        </p:txBody>
      </p:sp>
      <p:sp>
        <p:nvSpPr>
          <p:cNvPr id="4" name="Slide Number Placeholder 3"/>
          <p:cNvSpPr>
            <a:spLocks noGrp="1"/>
          </p:cNvSpPr>
          <p:nvPr>
            <p:ph type="sldNum" sz="quarter" idx="12"/>
          </p:nvPr>
        </p:nvSpPr>
        <p:spPr/>
        <p:txBody>
          <a:bodyPr/>
          <a:lstStyle/>
          <a:p>
            <a:fld id="{0431C951-9D62-474D-B35D-66AB940D3B2F}" type="slidenum">
              <a:rPr lang="en-US" smtClean="0">
                <a:solidFill>
                  <a:prstClr val="white">
                    <a:lumMod val="65000"/>
                  </a:prstClr>
                </a:solidFill>
              </a:rPr>
              <a:pPr/>
              <a:t>55</a:t>
            </a:fld>
            <a:endParaRPr lang="en-US" dirty="0">
              <a:solidFill>
                <a:prstClr val="white">
                  <a:lumMod val="65000"/>
                </a:prstClr>
              </a:solidFill>
            </a:endParaRPr>
          </a:p>
        </p:txBody>
      </p:sp>
    </p:spTree>
    <p:extLst>
      <p:ext uri="{BB962C8B-B14F-4D97-AF65-F5344CB8AC3E}">
        <p14:creationId xmlns:p14="http://schemas.microsoft.com/office/powerpoint/2010/main" val="3896915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p:txBody>
          <a:bodyPr/>
          <a:lstStyle/>
          <a:p>
            <a:endParaRPr lang="en-US"/>
          </a:p>
        </p:txBody>
      </p:sp>
      <p:sp>
        <p:nvSpPr>
          <p:cNvPr id="2" name="Footer Placeholder 1"/>
          <p:cNvSpPr>
            <a:spLocks noGrp="1"/>
          </p:cNvSpPr>
          <p:nvPr>
            <p:ph type="ftr" sz="quarter" idx="11"/>
          </p:nvPr>
        </p:nvSpPr>
        <p:spPr>
          <a:prstGeom prst="rect">
            <a:avLst/>
          </a:prstGeom>
        </p:spPr>
        <p:txBody>
          <a:bodyPr/>
          <a:lstStyle/>
          <a:p>
            <a:r>
              <a:rPr lang="en-US" smtClean="0">
                <a:solidFill>
                  <a:prstClr val="white"/>
                </a:solidFill>
              </a:rPr>
              <a:t>CaféX Communications Confidential © 2014 – All Rights Reserved. </a:t>
            </a:r>
            <a:endParaRPr lang="en-US" dirty="0">
              <a:solidFill>
                <a:prstClr val="white"/>
              </a:solidFill>
            </a:endParaRPr>
          </a:p>
        </p:txBody>
      </p:sp>
      <p:sp>
        <p:nvSpPr>
          <p:cNvPr id="4" name="Title 3"/>
          <p:cNvSpPr>
            <a:spLocks noGrp="1"/>
          </p:cNvSpPr>
          <p:nvPr>
            <p:ph type="title"/>
          </p:nvPr>
        </p:nvSpPr>
        <p:spPr/>
        <p:txBody>
          <a:bodyPr/>
          <a:lstStyle/>
          <a:p>
            <a:r>
              <a:rPr lang="en-US" dirty="0"/>
              <a:t>Finance &amp; </a:t>
            </a:r>
            <a:r>
              <a:rPr lang="en-US" dirty="0" smtClean="0"/>
              <a:t>Banking</a:t>
            </a:r>
            <a:endParaRPr lang="en-US" dirty="0"/>
          </a:p>
        </p:txBody>
      </p:sp>
      <p:sp>
        <p:nvSpPr>
          <p:cNvPr id="3" name="Slide Number Placeholder 2"/>
          <p:cNvSpPr>
            <a:spLocks noGrp="1"/>
          </p:cNvSpPr>
          <p:nvPr>
            <p:ph type="sldNum" sz="quarter" idx="4294967295"/>
          </p:nvPr>
        </p:nvSpPr>
        <p:spPr>
          <a:xfrm>
            <a:off x="7010400" y="4876800"/>
            <a:ext cx="2133600" cy="273050"/>
          </a:xfrm>
          <a:prstGeom prst="rect">
            <a:avLst/>
          </a:prstGeom>
        </p:spPr>
        <p:txBody>
          <a:bodyPr/>
          <a:lstStyle/>
          <a:p>
            <a:fld id="{0431C951-9D62-474D-B35D-66AB940D3B2F}" type="slidenum">
              <a:rPr lang="en-US" sz="1000" smtClean="0">
                <a:solidFill>
                  <a:srgbClr val="FFFFFF"/>
                </a:solidFill>
              </a:rPr>
              <a:pPr/>
              <a:t>56</a:t>
            </a:fld>
            <a:endParaRPr lang="en-US" sz="1000" dirty="0">
              <a:solidFill>
                <a:srgbClr val="FFFFFF"/>
              </a:solidFill>
            </a:endParaRPr>
          </a:p>
        </p:txBody>
      </p:sp>
    </p:spTree>
    <p:extLst>
      <p:ext uri="{BB962C8B-B14F-4D97-AF65-F5344CB8AC3E}">
        <p14:creationId xmlns:p14="http://schemas.microsoft.com/office/powerpoint/2010/main" val="2962973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p:txBody>
          <a:bodyPr/>
          <a:lstStyle/>
          <a:p>
            <a:r>
              <a:rPr lang="en-US" sz="2400" b="1" dirty="0" smtClean="0">
                <a:solidFill>
                  <a:schemeClr val="tx2"/>
                </a:solidFill>
              </a:rPr>
              <a:t>Seamless Access and Personalization</a:t>
            </a:r>
            <a:endParaRPr lang="en-US" sz="2000" b="1" dirty="0">
              <a:solidFill>
                <a:schemeClr val="tx2"/>
              </a:solidFill>
            </a:endParaRPr>
          </a:p>
        </p:txBody>
      </p:sp>
      <p:pic>
        <p:nvPicPr>
          <p:cNvPr id="5" name="Picture 4" descr="Research on Virtual Banking Infographic.jp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143000" y="1047750"/>
            <a:ext cx="6477000" cy="3705963"/>
          </a:xfrm>
          <a:prstGeom prst="rect">
            <a:avLst/>
          </a:prstGeom>
        </p:spPr>
      </p:pic>
      <p:sp>
        <p:nvSpPr>
          <p:cNvPr id="2" name="Footer Placeholder 1"/>
          <p:cNvSpPr>
            <a:spLocks noGrp="1"/>
          </p:cNvSpPr>
          <p:nvPr>
            <p:ph type="ftr" sz="quarter" idx="11"/>
          </p:nvPr>
        </p:nvSpPr>
        <p:spPr/>
        <p:txBody>
          <a:bodyPr/>
          <a:lstStyle/>
          <a:p>
            <a:r>
              <a:rPr lang="en-US" smtClean="0">
                <a:solidFill>
                  <a:prstClr val="white">
                    <a:lumMod val="65000"/>
                  </a:prstClr>
                </a:solidFill>
              </a:rPr>
              <a:t>CaféX Communications Confidential © 2015 – All Rights Reserved. </a:t>
            </a:r>
            <a:endParaRPr lang="en-US" dirty="0">
              <a:solidFill>
                <a:prstClr val="white">
                  <a:lumMod val="65000"/>
                </a:prstClr>
              </a:solidFill>
            </a:endParaRPr>
          </a:p>
        </p:txBody>
      </p:sp>
      <p:sp>
        <p:nvSpPr>
          <p:cNvPr id="4" name="Slide Number Placeholder 3"/>
          <p:cNvSpPr>
            <a:spLocks noGrp="1"/>
          </p:cNvSpPr>
          <p:nvPr>
            <p:ph type="sldNum" sz="quarter" idx="12"/>
          </p:nvPr>
        </p:nvSpPr>
        <p:spPr/>
        <p:txBody>
          <a:bodyPr/>
          <a:lstStyle/>
          <a:p>
            <a:fld id="{0431C951-9D62-474D-B35D-66AB940D3B2F}" type="slidenum">
              <a:rPr lang="en-US" smtClean="0">
                <a:solidFill>
                  <a:prstClr val="white">
                    <a:lumMod val="65000"/>
                  </a:prstClr>
                </a:solidFill>
              </a:rPr>
              <a:pPr/>
              <a:t>57</a:t>
            </a:fld>
            <a:endParaRPr lang="en-US" dirty="0">
              <a:solidFill>
                <a:prstClr val="white">
                  <a:lumMod val="65000"/>
                </a:prstClr>
              </a:solidFill>
            </a:endParaRPr>
          </a:p>
        </p:txBody>
      </p:sp>
    </p:spTree>
    <p:extLst>
      <p:ext uri="{BB962C8B-B14F-4D97-AF65-F5344CB8AC3E}">
        <p14:creationId xmlns:p14="http://schemas.microsoft.com/office/powerpoint/2010/main" val="139976798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700" dirty="0"/>
              <a:t>Today’s Changing Environment</a:t>
            </a:r>
          </a:p>
        </p:txBody>
      </p:sp>
      <p:sp>
        <p:nvSpPr>
          <p:cNvPr id="10" name="Rectangle 9"/>
          <p:cNvSpPr/>
          <p:nvPr/>
        </p:nvSpPr>
        <p:spPr>
          <a:xfrm>
            <a:off x="266769" y="1201511"/>
            <a:ext cx="4927069" cy="3214736"/>
          </a:xfrm>
          <a:prstGeom prst="rect">
            <a:avLst/>
          </a:prstGeom>
        </p:spPr>
        <p:txBody>
          <a:bodyPr wrap="square" lIns="68589" tIns="34295" rIns="68589" bIns="34295">
            <a:spAutoFit/>
          </a:bodyPr>
          <a:lstStyle/>
          <a:p>
            <a:pPr marL="171473" indent="-171473">
              <a:lnSpc>
                <a:spcPct val="120000"/>
              </a:lnSpc>
              <a:spcAft>
                <a:spcPts val="225"/>
              </a:spcAft>
              <a:buClr>
                <a:schemeClr val="tx2"/>
              </a:buClr>
              <a:buFont typeface="Arial" pitchFamily="34" charset="0"/>
              <a:buChar char="•"/>
            </a:pPr>
            <a:r>
              <a:rPr lang="en-US" sz="1500" dirty="0">
                <a:solidFill>
                  <a:srgbClr val="435153"/>
                </a:solidFill>
              </a:rPr>
              <a:t>Transactions are now virtual, self-service, and impersonal</a:t>
            </a:r>
          </a:p>
          <a:p>
            <a:pPr marL="171473" indent="-171473">
              <a:lnSpc>
                <a:spcPct val="120000"/>
              </a:lnSpc>
              <a:spcAft>
                <a:spcPts val="225"/>
              </a:spcAft>
              <a:buClr>
                <a:schemeClr val="tx2"/>
              </a:buClr>
              <a:buFont typeface="Arial" pitchFamily="34" charset="0"/>
              <a:buChar char="•"/>
            </a:pPr>
            <a:r>
              <a:rPr lang="en-US" sz="1500" dirty="0">
                <a:solidFill>
                  <a:srgbClr val="435153"/>
                </a:solidFill>
              </a:rPr>
              <a:t>Personalized customer interaction is where the value exists</a:t>
            </a:r>
          </a:p>
          <a:p>
            <a:pPr marL="302459" indent="-90500">
              <a:lnSpc>
                <a:spcPct val="120000"/>
              </a:lnSpc>
              <a:spcAft>
                <a:spcPts val="225"/>
              </a:spcAft>
              <a:buClr>
                <a:schemeClr val="tx2"/>
              </a:buClr>
              <a:buFont typeface="Times New Roman" pitchFamily="18" charset="0"/>
              <a:buChar char="̶"/>
            </a:pPr>
            <a:r>
              <a:rPr lang="en-US" dirty="0">
                <a:solidFill>
                  <a:srgbClr val="435153"/>
                </a:solidFill>
              </a:rPr>
              <a:t>In real </a:t>
            </a:r>
            <a:r>
              <a:rPr lang="en-US" dirty="0" smtClean="0">
                <a:solidFill>
                  <a:srgbClr val="435153"/>
                </a:solidFill>
              </a:rPr>
              <a:t>time - any </a:t>
            </a:r>
            <a:r>
              <a:rPr lang="en-US" dirty="0">
                <a:solidFill>
                  <a:srgbClr val="435153"/>
                </a:solidFill>
              </a:rPr>
              <a:t>time</a:t>
            </a:r>
          </a:p>
          <a:p>
            <a:pPr marL="302459" indent="-90500">
              <a:lnSpc>
                <a:spcPct val="120000"/>
              </a:lnSpc>
              <a:spcAft>
                <a:spcPts val="225"/>
              </a:spcAft>
              <a:buClr>
                <a:schemeClr val="tx2"/>
              </a:buClr>
              <a:buFont typeface="Times New Roman" pitchFamily="18" charset="0"/>
              <a:buChar char="̶"/>
            </a:pPr>
            <a:r>
              <a:rPr lang="en-US" dirty="0" smtClean="0">
                <a:solidFill>
                  <a:srgbClr val="435153"/>
                </a:solidFill>
              </a:rPr>
              <a:t>Simple, transparent experience</a:t>
            </a:r>
          </a:p>
          <a:p>
            <a:pPr marL="302459" indent="-90500">
              <a:lnSpc>
                <a:spcPct val="120000"/>
              </a:lnSpc>
              <a:spcAft>
                <a:spcPts val="225"/>
              </a:spcAft>
              <a:buClr>
                <a:schemeClr val="tx2"/>
              </a:buClr>
              <a:buFont typeface="Times New Roman" pitchFamily="18" charset="0"/>
              <a:buChar char="̶"/>
            </a:pPr>
            <a:r>
              <a:rPr lang="en-US" dirty="0" smtClean="0">
                <a:solidFill>
                  <a:srgbClr val="435153"/>
                </a:solidFill>
              </a:rPr>
              <a:t>With </a:t>
            </a:r>
            <a:r>
              <a:rPr lang="en-US" dirty="0">
                <a:solidFill>
                  <a:srgbClr val="435153"/>
                </a:solidFill>
              </a:rPr>
              <a:t>access to financial </a:t>
            </a:r>
            <a:r>
              <a:rPr lang="en-US" dirty="0" smtClean="0">
                <a:solidFill>
                  <a:srgbClr val="435153"/>
                </a:solidFill>
              </a:rPr>
              <a:t>expertise - from </a:t>
            </a:r>
            <a:r>
              <a:rPr lang="en-US" dirty="0">
                <a:solidFill>
                  <a:srgbClr val="435153"/>
                </a:solidFill>
              </a:rPr>
              <a:t>any </a:t>
            </a:r>
            <a:r>
              <a:rPr lang="en-US" dirty="0" smtClean="0">
                <a:solidFill>
                  <a:srgbClr val="435153"/>
                </a:solidFill>
              </a:rPr>
              <a:t>place, especially when mobile</a:t>
            </a:r>
            <a:endParaRPr lang="en-US" dirty="0">
              <a:solidFill>
                <a:srgbClr val="435153"/>
              </a:solidFill>
            </a:endParaRPr>
          </a:p>
          <a:p>
            <a:pPr marL="171473" indent="-171473">
              <a:lnSpc>
                <a:spcPct val="120000"/>
              </a:lnSpc>
              <a:spcAft>
                <a:spcPts val="225"/>
              </a:spcAft>
              <a:buClr>
                <a:schemeClr val="tx2"/>
              </a:buClr>
              <a:buFont typeface="Arial" pitchFamily="34" charset="0"/>
              <a:buChar char="•"/>
            </a:pPr>
            <a:r>
              <a:rPr lang="en-US" sz="1500" dirty="0">
                <a:solidFill>
                  <a:srgbClr val="435153"/>
                </a:solidFill>
              </a:rPr>
              <a:t>Customers have higher and higher expectations concerning accessibility to information and service in the mobile channels</a:t>
            </a:r>
          </a:p>
          <a:p>
            <a:pPr marL="171473" indent="-171473">
              <a:lnSpc>
                <a:spcPct val="120000"/>
              </a:lnSpc>
              <a:spcAft>
                <a:spcPts val="225"/>
              </a:spcAft>
              <a:buClr>
                <a:schemeClr val="tx2"/>
              </a:buClr>
              <a:buFont typeface="Arial" pitchFamily="34" charset="0"/>
              <a:buChar char="•"/>
            </a:pPr>
            <a:r>
              <a:rPr lang="en-US" sz="1500" dirty="0">
                <a:solidFill>
                  <a:srgbClr val="435153"/>
                </a:solidFill>
              </a:rPr>
              <a:t>The</a:t>
            </a:r>
            <a:r>
              <a:rPr lang="en-US" sz="1500" dirty="0">
                <a:solidFill>
                  <a:srgbClr val="FF0000"/>
                </a:solidFill>
              </a:rPr>
              <a:t> </a:t>
            </a:r>
            <a:r>
              <a:rPr lang="en-US" sz="1500" dirty="0">
                <a:solidFill>
                  <a:srgbClr val="435153"/>
                </a:solidFill>
              </a:rPr>
              <a:t>customer is the ultimate channel-</a:t>
            </a:r>
            <a:r>
              <a:rPr lang="en-US" sz="1500" dirty="0" err="1">
                <a:solidFill>
                  <a:srgbClr val="435153"/>
                </a:solidFill>
              </a:rPr>
              <a:t>omnichannel</a:t>
            </a:r>
            <a:endParaRPr lang="en-US" sz="1500" dirty="0">
              <a:solidFill>
                <a:srgbClr val="435153"/>
              </a:solidFill>
            </a:endParaRPr>
          </a:p>
        </p:txBody>
      </p:sp>
      <p:grpSp>
        <p:nvGrpSpPr>
          <p:cNvPr id="12" name="Group 11"/>
          <p:cNvGrpSpPr/>
          <p:nvPr/>
        </p:nvGrpSpPr>
        <p:grpSpPr>
          <a:xfrm>
            <a:off x="5649452" y="1175657"/>
            <a:ext cx="4486835" cy="3420836"/>
            <a:chOff x="7530641" y="1567543"/>
            <a:chExt cx="5980889" cy="4561114"/>
          </a:xfrm>
        </p:grpSpPr>
        <p:sp>
          <p:nvSpPr>
            <p:cNvPr id="13" name="Hexagon 12"/>
            <p:cNvSpPr/>
            <p:nvPr/>
          </p:nvSpPr>
          <p:spPr>
            <a:xfrm>
              <a:off x="7530641" y="1567543"/>
              <a:ext cx="5980889" cy="4561114"/>
            </a:xfrm>
            <a:prstGeom prst="hexagon">
              <a:avLst/>
            </a:prstGeom>
            <a:gradFill>
              <a:gsLst>
                <a:gs pos="0">
                  <a:schemeClr val="tx1">
                    <a:lumMod val="20000"/>
                    <a:lumOff val="80000"/>
                  </a:schemeClr>
                </a:gs>
                <a:gs pos="100000">
                  <a:schemeClr val="bg1"/>
                </a:gs>
              </a:gsLst>
              <a:lin ang="0" scaled="0"/>
            </a:gra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p>
          </p:txBody>
        </p:sp>
        <p:sp>
          <p:nvSpPr>
            <p:cNvPr id="18" name="Hexagon 17"/>
            <p:cNvSpPr/>
            <p:nvPr/>
          </p:nvSpPr>
          <p:spPr>
            <a:xfrm>
              <a:off x="7854969" y="1985631"/>
              <a:ext cx="4319341" cy="3723568"/>
            </a:xfrm>
            <a:prstGeom prst="hexagon">
              <a:avLst/>
            </a:prstGeom>
            <a:gradFill>
              <a:gsLst>
                <a:gs pos="0">
                  <a:schemeClr val="tx1">
                    <a:lumMod val="60000"/>
                    <a:lumOff val="40000"/>
                  </a:schemeClr>
                </a:gs>
                <a:gs pos="23000">
                  <a:srgbClr val="02928C">
                    <a:alpha val="0"/>
                  </a:srgbClr>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p>
          </p:txBody>
        </p:sp>
      </p:grpSp>
      <p:pic>
        <p:nvPicPr>
          <p:cNvPr id="19"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111879" y="1633605"/>
            <a:ext cx="2922555" cy="2523991"/>
          </a:xfrm>
          <a:prstGeom prst="rect">
            <a:avLst/>
          </a:prstGeom>
          <a:noFill/>
          <a:extLst>
            <a:ext uri="{909E8E84-426E-40DD-AFC4-6F175D3DCCD1}">
              <a14:hiddenFill xmlns:a14="http://schemas.microsoft.com/office/drawing/2010/main">
                <a:solidFill>
                  <a:srgbClr val="FFFFFF"/>
                </a:solidFill>
              </a14:hiddenFill>
            </a:ext>
          </a:extLst>
        </p:spPr>
      </p:pic>
      <p:sp>
        <p:nvSpPr>
          <p:cNvPr id="3" name="Footer Placeholder 2"/>
          <p:cNvSpPr>
            <a:spLocks noGrp="1"/>
          </p:cNvSpPr>
          <p:nvPr>
            <p:ph type="ftr" sz="quarter" idx="11"/>
          </p:nvPr>
        </p:nvSpPr>
        <p:spPr/>
        <p:txBody>
          <a:bodyPr/>
          <a:lstStyle/>
          <a:p>
            <a:r>
              <a:rPr lang="en-US" smtClean="0">
                <a:solidFill>
                  <a:prstClr val="white">
                    <a:lumMod val="65000"/>
                  </a:prstClr>
                </a:solidFill>
              </a:rPr>
              <a:t>CaféX Communications Confidential © 2015 – All Rights Reserved. </a:t>
            </a:r>
            <a:endParaRPr lang="en-US" dirty="0">
              <a:solidFill>
                <a:prstClr val="white">
                  <a:lumMod val="65000"/>
                </a:prstClr>
              </a:solidFill>
            </a:endParaRPr>
          </a:p>
        </p:txBody>
      </p:sp>
      <p:sp>
        <p:nvSpPr>
          <p:cNvPr id="4" name="Slide Number Placeholder 3"/>
          <p:cNvSpPr>
            <a:spLocks noGrp="1"/>
          </p:cNvSpPr>
          <p:nvPr>
            <p:ph type="sldNum" sz="quarter" idx="12"/>
          </p:nvPr>
        </p:nvSpPr>
        <p:spPr/>
        <p:txBody>
          <a:bodyPr/>
          <a:lstStyle/>
          <a:p>
            <a:fld id="{0431C951-9D62-474D-B35D-66AB940D3B2F}" type="slidenum">
              <a:rPr lang="en-US" smtClean="0">
                <a:solidFill>
                  <a:prstClr val="white">
                    <a:lumMod val="65000"/>
                  </a:prstClr>
                </a:solidFill>
              </a:rPr>
              <a:pPr/>
              <a:t>58</a:t>
            </a:fld>
            <a:endParaRPr lang="en-US" dirty="0">
              <a:solidFill>
                <a:prstClr val="white">
                  <a:lumMod val="65000"/>
                </a:prstClr>
              </a:solidFill>
            </a:endParaRPr>
          </a:p>
        </p:txBody>
      </p:sp>
    </p:spTree>
    <p:extLst>
      <p:ext uri="{BB962C8B-B14F-4D97-AF65-F5344CB8AC3E}">
        <p14:creationId xmlns:p14="http://schemas.microsoft.com/office/powerpoint/2010/main" val="1626370858"/>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2700" dirty="0"/>
              <a:t>Double-Digit Growth in Mobile Banking</a:t>
            </a:r>
          </a:p>
        </p:txBody>
      </p:sp>
      <p:sp>
        <p:nvSpPr>
          <p:cNvPr id="58370" name="AutoShape 2" descr="http://upload.wikimedia.org/wikipedia/en/2/2b/ASB_Bank_(logo).svg"/>
          <p:cNvSpPr>
            <a:spLocks noChangeAspect="1" noChangeArrowheads="1"/>
          </p:cNvSpPr>
          <p:nvPr/>
        </p:nvSpPr>
        <p:spPr bwMode="auto">
          <a:xfrm>
            <a:off x="116711" y="-108346"/>
            <a:ext cx="228660" cy="228601"/>
          </a:xfrm>
          <a:prstGeom prst="rect">
            <a:avLst/>
          </a:prstGeom>
          <a:noFill/>
        </p:spPr>
        <p:txBody>
          <a:bodyPr vert="horz" wrap="square" lIns="68589" tIns="34295" rIns="68589" bIns="34295" numCol="1" anchor="t" anchorCtr="0" compatLnSpc="1">
            <a:prstTxWarp prst="textNoShape">
              <a:avLst/>
            </a:prstTxWarp>
          </a:bodyPr>
          <a:lstStyle/>
          <a:p>
            <a:pPr defTabSz="457124"/>
            <a:endParaRPr lang="en-US">
              <a:solidFill>
                <a:srgbClr val="092E4D"/>
              </a:solidFill>
            </a:endParaRPr>
          </a:p>
        </p:txBody>
      </p:sp>
      <p:sp>
        <p:nvSpPr>
          <p:cNvPr id="58372" name="AutoShape 4" descr="http://upload.wikimedia.org/wikipedia/en/2/2b/ASB_Bank_(logo).svg"/>
          <p:cNvSpPr>
            <a:spLocks noChangeAspect="1" noChangeArrowheads="1"/>
          </p:cNvSpPr>
          <p:nvPr/>
        </p:nvSpPr>
        <p:spPr bwMode="auto">
          <a:xfrm>
            <a:off x="116711" y="-108346"/>
            <a:ext cx="228660" cy="228601"/>
          </a:xfrm>
          <a:prstGeom prst="rect">
            <a:avLst/>
          </a:prstGeom>
          <a:noFill/>
        </p:spPr>
        <p:txBody>
          <a:bodyPr vert="horz" wrap="square" lIns="68589" tIns="34295" rIns="68589" bIns="34295" numCol="1" anchor="t" anchorCtr="0" compatLnSpc="1">
            <a:prstTxWarp prst="textNoShape">
              <a:avLst/>
            </a:prstTxWarp>
          </a:bodyPr>
          <a:lstStyle/>
          <a:p>
            <a:pPr defTabSz="457124"/>
            <a:endParaRPr lang="en-US">
              <a:solidFill>
                <a:srgbClr val="092E4D"/>
              </a:solidFill>
            </a:endParaRPr>
          </a:p>
        </p:txBody>
      </p:sp>
      <p:sp>
        <p:nvSpPr>
          <p:cNvPr id="58374" name="AutoShape 6" descr="http://upload.wikimedia.org/wikipedia/en/2/2b/ASB_Bank_(logo).svg"/>
          <p:cNvSpPr>
            <a:spLocks noChangeAspect="1" noChangeArrowheads="1"/>
          </p:cNvSpPr>
          <p:nvPr/>
        </p:nvSpPr>
        <p:spPr bwMode="auto">
          <a:xfrm>
            <a:off x="116711" y="-108346"/>
            <a:ext cx="228660" cy="228601"/>
          </a:xfrm>
          <a:prstGeom prst="rect">
            <a:avLst/>
          </a:prstGeom>
          <a:noFill/>
        </p:spPr>
        <p:txBody>
          <a:bodyPr vert="horz" wrap="square" lIns="68589" tIns="34295" rIns="68589" bIns="34295" numCol="1" anchor="t" anchorCtr="0" compatLnSpc="1">
            <a:prstTxWarp prst="textNoShape">
              <a:avLst/>
            </a:prstTxWarp>
          </a:bodyPr>
          <a:lstStyle/>
          <a:p>
            <a:pPr defTabSz="457124"/>
            <a:endParaRPr lang="en-US">
              <a:solidFill>
                <a:srgbClr val="092E4D"/>
              </a:solidFill>
            </a:endParaRPr>
          </a:p>
        </p:txBody>
      </p:sp>
      <p:sp>
        <p:nvSpPr>
          <p:cNvPr id="58380" name="AutoShape 12" descr="data:image/jpeg;base64,/9j/4AAQSkZJRgABAQAAAQABAAD/2wCEAAkGBwgHBhQIBwgWFhUXGR4aGBgYGR4fGhwaICAbISIfHx0dKCghHBwxICAlIjEtJS0vLi4uICIzRDMtNygtMiwBCgoKDg0OGxAQGzQkICQ1NDQyLDc3Ny00MTAsNy03NDEvNCwrMCwvLDA0Lyw0LCwsNjQsLzgsLC8sLCwsLCwsLP/AABEIAOEA4QMBEQACEQEDEQH/xAAcAAEAAwACAwAAAAAAAAAAAAAABQYHBAgBAgP/xABCEAACAQIDAgkIBwgCAwAAAAAAAQIDEQQFBiExBxIXQVFhcZPSEyIyVYGRktEVNlRzobGyFBYjQlNyweGCo0NSYv/EABsBAQACAwEBAAAAAAAAAAAAAAAEBQEDBgcC/8QAOxEBAAECAgQJCwUAAgMAAAAAAAECAwQRBSExkRIUFRZBUWGB4QYTUlNicaGx0dLwIjM0csEy4iNCQ//aAAwDAQACEQMRAD8AvB5e6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DPsbUy3JK+OoxTlTpylFPddJtXtzEjC2ou36LdWyZiN74u1TTRNUdDJuU7UXRR7t+I63kDCe1v8ABVceu9jR9DZlmub5Gsfm8IJzk+Ioxa8xbLtNve726rPnOb0pYsWL/m7Oerbnr1rDDV110cKpF8IWsq2np08Hlqg6svOlxk2ow3LYmtrf4J9KJeiNF04qKq7ufBjVGXTPg14rEzayinapnKdqLood2/EXPIGE9rf4IfHrvY5WV8KGaxzCH0pCk6V0p8WDUlHpW17t9rbTVf8AJ+x5ufNTPC6M58H1Rjq+FHC2NdjJSjxou6e5nHzGWqVs8gAKdrDXuEyCu8FhaPlay9JXtGH9z3t9S96LnR+h68VT5yueDT8Z931Q7+Li3PBjXKky4T9Qyd1CgupQl/mReR5P4T2t8fRD49d7HjlO1F0UO7fiHIGE9rf4HHrvYcp2ouih3b8Q5Awntb/A49d7DlO1F0UO7fiHIGE9rf4HHrvYmMj4VKjrKlnuDiov/wAlK+zrcG3ddjv1Mh4rydjg52KtfVP1+u9tt4/XlXDTaNWnXoxrUKilGSTi07pp7U0+dHMVUzTM01RlMLKJiYzhXtfZ7i9PZEsZgYxc3UjDzk2kmpO9k10FhorB0Yq/wLmeWUzq7mjE3Zt0Z0s75TtRdFDu34jo+QMJ7W/wV/HrvYcp2ouih3b8Q5Awntb/AAOPXew5TtRdFDu34hyBhPa3+Bx672HKdqLood2/EOQMJ7W/wOPXex7Q4UNQxd3ToPthL/EhPk/hJ6at8fQ49d7Fo0vwk0MzxkcFmuFVKUmlGcXeDk9yd9sb82/2FVjtBVWaJuWquFEbY6fFJs42K54NUZL8c+ngAAAAAQ+sfqni/uZ/pZN0d/Ltf2j5tN/9qr3MR0tktTP88p5fC/Fe2bXNBek+3mXW0dxjsVGFsVXJ29Hv6FNZtTcrilvmJr4TKMslWqWhSpQvZc0Yrcl2bEjz+iiu/dimNdVU/GV5MxRTn0Q69ZzmdfOM0qZjivSnK9uhblFdSVl7D0XDWKbFqm1Tsj8z71Dcrmuqap6XCNz4ANj4Kc/+kMn+i8RP+JQSUeul/L7vR7OL0nGadwfmr3nqdlXz6d+3et8Fe4VPBnbHyXkok14nLiwcugzEZzkS6z1a9TE1ZYitK8ptyk+lt3b97PTqaIoiKadkatznJmZnOX3yvBVMyzKlgaUknUmopvcrvf8A5Nd+7Fm3VcnZEZs0U8KqKetpUeCXDcXzs5nfntTjb82czPlJX0W43rHk+PSOSXC+uKnwR+Y5yV+rjfJyfHpILUXBvmWXVIvKHLERle+xRlFq2+7s0+roJ+D07ZuxPnv0THfn8Gm7gq6f+OtEfuVqb1NP3x+ZM5VwfrI+P0aeLXfRatwd4PMsv0zHCZtQcJRlJRTab4jd1ub52zk9L3bN3EzXanOJiM/etMLTXTbyqRvC/wDVWP30P0zJPk9/Kn+s/OGvH/t97Gzs1QuOiNGUdT4KpiKuOlT4k+LaMU77E77e0ptJ6VqwddNMU55xml4fDRdiZmVj5JcL64qfBH5lbzkr9XG+Ujk+PSOSXC+uKnwR+Y5yV+rjfJyfHpKBqfJKmns5ll1Ssp2Sakla6a6NtnzbzoMFi4xVmLsRl2e5BvWpt18FEy2RbRMja1OymW1ZYjLqVapvlCMn2tJnmV6mKblVMdEy6Kic6YlyTW+gAAAAQ+sfqni/uZ/pZN0d/Ltf2j5tN/8Aaq9yC4Lcg+i8k+kMRD+JXtLrVP8AlXt9L2roJ2nMZ5695un/AI0fPp+m/racFa4FHCnbKH4Xs+82GRYee+06vZ/JH3+d7I9JN8n8HtxFXuj/AGf83tOOvf8AzjvVrg0wGEzHVKo4/DxqRVOcuLJXjdWSunse/nLPTV65aws1W5ynONcI+EopquZVQ1392cg9R4fuYfI4/j+K9bVvn6rXzFv0Y3K/qTE6J09FwxWU4edTmpQo03L27LRXb7Llhg7ekcVrpuVRT1zM5ePc0XasPb20xn1ZM/o6wlh9QU8ywWWUaEIPbTowinKD2SUpJJydt25XSdth0NWjIrw9VquuapnpmZ1T0ZR0dvTl0oEYnKuKoiIjsbjh69LE4eOIw81KMkpRa3NNXT9xwtdFVFU01RlMLqJiYzh7tKSsz5ZdbszwFbK8wqYDEq0qcnF9fQ+xqzXael2b1N63Tcp2Tr/Pc52uiaKppnofClUqUasatGbjKLTi1vTTumuu5sqpiqJpnXEsRMxOcLLHhA1Slb6T/wCun4SsnQuC9D4z9Ujjd7rOULVPrJd3T8JjkXBeh8Z+pxu91nKFqn1ku7p+Eci4L0PjP1ON3utIZXwnZ3hqq+kIQrR5/N4kvY47PeiPf0Bhq4/8czTO+Pjr+LZRjrkf8tbVMizjB57lscfgJ3i9jT9KMlvjJcz/ANPczlMVhbmGuTbubfn2ws7dym5TwqVX4X/qrH76H6Zlr5Pfyp/rPzhGx/7fexs7NUJvINVZtp+hKhllSCUpcZ8aN9trfkQcXo6xiqoquxOcatuTdav124ypSnKTqX+vS7tfMi8hYPqne28dunKTqX+vT7tfMchYPqnecduq1mWPxWaY2WNx9ZznLe3bm2LYtiVugs7NmizRFu3GUQjV1zXPCq2ufprTWP1Hi1RwlJ+TTSqVH6MVz9srbkurctpHxuPtYSjhVzr6I6/DtbLNmq7OUbHYGnCNKmqcFsSSXYjz2ZmZzlexGUZPYwyAAAAD44zDUcbhZYXEwvCacZLpT3o+7dyq3XFdO2GKqYqjKXwzfMcPk+VVMfifRpxvZc/Morrbsl2mzD2K8Rdpt07Z/M+583K4opmqeh14zDG18xx08bi5XnOTlL28y6luXUj0WzaptURbo2RqUFVU1VTVKc0BnGDyPUP7bmM2oeTnG6Tbu7WVl2EHSuGuYnD+btxrzjsbsLcpt151JTUvCRmOZXoZSnQp/wDtf+LJdq2Q/wCO3rImC0FZs/qvfqq+Hj36uxtvY2qrVTqhSG25OUndva3ztl6hPAGr8Eef+XwksjxE/Op+dT64N7Y+xu/Y+o5PygwfBrjEU7J1T7+vv/ztWmBvZxwJ6GinNrBA6m0jlmpEp4ym41ErKpDZK3Q73Ul2rZtta5PwWkr2E1UTnHVOzw/M2i9h6Lu3apdbglrqf8HOY2/+qTv+Ei7p8pKcv1W/j4Ic6PnoqenJNi/XEO7fiPrnJb9XO/wY5Pq9I5JsX64h3b8Q5yW/Vzv8Dk+r0kRqbg/x+Q5a8w/a4VIRtxrJxkrtJOzvdXfSTMFpq1ibkWuDNMzs6Wq9hKrdPCzzU8uERpPAvWqftWKw/G83iwlbrvJX935I5rykojg26unXHyWOj511Qm+F/wCqsfvofpmQfJ7+VP8AWfnDdj/2+9jZ2aoWvR2i56owlTEQzBU+JLi2cONfYne/GVt5U6R0rGDrppmjhZxnty/yUqxhvOxM55LBySVfXke5fjK/nJT6r4/9W/k+fS+HicklX15HuX4xzkp9V8f+pyfPpfDxU/Vem8VpnHxw2JqxmpLjQnHZdLY009zXt3r2XGAx9GMtzVTGWW2ES/Zm1VlKJwuIr4PELEYStKE1ulF2a9qJldFNyng1xnHU1RVNM5w3/SOazzrTlHMKy86UWpf3Rbi37Wr+0890hh4w+JrtxsjZ7p1r2xcmu3FUpghtwAAAAAGU8LufeXxccjw8/NhadXrm15sfYnfta6DrPJ/B8GicRVtnVHu6Z7/8VeOu5zwIZz2I6RXrfHg21LKKl5Gmr8zqbfyKedO4OJ2zuS+JXXnk11L/AEqXef6McvYPrnccSunJrqX+lS7z/Q5ewfXO44ldQWfZDmGn8VHD5nSSco8aLi7xavbf0rnXWukn4XGWsVTNVqdmpou2qrc5VOPlOY18pzOnmGF9KnK6XStzXY02vabMRYpv2qrVWyfzPuYt1zRVFUdDsNgsXQzbLI4rCVPMqQunzq6/Brd2o87u26rF2aK410yvqaorpzjpdc8ZgquBxc8Ji6dpwk4y7V/jnPSLd2LlEV0TqnXDn6qZpmYl9sozCvk+ZQzDA2U4O6urrammmuhptHxiLNN+3NqvZLNFc0VRVC9R4Wcdbzsop3/vl8ihnyctesndCdyhV1PPKzjfVFP45fIc27frJ3eJyhV6KH1Nr/Mc/wAueAeGhThK3G4rblKzTSu9yuugl4LQ1nDXPOcKapjZ0NN7F1XKeDllColwitM4F8LV8pica4+ZaEE+mSu2vYmvejmPKS5Tlbt9Oue78z3LLR9M/qqTHC/9VY/fQ/TMh+T38qf6z84bcf8At97Gzs1QtGkdZ4jTGFnh6OCjUU5ca7k1bYlbYn0FXpDRdGMriqqqYyjJJsYmbUTEQnuVnG+qKfxy+RA5t2/WTu8W/lCr0TlZxvqin8cvkObdv1k7vE5Qq9FUdT6ixupMcsTjYxjxVxYxjeyW/n2t9L6i3wWBt4SiaKNee2ZRL16q7OcocmNTd+DjDTw2i8PGqrOSlP2SlKS/BpnBaYrivG1zHRlG6IiV3hIytRmspWJIAAAAPWfH4j8na9tl91+a/UZjLPWxPYyLE8GepcViJYjEYzDynNuUnx57W3dv0DsKNPYOimKaaaoiNUao+5VTgbsznMx+dyR0twb47AZ5Txmb1qMoU3xlGEpNuS9G94pWT2+xEbHadtXbFVuzExM6s5y2dPTLZZwVVNcVVZZQ045dZAACua501+8uUKhRlGNWEuNTlLd0STaTdmvxSLLRmP4pe4U66Z2x8vz3o+Jsedpyjaz/AJLM/wDtOH+OfgOh5w4Xqq3R9yBxC51x+dy9aAyPNtP5fPBZpXpyhxuNT4jk7Xvxk+MlsvZq3O5FDpbF2MVci5aiYnpzy7tkz+ZJuFtV26Zpqe+q9FZdqOXl5ydOta3lIq9+hSj/ADL3PrMYDSt7Cfpj9VPVP+T0fLsZv4am7r2So+I4Ks4hO2Gx9CS6ZceL9yUvzLyjyiw8x+qmqN0/7CFOAr6Jh8uSzP8A7Th/jn4D75w4Xqq3R9zHELnXH53HJZn/ANpw/wAc/AOcOF6qt0fccQudcfncclmf/acP8c/AOcOF6qt0fccQudcfnc5+V8FGJlVUs3zKKjzxpJtv/lJJL4WR7/lHRl/4aJz65+kfVsowE/8AvO5peXYDC5Zgo4PA0VCEVZJfm3vb523vOZvXq71c3Lk5zKxooiiMqUNrvIcTqLI1gsFVjGanGa490nZNWuk2t/QTNF4yjCX/ADlcTMZTGppxNmbtHBhn3JZn/wBpw/xz8B0XOHC9VW6PuQOIXOuPzuOSzP8A7Th/jn4BzhwvVVuj7jiFzrj87jksz/7Th/jn4BzhwvVVuj7jiFzrj87jksz/AO04f45+Ac4cL1Vbo+44hc64/O45LM/+04f45+Ac4cL1Vbo+44hc64/O5M5JwVwpV1VzvGqaW3ydNNJ9Tk9tuxLtIWJ8opmmYsU5T1z9G63gMpzrlpMYxhFRhGyWxJbkjmpmZnOVi8m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Z"/>
          <p:cNvSpPr>
            <a:spLocks noChangeAspect="1" noChangeArrowheads="1"/>
          </p:cNvSpPr>
          <p:nvPr/>
        </p:nvSpPr>
        <p:spPr bwMode="auto">
          <a:xfrm>
            <a:off x="116711" y="-108346"/>
            <a:ext cx="228660" cy="228601"/>
          </a:xfrm>
          <a:prstGeom prst="rect">
            <a:avLst/>
          </a:prstGeom>
          <a:noFill/>
        </p:spPr>
        <p:txBody>
          <a:bodyPr vert="horz" wrap="square" lIns="68589" tIns="34295" rIns="68589" bIns="34295" numCol="1" anchor="t" anchorCtr="0" compatLnSpc="1">
            <a:prstTxWarp prst="textNoShape">
              <a:avLst/>
            </a:prstTxWarp>
          </a:bodyPr>
          <a:lstStyle/>
          <a:p>
            <a:pPr defTabSz="457124"/>
            <a:endParaRPr lang="en-US">
              <a:solidFill>
                <a:srgbClr val="092E4D"/>
              </a:solidFill>
            </a:endParaRPr>
          </a:p>
        </p:txBody>
      </p:sp>
      <p:sp>
        <p:nvSpPr>
          <p:cNvPr id="58382" name="AutoShape 14" descr="data:image/jpeg;base64,/9j/4AAQSkZJRgABAQAAAQABAAD/2wCEAAkGBwgHBhQIBwgWFhUXGR4aGBgYGR4fGhwaICAbISIfHx0dKCghHBwxICAlIjEtJS0vLi4uICIzRDMtNygtMiwBCgoKDg0OGxAQGzQkICQ1NDQyLDc3Ny00MTAsNy03NDEvNCwrMCwvLDA0Lyw0LCwsNjQsLzgsLC8sLCwsLCwsLP/AABEIAOEA4QMBEQACEQEDEQH/xAAcAAEAAwACAwAAAAAAAAAAAAAABQYHBAgBAgP/xABCEAACAQIDAgkIBwgCAwAAAAAAAQIDEQQFBiExBxIXQVFhcZPSEyIyVYGRktEVNlRzobGyFBYjQlNyweGCo0NSYv/EABsBAQACAwEBAAAAAAAAAAAAAAAEBQEDBgcC/8QAOxEBAAECAgQJCwUAAgMAAAAAAAECAwQRBSExkRIUFRZBUWGB4QYTUlNicaGx0dLwIjM0csEy4iNCQ//aAAwDAQACEQMRAD8AvB5e6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DPsbUy3JK+OoxTlTpylFPddJtXtzEjC2ou36LdWyZiN74u1TTRNUdDJuU7UXRR7t+I63kDCe1v8ABVceu9jR9DZlmub5Gsfm8IJzk+Ioxa8xbLtNve726rPnOb0pYsWL/m7Oerbnr1rDDV110cKpF8IWsq2np08Hlqg6svOlxk2ow3LYmtrf4J9KJeiNF04qKq7ufBjVGXTPg14rEzayinapnKdqLood2/EXPIGE9rf4IfHrvY5WV8KGaxzCH0pCk6V0p8WDUlHpW17t9rbTVf8AJ+x5ufNTPC6M58H1Rjq+FHC2NdjJSjxou6e5nHzGWqVs8gAKdrDXuEyCu8FhaPlay9JXtGH9z3t9S96LnR+h68VT5yueDT8Z931Q7+Li3PBjXKky4T9Qyd1CgupQl/mReR5P4T2t8fRD49d7HjlO1F0UO7fiHIGE9rf4HHrvYcp2ouih3b8Q5Awntb/A49d7DlO1F0UO7fiHIGE9rf4HHrvYmMj4VKjrKlnuDiov/wAlK+zrcG3ddjv1Mh4rydjg52KtfVP1+u9tt4/XlXDTaNWnXoxrUKilGSTi07pp7U0+dHMVUzTM01RlMLKJiYzhXtfZ7i9PZEsZgYxc3UjDzk2kmpO9k10FhorB0Yq/wLmeWUzq7mjE3Zt0Z0s75TtRdFDu34jo+QMJ7W/wV/HrvYcp2ouih3b8Q5Awntb/AAOPXew5TtRdFDu34hyBhPa3+Bx672HKdqLood2/EOQMJ7W/wOPXex7Q4UNQxd3ToPthL/EhPk/hJ6at8fQ49d7Fo0vwk0MzxkcFmuFVKUmlGcXeDk9yd9sb82/2FVjtBVWaJuWquFEbY6fFJs42K54NUZL8c+ngAAAAAQ+sfqni/uZ/pZN0d/Ltf2j5tN/9qr3MR0tktTP88p5fC/Fe2bXNBek+3mXW0dxjsVGFsVXJ29Hv6FNZtTcrilvmJr4TKMslWqWhSpQvZc0Yrcl2bEjz+iiu/dimNdVU/GV5MxRTn0Q69ZzmdfOM0qZjivSnK9uhblFdSVl7D0XDWKbFqm1Tsj8z71Dcrmuqap6XCNz4ANj4Kc/+kMn+i8RP+JQSUeul/L7vR7OL0nGadwfmr3nqdlXz6d+3et8Fe4VPBnbHyXkok14nLiwcugzEZzkS6z1a9TE1ZYitK8ptyk+lt3b97PTqaIoiKadkatznJmZnOX3yvBVMyzKlgaUknUmopvcrvf8A5Nd+7Fm3VcnZEZs0U8KqKetpUeCXDcXzs5nfntTjb82czPlJX0W43rHk+PSOSXC+uKnwR+Y5yV+rjfJyfHpILUXBvmWXVIvKHLERle+xRlFq2+7s0+roJ+D07ZuxPnv0THfn8Gm7gq6f+OtEfuVqb1NP3x+ZM5VwfrI+P0aeLXfRatwd4PMsv0zHCZtQcJRlJRTab4jd1ub52zk9L3bN3EzXanOJiM/etMLTXTbyqRvC/wDVWP30P0zJPk9/Kn+s/OGvH/t97Gzs1QuOiNGUdT4KpiKuOlT4k+LaMU77E77e0ptJ6VqwddNMU55xml4fDRdiZmVj5JcL64qfBH5lbzkr9XG+Ujk+PSOSXC+uKnwR+Y5yV+rjfJyfHpKBqfJKmns5ll1Ssp2Sakla6a6NtnzbzoMFi4xVmLsRl2e5BvWpt18FEy2RbRMja1OymW1ZYjLqVapvlCMn2tJnmV6mKblVMdEy6Kic6YlyTW+gAAAAQ+sfqni/uZ/pZN0d/Ltf2j5tN/8Aaq9yC4Lcg+i8k+kMRD+JXtLrVP8AlXt9L2roJ2nMZ5695un/AI0fPp+m/racFa4FHCnbKH4Xs+82GRYee+06vZ/JH3+d7I9JN8n8HtxFXuj/AGf83tOOvf8AzjvVrg0wGEzHVKo4/DxqRVOcuLJXjdWSunse/nLPTV65aws1W5ynONcI+EopquZVQ1392cg9R4fuYfI4/j+K9bVvn6rXzFv0Y3K/qTE6J09FwxWU4edTmpQo03L27LRXb7Llhg7ekcVrpuVRT1zM5ePc0XasPb20xn1ZM/o6wlh9QU8ywWWUaEIPbTowinKD2SUpJJydt25XSdth0NWjIrw9VquuapnpmZ1T0ZR0dvTl0oEYnKuKoiIjsbjh69LE4eOIw81KMkpRa3NNXT9xwtdFVFU01RlMLqJiYzh7tKSsz5ZdbszwFbK8wqYDEq0qcnF9fQ+xqzXael2b1N63Tcp2Tr/Pc52uiaKppnofClUqUasatGbjKLTi1vTTumuu5sqpiqJpnXEsRMxOcLLHhA1Slb6T/wCun4SsnQuC9D4z9Ujjd7rOULVPrJd3T8JjkXBeh8Z+pxu91nKFqn1ku7p+Eci4L0PjP1ON3utIZXwnZ3hqq+kIQrR5/N4kvY47PeiPf0Bhq4/8czTO+Pjr+LZRjrkf8tbVMizjB57lscfgJ3i9jT9KMlvjJcz/ANPczlMVhbmGuTbubfn2ws7dym5TwqVX4X/qrH76H6Zlr5Pfyp/rPzhGx/7fexs7NUJvINVZtp+hKhllSCUpcZ8aN9trfkQcXo6xiqoquxOcatuTdav124ypSnKTqX+vS7tfMi8hYPqne28dunKTqX+vT7tfMchYPqnecduq1mWPxWaY2WNx9ZznLe3bm2LYtiVugs7NmizRFu3GUQjV1zXPCq2ufprTWP1Hi1RwlJ+TTSqVH6MVz9srbkurctpHxuPtYSjhVzr6I6/DtbLNmq7OUbHYGnCNKmqcFsSSXYjz2ZmZzlexGUZPYwyAAAAD44zDUcbhZYXEwvCacZLpT3o+7dyq3XFdO2GKqYqjKXwzfMcPk+VVMfifRpxvZc/Morrbsl2mzD2K8Rdpt07Z/M+583K4opmqeh14zDG18xx08bi5XnOTlL28y6luXUj0WzaptURbo2RqUFVU1VTVKc0BnGDyPUP7bmM2oeTnG6Tbu7WVl2EHSuGuYnD+btxrzjsbsLcpt151JTUvCRmOZXoZSnQp/wDtf+LJdq2Q/wCO3rImC0FZs/qvfqq+Hj36uxtvY2qrVTqhSG25OUndva3ztl6hPAGr8Eef+XwksjxE/Op+dT64N7Y+xu/Y+o5PygwfBrjEU7J1T7+vv/ztWmBvZxwJ6GinNrBA6m0jlmpEp4ym41ErKpDZK3Q73Ul2rZtta5PwWkr2E1UTnHVOzw/M2i9h6Lu3apdbglrqf8HOY2/+qTv+Ei7p8pKcv1W/j4Ic6PnoqenJNi/XEO7fiPrnJb9XO/wY5Pq9I5JsX64h3b8Q5yW/Vzv8Dk+r0kRqbg/x+Q5a8w/a4VIRtxrJxkrtJOzvdXfSTMFpq1ibkWuDNMzs6Wq9hKrdPCzzU8uERpPAvWqftWKw/G83iwlbrvJX935I5rykojg26unXHyWOj511Qm+F/wCqsfvofpmQfJ7+VP8AWfnDdj/2+9jZ2aoWvR2i56owlTEQzBU+JLi2cONfYne/GVt5U6R0rGDrppmjhZxnty/yUqxhvOxM55LBySVfXke5fjK/nJT6r4/9W/k+fS+HicklX15HuX4xzkp9V8f+pyfPpfDxU/Vem8VpnHxw2JqxmpLjQnHZdLY009zXt3r2XGAx9GMtzVTGWW2ES/Zm1VlKJwuIr4PELEYStKE1ulF2a9qJldFNyng1xnHU1RVNM5w3/SOazzrTlHMKy86UWpf3Rbi37Wr+0890hh4w+JrtxsjZ7p1r2xcmu3FUpghtwAAAAAGU8LufeXxccjw8/NhadXrm15sfYnfta6DrPJ/B8GicRVtnVHu6Z7/8VeOu5zwIZz2I6RXrfHg21LKKl5Gmr8zqbfyKedO4OJ2zuS+JXXnk11L/AEqXef6McvYPrnccSunJrqX+lS7z/Q5ewfXO44ldQWfZDmGn8VHD5nSSco8aLi7xavbf0rnXWukn4XGWsVTNVqdmpou2qrc5VOPlOY18pzOnmGF9KnK6XStzXY02vabMRYpv2qrVWyfzPuYt1zRVFUdDsNgsXQzbLI4rCVPMqQunzq6/Brd2o87u26rF2aK410yvqaorpzjpdc8ZgquBxc8Ji6dpwk4y7V/jnPSLd2LlEV0TqnXDn6qZpmYl9sozCvk+ZQzDA2U4O6urrammmuhptHxiLNN+3NqvZLNFc0VRVC9R4Wcdbzsop3/vl8ihnyctesndCdyhV1PPKzjfVFP45fIc27frJ3eJyhV6KH1Nr/Mc/wAueAeGhThK3G4rblKzTSu9yuugl4LQ1nDXPOcKapjZ0NN7F1XKeDllColwitM4F8LV8pica4+ZaEE+mSu2vYmvejmPKS5Tlbt9Oue78z3LLR9M/qqTHC/9VY/fQ/TMh+T38qf6z84bcf8At97Gzs1QtGkdZ4jTGFnh6OCjUU5ca7k1bYlbYn0FXpDRdGMriqqqYyjJJsYmbUTEQnuVnG+qKfxy+RA5t2/WTu8W/lCr0TlZxvqin8cvkObdv1k7vE5Qq9FUdT6ixupMcsTjYxjxVxYxjeyW/n2t9L6i3wWBt4SiaKNee2ZRL16q7OcocmNTd+DjDTw2i8PGqrOSlP2SlKS/BpnBaYrivG1zHRlG6IiV3hIytRmspWJIAAAAPWfH4j8na9tl91+a/UZjLPWxPYyLE8GepcViJYjEYzDynNuUnx57W3dv0DsKNPYOimKaaaoiNUao+5VTgbsznMx+dyR0twb47AZ5Txmb1qMoU3xlGEpNuS9G94pWT2+xEbHadtXbFVuzExM6s5y2dPTLZZwVVNcVVZZQ045dZAACua501+8uUKhRlGNWEuNTlLd0STaTdmvxSLLRmP4pe4U66Z2x8vz3o+Jsedpyjaz/AJLM/wDtOH+OfgOh5w4Xqq3R9yBxC51x+dy9aAyPNtP5fPBZpXpyhxuNT4jk7Xvxk+MlsvZq3O5FDpbF2MVci5aiYnpzy7tkz+ZJuFtV26Zpqe+q9FZdqOXl5ydOta3lIq9+hSj/ADL3PrMYDSt7Cfpj9VPVP+T0fLsZv4am7r2So+I4Ks4hO2Gx9CS6ZceL9yUvzLyjyiw8x+qmqN0/7CFOAr6Jh8uSzP8A7Th/jn4D75w4Xqq3R9zHELnXH53HJZn/ANpw/wAc/AOcOF6qt0fccQudcfncclmf/acP8c/AOcOF6qt0fccQudcfnc5+V8FGJlVUs3zKKjzxpJtv/lJJL4WR7/lHRl/4aJz65+kfVsowE/8AvO5peXYDC5Zgo4PA0VCEVZJfm3vb523vOZvXq71c3Lk5zKxooiiMqUNrvIcTqLI1gsFVjGanGa490nZNWuk2t/QTNF4yjCX/ADlcTMZTGppxNmbtHBhn3JZn/wBpw/xz8B0XOHC9VW6PuQOIXOuPzuOSzP8A7Th/jn4BzhwvVVuj7jiFzrj87jksz/7Th/jn4BzhwvVVuj7jiFzrj87jksz/AO04f45+Ac4cL1Vbo+44hc64/O45LM/+04f45+Ac4cL1Vbo+44hc64/O5M5JwVwpV1VzvGqaW3ydNNJ9Tk9tuxLtIWJ8opmmYsU5T1z9G63gMpzrlpMYxhFRhGyWxJbkjmpmZnOVi8m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Z"/>
          <p:cNvSpPr>
            <a:spLocks noChangeAspect="1" noChangeArrowheads="1"/>
          </p:cNvSpPr>
          <p:nvPr/>
        </p:nvSpPr>
        <p:spPr bwMode="auto">
          <a:xfrm>
            <a:off x="116711" y="-108346"/>
            <a:ext cx="228660" cy="228601"/>
          </a:xfrm>
          <a:prstGeom prst="rect">
            <a:avLst/>
          </a:prstGeom>
          <a:noFill/>
        </p:spPr>
        <p:txBody>
          <a:bodyPr vert="horz" wrap="square" lIns="68589" tIns="34295" rIns="68589" bIns="34295" numCol="1" anchor="t" anchorCtr="0" compatLnSpc="1">
            <a:prstTxWarp prst="textNoShape">
              <a:avLst/>
            </a:prstTxWarp>
          </a:bodyPr>
          <a:lstStyle/>
          <a:p>
            <a:pPr defTabSz="457124"/>
            <a:endParaRPr lang="en-US">
              <a:solidFill>
                <a:srgbClr val="092E4D"/>
              </a:solidFill>
            </a:endParaRPr>
          </a:p>
        </p:txBody>
      </p:sp>
      <p:sp>
        <p:nvSpPr>
          <p:cNvPr id="24" name="Rectangle 23"/>
          <p:cNvSpPr/>
          <p:nvPr/>
        </p:nvSpPr>
        <p:spPr>
          <a:xfrm>
            <a:off x="3924132" y="1109153"/>
            <a:ext cx="4893553" cy="401393"/>
          </a:xfrm>
          <a:prstGeom prst="rect">
            <a:avLst/>
          </a:prstGeom>
          <a:gradFill>
            <a:gsLst>
              <a:gs pos="0">
                <a:srgbClr val="0096D6">
                  <a:lumMod val="50000"/>
                </a:srgbClr>
              </a:gs>
              <a:gs pos="100000">
                <a:srgbClr val="ABDFF0">
                  <a:lumMod val="50000"/>
                </a:srgbClr>
              </a:gs>
            </a:gsLst>
            <a:lin ang="6600000" scaled="0"/>
          </a:gradFill>
          <a:ln w="12700" cap="flat" cmpd="sng" algn="ctr">
            <a:noFill/>
            <a:prstDash val="solid"/>
          </a:ln>
          <a:effectLst>
            <a:innerShdw blurRad="63500" dist="50800" dir="10800000">
              <a:prstClr val="black">
                <a:alpha val="50000"/>
              </a:prstClr>
            </a:innerShdw>
          </a:effectLst>
        </p:spPr>
        <p:txBody>
          <a:bodyPr lIns="68589" tIns="34295" rIns="68589" bIns="34295" rtlCol="0" anchor="ctr"/>
          <a:lstStyle/>
          <a:p>
            <a:pPr marL="133368" algn="ctr" defTabSz="457124">
              <a:defRPr/>
            </a:pPr>
            <a:r>
              <a:rPr lang="en-US" sz="1100" b="1" dirty="0">
                <a:solidFill>
                  <a:srgbClr val="FFFFFF"/>
                </a:solidFill>
              </a:rPr>
              <a:t>Mobile banking in the US increased sharply from 21% of customers in 2011 to 32% in 2012</a:t>
            </a:r>
          </a:p>
        </p:txBody>
      </p:sp>
      <p:grpSp>
        <p:nvGrpSpPr>
          <p:cNvPr id="42" name="Group 41"/>
          <p:cNvGrpSpPr/>
          <p:nvPr/>
        </p:nvGrpSpPr>
        <p:grpSpPr>
          <a:xfrm>
            <a:off x="228658" y="800101"/>
            <a:ext cx="3702108" cy="3629025"/>
            <a:chOff x="304797" y="1066800"/>
            <a:chExt cx="4934859" cy="4838700"/>
          </a:xfrm>
        </p:grpSpPr>
        <p:sp>
          <p:nvSpPr>
            <p:cNvPr id="17" name="Rectangle 16"/>
            <p:cNvSpPr/>
            <p:nvPr/>
          </p:nvSpPr>
          <p:spPr>
            <a:xfrm rot="10800000">
              <a:off x="304797" y="1066800"/>
              <a:ext cx="4934859" cy="4838700"/>
            </a:xfrm>
            <a:prstGeom prst="rect">
              <a:avLst/>
            </a:prstGeom>
            <a:gradFill>
              <a:gsLst>
                <a:gs pos="100000">
                  <a:schemeClr val="accent3">
                    <a:lumMod val="50000"/>
                    <a:alpha val="0"/>
                  </a:schemeClr>
                </a:gs>
                <a:gs pos="50000">
                  <a:schemeClr val="tx1">
                    <a:lumMod val="40000"/>
                    <a:lumOff val="60000"/>
                  </a:schemeClr>
                </a:gs>
                <a:gs pos="0">
                  <a:schemeClr val="accent3">
                    <a:lumMod val="90000"/>
                    <a:alpha val="0"/>
                  </a:schemeClr>
                </a:gs>
              </a:gsLst>
              <a:lin ang="162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24"/>
              <a:endParaRPr lang="en-US" dirty="0" smtClean="0">
                <a:solidFill>
                  <a:prstClr val="white"/>
                </a:solidFill>
              </a:endParaRPr>
            </a:p>
          </p:txBody>
        </p:sp>
        <p:sp>
          <p:nvSpPr>
            <p:cNvPr id="15" name="Rectangle 14"/>
            <p:cNvSpPr/>
            <p:nvPr/>
          </p:nvSpPr>
          <p:spPr>
            <a:xfrm>
              <a:off x="457200" y="2106023"/>
              <a:ext cx="4597400" cy="1969771"/>
            </a:xfrm>
            <a:prstGeom prst="rect">
              <a:avLst/>
            </a:prstGeom>
          </p:spPr>
          <p:txBody>
            <a:bodyPr wrap="square">
              <a:spAutoFit/>
            </a:bodyPr>
            <a:lstStyle/>
            <a:p>
              <a:pPr defTabSz="457124"/>
              <a:r>
                <a:rPr lang="en-US" sz="1500" dirty="0">
                  <a:solidFill>
                    <a:srgbClr val="092E4D">
                      <a:lumMod val="50000"/>
                    </a:srgbClr>
                  </a:solidFill>
                </a:rPr>
                <a:t>“In June 2013, the bank reached a key tipping point, with the number of customers using their </a:t>
              </a:r>
              <a:r>
                <a:rPr lang="en-US" sz="1500" dirty="0" err="1">
                  <a:solidFill>
                    <a:srgbClr val="092E4D">
                      <a:lumMod val="50000"/>
                    </a:srgbClr>
                  </a:solidFill>
                </a:rPr>
                <a:t>smartphone</a:t>
              </a:r>
              <a:r>
                <a:rPr lang="en-US" sz="1500" dirty="0">
                  <a:solidFill>
                    <a:srgbClr val="092E4D">
                      <a:lumMod val="50000"/>
                    </a:srgbClr>
                  </a:solidFill>
                </a:rPr>
                <a:t> or tablet for mobile banking outnumbering those using traditional Internet banking for the first time.”</a:t>
              </a:r>
            </a:p>
          </p:txBody>
        </p:sp>
      </p:grpSp>
      <p:grpSp>
        <p:nvGrpSpPr>
          <p:cNvPr id="41" name="Group 40"/>
          <p:cNvGrpSpPr/>
          <p:nvPr/>
        </p:nvGrpSpPr>
        <p:grpSpPr>
          <a:xfrm>
            <a:off x="145120" y="3669434"/>
            <a:ext cx="3018005" cy="724659"/>
            <a:chOff x="193441" y="4892577"/>
            <a:chExt cx="4022959" cy="966212"/>
          </a:xfrm>
        </p:grpSpPr>
        <p:sp>
          <p:nvSpPr>
            <p:cNvPr id="21" name="Rectangle 20"/>
            <p:cNvSpPr/>
            <p:nvPr/>
          </p:nvSpPr>
          <p:spPr>
            <a:xfrm rot="434267">
              <a:off x="2511725" y="5483223"/>
              <a:ext cx="1479512" cy="375566"/>
            </a:xfrm>
            <a:prstGeom prst="rect">
              <a:avLst/>
            </a:prstGeom>
            <a:gradFill flip="none" rotWithShape="1">
              <a:gsLst>
                <a:gs pos="0">
                  <a:srgbClr val="000000"/>
                </a:gs>
                <a:gs pos="100000">
                  <a:schemeClr val="accent2">
                    <a:alpha val="0"/>
                  </a:schemeClr>
                </a:gs>
              </a:gsLst>
              <a:path path="shape">
                <a:fillToRect l="50000" t="50000" r="50000" b="50000"/>
              </a:path>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24"/>
              <a:endParaRPr lang="en-US" dirty="0" smtClean="0">
                <a:solidFill>
                  <a:prstClr val="white"/>
                </a:solidFill>
              </a:endParaRPr>
            </a:p>
          </p:txBody>
        </p:sp>
        <p:grpSp>
          <p:nvGrpSpPr>
            <p:cNvPr id="25" name="Group 24"/>
            <p:cNvGrpSpPr/>
            <p:nvPr/>
          </p:nvGrpSpPr>
          <p:grpSpPr>
            <a:xfrm>
              <a:off x="193441" y="4892577"/>
              <a:ext cx="4022959" cy="857059"/>
              <a:chOff x="193441" y="4269123"/>
              <a:chExt cx="4022959" cy="857059"/>
            </a:xfrm>
          </p:grpSpPr>
          <p:sp>
            <p:nvSpPr>
              <p:cNvPr id="37" name="Rectangle 36"/>
              <p:cNvSpPr/>
              <p:nvPr/>
            </p:nvSpPr>
            <p:spPr>
              <a:xfrm rot="389044">
                <a:off x="1392288" y="4623404"/>
                <a:ext cx="2626813" cy="418496"/>
              </a:xfrm>
              <a:prstGeom prst="rect">
                <a:avLst/>
              </a:prstGeom>
              <a:gradFill flip="none" rotWithShape="1">
                <a:gsLst>
                  <a:gs pos="0">
                    <a:srgbClr val="000000">
                      <a:alpha val="70000"/>
                    </a:srgbClr>
                  </a:gs>
                  <a:gs pos="100000">
                    <a:srgbClr val="ABDFF0">
                      <a:alpha val="0"/>
                    </a:srgbClr>
                  </a:gs>
                </a:gsLst>
                <a:path path="shape">
                  <a:fillToRect l="50000" t="50000" r="50000" b="50000"/>
                </a:path>
                <a:tileRect/>
              </a:gradFill>
              <a:ln w="25400" cap="flat" cmpd="sng" algn="ctr">
                <a:noFill/>
                <a:prstDash val="solid"/>
              </a:ln>
              <a:effectLst/>
            </p:spPr>
            <p:txBody>
              <a:bodyPr rtlCol="0" anchor="ctr"/>
              <a:lstStyle/>
              <a:p>
                <a:pPr algn="ctr" defTabSz="685891">
                  <a:defRPr/>
                </a:pPr>
                <a:endParaRPr lang="en-US" sz="1400" dirty="0">
                  <a:solidFill>
                    <a:srgbClr val="FFFFFF"/>
                  </a:solidFill>
                  <a:latin typeface="Arial"/>
                </a:endParaRPr>
              </a:p>
            </p:txBody>
          </p:sp>
          <p:grpSp>
            <p:nvGrpSpPr>
              <p:cNvPr id="5" name="Group 35"/>
              <p:cNvGrpSpPr/>
              <p:nvPr/>
            </p:nvGrpSpPr>
            <p:grpSpPr>
              <a:xfrm>
                <a:off x="193441" y="4269123"/>
                <a:ext cx="4022959" cy="857059"/>
                <a:chOff x="-1394059" y="-442577"/>
                <a:chExt cx="4022959" cy="857059"/>
              </a:xfrm>
            </p:grpSpPr>
            <p:sp>
              <p:nvSpPr>
                <p:cNvPr id="34" name="Right Triangle 33"/>
                <p:cNvSpPr/>
                <p:nvPr/>
              </p:nvSpPr>
              <p:spPr>
                <a:xfrm flipH="1">
                  <a:off x="-1394059" y="-442577"/>
                  <a:ext cx="128351" cy="152400"/>
                </a:xfrm>
                <a:prstGeom prst="rtTriangle">
                  <a:avLst/>
                </a:prstGeom>
                <a:solidFill>
                  <a:srgbClr val="000000"/>
                </a:solidFill>
                <a:ln w="25400" cap="flat" cmpd="sng" algn="ctr">
                  <a:noFill/>
                  <a:prstDash val="solid"/>
                </a:ln>
                <a:effectLst/>
              </p:spPr>
              <p:txBody>
                <a:bodyPr rtlCol="0" anchor="ctr"/>
                <a:lstStyle/>
                <a:p>
                  <a:pPr algn="ctr" defTabSz="685891">
                    <a:defRPr/>
                  </a:pPr>
                  <a:endParaRPr lang="en-US" sz="1400" dirty="0">
                    <a:solidFill>
                      <a:srgbClr val="FFFFFF"/>
                    </a:solidFill>
                    <a:latin typeface="Arial"/>
                  </a:endParaRPr>
                </a:p>
              </p:txBody>
            </p:sp>
            <p:sp>
              <p:nvSpPr>
                <p:cNvPr id="35" name="Pentagon 34"/>
                <p:cNvSpPr/>
                <p:nvPr/>
              </p:nvSpPr>
              <p:spPr>
                <a:xfrm>
                  <a:off x="-1394059" y="-293891"/>
                  <a:ext cx="4022959" cy="708373"/>
                </a:xfrm>
                <a:prstGeom prst="homePlate">
                  <a:avLst/>
                </a:prstGeom>
                <a:gradFill>
                  <a:gsLst>
                    <a:gs pos="0">
                      <a:srgbClr val="0096D6">
                        <a:lumMod val="50000"/>
                      </a:srgbClr>
                    </a:gs>
                    <a:gs pos="100000">
                      <a:srgbClr val="ABDFF0">
                        <a:lumMod val="50000"/>
                      </a:srgbClr>
                    </a:gs>
                  </a:gsLst>
                  <a:lin ang="6600000" scaled="0"/>
                </a:gradFill>
                <a:ln w="12700" cap="flat" cmpd="sng" algn="ctr">
                  <a:noFill/>
                  <a:prstDash val="solid"/>
                </a:ln>
                <a:effectLst/>
              </p:spPr>
              <p:txBody>
                <a:bodyPr rtlCol="0" anchor="ctr"/>
                <a:lstStyle/>
                <a:p>
                  <a:pPr marL="1070515" indent="-42868" defTabSz="457124">
                    <a:defRPr/>
                  </a:pPr>
                  <a:r>
                    <a:rPr lang="en-US" sz="1100" b="1" dirty="0">
                      <a:solidFill>
                        <a:srgbClr val="FFFFFF"/>
                      </a:solidFill>
                    </a:rPr>
                    <a:t>ASB, New Zealand </a:t>
                  </a:r>
                </a:p>
                <a:p>
                  <a:pPr marL="1070515" indent="-42868" defTabSz="457124">
                    <a:defRPr/>
                  </a:pPr>
                  <a:r>
                    <a:rPr lang="en-US" sz="1100" b="1" dirty="0">
                      <a:solidFill>
                        <a:srgbClr val="FFFFFF"/>
                      </a:solidFill>
                    </a:rPr>
                    <a:t>2013 Annual Report</a:t>
                  </a:r>
                </a:p>
              </p:txBody>
            </p:sp>
          </p:grpSp>
        </p:grpSp>
      </p:grpSp>
      <p:grpSp>
        <p:nvGrpSpPr>
          <p:cNvPr id="23" name="Group 22"/>
          <p:cNvGrpSpPr/>
          <p:nvPr/>
        </p:nvGrpSpPr>
        <p:grpSpPr>
          <a:xfrm>
            <a:off x="402140" y="3126923"/>
            <a:ext cx="733973" cy="1166985"/>
            <a:chOff x="457200" y="4373706"/>
            <a:chExt cx="740823" cy="1178183"/>
          </a:xfrm>
        </p:grpSpPr>
        <p:sp>
          <p:nvSpPr>
            <p:cNvPr id="22" name="Rectangle 21"/>
            <p:cNvSpPr/>
            <p:nvPr/>
          </p:nvSpPr>
          <p:spPr>
            <a:xfrm>
              <a:off x="457200" y="5176323"/>
              <a:ext cx="720436" cy="375566"/>
            </a:xfrm>
            <a:prstGeom prst="rect">
              <a:avLst/>
            </a:prstGeom>
            <a:gradFill flip="none" rotWithShape="1">
              <a:gsLst>
                <a:gs pos="0">
                  <a:srgbClr val="000000"/>
                </a:gs>
                <a:gs pos="100000">
                  <a:schemeClr val="accent2">
                    <a:alpha val="0"/>
                  </a:schemeClr>
                </a:gs>
              </a:gsLst>
              <a:path path="shape">
                <a:fillToRect l="50000" t="50000" r="50000" b="50000"/>
              </a:path>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24"/>
              <a:endParaRPr lang="en-US" dirty="0" smtClean="0">
                <a:solidFill>
                  <a:prstClr val="white"/>
                </a:solidFill>
              </a:endParaRPr>
            </a:p>
          </p:txBody>
        </p:sp>
        <p:pic>
          <p:nvPicPr>
            <p:cNvPr id="18"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457200" y="4373706"/>
              <a:ext cx="740823" cy="1073727"/>
            </a:xfrm>
            <a:prstGeom prst="rect">
              <a:avLst/>
            </a:prstGeom>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aphicFrame>
        <p:nvGraphicFramePr>
          <p:cNvPr id="19" name="Chart 18"/>
          <p:cNvGraphicFramePr/>
          <p:nvPr>
            <p:extLst>
              <p:ext uri="{D42A27DB-BD31-4B8C-83A1-F6EECF244321}">
                <p14:modId xmlns:p14="http://schemas.microsoft.com/office/powerpoint/2010/main" val="3589341626"/>
              </p:ext>
            </p:extLst>
          </p:nvPr>
        </p:nvGraphicFramePr>
        <p:xfrm>
          <a:off x="3958670" y="1895816"/>
          <a:ext cx="4868202" cy="2674144"/>
        </p:xfrm>
        <a:graphic>
          <a:graphicData uri="http://schemas.openxmlformats.org/drawingml/2006/chart">
            <c:chart xmlns:c="http://schemas.openxmlformats.org/drawingml/2006/chart" xmlns:r="http://schemas.openxmlformats.org/officeDocument/2006/relationships" r:id="rId3"/>
          </a:graphicData>
        </a:graphic>
      </p:graphicFrame>
      <p:sp>
        <p:nvSpPr>
          <p:cNvPr id="20" name="TextBox 19"/>
          <p:cNvSpPr txBox="1"/>
          <p:nvPr/>
        </p:nvSpPr>
        <p:spPr>
          <a:xfrm>
            <a:off x="4053021" y="1583728"/>
            <a:ext cx="4764662" cy="369332"/>
          </a:xfrm>
          <a:prstGeom prst="rect">
            <a:avLst/>
          </a:prstGeom>
          <a:noFill/>
        </p:spPr>
        <p:txBody>
          <a:bodyPr wrap="square" rtlCol="0">
            <a:spAutoFit/>
          </a:bodyPr>
          <a:lstStyle/>
          <a:p>
            <a:pPr algn="ctr" defTabSz="457124"/>
            <a:r>
              <a:rPr lang="en-US" sz="900" b="1" dirty="0">
                <a:solidFill>
                  <a:srgbClr val="092E4D">
                    <a:lumMod val="50000"/>
                  </a:srgbClr>
                </a:solidFill>
              </a:rPr>
              <a:t>Percent of US respondents who experienced each interaction in the previous </a:t>
            </a:r>
            <a:br>
              <a:rPr lang="en-US" sz="900" b="1" dirty="0">
                <a:solidFill>
                  <a:srgbClr val="092E4D">
                    <a:lumMod val="50000"/>
                  </a:srgbClr>
                </a:solidFill>
              </a:rPr>
            </a:br>
            <a:r>
              <a:rPr lang="en-US" sz="900" b="1" dirty="0">
                <a:solidFill>
                  <a:srgbClr val="092E4D">
                    <a:lumMod val="50000"/>
                  </a:srgbClr>
                </a:solidFill>
              </a:rPr>
              <a:t>three months (2012)</a:t>
            </a:r>
          </a:p>
        </p:txBody>
      </p:sp>
      <p:cxnSp>
        <p:nvCxnSpPr>
          <p:cNvPr id="28" name="Straight Connector 27"/>
          <p:cNvCxnSpPr/>
          <p:nvPr/>
        </p:nvCxnSpPr>
        <p:spPr>
          <a:xfrm>
            <a:off x="5367836" y="2300668"/>
            <a:ext cx="50292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4674125" y="2260210"/>
            <a:ext cx="50292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6052364" y="2304465"/>
            <a:ext cx="50292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6734356" y="2842279"/>
            <a:ext cx="50292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7382390" y="3187215"/>
            <a:ext cx="579001" cy="0"/>
          </a:xfrm>
          <a:prstGeom prst="line">
            <a:avLst/>
          </a:prstGeom>
          <a:ln w="28575">
            <a:gradFill flip="none" rotWithShape="1">
              <a:gsLst>
                <a:gs pos="0">
                  <a:srgbClr val="FF0000"/>
                </a:gs>
                <a:gs pos="50000">
                  <a:schemeClr val="bg2"/>
                </a:gs>
                <a:gs pos="100000">
                  <a:srgbClr val="FF0000"/>
                </a:gs>
              </a:gsLst>
              <a:lin ang="0" scaled="1"/>
              <a:tileRect/>
            </a:gra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8104742" y="3174343"/>
            <a:ext cx="502920" cy="0"/>
          </a:xfrm>
          <a:prstGeom prst="line">
            <a:avLst/>
          </a:prstGeom>
          <a:ln w="28575">
            <a:solidFill>
              <a:srgbClr val="FF0000"/>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7373079" y="2286000"/>
            <a:ext cx="20579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38" name="Rectangle 37"/>
          <p:cNvSpPr/>
          <p:nvPr/>
        </p:nvSpPr>
        <p:spPr>
          <a:xfrm>
            <a:off x="7181989" y="2119747"/>
            <a:ext cx="1382350" cy="332510"/>
          </a:xfrm>
          <a:prstGeom prst="rect">
            <a:avLst/>
          </a:prstGeom>
          <a:no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defTabSz="457124"/>
            <a:endParaRPr lang="en-US" dirty="0" smtClean="0">
              <a:solidFill>
                <a:prstClr val="white"/>
              </a:solidFill>
            </a:endParaRPr>
          </a:p>
        </p:txBody>
      </p:sp>
      <p:sp>
        <p:nvSpPr>
          <p:cNvPr id="39" name="Rectangle 38"/>
          <p:cNvSpPr/>
          <p:nvPr/>
        </p:nvSpPr>
        <p:spPr>
          <a:xfrm>
            <a:off x="7660094" y="2152733"/>
            <a:ext cx="696373" cy="247569"/>
          </a:xfrm>
          <a:prstGeom prst="rect">
            <a:avLst/>
          </a:prstGeom>
        </p:spPr>
        <p:txBody>
          <a:bodyPr lIns="0" tIns="0" rIns="0" bIns="0" anchor="ctr" anchorCtr="0">
            <a:noAutofit/>
          </a:bodyPr>
          <a:lstStyle/>
          <a:p>
            <a:pPr algn="ctr" defTabSz="457124">
              <a:defRPr/>
            </a:pPr>
            <a:r>
              <a:rPr lang="en-US" b="1" dirty="0" smtClean="0">
                <a:solidFill>
                  <a:srgbClr val="092E4D"/>
                </a:solidFill>
              </a:rPr>
              <a:t>2011</a:t>
            </a:r>
          </a:p>
        </p:txBody>
      </p:sp>
      <p:sp>
        <p:nvSpPr>
          <p:cNvPr id="40" name="TextBox 39"/>
          <p:cNvSpPr txBox="1"/>
          <p:nvPr/>
        </p:nvSpPr>
        <p:spPr>
          <a:xfrm>
            <a:off x="4013383" y="4589004"/>
            <a:ext cx="4764663" cy="192370"/>
          </a:xfrm>
          <a:prstGeom prst="rect">
            <a:avLst/>
          </a:prstGeom>
          <a:noFill/>
        </p:spPr>
        <p:txBody>
          <a:bodyPr wrap="square" lIns="68589" tIns="34295" rIns="68589" bIns="34295" rtlCol="0">
            <a:spAutoFit/>
          </a:bodyPr>
          <a:lstStyle/>
          <a:p>
            <a:pPr defTabSz="457124"/>
            <a:r>
              <a:rPr lang="en-US" sz="800" dirty="0">
                <a:solidFill>
                  <a:srgbClr val="435153"/>
                </a:solidFill>
              </a:rPr>
              <a:t>Source: Bain/Research Now US NPS surveys, 2012 (n=74,700) and 2011 (n=68,000)</a:t>
            </a:r>
          </a:p>
        </p:txBody>
      </p:sp>
      <p:pic>
        <p:nvPicPr>
          <p:cNvPr id="2050" name="Picture 2" descr="87CAA112-5C7F-42B2-A46D-818D046CFBD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70931" y="1585866"/>
            <a:ext cx="48768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p:cNvSpPr>
            <a:spLocks noGrp="1"/>
          </p:cNvSpPr>
          <p:nvPr>
            <p:ph type="ftr" sz="quarter" idx="11"/>
          </p:nvPr>
        </p:nvSpPr>
        <p:spPr/>
        <p:txBody>
          <a:bodyPr/>
          <a:lstStyle/>
          <a:p>
            <a:r>
              <a:rPr lang="en-US" smtClean="0">
                <a:solidFill>
                  <a:prstClr val="white">
                    <a:lumMod val="65000"/>
                  </a:prstClr>
                </a:solidFill>
              </a:rPr>
              <a:t>CaféX Communications Confidential © 2015 – All Rights Reserved. </a:t>
            </a:r>
            <a:endParaRPr lang="en-US" dirty="0">
              <a:solidFill>
                <a:prstClr val="white">
                  <a:lumMod val="65000"/>
                </a:prstClr>
              </a:solidFill>
            </a:endParaRPr>
          </a:p>
        </p:txBody>
      </p:sp>
      <p:sp>
        <p:nvSpPr>
          <p:cNvPr id="3" name="Slide Number Placeholder 2"/>
          <p:cNvSpPr>
            <a:spLocks noGrp="1"/>
          </p:cNvSpPr>
          <p:nvPr>
            <p:ph type="sldNum" sz="quarter" idx="12"/>
          </p:nvPr>
        </p:nvSpPr>
        <p:spPr/>
        <p:txBody>
          <a:bodyPr/>
          <a:lstStyle/>
          <a:p>
            <a:fld id="{0431C951-9D62-474D-B35D-66AB940D3B2F}" type="slidenum">
              <a:rPr lang="en-US" smtClean="0">
                <a:solidFill>
                  <a:prstClr val="white">
                    <a:lumMod val="65000"/>
                  </a:prstClr>
                </a:solidFill>
              </a:rPr>
              <a:pPr/>
              <a:t>59</a:t>
            </a:fld>
            <a:endParaRPr lang="en-US" dirty="0">
              <a:solidFill>
                <a:prstClr val="white">
                  <a:lumMod val="65000"/>
                </a:prstClr>
              </a:solidFill>
            </a:endParaRPr>
          </a:p>
        </p:txBody>
      </p:sp>
    </p:spTree>
    <p:extLst>
      <p:ext uri="{BB962C8B-B14F-4D97-AF65-F5344CB8AC3E}">
        <p14:creationId xmlns:p14="http://schemas.microsoft.com/office/powerpoint/2010/main" val="173487655"/>
      </p:ext>
    </p:extLst>
  </p:cSld>
  <p:clrMapOvr>
    <a:masterClrMapping/>
  </p:clrMapOvr>
  <p:transition spd="slow">
    <p:wipe dir="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p:txBody>
          <a:bodyPr/>
          <a:lstStyle/>
          <a:p>
            <a:endParaRPr lang="en-US"/>
          </a:p>
        </p:txBody>
      </p:sp>
      <p:sp>
        <p:nvSpPr>
          <p:cNvPr id="2" name="Footer Placeholder 1"/>
          <p:cNvSpPr>
            <a:spLocks noGrp="1"/>
          </p:cNvSpPr>
          <p:nvPr>
            <p:ph type="ftr" sz="quarter" idx="11"/>
          </p:nvPr>
        </p:nvSpPr>
        <p:spPr>
          <a:prstGeom prst="rect">
            <a:avLst/>
          </a:prstGeom>
        </p:spPr>
        <p:txBody>
          <a:bodyPr/>
          <a:lstStyle/>
          <a:p>
            <a:r>
              <a:rPr lang="en-US" smtClean="0">
                <a:solidFill>
                  <a:prstClr val="white"/>
                </a:solidFill>
              </a:rPr>
              <a:t>CaféX Communications Confidential © 2014 – All Rights Reserved. </a:t>
            </a:r>
            <a:endParaRPr lang="en-US" dirty="0">
              <a:solidFill>
                <a:prstClr val="white"/>
              </a:solidFill>
            </a:endParaRPr>
          </a:p>
        </p:txBody>
      </p:sp>
      <p:sp>
        <p:nvSpPr>
          <p:cNvPr id="4" name="Title 3"/>
          <p:cNvSpPr>
            <a:spLocks noGrp="1"/>
          </p:cNvSpPr>
          <p:nvPr>
            <p:ph type="title"/>
          </p:nvPr>
        </p:nvSpPr>
        <p:spPr/>
        <p:txBody>
          <a:bodyPr/>
          <a:lstStyle/>
          <a:p>
            <a:r>
              <a:rPr lang="en-US" dirty="0" smtClean="0"/>
              <a:t>Mobile &amp; Video</a:t>
            </a:r>
            <a:endParaRPr lang="en-US" dirty="0"/>
          </a:p>
        </p:txBody>
      </p:sp>
      <p:sp>
        <p:nvSpPr>
          <p:cNvPr id="3" name="Slide Number Placeholder 2"/>
          <p:cNvSpPr>
            <a:spLocks noGrp="1"/>
          </p:cNvSpPr>
          <p:nvPr>
            <p:ph type="sldNum" sz="quarter" idx="4294967295"/>
          </p:nvPr>
        </p:nvSpPr>
        <p:spPr>
          <a:xfrm>
            <a:off x="7010400" y="4876800"/>
            <a:ext cx="2133600" cy="273050"/>
          </a:xfrm>
          <a:prstGeom prst="rect">
            <a:avLst/>
          </a:prstGeom>
        </p:spPr>
        <p:txBody>
          <a:bodyPr/>
          <a:lstStyle/>
          <a:p>
            <a:fld id="{0431C951-9D62-474D-B35D-66AB940D3B2F}" type="slidenum">
              <a:rPr lang="en-US" sz="1000" smtClean="0">
                <a:solidFill>
                  <a:srgbClr val="FFFFFF"/>
                </a:solidFill>
              </a:rPr>
              <a:pPr/>
              <a:t>6</a:t>
            </a:fld>
            <a:endParaRPr lang="en-US" sz="1000" dirty="0">
              <a:solidFill>
                <a:srgbClr val="FFFFFF"/>
              </a:solidFill>
            </a:endParaRPr>
          </a:p>
        </p:txBody>
      </p:sp>
    </p:spTree>
    <p:extLst>
      <p:ext uri="{BB962C8B-B14F-4D97-AF65-F5344CB8AC3E}">
        <p14:creationId xmlns:p14="http://schemas.microsoft.com/office/powerpoint/2010/main" val="761045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700" dirty="0"/>
              <a:t>The Mobile Channel Is Growing</a:t>
            </a:r>
          </a:p>
        </p:txBody>
      </p:sp>
      <p:sp>
        <p:nvSpPr>
          <p:cNvPr id="5" name="Rectangle 4"/>
          <p:cNvSpPr/>
          <p:nvPr/>
        </p:nvSpPr>
        <p:spPr>
          <a:xfrm>
            <a:off x="332272" y="4586899"/>
            <a:ext cx="1371227" cy="207759"/>
          </a:xfrm>
          <a:prstGeom prst="rect">
            <a:avLst/>
          </a:prstGeom>
        </p:spPr>
        <p:txBody>
          <a:bodyPr wrap="none" lIns="68589" tIns="34295" rIns="68589" bIns="34295">
            <a:spAutoFit/>
          </a:bodyPr>
          <a:lstStyle/>
          <a:p>
            <a:r>
              <a:rPr lang="en-US" sz="900" dirty="0">
                <a:solidFill>
                  <a:srgbClr val="435153"/>
                </a:solidFill>
              </a:rPr>
              <a:t>Source: Bain &amp; Co. in 2012</a:t>
            </a:r>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332271" y="1427429"/>
            <a:ext cx="5833710" cy="3226723"/>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0" y="1017985"/>
            <a:ext cx="9144000" cy="358188"/>
          </a:xfrm>
          <a:prstGeom prst="rect">
            <a:avLst/>
          </a:prstGeom>
          <a:gradFill>
            <a:gsLst>
              <a:gs pos="0">
                <a:schemeClr val="tx1">
                  <a:lumMod val="75000"/>
                </a:schemeClr>
              </a:gs>
              <a:gs pos="100000">
                <a:schemeClr val="tx1">
                  <a:lumMod val="50000"/>
                </a:schemeClr>
              </a:gs>
            </a:gsLst>
            <a:lin ang="4800000" scaled="0"/>
          </a:gradFill>
          <a:ln>
            <a:noFill/>
          </a:ln>
          <a:effectLst>
            <a:innerShdw blurRad="63500" dist="50800" dir="16200000">
              <a:prstClr val="black">
                <a:alpha val="25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r>
              <a:rPr lang="en-US" dirty="0">
                <a:solidFill>
                  <a:schemeClr val="bg1"/>
                </a:solidFill>
                <a:effectLst>
                  <a:outerShdw blurRad="38100" dist="38100" dir="2700000" algn="tl">
                    <a:srgbClr val="000000">
                      <a:alpha val="43137"/>
                    </a:srgbClr>
                  </a:outerShdw>
                </a:effectLst>
              </a:rPr>
              <a:t>Asia has the </a:t>
            </a:r>
            <a:r>
              <a:rPr lang="en-US" dirty="0" smtClean="0">
                <a:solidFill>
                  <a:schemeClr val="bg1"/>
                </a:solidFill>
                <a:effectLst>
                  <a:outerShdw blurRad="38100" dist="38100" dir="2700000" algn="tl">
                    <a:srgbClr val="000000">
                      <a:alpha val="43137"/>
                    </a:srgbClr>
                  </a:outerShdw>
                </a:effectLst>
              </a:rPr>
              <a:t>highest </a:t>
            </a:r>
            <a:r>
              <a:rPr lang="en-US" dirty="0">
                <a:solidFill>
                  <a:schemeClr val="bg1"/>
                </a:solidFill>
                <a:effectLst>
                  <a:outerShdw blurRad="38100" dist="38100" dir="2700000" algn="tl">
                    <a:srgbClr val="000000">
                      <a:alpha val="43137"/>
                    </a:srgbClr>
                  </a:outerShdw>
                </a:effectLst>
              </a:rPr>
              <a:t>mobile banking penetration, while the U.S. has the highest usage frequency.</a:t>
            </a:r>
            <a:endParaRPr lang="en-US" dirty="0" smtClean="0">
              <a:solidFill>
                <a:schemeClr val="bg1"/>
              </a:solidFill>
              <a:effectLst>
                <a:outerShdw blurRad="38100" dist="38100" dir="2700000" algn="tl">
                  <a:srgbClr val="000000">
                    <a:alpha val="43137"/>
                  </a:srgbClr>
                </a:outerShdw>
              </a:effectLst>
            </a:endParaRPr>
          </a:p>
        </p:txBody>
      </p:sp>
      <p:grpSp>
        <p:nvGrpSpPr>
          <p:cNvPr id="18" name="Group 17"/>
          <p:cNvGrpSpPr/>
          <p:nvPr/>
        </p:nvGrpSpPr>
        <p:grpSpPr>
          <a:xfrm>
            <a:off x="7006782" y="1851021"/>
            <a:ext cx="2137218" cy="2271929"/>
            <a:chOff x="9339943" y="3295363"/>
            <a:chExt cx="2848882" cy="3029239"/>
          </a:xfrm>
        </p:grpSpPr>
        <p:sp>
          <p:nvSpPr>
            <p:cNvPr id="16" name="Round Single Corner Rectangle 15"/>
            <p:cNvSpPr/>
            <p:nvPr/>
          </p:nvSpPr>
          <p:spPr>
            <a:xfrm rot="16200000">
              <a:off x="9783166" y="2852140"/>
              <a:ext cx="1962436" cy="2848882"/>
            </a:xfrm>
            <a:prstGeom prst="round1Rect">
              <a:avLst>
                <a:gd name="adj" fmla="val 7792"/>
              </a:avLst>
            </a:prstGeom>
            <a:gradFill>
              <a:gsLst>
                <a:gs pos="0">
                  <a:schemeClr val="tx1">
                    <a:lumMod val="20000"/>
                    <a:lumOff val="80000"/>
                  </a:schemeClr>
                </a:gs>
                <a:gs pos="100000">
                  <a:schemeClr val="accent1">
                    <a:tint val="44500"/>
                    <a:satMod val="160000"/>
                    <a:alpha val="0"/>
                  </a:schemeClr>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4" name="Rectangle 13"/>
            <p:cNvSpPr/>
            <p:nvPr/>
          </p:nvSpPr>
          <p:spPr>
            <a:xfrm>
              <a:off x="9595752" y="4555672"/>
              <a:ext cx="142875" cy="142875"/>
            </a:xfrm>
            <a:prstGeom prst="rect">
              <a:avLst/>
            </a:prstGeom>
            <a:solidFill>
              <a:srgbClr val="F76F0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5" name="Rectangle 14"/>
            <p:cNvSpPr/>
            <p:nvPr/>
          </p:nvSpPr>
          <p:spPr>
            <a:xfrm>
              <a:off x="9782170" y="3458652"/>
              <a:ext cx="2028825" cy="861775"/>
            </a:xfrm>
            <a:prstGeom prst="rect">
              <a:avLst/>
            </a:prstGeom>
          </p:spPr>
          <p:txBody>
            <a:bodyPr wrap="square">
              <a:spAutoFit/>
            </a:bodyPr>
            <a:lstStyle/>
            <a:p>
              <a:r>
                <a:rPr lang="en-US" sz="900" dirty="0">
                  <a:solidFill>
                    <a:srgbClr val="435153"/>
                  </a:solidFill>
                </a:rPr>
                <a:t>Percentage of respondents who had mobile banking interactions in the previous three months</a:t>
              </a:r>
            </a:p>
          </p:txBody>
        </p:sp>
        <p:sp>
          <p:nvSpPr>
            <p:cNvPr id="17" name="Rectangle 16"/>
            <p:cNvSpPr/>
            <p:nvPr/>
          </p:nvSpPr>
          <p:spPr>
            <a:xfrm>
              <a:off x="9782170" y="4471022"/>
              <a:ext cx="2028825" cy="677108"/>
            </a:xfrm>
            <a:prstGeom prst="rect">
              <a:avLst/>
            </a:prstGeom>
          </p:spPr>
          <p:txBody>
            <a:bodyPr wrap="square">
              <a:spAutoFit/>
            </a:bodyPr>
            <a:lstStyle/>
            <a:p>
              <a:r>
                <a:rPr lang="en-US" sz="900" dirty="0">
                  <a:solidFill>
                    <a:srgbClr val="435153"/>
                  </a:solidFill>
                </a:rPr>
                <a:t>Average number of uses per respondent in previous three months</a:t>
              </a:r>
            </a:p>
          </p:txBody>
        </p:sp>
        <p:sp>
          <p:nvSpPr>
            <p:cNvPr id="19" name="Round Single Corner Rectangle 18"/>
            <p:cNvSpPr/>
            <p:nvPr/>
          </p:nvSpPr>
          <p:spPr>
            <a:xfrm rot="5400000" flipV="1">
              <a:off x="10230983" y="4366760"/>
              <a:ext cx="1066802" cy="2848882"/>
            </a:xfrm>
            <a:prstGeom prst="round1Rect">
              <a:avLst>
                <a:gd name="adj" fmla="val 7792"/>
              </a:avLst>
            </a:prstGeom>
            <a:gradFill>
              <a:gsLst>
                <a:gs pos="0">
                  <a:schemeClr val="tx1">
                    <a:lumMod val="40000"/>
                    <a:lumOff val="60000"/>
                  </a:schemeClr>
                </a:gs>
                <a:gs pos="100000">
                  <a:schemeClr val="accent1">
                    <a:tint val="44500"/>
                    <a:satMod val="160000"/>
                    <a:alpha val="0"/>
                  </a:schemeClr>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20" name="Rectangle 19"/>
            <p:cNvSpPr/>
            <p:nvPr/>
          </p:nvSpPr>
          <p:spPr>
            <a:xfrm>
              <a:off x="9416143" y="5374537"/>
              <a:ext cx="2328298" cy="861775"/>
            </a:xfrm>
            <a:prstGeom prst="rect">
              <a:avLst/>
            </a:prstGeom>
          </p:spPr>
          <p:txBody>
            <a:bodyPr wrap="square">
              <a:spAutoFit/>
            </a:bodyPr>
            <a:lstStyle/>
            <a:p>
              <a:r>
                <a:rPr lang="en-US" sz="900" dirty="0">
                  <a:solidFill>
                    <a:srgbClr val="435153"/>
                  </a:solidFill>
                </a:rPr>
                <a:t>From surveys conducted by Bain &amp; Co. in 2012</a:t>
              </a:r>
            </a:p>
            <a:p>
              <a:r>
                <a:rPr lang="en-US" sz="900" dirty="0">
                  <a:solidFill>
                    <a:srgbClr val="435153"/>
                  </a:solidFill>
                </a:rPr>
                <a:t>(150,000 bank customers overall; 74000 in U.S.)</a:t>
              </a:r>
            </a:p>
          </p:txBody>
        </p:sp>
        <p:sp>
          <p:nvSpPr>
            <p:cNvPr id="219" name="Rectangle 218"/>
            <p:cNvSpPr/>
            <p:nvPr/>
          </p:nvSpPr>
          <p:spPr>
            <a:xfrm>
              <a:off x="9595752" y="3541827"/>
              <a:ext cx="142875" cy="142875"/>
            </a:xfrm>
            <a:prstGeom prst="rect">
              <a:avLst/>
            </a:prstGeom>
            <a:gradFill>
              <a:gsLst>
                <a:gs pos="0">
                  <a:schemeClr val="accent4"/>
                </a:gs>
                <a:gs pos="100000">
                  <a:schemeClr val="tx2"/>
                </a:gs>
              </a:gsLst>
              <a:lin ang="18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grpSp>
      <p:pic>
        <p:nvPicPr>
          <p:cNvPr id="147" name="Picture 3" descr="C:\Share\Rajesh\backup(15112012)\CiscoStock\Icons\location_1062_3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12563" y="2912933"/>
            <a:ext cx="228660" cy="228600"/>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a:off x="5463508" y="1490668"/>
            <a:ext cx="1440819" cy="242540"/>
            <a:chOff x="7221820" y="2310944"/>
            <a:chExt cx="1920592" cy="323386"/>
          </a:xfrm>
        </p:grpSpPr>
        <p:sp>
          <p:nvSpPr>
            <p:cNvPr id="7" name="Round Same Side Corner Rectangle 6"/>
            <p:cNvSpPr/>
            <p:nvPr/>
          </p:nvSpPr>
          <p:spPr>
            <a:xfrm rot="16200000">
              <a:off x="7278825" y="2253939"/>
              <a:ext cx="323386" cy="437395"/>
            </a:xfrm>
            <a:prstGeom prst="round2SameRect">
              <a:avLst/>
            </a:prstGeom>
            <a:gradFill>
              <a:gsLst>
                <a:gs pos="12000">
                  <a:schemeClr val="accent4"/>
                </a:gs>
                <a:gs pos="100000">
                  <a:schemeClr val="tx2"/>
                </a:gs>
              </a:gsLst>
              <a:lin ang="7200000" scaled="0"/>
            </a:gradFill>
            <a:ln>
              <a:noFill/>
            </a:ln>
            <a:effectLst>
              <a:outerShdw blurRad="38100" dist="38100" dir="5400000" algn="t" rotWithShape="0">
                <a:prstClr val="black">
                  <a:alpha val="17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 lIns="0" rIns="0" rtlCol="0" anchor="ctr"/>
            <a:lstStyle/>
            <a:p>
              <a:pPr algn="ctr"/>
              <a:r>
                <a:rPr lang="en-US" sz="900" b="1" dirty="0"/>
                <a:t>42%</a:t>
              </a:r>
            </a:p>
          </p:txBody>
        </p:sp>
        <p:sp>
          <p:nvSpPr>
            <p:cNvPr id="153" name="Round Same Side Corner Rectangle 152"/>
            <p:cNvSpPr/>
            <p:nvPr/>
          </p:nvSpPr>
          <p:spPr>
            <a:xfrm rot="5400000" flipH="1">
              <a:off x="8239122" y="1731039"/>
              <a:ext cx="323386" cy="1483195"/>
            </a:xfrm>
            <a:prstGeom prst="round2SameRect">
              <a:avLst/>
            </a:prstGeom>
            <a:gradFill>
              <a:gsLst>
                <a:gs pos="0">
                  <a:schemeClr val="tx1">
                    <a:lumMod val="20000"/>
                    <a:lumOff val="80000"/>
                  </a:schemeClr>
                </a:gs>
                <a:gs pos="100000">
                  <a:srgbClr val="E1F6FF"/>
                </a:gs>
              </a:gsLst>
              <a:lin ang="7200000" scaled="0"/>
            </a:gradFill>
            <a:ln>
              <a:noFill/>
            </a:ln>
            <a:effectLst>
              <a:outerShdw blurRad="38100" dist="38100" dir="5400000" algn="t" rotWithShape="0">
                <a:prstClr val="black">
                  <a:alpha val="17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270" lIns="91440" tIns="0" bIns="91440" rtlCol="0" anchor="ctr"/>
            <a:lstStyle/>
            <a:p>
              <a:r>
                <a:rPr lang="en-US" sz="900" dirty="0">
                  <a:solidFill>
                    <a:srgbClr val="435153"/>
                  </a:solidFill>
                </a:rPr>
                <a:t>China </a:t>
              </a:r>
              <a:r>
                <a:rPr lang="en-US" sz="900" b="1" dirty="0">
                  <a:solidFill>
                    <a:srgbClr val="F76F09"/>
                  </a:solidFill>
                </a:rPr>
                <a:t>1.9</a:t>
              </a:r>
            </a:p>
          </p:txBody>
        </p:sp>
      </p:grpSp>
      <p:grpSp>
        <p:nvGrpSpPr>
          <p:cNvPr id="154" name="Group 153"/>
          <p:cNvGrpSpPr/>
          <p:nvPr/>
        </p:nvGrpSpPr>
        <p:grpSpPr>
          <a:xfrm>
            <a:off x="5463508" y="1893055"/>
            <a:ext cx="1440819" cy="242540"/>
            <a:chOff x="7221820" y="2310944"/>
            <a:chExt cx="1920592" cy="323386"/>
          </a:xfrm>
        </p:grpSpPr>
        <p:sp>
          <p:nvSpPr>
            <p:cNvPr id="155" name="Round Same Side Corner Rectangle 154"/>
            <p:cNvSpPr/>
            <p:nvPr/>
          </p:nvSpPr>
          <p:spPr>
            <a:xfrm rot="16200000">
              <a:off x="7278825" y="2253939"/>
              <a:ext cx="323386" cy="437395"/>
            </a:xfrm>
            <a:prstGeom prst="round2SameRect">
              <a:avLst/>
            </a:prstGeom>
            <a:gradFill>
              <a:gsLst>
                <a:gs pos="12000">
                  <a:schemeClr val="accent4"/>
                </a:gs>
                <a:gs pos="100000">
                  <a:schemeClr val="tx2"/>
                </a:gs>
              </a:gsLst>
              <a:lin ang="7200000" scaled="0"/>
            </a:gradFill>
            <a:ln>
              <a:noFill/>
            </a:ln>
            <a:effectLst>
              <a:outerShdw blurRad="38100" dist="38100" dir="5400000" algn="t" rotWithShape="0">
                <a:prstClr val="black">
                  <a:alpha val="17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 lIns="0" rIns="0" rtlCol="0" anchor="ctr"/>
            <a:lstStyle/>
            <a:p>
              <a:pPr algn="ctr"/>
              <a:r>
                <a:rPr lang="en-US" sz="900" b="1" dirty="0"/>
                <a:t>41%</a:t>
              </a:r>
            </a:p>
          </p:txBody>
        </p:sp>
        <p:sp>
          <p:nvSpPr>
            <p:cNvPr id="156" name="Round Same Side Corner Rectangle 155"/>
            <p:cNvSpPr/>
            <p:nvPr/>
          </p:nvSpPr>
          <p:spPr>
            <a:xfrm rot="5400000" flipH="1">
              <a:off x="8239122" y="1731039"/>
              <a:ext cx="323386" cy="1483195"/>
            </a:xfrm>
            <a:prstGeom prst="round2SameRect">
              <a:avLst/>
            </a:prstGeom>
            <a:gradFill>
              <a:gsLst>
                <a:gs pos="0">
                  <a:schemeClr val="tx1">
                    <a:lumMod val="20000"/>
                    <a:lumOff val="80000"/>
                  </a:schemeClr>
                </a:gs>
                <a:gs pos="100000">
                  <a:srgbClr val="E1F6FF"/>
                </a:gs>
              </a:gsLst>
              <a:lin ang="7200000" scaled="0"/>
            </a:gradFill>
            <a:ln>
              <a:noFill/>
            </a:ln>
            <a:effectLst>
              <a:outerShdw blurRad="38100" dist="38100" dir="5400000" algn="t" rotWithShape="0">
                <a:prstClr val="black">
                  <a:alpha val="17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270" lIns="0" tIns="0" rIns="0" bIns="91440" rtlCol="0" anchor="ctr"/>
            <a:lstStyle/>
            <a:p>
              <a:r>
                <a:rPr lang="en-US" sz="900" dirty="0">
                  <a:solidFill>
                    <a:srgbClr val="435153"/>
                  </a:solidFill>
                </a:rPr>
                <a:t>Hong Kong </a:t>
              </a:r>
              <a:r>
                <a:rPr lang="en-US" sz="900" b="1" dirty="0">
                  <a:solidFill>
                    <a:srgbClr val="F76F09"/>
                  </a:solidFill>
                </a:rPr>
                <a:t>3.6</a:t>
              </a:r>
            </a:p>
          </p:txBody>
        </p:sp>
      </p:grpSp>
      <p:grpSp>
        <p:nvGrpSpPr>
          <p:cNvPr id="157" name="Group 156"/>
          <p:cNvGrpSpPr/>
          <p:nvPr/>
        </p:nvGrpSpPr>
        <p:grpSpPr>
          <a:xfrm>
            <a:off x="5463508" y="2295443"/>
            <a:ext cx="1440819" cy="242540"/>
            <a:chOff x="7221820" y="2310944"/>
            <a:chExt cx="1920592" cy="323386"/>
          </a:xfrm>
        </p:grpSpPr>
        <p:sp>
          <p:nvSpPr>
            <p:cNvPr id="158" name="Round Same Side Corner Rectangle 157"/>
            <p:cNvSpPr/>
            <p:nvPr/>
          </p:nvSpPr>
          <p:spPr>
            <a:xfrm rot="16200000">
              <a:off x="7278825" y="2253939"/>
              <a:ext cx="323386" cy="437395"/>
            </a:xfrm>
            <a:prstGeom prst="round2SameRect">
              <a:avLst/>
            </a:prstGeom>
            <a:gradFill>
              <a:gsLst>
                <a:gs pos="12000">
                  <a:schemeClr val="accent4"/>
                </a:gs>
                <a:gs pos="100000">
                  <a:schemeClr val="tx2"/>
                </a:gs>
              </a:gsLst>
              <a:lin ang="7200000" scaled="0"/>
            </a:gradFill>
            <a:ln>
              <a:noFill/>
            </a:ln>
            <a:effectLst>
              <a:outerShdw blurRad="38100" dist="38100" dir="5400000" algn="t" rotWithShape="0">
                <a:prstClr val="black">
                  <a:alpha val="17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 lIns="0" rIns="0" rtlCol="0" anchor="ctr"/>
            <a:lstStyle/>
            <a:p>
              <a:pPr algn="ctr"/>
              <a:r>
                <a:rPr lang="en-US" sz="900" b="1" dirty="0"/>
                <a:t>47%</a:t>
              </a:r>
            </a:p>
          </p:txBody>
        </p:sp>
        <p:sp>
          <p:nvSpPr>
            <p:cNvPr id="159" name="Round Same Side Corner Rectangle 158"/>
            <p:cNvSpPr/>
            <p:nvPr/>
          </p:nvSpPr>
          <p:spPr>
            <a:xfrm rot="5400000" flipH="1">
              <a:off x="8239122" y="1731039"/>
              <a:ext cx="323386" cy="1483195"/>
            </a:xfrm>
            <a:prstGeom prst="round2SameRect">
              <a:avLst/>
            </a:prstGeom>
            <a:gradFill>
              <a:gsLst>
                <a:gs pos="0">
                  <a:schemeClr val="tx1">
                    <a:lumMod val="20000"/>
                    <a:lumOff val="80000"/>
                  </a:schemeClr>
                </a:gs>
                <a:gs pos="100000">
                  <a:srgbClr val="E1F6FF"/>
                </a:gs>
              </a:gsLst>
              <a:lin ang="7200000" scaled="0"/>
            </a:gradFill>
            <a:ln>
              <a:noFill/>
            </a:ln>
            <a:effectLst>
              <a:outerShdw blurRad="38100" dist="38100" dir="5400000" algn="t" rotWithShape="0">
                <a:prstClr val="black">
                  <a:alpha val="17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270" lIns="91440" tIns="0" bIns="91440" rtlCol="0" anchor="ctr"/>
            <a:lstStyle/>
            <a:p>
              <a:r>
                <a:rPr lang="en-US" sz="900" dirty="0">
                  <a:solidFill>
                    <a:srgbClr val="435153"/>
                  </a:solidFill>
                </a:rPr>
                <a:t>South Korea </a:t>
              </a:r>
              <a:r>
                <a:rPr lang="en-US" sz="900" b="1" dirty="0">
                  <a:solidFill>
                    <a:srgbClr val="F76F09"/>
                  </a:solidFill>
                </a:rPr>
                <a:t>4.1</a:t>
              </a:r>
            </a:p>
          </p:txBody>
        </p:sp>
      </p:grpSp>
      <p:grpSp>
        <p:nvGrpSpPr>
          <p:cNvPr id="160" name="Group 159"/>
          <p:cNvGrpSpPr/>
          <p:nvPr/>
        </p:nvGrpSpPr>
        <p:grpSpPr>
          <a:xfrm>
            <a:off x="5463508" y="2697831"/>
            <a:ext cx="1440819" cy="242540"/>
            <a:chOff x="7221820" y="2310944"/>
            <a:chExt cx="1920592" cy="323386"/>
          </a:xfrm>
        </p:grpSpPr>
        <p:sp>
          <p:nvSpPr>
            <p:cNvPr id="161" name="Round Same Side Corner Rectangle 160"/>
            <p:cNvSpPr/>
            <p:nvPr/>
          </p:nvSpPr>
          <p:spPr>
            <a:xfrm rot="16200000">
              <a:off x="7278825" y="2253939"/>
              <a:ext cx="323386" cy="437395"/>
            </a:xfrm>
            <a:prstGeom prst="round2SameRect">
              <a:avLst/>
            </a:prstGeom>
            <a:gradFill>
              <a:gsLst>
                <a:gs pos="12000">
                  <a:schemeClr val="accent4"/>
                </a:gs>
                <a:gs pos="100000">
                  <a:schemeClr val="tx2"/>
                </a:gs>
              </a:gsLst>
              <a:lin ang="7200000" scaled="0"/>
            </a:gradFill>
            <a:ln>
              <a:noFill/>
            </a:ln>
            <a:effectLst>
              <a:outerShdw blurRad="38100" dist="38100" dir="5400000" algn="t" rotWithShape="0">
                <a:prstClr val="black">
                  <a:alpha val="17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 lIns="0" rIns="0" rtlCol="0" anchor="ctr"/>
            <a:lstStyle/>
            <a:p>
              <a:pPr algn="ctr"/>
              <a:r>
                <a:rPr lang="en-US" sz="900" b="1" dirty="0"/>
                <a:t>24%</a:t>
              </a:r>
            </a:p>
          </p:txBody>
        </p:sp>
        <p:sp>
          <p:nvSpPr>
            <p:cNvPr id="162" name="Round Same Side Corner Rectangle 161"/>
            <p:cNvSpPr/>
            <p:nvPr/>
          </p:nvSpPr>
          <p:spPr>
            <a:xfrm rot="5400000" flipH="1">
              <a:off x="8239122" y="1731039"/>
              <a:ext cx="323386" cy="1483195"/>
            </a:xfrm>
            <a:prstGeom prst="round2SameRect">
              <a:avLst/>
            </a:prstGeom>
            <a:gradFill>
              <a:gsLst>
                <a:gs pos="0">
                  <a:schemeClr val="tx1">
                    <a:lumMod val="20000"/>
                    <a:lumOff val="80000"/>
                  </a:schemeClr>
                </a:gs>
                <a:gs pos="100000">
                  <a:srgbClr val="E1F6FF"/>
                </a:gs>
              </a:gsLst>
              <a:lin ang="7200000" scaled="0"/>
            </a:gradFill>
            <a:ln>
              <a:noFill/>
            </a:ln>
            <a:effectLst>
              <a:outerShdw blurRad="38100" dist="38100" dir="5400000" algn="t" rotWithShape="0">
                <a:prstClr val="black">
                  <a:alpha val="17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270" lIns="91440" tIns="0" bIns="91440" rtlCol="0" anchor="ctr"/>
            <a:lstStyle/>
            <a:p>
              <a:r>
                <a:rPr lang="en-US" sz="900" dirty="0">
                  <a:solidFill>
                    <a:srgbClr val="435153"/>
                  </a:solidFill>
                </a:rPr>
                <a:t>Thailand </a:t>
              </a:r>
              <a:r>
                <a:rPr lang="en-US" sz="900" b="1" dirty="0">
                  <a:solidFill>
                    <a:srgbClr val="F76F09"/>
                  </a:solidFill>
                </a:rPr>
                <a:t>1.0</a:t>
              </a:r>
            </a:p>
          </p:txBody>
        </p:sp>
      </p:grpSp>
      <p:grpSp>
        <p:nvGrpSpPr>
          <p:cNvPr id="163" name="Group 162"/>
          <p:cNvGrpSpPr/>
          <p:nvPr/>
        </p:nvGrpSpPr>
        <p:grpSpPr>
          <a:xfrm>
            <a:off x="5463508" y="3100219"/>
            <a:ext cx="1440819" cy="242540"/>
            <a:chOff x="7221820" y="2310944"/>
            <a:chExt cx="1920592" cy="323386"/>
          </a:xfrm>
        </p:grpSpPr>
        <p:sp>
          <p:nvSpPr>
            <p:cNvPr id="164" name="Round Same Side Corner Rectangle 163"/>
            <p:cNvSpPr/>
            <p:nvPr/>
          </p:nvSpPr>
          <p:spPr>
            <a:xfrm rot="16200000">
              <a:off x="7278825" y="2253939"/>
              <a:ext cx="323386" cy="437395"/>
            </a:xfrm>
            <a:prstGeom prst="round2SameRect">
              <a:avLst/>
            </a:prstGeom>
            <a:gradFill>
              <a:gsLst>
                <a:gs pos="12000">
                  <a:schemeClr val="accent4"/>
                </a:gs>
                <a:gs pos="100000">
                  <a:schemeClr val="tx2"/>
                </a:gs>
              </a:gsLst>
              <a:lin ang="7200000" scaled="0"/>
            </a:gradFill>
            <a:ln>
              <a:noFill/>
            </a:ln>
            <a:effectLst>
              <a:outerShdw blurRad="38100" dist="38100" dir="5400000" algn="t" rotWithShape="0">
                <a:prstClr val="black">
                  <a:alpha val="17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 lIns="0" rIns="0" rtlCol="0" anchor="ctr"/>
            <a:lstStyle/>
            <a:p>
              <a:pPr algn="ctr"/>
              <a:r>
                <a:rPr lang="en-US" sz="900" b="1" dirty="0"/>
                <a:t>38%</a:t>
              </a:r>
            </a:p>
          </p:txBody>
        </p:sp>
        <p:sp>
          <p:nvSpPr>
            <p:cNvPr id="165" name="Round Same Side Corner Rectangle 164"/>
            <p:cNvSpPr/>
            <p:nvPr/>
          </p:nvSpPr>
          <p:spPr>
            <a:xfrm rot="5400000" flipH="1">
              <a:off x="8239122" y="1731039"/>
              <a:ext cx="323386" cy="1483195"/>
            </a:xfrm>
            <a:prstGeom prst="round2SameRect">
              <a:avLst/>
            </a:prstGeom>
            <a:gradFill>
              <a:gsLst>
                <a:gs pos="0">
                  <a:schemeClr val="tx1">
                    <a:lumMod val="20000"/>
                    <a:lumOff val="80000"/>
                  </a:schemeClr>
                </a:gs>
                <a:gs pos="100000">
                  <a:srgbClr val="E1F6FF"/>
                </a:gs>
              </a:gsLst>
              <a:lin ang="7200000" scaled="0"/>
            </a:gradFill>
            <a:ln>
              <a:noFill/>
            </a:ln>
            <a:effectLst>
              <a:outerShdw blurRad="38100" dist="38100" dir="5400000" algn="t" rotWithShape="0">
                <a:prstClr val="black">
                  <a:alpha val="17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270" lIns="91440" tIns="0" bIns="91440" rtlCol="0" anchor="ctr"/>
            <a:lstStyle/>
            <a:p>
              <a:r>
                <a:rPr lang="en-US" sz="900" dirty="0">
                  <a:solidFill>
                    <a:srgbClr val="435153"/>
                  </a:solidFill>
                </a:rPr>
                <a:t>Singapore </a:t>
              </a:r>
              <a:r>
                <a:rPr lang="en-US" sz="900" b="1" dirty="0">
                  <a:solidFill>
                    <a:srgbClr val="F76F09"/>
                  </a:solidFill>
                </a:rPr>
                <a:t>1.9</a:t>
              </a:r>
            </a:p>
          </p:txBody>
        </p:sp>
      </p:grpSp>
      <p:grpSp>
        <p:nvGrpSpPr>
          <p:cNvPr id="166" name="Group 165"/>
          <p:cNvGrpSpPr/>
          <p:nvPr/>
        </p:nvGrpSpPr>
        <p:grpSpPr>
          <a:xfrm>
            <a:off x="5463508" y="3502606"/>
            <a:ext cx="1440819" cy="242540"/>
            <a:chOff x="7221820" y="2310944"/>
            <a:chExt cx="1920592" cy="323386"/>
          </a:xfrm>
        </p:grpSpPr>
        <p:sp>
          <p:nvSpPr>
            <p:cNvPr id="167" name="Round Same Side Corner Rectangle 166"/>
            <p:cNvSpPr/>
            <p:nvPr/>
          </p:nvSpPr>
          <p:spPr>
            <a:xfrm rot="16200000">
              <a:off x="7278825" y="2253939"/>
              <a:ext cx="323386" cy="437395"/>
            </a:xfrm>
            <a:prstGeom prst="round2SameRect">
              <a:avLst/>
            </a:prstGeom>
            <a:gradFill>
              <a:gsLst>
                <a:gs pos="12000">
                  <a:schemeClr val="accent4"/>
                </a:gs>
                <a:gs pos="100000">
                  <a:schemeClr val="tx2"/>
                </a:gs>
              </a:gsLst>
              <a:lin ang="7200000" scaled="0"/>
            </a:gradFill>
            <a:ln>
              <a:noFill/>
            </a:ln>
            <a:effectLst>
              <a:outerShdw blurRad="38100" dist="38100" dir="5400000" algn="t" rotWithShape="0">
                <a:prstClr val="black">
                  <a:alpha val="17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 lIns="0" rIns="0" rtlCol="0" anchor="ctr"/>
            <a:lstStyle/>
            <a:p>
              <a:pPr algn="ctr"/>
              <a:r>
                <a:rPr lang="en-US" sz="900" b="1" dirty="0"/>
                <a:t>27%</a:t>
              </a:r>
            </a:p>
          </p:txBody>
        </p:sp>
        <p:sp>
          <p:nvSpPr>
            <p:cNvPr id="168" name="Round Same Side Corner Rectangle 167"/>
            <p:cNvSpPr/>
            <p:nvPr/>
          </p:nvSpPr>
          <p:spPr>
            <a:xfrm rot="5400000" flipH="1">
              <a:off x="8239122" y="1731039"/>
              <a:ext cx="323386" cy="1483195"/>
            </a:xfrm>
            <a:prstGeom prst="round2SameRect">
              <a:avLst/>
            </a:prstGeom>
            <a:gradFill>
              <a:gsLst>
                <a:gs pos="0">
                  <a:schemeClr val="tx1">
                    <a:lumMod val="20000"/>
                    <a:lumOff val="80000"/>
                  </a:schemeClr>
                </a:gs>
                <a:gs pos="100000">
                  <a:srgbClr val="E1F6FF"/>
                </a:gs>
              </a:gsLst>
              <a:lin ang="7200000" scaled="0"/>
            </a:gradFill>
            <a:ln>
              <a:noFill/>
            </a:ln>
            <a:effectLst>
              <a:outerShdw blurRad="38100" dist="38100" dir="5400000" algn="t" rotWithShape="0">
                <a:prstClr val="black">
                  <a:alpha val="17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270" lIns="91440" tIns="0" bIns="91440" rtlCol="0" anchor="ctr"/>
            <a:lstStyle/>
            <a:p>
              <a:r>
                <a:rPr lang="en-US" sz="900" dirty="0">
                  <a:solidFill>
                    <a:srgbClr val="435153"/>
                  </a:solidFill>
                </a:rPr>
                <a:t>Australia </a:t>
              </a:r>
              <a:r>
                <a:rPr lang="en-US" sz="900" b="1" dirty="0">
                  <a:solidFill>
                    <a:srgbClr val="F76F09"/>
                  </a:solidFill>
                </a:rPr>
                <a:t>3.9</a:t>
              </a:r>
            </a:p>
          </p:txBody>
        </p:sp>
      </p:grpSp>
      <p:grpSp>
        <p:nvGrpSpPr>
          <p:cNvPr id="169" name="Group 168"/>
          <p:cNvGrpSpPr/>
          <p:nvPr/>
        </p:nvGrpSpPr>
        <p:grpSpPr>
          <a:xfrm>
            <a:off x="2240897" y="4255278"/>
            <a:ext cx="1440819" cy="242540"/>
            <a:chOff x="7221820" y="2310944"/>
            <a:chExt cx="1920592" cy="323386"/>
          </a:xfrm>
        </p:grpSpPr>
        <p:sp>
          <p:nvSpPr>
            <p:cNvPr id="170" name="Round Same Side Corner Rectangle 169"/>
            <p:cNvSpPr/>
            <p:nvPr/>
          </p:nvSpPr>
          <p:spPr>
            <a:xfrm rot="16200000">
              <a:off x="7278825" y="2253939"/>
              <a:ext cx="323386" cy="437395"/>
            </a:xfrm>
            <a:prstGeom prst="round2SameRect">
              <a:avLst/>
            </a:prstGeom>
            <a:gradFill>
              <a:gsLst>
                <a:gs pos="12000">
                  <a:schemeClr val="accent4"/>
                </a:gs>
                <a:gs pos="100000">
                  <a:schemeClr val="tx2"/>
                </a:gs>
              </a:gsLst>
              <a:lin ang="7200000" scaled="0"/>
            </a:gradFill>
            <a:ln>
              <a:noFill/>
            </a:ln>
            <a:effectLst>
              <a:outerShdw blurRad="38100" dist="38100" dir="5400000" algn="t" rotWithShape="0">
                <a:prstClr val="black">
                  <a:alpha val="17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 lIns="0" rIns="0" rtlCol="0" anchor="ctr"/>
            <a:lstStyle/>
            <a:p>
              <a:pPr algn="ctr"/>
              <a:r>
                <a:rPr lang="en-US" sz="900" b="1" dirty="0"/>
                <a:t>34%</a:t>
              </a:r>
            </a:p>
          </p:txBody>
        </p:sp>
        <p:sp>
          <p:nvSpPr>
            <p:cNvPr id="171" name="Round Same Side Corner Rectangle 170"/>
            <p:cNvSpPr/>
            <p:nvPr/>
          </p:nvSpPr>
          <p:spPr>
            <a:xfrm rot="5400000" flipH="1">
              <a:off x="8239122" y="1731039"/>
              <a:ext cx="323386" cy="1483195"/>
            </a:xfrm>
            <a:prstGeom prst="round2SameRect">
              <a:avLst/>
            </a:prstGeom>
            <a:gradFill>
              <a:gsLst>
                <a:gs pos="0">
                  <a:schemeClr val="tx1">
                    <a:lumMod val="20000"/>
                    <a:lumOff val="80000"/>
                  </a:schemeClr>
                </a:gs>
                <a:gs pos="100000">
                  <a:srgbClr val="E1F6FF"/>
                </a:gs>
              </a:gsLst>
              <a:lin ang="7200000" scaled="0"/>
            </a:gradFill>
            <a:ln>
              <a:noFill/>
            </a:ln>
            <a:effectLst>
              <a:outerShdw blurRad="38100" dist="38100" dir="5400000" algn="t" rotWithShape="0">
                <a:prstClr val="black">
                  <a:alpha val="17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270" lIns="91440" tIns="0" bIns="91440" rtlCol="0" anchor="ctr"/>
            <a:lstStyle/>
            <a:p>
              <a:r>
                <a:rPr lang="en-US" sz="900" dirty="0">
                  <a:solidFill>
                    <a:srgbClr val="435153"/>
                  </a:solidFill>
                </a:rPr>
                <a:t>Spain </a:t>
              </a:r>
              <a:r>
                <a:rPr lang="en-US" sz="900" b="1" dirty="0">
                  <a:solidFill>
                    <a:srgbClr val="F76F09"/>
                  </a:solidFill>
                </a:rPr>
                <a:t>4.0</a:t>
              </a:r>
            </a:p>
          </p:txBody>
        </p:sp>
      </p:grpSp>
      <p:grpSp>
        <p:nvGrpSpPr>
          <p:cNvPr id="172" name="Group 171"/>
          <p:cNvGrpSpPr/>
          <p:nvPr/>
        </p:nvGrpSpPr>
        <p:grpSpPr>
          <a:xfrm>
            <a:off x="3821572" y="4255278"/>
            <a:ext cx="1440819" cy="242540"/>
            <a:chOff x="7221820" y="2310944"/>
            <a:chExt cx="1920592" cy="323386"/>
          </a:xfrm>
        </p:grpSpPr>
        <p:sp>
          <p:nvSpPr>
            <p:cNvPr id="173" name="Round Same Side Corner Rectangle 172"/>
            <p:cNvSpPr/>
            <p:nvPr/>
          </p:nvSpPr>
          <p:spPr>
            <a:xfrm rot="16200000">
              <a:off x="7278825" y="2253939"/>
              <a:ext cx="323386" cy="437395"/>
            </a:xfrm>
            <a:prstGeom prst="round2SameRect">
              <a:avLst/>
            </a:prstGeom>
            <a:gradFill>
              <a:gsLst>
                <a:gs pos="12000">
                  <a:schemeClr val="accent4"/>
                </a:gs>
                <a:gs pos="100000">
                  <a:schemeClr val="tx2"/>
                </a:gs>
              </a:gsLst>
              <a:lin ang="7200000" scaled="0"/>
            </a:gradFill>
            <a:ln>
              <a:noFill/>
            </a:ln>
            <a:effectLst>
              <a:outerShdw blurRad="38100" dist="38100" dir="5400000" algn="t" rotWithShape="0">
                <a:prstClr val="black">
                  <a:alpha val="17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 lIns="0" rIns="0" rtlCol="0" anchor="ctr"/>
            <a:lstStyle/>
            <a:p>
              <a:pPr algn="ctr"/>
              <a:r>
                <a:rPr lang="en-US" sz="900" b="1" dirty="0"/>
                <a:t>26%</a:t>
              </a:r>
            </a:p>
          </p:txBody>
        </p:sp>
        <p:sp>
          <p:nvSpPr>
            <p:cNvPr id="174" name="Round Same Side Corner Rectangle 173"/>
            <p:cNvSpPr/>
            <p:nvPr/>
          </p:nvSpPr>
          <p:spPr>
            <a:xfrm rot="5400000" flipH="1">
              <a:off x="8239122" y="1731039"/>
              <a:ext cx="323386" cy="1483195"/>
            </a:xfrm>
            <a:prstGeom prst="round2SameRect">
              <a:avLst/>
            </a:prstGeom>
            <a:gradFill>
              <a:gsLst>
                <a:gs pos="0">
                  <a:schemeClr val="tx1">
                    <a:lumMod val="20000"/>
                    <a:lumOff val="80000"/>
                  </a:schemeClr>
                </a:gs>
                <a:gs pos="100000">
                  <a:srgbClr val="E1F6FF"/>
                </a:gs>
              </a:gsLst>
              <a:lin ang="7200000" scaled="0"/>
            </a:gradFill>
            <a:ln>
              <a:noFill/>
            </a:ln>
            <a:effectLst>
              <a:outerShdw blurRad="38100" dist="38100" dir="5400000" algn="t" rotWithShape="0">
                <a:prstClr val="black">
                  <a:alpha val="17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270" lIns="91440" tIns="0" bIns="91440" rtlCol="0" anchor="ctr"/>
            <a:lstStyle/>
            <a:p>
              <a:r>
                <a:rPr lang="en-US" sz="900" dirty="0">
                  <a:solidFill>
                    <a:srgbClr val="435153"/>
                  </a:solidFill>
                </a:rPr>
                <a:t>France </a:t>
              </a:r>
              <a:r>
                <a:rPr lang="en-US" sz="900" b="1" dirty="0">
                  <a:solidFill>
                    <a:srgbClr val="F76F09"/>
                  </a:solidFill>
                </a:rPr>
                <a:t>3.7</a:t>
              </a:r>
            </a:p>
          </p:txBody>
        </p:sp>
      </p:grpSp>
      <p:grpSp>
        <p:nvGrpSpPr>
          <p:cNvPr id="175" name="Group 174"/>
          <p:cNvGrpSpPr/>
          <p:nvPr/>
        </p:nvGrpSpPr>
        <p:grpSpPr>
          <a:xfrm>
            <a:off x="2039465" y="1490668"/>
            <a:ext cx="1440819" cy="242540"/>
            <a:chOff x="7221820" y="2310944"/>
            <a:chExt cx="1920592" cy="323386"/>
          </a:xfrm>
        </p:grpSpPr>
        <p:sp>
          <p:nvSpPr>
            <p:cNvPr id="176" name="Round Same Side Corner Rectangle 175"/>
            <p:cNvSpPr/>
            <p:nvPr/>
          </p:nvSpPr>
          <p:spPr>
            <a:xfrm rot="16200000">
              <a:off x="7278825" y="2253939"/>
              <a:ext cx="323386" cy="437395"/>
            </a:xfrm>
            <a:prstGeom prst="round2SameRect">
              <a:avLst/>
            </a:prstGeom>
            <a:gradFill>
              <a:gsLst>
                <a:gs pos="12000">
                  <a:schemeClr val="accent4"/>
                </a:gs>
                <a:gs pos="100000">
                  <a:schemeClr val="tx2"/>
                </a:gs>
              </a:gsLst>
              <a:lin ang="7200000" scaled="0"/>
            </a:gradFill>
            <a:ln>
              <a:noFill/>
            </a:ln>
            <a:effectLst>
              <a:outerShdw blurRad="38100" dist="38100" dir="5400000" algn="t" rotWithShape="0">
                <a:prstClr val="black">
                  <a:alpha val="17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 lIns="0" rIns="0" rtlCol="0" anchor="ctr"/>
            <a:lstStyle/>
            <a:p>
              <a:pPr algn="ctr"/>
              <a:r>
                <a:rPr lang="en-US" sz="900" b="1" dirty="0"/>
                <a:t>26%</a:t>
              </a:r>
            </a:p>
          </p:txBody>
        </p:sp>
        <p:sp>
          <p:nvSpPr>
            <p:cNvPr id="177" name="Round Same Side Corner Rectangle 176"/>
            <p:cNvSpPr/>
            <p:nvPr/>
          </p:nvSpPr>
          <p:spPr>
            <a:xfrm rot="5400000" flipH="1">
              <a:off x="8239122" y="1731039"/>
              <a:ext cx="323386" cy="1483195"/>
            </a:xfrm>
            <a:prstGeom prst="round2SameRect">
              <a:avLst/>
            </a:prstGeom>
            <a:gradFill>
              <a:gsLst>
                <a:gs pos="0">
                  <a:schemeClr val="tx1">
                    <a:lumMod val="20000"/>
                    <a:lumOff val="80000"/>
                  </a:schemeClr>
                </a:gs>
                <a:gs pos="100000">
                  <a:srgbClr val="E1F6FF"/>
                </a:gs>
              </a:gsLst>
              <a:lin ang="7200000" scaled="0"/>
            </a:gradFill>
            <a:ln>
              <a:noFill/>
            </a:ln>
            <a:effectLst>
              <a:outerShdw blurRad="38100" dist="38100" dir="5400000" algn="t" rotWithShape="0">
                <a:prstClr val="black">
                  <a:alpha val="17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270" lIns="91440" tIns="0" bIns="91440" rtlCol="0" anchor="ctr"/>
            <a:lstStyle/>
            <a:p>
              <a:r>
                <a:rPr lang="en-US" sz="900" dirty="0">
                  <a:solidFill>
                    <a:srgbClr val="435153"/>
                  </a:solidFill>
                </a:rPr>
                <a:t>U.K. </a:t>
              </a:r>
              <a:r>
                <a:rPr lang="en-US" sz="900" b="1" dirty="0">
                  <a:solidFill>
                    <a:srgbClr val="F76F09"/>
                  </a:solidFill>
                </a:rPr>
                <a:t>3.7</a:t>
              </a:r>
            </a:p>
          </p:txBody>
        </p:sp>
      </p:grpSp>
      <p:grpSp>
        <p:nvGrpSpPr>
          <p:cNvPr id="178" name="Group 177"/>
          <p:cNvGrpSpPr/>
          <p:nvPr/>
        </p:nvGrpSpPr>
        <p:grpSpPr>
          <a:xfrm>
            <a:off x="3681717" y="1490668"/>
            <a:ext cx="1440819" cy="242540"/>
            <a:chOff x="7221820" y="2310944"/>
            <a:chExt cx="1920592" cy="323386"/>
          </a:xfrm>
        </p:grpSpPr>
        <p:sp>
          <p:nvSpPr>
            <p:cNvPr id="179" name="Round Same Side Corner Rectangle 178"/>
            <p:cNvSpPr/>
            <p:nvPr/>
          </p:nvSpPr>
          <p:spPr>
            <a:xfrm rot="16200000">
              <a:off x="7278825" y="2253939"/>
              <a:ext cx="323386" cy="437395"/>
            </a:xfrm>
            <a:prstGeom prst="round2SameRect">
              <a:avLst/>
            </a:prstGeom>
            <a:gradFill>
              <a:gsLst>
                <a:gs pos="12000">
                  <a:schemeClr val="accent4"/>
                </a:gs>
                <a:gs pos="100000">
                  <a:schemeClr val="tx2"/>
                </a:gs>
              </a:gsLst>
              <a:lin ang="7200000" scaled="0"/>
            </a:gradFill>
            <a:ln>
              <a:noFill/>
            </a:ln>
            <a:effectLst>
              <a:outerShdw blurRad="38100" dist="38100" dir="5400000" algn="t" rotWithShape="0">
                <a:prstClr val="black">
                  <a:alpha val="17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 lIns="0" rIns="0" rtlCol="0" anchor="ctr"/>
            <a:lstStyle/>
            <a:p>
              <a:pPr algn="ctr"/>
              <a:r>
                <a:rPr lang="en-US" sz="900" b="1" dirty="0"/>
                <a:t>16%</a:t>
              </a:r>
            </a:p>
          </p:txBody>
        </p:sp>
        <p:sp>
          <p:nvSpPr>
            <p:cNvPr id="180" name="Round Same Side Corner Rectangle 179"/>
            <p:cNvSpPr/>
            <p:nvPr/>
          </p:nvSpPr>
          <p:spPr>
            <a:xfrm rot="5400000" flipH="1">
              <a:off x="8239122" y="1731039"/>
              <a:ext cx="323386" cy="1483195"/>
            </a:xfrm>
            <a:prstGeom prst="round2SameRect">
              <a:avLst/>
            </a:prstGeom>
            <a:gradFill>
              <a:gsLst>
                <a:gs pos="0">
                  <a:schemeClr val="tx1">
                    <a:lumMod val="20000"/>
                    <a:lumOff val="80000"/>
                  </a:schemeClr>
                </a:gs>
                <a:gs pos="100000">
                  <a:srgbClr val="E1F6FF"/>
                </a:gs>
              </a:gsLst>
              <a:lin ang="7200000" scaled="0"/>
            </a:gradFill>
            <a:ln>
              <a:noFill/>
            </a:ln>
            <a:effectLst>
              <a:outerShdw blurRad="38100" dist="38100" dir="5400000" algn="t" rotWithShape="0">
                <a:prstClr val="black">
                  <a:alpha val="17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270" lIns="91440" tIns="0" bIns="91440" rtlCol="0" anchor="ctr"/>
            <a:lstStyle/>
            <a:p>
              <a:r>
                <a:rPr lang="en-US" sz="900" dirty="0">
                  <a:solidFill>
                    <a:srgbClr val="435153"/>
                  </a:solidFill>
                </a:rPr>
                <a:t>Germany </a:t>
              </a:r>
              <a:r>
                <a:rPr lang="en-US" sz="900" b="1" dirty="0">
                  <a:solidFill>
                    <a:srgbClr val="F76F09"/>
                  </a:solidFill>
                </a:rPr>
                <a:t>1.7</a:t>
              </a:r>
            </a:p>
          </p:txBody>
        </p:sp>
      </p:grpSp>
      <p:grpSp>
        <p:nvGrpSpPr>
          <p:cNvPr id="181" name="Group 180"/>
          <p:cNvGrpSpPr/>
          <p:nvPr/>
        </p:nvGrpSpPr>
        <p:grpSpPr>
          <a:xfrm>
            <a:off x="779553" y="3139659"/>
            <a:ext cx="1440819" cy="242540"/>
            <a:chOff x="7221820" y="2310944"/>
            <a:chExt cx="1920592" cy="323386"/>
          </a:xfrm>
        </p:grpSpPr>
        <p:sp>
          <p:nvSpPr>
            <p:cNvPr id="182" name="Round Same Side Corner Rectangle 181"/>
            <p:cNvSpPr/>
            <p:nvPr/>
          </p:nvSpPr>
          <p:spPr>
            <a:xfrm rot="16200000">
              <a:off x="7278825" y="2253939"/>
              <a:ext cx="323386" cy="437395"/>
            </a:xfrm>
            <a:prstGeom prst="round2SameRect">
              <a:avLst/>
            </a:prstGeom>
            <a:gradFill>
              <a:gsLst>
                <a:gs pos="12000">
                  <a:schemeClr val="accent4"/>
                </a:gs>
                <a:gs pos="100000">
                  <a:schemeClr val="tx2"/>
                </a:gs>
              </a:gsLst>
              <a:lin ang="7200000" scaled="0"/>
            </a:gradFill>
            <a:ln>
              <a:noFill/>
            </a:ln>
            <a:effectLst>
              <a:outerShdw blurRad="38100" dist="38100" dir="5400000" algn="t" rotWithShape="0">
                <a:prstClr val="black">
                  <a:alpha val="17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 lIns="0" rIns="0" rtlCol="0" anchor="ctr"/>
            <a:lstStyle/>
            <a:p>
              <a:pPr algn="ctr"/>
              <a:r>
                <a:rPr lang="en-US" sz="900" b="1" dirty="0"/>
                <a:t>30%</a:t>
              </a:r>
            </a:p>
          </p:txBody>
        </p:sp>
        <p:sp>
          <p:nvSpPr>
            <p:cNvPr id="183" name="Round Same Side Corner Rectangle 182"/>
            <p:cNvSpPr/>
            <p:nvPr/>
          </p:nvSpPr>
          <p:spPr>
            <a:xfrm rot="5400000" flipH="1">
              <a:off x="8239122" y="1731039"/>
              <a:ext cx="323386" cy="1483195"/>
            </a:xfrm>
            <a:prstGeom prst="round2SameRect">
              <a:avLst/>
            </a:prstGeom>
            <a:gradFill>
              <a:gsLst>
                <a:gs pos="0">
                  <a:schemeClr val="tx1">
                    <a:lumMod val="20000"/>
                    <a:lumOff val="80000"/>
                  </a:schemeClr>
                </a:gs>
                <a:gs pos="100000">
                  <a:srgbClr val="E1F6FF"/>
                </a:gs>
              </a:gsLst>
              <a:lin ang="7200000" scaled="0"/>
            </a:gradFill>
            <a:ln>
              <a:noFill/>
            </a:ln>
            <a:effectLst>
              <a:outerShdw blurRad="38100" dist="38100" dir="5400000" algn="t" rotWithShape="0">
                <a:prstClr val="black">
                  <a:alpha val="17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270" lIns="91440" tIns="0" bIns="91440" rtlCol="0" anchor="ctr"/>
            <a:lstStyle/>
            <a:p>
              <a:r>
                <a:rPr lang="en-US" sz="900" dirty="0">
                  <a:solidFill>
                    <a:srgbClr val="435153"/>
                  </a:solidFill>
                </a:rPr>
                <a:t>Mexico </a:t>
              </a:r>
              <a:r>
                <a:rPr lang="en-US" sz="900" b="1" dirty="0">
                  <a:solidFill>
                    <a:srgbClr val="F76F09"/>
                  </a:solidFill>
                </a:rPr>
                <a:t>2.5</a:t>
              </a:r>
            </a:p>
          </p:txBody>
        </p:sp>
      </p:grpSp>
      <p:grpSp>
        <p:nvGrpSpPr>
          <p:cNvPr id="184" name="Group 183"/>
          <p:cNvGrpSpPr/>
          <p:nvPr/>
        </p:nvGrpSpPr>
        <p:grpSpPr>
          <a:xfrm>
            <a:off x="508819" y="3510697"/>
            <a:ext cx="1440819" cy="242540"/>
            <a:chOff x="7221820" y="2310944"/>
            <a:chExt cx="1920592" cy="323386"/>
          </a:xfrm>
        </p:grpSpPr>
        <p:sp>
          <p:nvSpPr>
            <p:cNvPr id="185" name="Round Same Side Corner Rectangle 184"/>
            <p:cNvSpPr/>
            <p:nvPr/>
          </p:nvSpPr>
          <p:spPr>
            <a:xfrm rot="16200000">
              <a:off x="7278825" y="2253939"/>
              <a:ext cx="323386" cy="437395"/>
            </a:xfrm>
            <a:prstGeom prst="round2SameRect">
              <a:avLst/>
            </a:prstGeom>
            <a:gradFill>
              <a:gsLst>
                <a:gs pos="12000">
                  <a:schemeClr val="accent4"/>
                </a:gs>
                <a:gs pos="100000">
                  <a:schemeClr val="tx2"/>
                </a:gs>
              </a:gsLst>
              <a:lin ang="7200000" scaled="0"/>
            </a:gradFill>
            <a:ln>
              <a:noFill/>
            </a:ln>
            <a:effectLst>
              <a:outerShdw blurRad="38100" dist="38100" dir="5400000" algn="t" rotWithShape="0">
                <a:prstClr val="black">
                  <a:alpha val="17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 lIns="0" rIns="0" rtlCol="0" anchor="ctr"/>
            <a:lstStyle/>
            <a:p>
              <a:pPr algn="ctr"/>
              <a:r>
                <a:rPr lang="en-US" sz="900" b="1" dirty="0"/>
                <a:t>32%</a:t>
              </a:r>
            </a:p>
          </p:txBody>
        </p:sp>
        <p:sp>
          <p:nvSpPr>
            <p:cNvPr id="186" name="Round Same Side Corner Rectangle 185"/>
            <p:cNvSpPr/>
            <p:nvPr/>
          </p:nvSpPr>
          <p:spPr>
            <a:xfrm rot="5400000" flipH="1">
              <a:off x="8239122" y="1731039"/>
              <a:ext cx="323386" cy="1483195"/>
            </a:xfrm>
            <a:prstGeom prst="round2SameRect">
              <a:avLst/>
            </a:prstGeom>
            <a:gradFill>
              <a:gsLst>
                <a:gs pos="0">
                  <a:schemeClr val="tx1">
                    <a:lumMod val="20000"/>
                    <a:lumOff val="80000"/>
                  </a:schemeClr>
                </a:gs>
                <a:gs pos="100000">
                  <a:srgbClr val="E1F6FF"/>
                </a:gs>
              </a:gsLst>
              <a:lin ang="7200000" scaled="0"/>
            </a:gradFill>
            <a:ln>
              <a:noFill/>
            </a:ln>
            <a:effectLst>
              <a:outerShdw blurRad="38100" dist="38100" dir="5400000" algn="t" rotWithShape="0">
                <a:prstClr val="black">
                  <a:alpha val="17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270" lIns="91440" tIns="0" bIns="91440" rtlCol="0" anchor="ctr"/>
            <a:lstStyle/>
            <a:p>
              <a:r>
                <a:rPr lang="en-US" sz="900" dirty="0">
                  <a:solidFill>
                    <a:srgbClr val="435153"/>
                  </a:solidFill>
                </a:rPr>
                <a:t>U.S. </a:t>
              </a:r>
              <a:r>
                <a:rPr lang="en-US" sz="900" b="1" dirty="0">
                  <a:solidFill>
                    <a:srgbClr val="F76F09"/>
                  </a:solidFill>
                </a:rPr>
                <a:t>4.9</a:t>
              </a:r>
            </a:p>
          </p:txBody>
        </p:sp>
      </p:grpSp>
      <p:grpSp>
        <p:nvGrpSpPr>
          <p:cNvPr id="187" name="Group 186"/>
          <p:cNvGrpSpPr/>
          <p:nvPr/>
        </p:nvGrpSpPr>
        <p:grpSpPr>
          <a:xfrm>
            <a:off x="331383" y="3880410"/>
            <a:ext cx="1440819" cy="242540"/>
            <a:chOff x="7221820" y="2310944"/>
            <a:chExt cx="1920592" cy="323386"/>
          </a:xfrm>
        </p:grpSpPr>
        <p:sp>
          <p:nvSpPr>
            <p:cNvPr id="188" name="Round Same Side Corner Rectangle 187"/>
            <p:cNvSpPr/>
            <p:nvPr/>
          </p:nvSpPr>
          <p:spPr>
            <a:xfrm rot="16200000">
              <a:off x="7278825" y="2253939"/>
              <a:ext cx="323386" cy="437395"/>
            </a:xfrm>
            <a:prstGeom prst="round2SameRect">
              <a:avLst/>
            </a:prstGeom>
            <a:gradFill>
              <a:gsLst>
                <a:gs pos="12000">
                  <a:schemeClr val="accent4"/>
                </a:gs>
                <a:gs pos="100000">
                  <a:schemeClr val="tx2"/>
                </a:gs>
              </a:gsLst>
              <a:lin ang="7200000" scaled="0"/>
            </a:gradFill>
            <a:ln>
              <a:noFill/>
            </a:ln>
            <a:effectLst>
              <a:outerShdw blurRad="38100" dist="38100" dir="5400000" algn="t" rotWithShape="0">
                <a:prstClr val="black">
                  <a:alpha val="17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 lIns="0" rIns="0" rtlCol="0" anchor="ctr"/>
            <a:lstStyle/>
            <a:p>
              <a:pPr algn="ctr"/>
              <a:r>
                <a:rPr lang="en-US" sz="900" b="1" dirty="0"/>
                <a:t>22%</a:t>
              </a:r>
            </a:p>
          </p:txBody>
        </p:sp>
        <p:sp>
          <p:nvSpPr>
            <p:cNvPr id="189" name="Round Same Side Corner Rectangle 188"/>
            <p:cNvSpPr/>
            <p:nvPr/>
          </p:nvSpPr>
          <p:spPr>
            <a:xfrm rot="5400000" flipH="1">
              <a:off x="8239122" y="1731039"/>
              <a:ext cx="323386" cy="1483195"/>
            </a:xfrm>
            <a:prstGeom prst="round2SameRect">
              <a:avLst/>
            </a:prstGeom>
            <a:gradFill>
              <a:gsLst>
                <a:gs pos="0">
                  <a:schemeClr val="tx1">
                    <a:lumMod val="20000"/>
                    <a:lumOff val="80000"/>
                  </a:schemeClr>
                </a:gs>
                <a:gs pos="100000">
                  <a:srgbClr val="E1F6FF"/>
                </a:gs>
              </a:gsLst>
              <a:lin ang="7200000" scaled="0"/>
            </a:gradFill>
            <a:ln>
              <a:noFill/>
            </a:ln>
            <a:effectLst>
              <a:outerShdw blurRad="38100" dist="38100" dir="5400000" algn="t" rotWithShape="0">
                <a:prstClr val="black">
                  <a:alpha val="17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270" lIns="91440" tIns="0" bIns="91440" rtlCol="0" anchor="ctr"/>
            <a:lstStyle/>
            <a:p>
              <a:r>
                <a:rPr lang="en-US" sz="900" dirty="0">
                  <a:solidFill>
                    <a:srgbClr val="435153"/>
                  </a:solidFill>
                </a:rPr>
                <a:t>Canada </a:t>
              </a:r>
              <a:r>
                <a:rPr lang="en-US" sz="900" b="1" dirty="0">
                  <a:solidFill>
                    <a:srgbClr val="F76F09"/>
                  </a:solidFill>
                </a:rPr>
                <a:t>2.4</a:t>
              </a:r>
            </a:p>
          </p:txBody>
        </p:sp>
      </p:grpSp>
      <p:cxnSp>
        <p:nvCxnSpPr>
          <p:cNvPr id="10" name="Elbow Connector 9"/>
          <p:cNvCxnSpPr/>
          <p:nvPr/>
        </p:nvCxnSpPr>
        <p:spPr>
          <a:xfrm flipH="1">
            <a:off x="409419" y="2154927"/>
            <a:ext cx="960370" cy="1714500"/>
          </a:xfrm>
          <a:prstGeom prst="bentConnector3">
            <a:avLst>
              <a:gd name="adj1" fmla="val 99618"/>
            </a:avLst>
          </a:prstGeom>
          <a:ln w="19050">
            <a:solidFill>
              <a:schemeClr val="accent3">
                <a:lumMod val="25000"/>
              </a:schemeClr>
            </a:solidFill>
            <a:tailEnd type="oval"/>
          </a:ln>
        </p:spPr>
        <p:style>
          <a:lnRef idx="1">
            <a:schemeClr val="accent1"/>
          </a:lnRef>
          <a:fillRef idx="0">
            <a:schemeClr val="accent1"/>
          </a:fillRef>
          <a:effectRef idx="0">
            <a:schemeClr val="accent1"/>
          </a:effectRef>
          <a:fontRef idx="minor">
            <a:schemeClr val="tx1"/>
          </a:fontRef>
        </p:style>
      </p:cxnSp>
      <p:pic>
        <p:nvPicPr>
          <p:cNvPr id="1027" name="Picture 3" descr="C:\Share\Rajesh\backup(15112012)\CiscoStock\Icons\location_1062_3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54325" y="2082634"/>
            <a:ext cx="228660" cy="228600"/>
          </a:xfrm>
          <a:prstGeom prst="rect">
            <a:avLst/>
          </a:prstGeom>
          <a:noFill/>
          <a:extLst>
            <a:ext uri="{909E8E84-426E-40DD-AFC4-6F175D3DCCD1}">
              <a14:hiddenFill xmlns:a14="http://schemas.microsoft.com/office/drawing/2010/main">
                <a:solidFill>
                  <a:srgbClr val="FFFFFF"/>
                </a:solidFill>
              </a14:hiddenFill>
            </a:ext>
          </a:extLst>
        </p:spPr>
      </p:pic>
      <p:cxnSp>
        <p:nvCxnSpPr>
          <p:cNvPr id="192" name="Elbow Connector 191"/>
          <p:cNvCxnSpPr/>
          <p:nvPr/>
        </p:nvCxnSpPr>
        <p:spPr>
          <a:xfrm flipH="1">
            <a:off x="652370" y="2441313"/>
            <a:ext cx="1028968" cy="1062990"/>
          </a:xfrm>
          <a:prstGeom prst="bentConnector3">
            <a:avLst>
              <a:gd name="adj1" fmla="val 99618"/>
            </a:avLst>
          </a:prstGeom>
          <a:ln w="19050">
            <a:solidFill>
              <a:schemeClr val="accent3">
                <a:lumMod val="25000"/>
              </a:schemeClr>
            </a:solidFill>
            <a:tailEnd type="oval"/>
          </a:ln>
        </p:spPr>
        <p:style>
          <a:lnRef idx="1">
            <a:schemeClr val="accent1"/>
          </a:lnRef>
          <a:fillRef idx="0">
            <a:schemeClr val="accent1"/>
          </a:fillRef>
          <a:effectRef idx="0">
            <a:schemeClr val="accent1"/>
          </a:effectRef>
          <a:fontRef idx="minor">
            <a:schemeClr val="tx1"/>
          </a:fontRef>
        </p:style>
      </p:cxnSp>
      <p:pic>
        <p:nvPicPr>
          <p:cNvPr id="140" name="Picture 3" descr="C:\Share\Rajesh\backup(15112012)\CiscoStock\Icons\location_1062_3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86866" y="2395796"/>
            <a:ext cx="228660" cy="228600"/>
          </a:xfrm>
          <a:prstGeom prst="rect">
            <a:avLst/>
          </a:prstGeom>
          <a:noFill/>
          <a:extLst>
            <a:ext uri="{909E8E84-426E-40DD-AFC4-6F175D3DCCD1}">
              <a14:hiddenFill xmlns:a14="http://schemas.microsoft.com/office/drawing/2010/main">
                <a:solidFill>
                  <a:srgbClr val="FFFFFF"/>
                </a:solidFill>
              </a14:hiddenFill>
            </a:ext>
          </a:extLst>
        </p:spPr>
      </p:pic>
      <p:cxnSp>
        <p:nvCxnSpPr>
          <p:cNvPr id="193" name="Elbow Connector 192"/>
          <p:cNvCxnSpPr/>
          <p:nvPr/>
        </p:nvCxnSpPr>
        <p:spPr>
          <a:xfrm flipH="1">
            <a:off x="968501" y="2818503"/>
            <a:ext cx="548783" cy="322326"/>
          </a:xfrm>
          <a:prstGeom prst="bentConnector3">
            <a:avLst>
              <a:gd name="adj1" fmla="val 99618"/>
            </a:avLst>
          </a:prstGeom>
          <a:ln w="19050">
            <a:solidFill>
              <a:schemeClr val="accent3">
                <a:lumMod val="25000"/>
              </a:schemeClr>
            </a:solidFill>
            <a:tailEnd type="oval"/>
          </a:ln>
        </p:spPr>
        <p:style>
          <a:lnRef idx="1">
            <a:schemeClr val="accent1"/>
          </a:lnRef>
          <a:fillRef idx="0">
            <a:schemeClr val="accent1"/>
          </a:fillRef>
          <a:effectRef idx="0">
            <a:schemeClr val="accent1"/>
          </a:effectRef>
          <a:fontRef idx="minor">
            <a:schemeClr val="tx1"/>
          </a:fontRef>
        </p:style>
      </p:cxnSp>
      <p:pic>
        <p:nvPicPr>
          <p:cNvPr id="141" name="Picture 3" descr="C:\Share\Rajesh\backup(15112012)\CiscoStock\Icons\location_1062_3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10608" y="2761353"/>
            <a:ext cx="228660" cy="228600"/>
          </a:xfrm>
          <a:prstGeom prst="rect">
            <a:avLst/>
          </a:prstGeom>
          <a:noFill/>
          <a:extLst>
            <a:ext uri="{909E8E84-426E-40DD-AFC4-6F175D3DCCD1}">
              <a14:hiddenFill xmlns:a14="http://schemas.microsoft.com/office/drawing/2010/main">
                <a:solidFill>
                  <a:srgbClr val="FFFFFF"/>
                </a:solidFill>
              </a14:hiddenFill>
            </a:ext>
          </a:extLst>
        </p:spPr>
      </p:pic>
      <p:cxnSp>
        <p:nvCxnSpPr>
          <p:cNvPr id="194" name="Elbow Connector 193"/>
          <p:cNvCxnSpPr/>
          <p:nvPr/>
        </p:nvCxnSpPr>
        <p:spPr>
          <a:xfrm flipH="1">
            <a:off x="2439784" y="2539591"/>
            <a:ext cx="617381" cy="1714500"/>
          </a:xfrm>
          <a:prstGeom prst="bentConnector3">
            <a:avLst>
              <a:gd name="adj1" fmla="val 99618"/>
            </a:avLst>
          </a:prstGeom>
          <a:ln w="19050">
            <a:solidFill>
              <a:schemeClr val="accent3">
                <a:lumMod val="25000"/>
              </a:schemeClr>
            </a:solidFill>
            <a:tailEnd type="oval"/>
          </a:ln>
        </p:spPr>
        <p:style>
          <a:lnRef idx="1">
            <a:schemeClr val="accent1"/>
          </a:lnRef>
          <a:fillRef idx="0">
            <a:schemeClr val="accent1"/>
          </a:fillRef>
          <a:effectRef idx="0">
            <a:schemeClr val="accent1"/>
          </a:effectRef>
          <a:fontRef idx="minor">
            <a:schemeClr val="tx1"/>
          </a:fontRef>
        </p:style>
      </p:cxnSp>
      <p:pic>
        <p:nvPicPr>
          <p:cNvPr id="142" name="Picture 3" descr="C:\Share\Rajesh\backup(15112012)\CiscoStock\Icons\location_1062_3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45578" y="2476254"/>
            <a:ext cx="228660" cy="228600"/>
          </a:xfrm>
          <a:prstGeom prst="rect">
            <a:avLst/>
          </a:prstGeom>
          <a:noFill/>
          <a:extLst>
            <a:ext uri="{909E8E84-426E-40DD-AFC4-6F175D3DCCD1}">
              <a14:hiddenFill xmlns:a14="http://schemas.microsoft.com/office/drawing/2010/main">
                <a:solidFill>
                  <a:srgbClr val="FFFFFF"/>
                </a:solidFill>
              </a14:hiddenFill>
            </a:ext>
          </a:extLst>
        </p:spPr>
      </p:pic>
      <p:cxnSp>
        <p:nvCxnSpPr>
          <p:cNvPr id="195" name="Elbow Connector 194"/>
          <p:cNvCxnSpPr/>
          <p:nvPr/>
        </p:nvCxnSpPr>
        <p:spPr>
          <a:xfrm>
            <a:off x="3197418" y="2383527"/>
            <a:ext cx="754577" cy="1865376"/>
          </a:xfrm>
          <a:prstGeom prst="bentConnector3">
            <a:avLst>
              <a:gd name="adj1" fmla="val 99618"/>
            </a:avLst>
          </a:prstGeom>
          <a:ln w="19050">
            <a:solidFill>
              <a:schemeClr val="accent3">
                <a:lumMod val="25000"/>
              </a:schemeClr>
            </a:solidFill>
            <a:tailEnd type="oval"/>
          </a:ln>
        </p:spPr>
        <p:style>
          <a:lnRef idx="1">
            <a:schemeClr val="accent1"/>
          </a:lnRef>
          <a:fillRef idx="0">
            <a:schemeClr val="accent1"/>
          </a:fillRef>
          <a:effectRef idx="0">
            <a:schemeClr val="accent1"/>
          </a:effectRef>
          <a:fontRef idx="minor">
            <a:schemeClr val="tx1"/>
          </a:fontRef>
        </p:style>
      </p:cxnSp>
      <p:pic>
        <p:nvPicPr>
          <p:cNvPr id="143" name="Picture 3" descr="C:\Share\Rajesh\backup(15112012)\CiscoStock\Icons\location_1062_3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75390" y="2301709"/>
            <a:ext cx="228660" cy="228600"/>
          </a:xfrm>
          <a:prstGeom prst="rect">
            <a:avLst/>
          </a:prstGeom>
          <a:noFill/>
          <a:extLst>
            <a:ext uri="{909E8E84-426E-40DD-AFC4-6F175D3DCCD1}">
              <a14:hiddenFill xmlns:a14="http://schemas.microsoft.com/office/drawing/2010/main">
                <a:solidFill>
                  <a:srgbClr val="FFFFFF"/>
                </a:solidFill>
              </a14:hiddenFill>
            </a:ext>
          </a:extLst>
        </p:spPr>
      </p:pic>
      <p:cxnSp>
        <p:nvCxnSpPr>
          <p:cNvPr id="196" name="Elbow Connector 195"/>
          <p:cNvCxnSpPr/>
          <p:nvPr/>
        </p:nvCxnSpPr>
        <p:spPr>
          <a:xfrm flipV="1">
            <a:off x="3365880" y="1739734"/>
            <a:ext cx="583082" cy="480060"/>
          </a:xfrm>
          <a:prstGeom prst="bentConnector3">
            <a:avLst>
              <a:gd name="adj1" fmla="val 99618"/>
            </a:avLst>
          </a:prstGeom>
          <a:ln w="19050">
            <a:solidFill>
              <a:schemeClr val="accent3">
                <a:lumMod val="25000"/>
              </a:schemeClr>
            </a:solidFill>
            <a:tailEnd type="oval"/>
          </a:ln>
        </p:spPr>
        <p:style>
          <a:lnRef idx="1">
            <a:schemeClr val="accent1"/>
          </a:lnRef>
          <a:fillRef idx="0">
            <a:schemeClr val="accent1"/>
          </a:fillRef>
          <a:effectRef idx="0">
            <a:schemeClr val="accent1"/>
          </a:effectRef>
          <a:fontRef idx="minor">
            <a:schemeClr val="tx1"/>
          </a:fontRef>
        </p:style>
      </p:cxnSp>
      <p:pic>
        <p:nvPicPr>
          <p:cNvPr id="144" name="Picture 3" descr="C:\Share\Rajesh\backup(15112012)\CiscoStock\Icons\location_1062_3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34889" y="2154927"/>
            <a:ext cx="228660" cy="228600"/>
          </a:xfrm>
          <a:prstGeom prst="rect">
            <a:avLst/>
          </a:prstGeom>
          <a:noFill/>
          <a:extLst>
            <a:ext uri="{909E8E84-426E-40DD-AFC4-6F175D3DCCD1}">
              <a14:hiddenFill xmlns:a14="http://schemas.microsoft.com/office/drawing/2010/main">
                <a:solidFill>
                  <a:srgbClr val="FFFFFF"/>
                </a:solidFill>
              </a14:hiddenFill>
            </a:ext>
          </a:extLst>
        </p:spPr>
      </p:pic>
      <p:cxnSp>
        <p:nvCxnSpPr>
          <p:cNvPr id="197" name="Elbow Connector 196"/>
          <p:cNvCxnSpPr/>
          <p:nvPr/>
        </p:nvCxnSpPr>
        <p:spPr>
          <a:xfrm flipH="1" flipV="1">
            <a:off x="2220051" y="1720277"/>
            <a:ext cx="891772" cy="411480"/>
          </a:xfrm>
          <a:prstGeom prst="bentConnector3">
            <a:avLst>
              <a:gd name="adj1" fmla="val 99618"/>
            </a:avLst>
          </a:prstGeom>
          <a:ln w="19050">
            <a:solidFill>
              <a:schemeClr val="accent3">
                <a:lumMod val="25000"/>
              </a:schemeClr>
            </a:solidFill>
            <a:tailEnd type="oval"/>
          </a:ln>
        </p:spPr>
        <p:style>
          <a:lnRef idx="1">
            <a:schemeClr val="accent1"/>
          </a:lnRef>
          <a:fillRef idx="0">
            <a:schemeClr val="accent1"/>
          </a:fillRef>
          <a:effectRef idx="0">
            <a:schemeClr val="accent1"/>
          </a:effectRef>
          <a:fontRef idx="minor">
            <a:schemeClr val="tx1"/>
          </a:fontRef>
        </p:style>
      </p:cxnSp>
      <p:pic>
        <p:nvPicPr>
          <p:cNvPr id="145" name="Picture 3" descr="C:\Share\Rajesh\backup(15112012)\CiscoStock\Icons\location_1062_3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23298" y="2063177"/>
            <a:ext cx="228660" cy="228600"/>
          </a:xfrm>
          <a:prstGeom prst="rect">
            <a:avLst/>
          </a:prstGeom>
          <a:noFill/>
          <a:extLst>
            <a:ext uri="{909E8E84-426E-40DD-AFC4-6F175D3DCCD1}">
              <a14:hiddenFill xmlns:a14="http://schemas.microsoft.com/office/drawing/2010/main">
                <a:solidFill>
                  <a:srgbClr val="FFFFFF"/>
                </a:solidFill>
              </a14:hiddenFill>
            </a:ext>
          </a:extLst>
        </p:spPr>
      </p:pic>
      <p:cxnSp>
        <p:nvCxnSpPr>
          <p:cNvPr id="202" name="Elbow Connector 201"/>
          <p:cNvCxnSpPr/>
          <p:nvPr/>
        </p:nvCxnSpPr>
        <p:spPr>
          <a:xfrm flipV="1">
            <a:off x="4806692" y="3219392"/>
            <a:ext cx="658539" cy="137160"/>
          </a:xfrm>
          <a:prstGeom prst="bentConnector3">
            <a:avLst>
              <a:gd name="adj1" fmla="val 52743"/>
            </a:avLst>
          </a:prstGeom>
          <a:ln w="19050">
            <a:solidFill>
              <a:schemeClr val="accent3">
                <a:lumMod val="25000"/>
              </a:schemeClr>
            </a:solidFill>
            <a:tailEnd type="oval"/>
          </a:ln>
        </p:spPr>
        <p:style>
          <a:lnRef idx="1">
            <a:schemeClr val="accent1"/>
          </a:lnRef>
          <a:fillRef idx="0">
            <a:schemeClr val="accent1"/>
          </a:fillRef>
          <a:effectRef idx="0">
            <a:schemeClr val="accent1"/>
          </a:effectRef>
          <a:fontRef idx="minor">
            <a:schemeClr val="tx1"/>
          </a:fontRef>
        </p:style>
      </p:cxnSp>
      <p:pic>
        <p:nvPicPr>
          <p:cNvPr id="148" name="Picture 3" descr="C:\Share\Rajesh\backup(15112012)\CiscoStock\Icons\location_1062_3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69980" y="3293971"/>
            <a:ext cx="228660" cy="228600"/>
          </a:xfrm>
          <a:prstGeom prst="rect">
            <a:avLst/>
          </a:prstGeom>
          <a:noFill/>
          <a:extLst>
            <a:ext uri="{909E8E84-426E-40DD-AFC4-6F175D3DCCD1}">
              <a14:hiddenFill xmlns:a14="http://schemas.microsoft.com/office/drawing/2010/main">
                <a:solidFill>
                  <a:srgbClr val="FFFFFF"/>
                </a:solidFill>
              </a14:hiddenFill>
            </a:ext>
          </a:extLst>
        </p:spPr>
      </p:pic>
      <p:cxnSp>
        <p:nvCxnSpPr>
          <p:cNvPr id="204" name="Elbow Connector 203"/>
          <p:cNvCxnSpPr/>
          <p:nvPr/>
        </p:nvCxnSpPr>
        <p:spPr>
          <a:xfrm flipV="1">
            <a:off x="4770964" y="2860167"/>
            <a:ext cx="685979" cy="137160"/>
          </a:xfrm>
          <a:prstGeom prst="bentConnector3">
            <a:avLst>
              <a:gd name="adj1" fmla="val 73359"/>
            </a:avLst>
          </a:prstGeom>
          <a:ln w="19050">
            <a:solidFill>
              <a:schemeClr val="accent3">
                <a:lumMod val="25000"/>
              </a:schemeClr>
            </a:solidFill>
            <a:tailEnd type="oval"/>
          </a:ln>
        </p:spPr>
        <p:style>
          <a:lnRef idx="1">
            <a:schemeClr val="accent1"/>
          </a:lnRef>
          <a:fillRef idx="0">
            <a:schemeClr val="accent1"/>
          </a:fillRef>
          <a:effectRef idx="0">
            <a:schemeClr val="accent1"/>
          </a:effectRef>
          <a:fontRef idx="minor">
            <a:schemeClr val="tx1"/>
          </a:fontRef>
        </p:style>
      </p:cxnSp>
      <p:cxnSp>
        <p:nvCxnSpPr>
          <p:cNvPr id="207" name="Elbow Connector 206"/>
          <p:cNvCxnSpPr/>
          <p:nvPr/>
        </p:nvCxnSpPr>
        <p:spPr>
          <a:xfrm rot="5400000" flipH="1" flipV="1">
            <a:off x="5247442" y="2281612"/>
            <a:ext cx="137160" cy="294971"/>
          </a:xfrm>
          <a:prstGeom prst="bentConnector3">
            <a:avLst>
              <a:gd name="adj1" fmla="val 99618"/>
            </a:avLst>
          </a:prstGeom>
          <a:ln w="19050">
            <a:solidFill>
              <a:schemeClr val="accent3">
                <a:lumMod val="25000"/>
              </a:schemeClr>
            </a:solidFill>
            <a:tailEnd type="oval"/>
          </a:ln>
        </p:spPr>
        <p:style>
          <a:lnRef idx="1">
            <a:schemeClr val="accent1"/>
          </a:lnRef>
          <a:fillRef idx="0">
            <a:schemeClr val="accent1"/>
          </a:fillRef>
          <a:effectRef idx="0">
            <a:schemeClr val="accent1"/>
          </a:effectRef>
          <a:fontRef idx="minor">
            <a:schemeClr val="tx1"/>
          </a:fontRef>
        </p:style>
      </p:cxnSp>
      <p:pic>
        <p:nvPicPr>
          <p:cNvPr id="151" name="Picture 3" descr="C:\Share\Rajesh\backup(15112012)\CiscoStock\Icons\location_1062_3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46785" y="2481016"/>
            <a:ext cx="228660" cy="228600"/>
          </a:xfrm>
          <a:prstGeom prst="rect">
            <a:avLst/>
          </a:prstGeom>
          <a:noFill/>
          <a:extLst>
            <a:ext uri="{909E8E84-426E-40DD-AFC4-6F175D3DCCD1}">
              <a14:hiddenFill xmlns:a14="http://schemas.microsoft.com/office/drawing/2010/main">
                <a:solidFill>
                  <a:srgbClr val="FFFFFF"/>
                </a:solidFill>
              </a14:hiddenFill>
            </a:ext>
          </a:extLst>
        </p:spPr>
      </p:pic>
      <p:cxnSp>
        <p:nvCxnSpPr>
          <p:cNvPr id="208" name="Elbow Connector 207"/>
          <p:cNvCxnSpPr/>
          <p:nvPr/>
        </p:nvCxnSpPr>
        <p:spPr>
          <a:xfrm rot="5400000" flipH="1" flipV="1">
            <a:off x="4830809" y="2160584"/>
            <a:ext cx="822960" cy="445886"/>
          </a:xfrm>
          <a:prstGeom prst="bentConnector3">
            <a:avLst>
              <a:gd name="adj1" fmla="val 99618"/>
            </a:avLst>
          </a:prstGeom>
          <a:ln w="19050">
            <a:solidFill>
              <a:schemeClr val="accent3">
                <a:lumMod val="25000"/>
              </a:schemeClr>
            </a:solidFill>
            <a:tailEnd type="oval"/>
          </a:ln>
        </p:spPr>
        <p:style>
          <a:lnRef idx="1">
            <a:schemeClr val="accent1"/>
          </a:lnRef>
          <a:fillRef idx="0">
            <a:schemeClr val="accent1"/>
          </a:fillRef>
          <a:effectRef idx="0">
            <a:schemeClr val="accent1"/>
          </a:effectRef>
          <a:fontRef idx="minor">
            <a:schemeClr val="tx1"/>
          </a:fontRef>
        </p:style>
      </p:cxnSp>
      <p:pic>
        <p:nvPicPr>
          <p:cNvPr id="150" name="Picture 3" descr="C:\Share\Rajesh\backup(15112012)\CiscoStock\Icons\location_1062_3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93876" y="2747066"/>
            <a:ext cx="228660" cy="228600"/>
          </a:xfrm>
          <a:prstGeom prst="rect">
            <a:avLst/>
          </a:prstGeom>
          <a:noFill/>
          <a:extLst>
            <a:ext uri="{909E8E84-426E-40DD-AFC4-6F175D3DCCD1}">
              <a14:hiddenFill xmlns:a14="http://schemas.microsoft.com/office/drawing/2010/main">
                <a:solidFill>
                  <a:srgbClr val="FFFFFF"/>
                </a:solidFill>
              </a14:hiddenFill>
            </a:ext>
          </a:extLst>
        </p:spPr>
      </p:pic>
      <p:grpSp>
        <p:nvGrpSpPr>
          <p:cNvPr id="209" name="Group 208"/>
          <p:cNvGrpSpPr/>
          <p:nvPr/>
        </p:nvGrpSpPr>
        <p:grpSpPr>
          <a:xfrm>
            <a:off x="5463508" y="3904996"/>
            <a:ext cx="1440819" cy="242540"/>
            <a:chOff x="7221820" y="2310944"/>
            <a:chExt cx="1920592" cy="323386"/>
          </a:xfrm>
        </p:grpSpPr>
        <p:sp>
          <p:nvSpPr>
            <p:cNvPr id="210" name="Round Same Side Corner Rectangle 209"/>
            <p:cNvSpPr/>
            <p:nvPr/>
          </p:nvSpPr>
          <p:spPr>
            <a:xfrm rot="16200000">
              <a:off x="7278825" y="2253939"/>
              <a:ext cx="323386" cy="437395"/>
            </a:xfrm>
            <a:prstGeom prst="round2SameRect">
              <a:avLst/>
            </a:prstGeom>
            <a:gradFill>
              <a:gsLst>
                <a:gs pos="12000">
                  <a:schemeClr val="accent4"/>
                </a:gs>
                <a:gs pos="100000">
                  <a:schemeClr val="tx2"/>
                </a:gs>
              </a:gsLst>
              <a:lin ang="7200000" scaled="0"/>
            </a:gradFill>
            <a:ln>
              <a:noFill/>
            </a:ln>
            <a:effectLst>
              <a:outerShdw blurRad="38100" dist="38100" dir="5400000" algn="t" rotWithShape="0">
                <a:prstClr val="black">
                  <a:alpha val="17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 lIns="0" rIns="0" rtlCol="0" anchor="ctr"/>
            <a:lstStyle/>
            <a:p>
              <a:pPr algn="ctr"/>
              <a:r>
                <a:rPr lang="en-US" sz="900" b="1" dirty="0"/>
                <a:t>37%</a:t>
              </a:r>
            </a:p>
          </p:txBody>
        </p:sp>
        <p:sp>
          <p:nvSpPr>
            <p:cNvPr id="211" name="Round Same Side Corner Rectangle 210"/>
            <p:cNvSpPr/>
            <p:nvPr/>
          </p:nvSpPr>
          <p:spPr>
            <a:xfrm rot="5400000" flipH="1">
              <a:off x="8239122" y="1731039"/>
              <a:ext cx="323386" cy="1483195"/>
            </a:xfrm>
            <a:prstGeom prst="round2SameRect">
              <a:avLst/>
            </a:prstGeom>
            <a:gradFill>
              <a:gsLst>
                <a:gs pos="0">
                  <a:schemeClr val="tx1">
                    <a:lumMod val="20000"/>
                    <a:lumOff val="80000"/>
                  </a:schemeClr>
                </a:gs>
                <a:gs pos="100000">
                  <a:srgbClr val="E1F6FF"/>
                </a:gs>
              </a:gsLst>
              <a:lin ang="7200000" scaled="0"/>
            </a:gradFill>
            <a:ln>
              <a:noFill/>
            </a:ln>
            <a:effectLst>
              <a:outerShdw blurRad="38100" dist="38100" dir="5400000" algn="t" rotWithShape="0">
                <a:prstClr val="black">
                  <a:alpha val="17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270" lIns="91440" tIns="0" bIns="91440" rtlCol="0" anchor="ctr"/>
            <a:lstStyle/>
            <a:p>
              <a:r>
                <a:rPr lang="en-US" sz="900" dirty="0">
                  <a:solidFill>
                    <a:srgbClr val="435153"/>
                  </a:solidFill>
                </a:rPr>
                <a:t>India </a:t>
              </a:r>
              <a:r>
                <a:rPr lang="en-US" sz="900" b="1" dirty="0">
                  <a:solidFill>
                    <a:srgbClr val="F76F09"/>
                  </a:solidFill>
                </a:rPr>
                <a:t>1.9</a:t>
              </a:r>
            </a:p>
          </p:txBody>
        </p:sp>
      </p:grpSp>
      <p:cxnSp>
        <p:nvCxnSpPr>
          <p:cNvPr id="213" name="Elbow Connector 212"/>
          <p:cNvCxnSpPr/>
          <p:nvPr/>
        </p:nvCxnSpPr>
        <p:spPr>
          <a:xfrm>
            <a:off x="4436081" y="2886682"/>
            <a:ext cx="1028968" cy="1165860"/>
          </a:xfrm>
          <a:prstGeom prst="bentConnector3">
            <a:avLst>
              <a:gd name="adj1" fmla="val 16632"/>
            </a:avLst>
          </a:prstGeom>
          <a:ln w="19050">
            <a:solidFill>
              <a:schemeClr val="accent3">
                <a:lumMod val="25000"/>
              </a:schemeClr>
            </a:solidFill>
            <a:tailEnd type="oval"/>
          </a:ln>
        </p:spPr>
        <p:style>
          <a:lnRef idx="1">
            <a:schemeClr val="accent1"/>
          </a:lnRef>
          <a:fillRef idx="0">
            <a:schemeClr val="accent1"/>
          </a:fillRef>
          <a:effectRef idx="0">
            <a:schemeClr val="accent1"/>
          </a:effectRef>
          <a:fontRef idx="minor">
            <a:schemeClr val="tx1"/>
          </a:fontRef>
        </p:style>
      </p:cxnSp>
      <p:pic>
        <p:nvPicPr>
          <p:cNvPr id="146" name="Picture 3" descr="C:\Share\Rajesh\backup(15112012)\CiscoStock\Icons\location_1062_3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82675" y="2816517"/>
            <a:ext cx="228660" cy="228600"/>
          </a:xfrm>
          <a:prstGeom prst="rect">
            <a:avLst/>
          </a:prstGeom>
          <a:noFill/>
          <a:extLst>
            <a:ext uri="{909E8E84-426E-40DD-AFC4-6F175D3DCCD1}">
              <a14:hiddenFill xmlns:a14="http://schemas.microsoft.com/office/drawing/2010/main">
                <a:solidFill>
                  <a:srgbClr val="FFFFFF"/>
                </a:solidFill>
              </a14:hiddenFill>
            </a:ext>
          </a:extLst>
        </p:spPr>
      </p:pic>
      <p:cxnSp>
        <p:nvCxnSpPr>
          <p:cNvPr id="216" name="Elbow Connector 215"/>
          <p:cNvCxnSpPr/>
          <p:nvPr/>
        </p:nvCxnSpPr>
        <p:spPr>
          <a:xfrm rot="5400000" flipH="1" flipV="1">
            <a:off x="5316317" y="3537529"/>
            <a:ext cx="68580" cy="240093"/>
          </a:xfrm>
          <a:prstGeom prst="bentConnector3">
            <a:avLst>
              <a:gd name="adj1" fmla="val 99618"/>
            </a:avLst>
          </a:prstGeom>
          <a:ln w="19050">
            <a:solidFill>
              <a:schemeClr val="accent3">
                <a:lumMod val="25000"/>
              </a:schemeClr>
            </a:solidFill>
            <a:tailEnd type="oval"/>
          </a:ln>
        </p:spPr>
        <p:style>
          <a:lnRef idx="1">
            <a:schemeClr val="accent1"/>
          </a:lnRef>
          <a:fillRef idx="0">
            <a:schemeClr val="accent1"/>
          </a:fillRef>
          <a:effectRef idx="0">
            <a:schemeClr val="accent1"/>
          </a:effectRef>
          <a:fontRef idx="minor">
            <a:schemeClr val="tx1"/>
          </a:fontRef>
        </p:style>
      </p:cxnSp>
      <p:cxnSp>
        <p:nvCxnSpPr>
          <p:cNvPr id="217" name="Elbow Connector 216"/>
          <p:cNvCxnSpPr/>
          <p:nvPr/>
        </p:nvCxnSpPr>
        <p:spPr>
          <a:xfrm rot="5400000" flipH="1" flipV="1">
            <a:off x="4796501" y="1616851"/>
            <a:ext cx="754380" cy="980949"/>
          </a:xfrm>
          <a:prstGeom prst="bentConnector3">
            <a:avLst>
              <a:gd name="adj1" fmla="val 83776"/>
            </a:avLst>
          </a:prstGeom>
          <a:ln w="19050">
            <a:solidFill>
              <a:schemeClr val="accent3">
                <a:lumMod val="25000"/>
              </a:schemeClr>
            </a:solidFill>
            <a:tailEnd type="oval"/>
          </a:ln>
        </p:spPr>
        <p:style>
          <a:lnRef idx="1">
            <a:schemeClr val="accent1"/>
          </a:lnRef>
          <a:fillRef idx="0">
            <a:schemeClr val="accent1"/>
          </a:fillRef>
          <a:effectRef idx="0">
            <a:schemeClr val="accent1"/>
          </a:effectRef>
          <a:fontRef idx="minor">
            <a:schemeClr val="tx1"/>
          </a:fontRef>
        </p:style>
      </p:cxnSp>
      <p:pic>
        <p:nvPicPr>
          <p:cNvPr id="152" name="Picture 3" descr="C:\Share\Rajesh\backup(15112012)\CiscoStock\Icons\location_1062_3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63861" y="2466729"/>
            <a:ext cx="228660" cy="228600"/>
          </a:xfrm>
          <a:prstGeom prst="rect">
            <a:avLst/>
          </a:prstGeom>
          <a:noFill/>
          <a:extLst>
            <a:ext uri="{909E8E84-426E-40DD-AFC4-6F175D3DCCD1}">
              <a14:hiddenFill xmlns:a14="http://schemas.microsoft.com/office/drawing/2010/main">
                <a:solidFill>
                  <a:srgbClr val="FFFFFF"/>
                </a:solidFill>
              </a14:hiddenFill>
            </a:ext>
          </a:extLst>
        </p:spPr>
      </p:pic>
      <p:pic>
        <p:nvPicPr>
          <p:cNvPr id="149" name="Picture 3" descr="C:\Share\Rajesh\backup(15112012)\CiscoStock\Icons\location_1062_3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03949" y="3676396"/>
            <a:ext cx="228660" cy="228600"/>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1"/>
          </p:nvPr>
        </p:nvSpPr>
        <p:spPr/>
        <p:txBody>
          <a:bodyPr/>
          <a:lstStyle/>
          <a:p>
            <a:r>
              <a:rPr lang="en-US" smtClean="0">
                <a:solidFill>
                  <a:prstClr val="white">
                    <a:lumMod val="65000"/>
                  </a:prstClr>
                </a:solidFill>
              </a:rPr>
              <a:t>CaféX Communications Confidential © 2015 – All Rights Reserved. </a:t>
            </a:r>
            <a:endParaRPr lang="en-US" dirty="0">
              <a:solidFill>
                <a:prstClr val="white">
                  <a:lumMod val="65000"/>
                </a:prstClr>
              </a:solidFill>
            </a:endParaRPr>
          </a:p>
        </p:txBody>
      </p:sp>
      <p:sp>
        <p:nvSpPr>
          <p:cNvPr id="4" name="Slide Number Placeholder 3"/>
          <p:cNvSpPr>
            <a:spLocks noGrp="1"/>
          </p:cNvSpPr>
          <p:nvPr>
            <p:ph type="sldNum" sz="quarter" idx="12"/>
          </p:nvPr>
        </p:nvSpPr>
        <p:spPr/>
        <p:txBody>
          <a:bodyPr/>
          <a:lstStyle/>
          <a:p>
            <a:fld id="{0431C951-9D62-474D-B35D-66AB940D3B2F}" type="slidenum">
              <a:rPr lang="en-US" smtClean="0">
                <a:solidFill>
                  <a:prstClr val="white">
                    <a:lumMod val="65000"/>
                  </a:prstClr>
                </a:solidFill>
              </a:rPr>
              <a:pPr/>
              <a:t>60</a:t>
            </a:fld>
            <a:endParaRPr lang="en-US" dirty="0">
              <a:solidFill>
                <a:prstClr val="white">
                  <a:lumMod val="65000"/>
                </a:prstClr>
              </a:solidFill>
            </a:endParaRPr>
          </a:p>
        </p:txBody>
      </p:sp>
    </p:spTree>
    <p:extLst>
      <p:ext uri="{BB962C8B-B14F-4D97-AF65-F5344CB8AC3E}">
        <p14:creationId xmlns:p14="http://schemas.microsoft.com/office/powerpoint/2010/main" val="1394644496"/>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5" presetClass="entr" presetSubtype="0" fill="hold" nodeType="afterEffect">
                                  <p:stCondLst>
                                    <p:cond delay="0"/>
                                  </p:stCondLst>
                                  <p:childTnLst>
                                    <p:set>
                                      <p:cBhvr>
                                        <p:cTn id="12" dur="1" fill="hold">
                                          <p:stCondLst>
                                            <p:cond delay="0"/>
                                          </p:stCondLst>
                                        </p:cTn>
                                        <p:tgtEl>
                                          <p:spTgt spid="2050"/>
                                        </p:tgtEl>
                                        <p:attrNameLst>
                                          <p:attrName>style.visibility</p:attrName>
                                        </p:attrNameLst>
                                      </p:cBhvr>
                                      <p:to>
                                        <p:strVal val="visible"/>
                                      </p:to>
                                    </p:set>
                                    <p:anim calcmode="lin" valueType="num">
                                      <p:cBhvr>
                                        <p:cTn id="13" dur="1000" fill="hold"/>
                                        <p:tgtEl>
                                          <p:spTgt spid="2050"/>
                                        </p:tgtEl>
                                        <p:attrNameLst>
                                          <p:attrName>ppt_w</p:attrName>
                                        </p:attrNameLst>
                                      </p:cBhvr>
                                      <p:tavLst>
                                        <p:tav tm="0">
                                          <p:val>
                                            <p:strVal val="#ppt_w*0.70"/>
                                          </p:val>
                                        </p:tav>
                                        <p:tav tm="100000">
                                          <p:val>
                                            <p:strVal val="#ppt_w"/>
                                          </p:val>
                                        </p:tav>
                                      </p:tavLst>
                                    </p:anim>
                                    <p:anim calcmode="lin" valueType="num">
                                      <p:cBhvr>
                                        <p:cTn id="14" dur="1000" fill="hold"/>
                                        <p:tgtEl>
                                          <p:spTgt spid="2050"/>
                                        </p:tgtEl>
                                        <p:attrNameLst>
                                          <p:attrName>ppt_h</p:attrName>
                                        </p:attrNameLst>
                                      </p:cBhvr>
                                      <p:tavLst>
                                        <p:tav tm="0">
                                          <p:val>
                                            <p:strVal val="#ppt_h"/>
                                          </p:val>
                                        </p:tav>
                                        <p:tav tm="100000">
                                          <p:val>
                                            <p:strVal val="#ppt_h"/>
                                          </p:val>
                                        </p:tav>
                                      </p:tavLst>
                                    </p:anim>
                                    <p:animEffect transition="in" filter="fade">
                                      <p:cBhvr>
                                        <p:cTn id="15" dur="1000"/>
                                        <p:tgtEl>
                                          <p:spTgt spid="2050"/>
                                        </p:tgtEl>
                                      </p:cBhvr>
                                    </p:animEffect>
                                  </p:childTnLst>
                                </p:cTn>
                              </p:par>
                            </p:childTnLst>
                          </p:cTn>
                        </p:par>
                        <p:par>
                          <p:cTn id="16" fill="hold">
                            <p:stCondLst>
                              <p:cond delay="2000"/>
                            </p:stCondLst>
                            <p:childTnLst>
                              <p:par>
                                <p:cTn id="17" presetID="10" presetClass="entr" presetSubtype="0"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par>
                          <p:cTn id="20" fill="hold">
                            <p:stCondLst>
                              <p:cond delay="2500"/>
                            </p:stCondLst>
                            <p:childTnLst>
                              <p:par>
                                <p:cTn id="21" presetID="22" presetClass="entr" presetSubtype="4" fill="hold" nodeType="afterEffect">
                                  <p:stCondLst>
                                    <p:cond delay="0"/>
                                  </p:stCondLst>
                                  <p:childTnLst>
                                    <p:set>
                                      <p:cBhvr>
                                        <p:cTn id="22" dur="1" fill="hold">
                                          <p:stCondLst>
                                            <p:cond delay="0"/>
                                          </p:stCondLst>
                                        </p:cTn>
                                        <p:tgtEl>
                                          <p:spTgt spid="141"/>
                                        </p:tgtEl>
                                        <p:attrNameLst>
                                          <p:attrName>style.visibility</p:attrName>
                                        </p:attrNameLst>
                                      </p:cBhvr>
                                      <p:to>
                                        <p:strVal val="visible"/>
                                      </p:to>
                                    </p:set>
                                    <p:animEffect transition="in" filter="wipe(down)">
                                      <p:cBhvr>
                                        <p:cTn id="23" dur="500"/>
                                        <p:tgtEl>
                                          <p:spTgt spid="141"/>
                                        </p:tgtEl>
                                      </p:cBhvr>
                                    </p:animEffect>
                                  </p:childTnLst>
                                </p:cTn>
                              </p:par>
                            </p:childTnLst>
                          </p:cTn>
                        </p:par>
                        <p:par>
                          <p:cTn id="24" fill="hold">
                            <p:stCondLst>
                              <p:cond delay="3000"/>
                            </p:stCondLst>
                            <p:childTnLst>
                              <p:par>
                                <p:cTn id="25" presetID="22" presetClass="entr" presetSubtype="2" fill="hold" nodeType="afterEffect">
                                  <p:stCondLst>
                                    <p:cond delay="0"/>
                                  </p:stCondLst>
                                  <p:childTnLst>
                                    <p:set>
                                      <p:cBhvr>
                                        <p:cTn id="26" dur="1" fill="hold">
                                          <p:stCondLst>
                                            <p:cond delay="0"/>
                                          </p:stCondLst>
                                        </p:cTn>
                                        <p:tgtEl>
                                          <p:spTgt spid="193"/>
                                        </p:tgtEl>
                                        <p:attrNameLst>
                                          <p:attrName>style.visibility</p:attrName>
                                        </p:attrNameLst>
                                      </p:cBhvr>
                                      <p:to>
                                        <p:strVal val="visible"/>
                                      </p:to>
                                    </p:set>
                                    <p:animEffect transition="in" filter="wipe(right)">
                                      <p:cBhvr>
                                        <p:cTn id="27" dur="500"/>
                                        <p:tgtEl>
                                          <p:spTgt spid="193"/>
                                        </p:tgtEl>
                                      </p:cBhvr>
                                    </p:animEffect>
                                  </p:childTnLst>
                                </p:cTn>
                              </p:par>
                            </p:childTnLst>
                          </p:cTn>
                        </p:par>
                        <p:par>
                          <p:cTn id="28" fill="hold">
                            <p:stCondLst>
                              <p:cond delay="3500"/>
                            </p:stCondLst>
                            <p:childTnLst>
                              <p:par>
                                <p:cTn id="29" presetID="22" presetClass="entr" presetSubtype="8" fill="hold" nodeType="afterEffect">
                                  <p:stCondLst>
                                    <p:cond delay="0"/>
                                  </p:stCondLst>
                                  <p:childTnLst>
                                    <p:set>
                                      <p:cBhvr>
                                        <p:cTn id="30" dur="1" fill="hold">
                                          <p:stCondLst>
                                            <p:cond delay="0"/>
                                          </p:stCondLst>
                                        </p:cTn>
                                        <p:tgtEl>
                                          <p:spTgt spid="181"/>
                                        </p:tgtEl>
                                        <p:attrNameLst>
                                          <p:attrName>style.visibility</p:attrName>
                                        </p:attrNameLst>
                                      </p:cBhvr>
                                      <p:to>
                                        <p:strVal val="visible"/>
                                      </p:to>
                                    </p:set>
                                    <p:animEffect transition="in" filter="wipe(left)">
                                      <p:cBhvr>
                                        <p:cTn id="31" dur="500"/>
                                        <p:tgtEl>
                                          <p:spTgt spid="181"/>
                                        </p:tgtEl>
                                      </p:cBhvr>
                                    </p:animEffect>
                                  </p:childTnLst>
                                </p:cTn>
                              </p:par>
                            </p:childTnLst>
                          </p:cTn>
                        </p:par>
                        <p:par>
                          <p:cTn id="32" fill="hold">
                            <p:stCondLst>
                              <p:cond delay="4000"/>
                            </p:stCondLst>
                            <p:childTnLst>
                              <p:par>
                                <p:cTn id="33" presetID="22" presetClass="entr" presetSubtype="4" fill="hold" nodeType="afterEffect">
                                  <p:stCondLst>
                                    <p:cond delay="0"/>
                                  </p:stCondLst>
                                  <p:childTnLst>
                                    <p:set>
                                      <p:cBhvr>
                                        <p:cTn id="34" dur="1" fill="hold">
                                          <p:stCondLst>
                                            <p:cond delay="0"/>
                                          </p:stCondLst>
                                        </p:cTn>
                                        <p:tgtEl>
                                          <p:spTgt spid="140"/>
                                        </p:tgtEl>
                                        <p:attrNameLst>
                                          <p:attrName>style.visibility</p:attrName>
                                        </p:attrNameLst>
                                      </p:cBhvr>
                                      <p:to>
                                        <p:strVal val="visible"/>
                                      </p:to>
                                    </p:set>
                                    <p:animEffect transition="in" filter="wipe(down)">
                                      <p:cBhvr>
                                        <p:cTn id="35" dur="500"/>
                                        <p:tgtEl>
                                          <p:spTgt spid="140"/>
                                        </p:tgtEl>
                                      </p:cBhvr>
                                    </p:animEffect>
                                  </p:childTnLst>
                                </p:cTn>
                              </p:par>
                            </p:childTnLst>
                          </p:cTn>
                        </p:par>
                        <p:par>
                          <p:cTn id="36" fill="hold">
                            <p:stCondLst>
                              <p:cond delay="4500"/>
                            </p:stCondLst>
                            <p:childTnLst>
                              <p:par>
                                <p:cTn id="37" presetID="22" presetClass="entr" presetSubtype="2" fill="hold" nodeType="afterEffect">
                                  <p:stCondLst>
                                    <p:cond delay="0"/>
                                  </p:stCondLst>
                                  <p:childTnLst>
                                    <p:set>
                                      <p:cBhvr>
                                        <p:cTn id="38" dur="1" fill="hold">
                                          <p:stCondLst>
                                            <p:cond delay="0"/>
                                          </p:stCondLst>
                                        </p:cTn>
                                        <p:tgtEl>
                                          <p:spTgt spid="192"/>
                                        </p:tgtEl>
                                        <p:attrNameLst>
                                          <p:attrName>style.visibility</p:attrName>
                                        </p:attrNameLst>
                                      </p:cBhvr>
                                      <p:to>
                                        <p:strVal val="visible"/>
                                      </p:to>
                                    </p:set>
                                    <p:animEffect transition="in" filter="wipe(right)">
                                      <p:cBhvr>
                                        <p:cTn id="39" dur="500"/>
                                        <p:tgtEl>
                                          <p:spTgt spid="192"/>
                                        </p:tgtEl>
                                      </p:cBhvr>
                                    </p:animEffect>
                                  </p:childTnLst>
                                </p:cTn>
                              </p:par>
                            </p:childTnLst>
                          </p:cTn>
                        </p:par>
                        <p:par>
                          <p:cTn id="40" fill="hold">
                            <p:stCondLst>
                              <p:cond delay="5000"/>
                            </p:stCondLst>
                            <p:childTnLst>
                              <p:par>
                                <p:cTn id="41" presetID="22" presetClass="entr" presetSubtype="8" fill="hold" nodeType="afterEffect">
                                  <p:stCondLst>
                                    <p:cond delay="0"/>
                                  </p:stCondLst>
                                  <p:childTnLst>
                                    <p:set>
                                      <p:cBhvr>
                                        <p:cTn id="42" dur="1" fill="hold">
                                          <p:stCondLst>
                                            <p:cond delay="0"/>
                                          </p:stCondLst>
                                        </p:cTn>
                                        <p:tgtEl>
                                          <p:spTgt spid="184"/>
                                        </p:tgtEl>
                                        <p:attrNameLst>
                                          <p:attrName>style.visibility</p:attrName>
                                        </p:attrNameLst>
                                      </p:cBhvr>
                                      <p:to>
                                        <p:strVal val="visible"/>
                                      </p:to>
                                    </p:set>
                                    <p:animEffect transition="in" filter="wipe(left)">
                                      <p:cBhvr>
                                        <p:cTn id="43" dur="500"/>
                                        <p:tgtEl>
                                          <p:spTgt spid="184"/>
                                        </p:tgtEl>
                                      </p:cBhvr>
                                    </p:animEffect>
                                  </p:childTnLst>
                                </p:cTn>
                              </p:par>
                            </p:childTnLst>
                          </p:cTn>
                        </p:par>
                        <p:par>
                          <p:cTn id="44" fill="hold">
                            <p:stCondLst>
                              <p:cond delay="5500"/>
                            </p:stCondLst>
                            <p:childTnLst>
                              <p:par>
                                <p:cTn id="45" presetID="22" presetClass="entr" presetSubtype="4" fill="hold" nodeType="afterEffect">
                                  <p:stCondLst>
                                    <p:cond delay="0"/>
                                  </p:stCondLst>
                                  <p:childTnLst>
                                    <p:set>
                                      <p:cBhvr>
                                        <p:cTn id="46" dur="1" fill="hold">
                                          <p:stCondLst>
                                            <p:cond delay="0"/>
                                          </p:stCondLst>
                                        </p:cTn>
                                        <p:tgtEl>
                                          <p:spTgt spid="1027"/>
                                        </p:tgtEl>
                                        <p:attrNameLst>
                                          <p:attrName>style.visibility</p:attrName>
                                        </p:attrNameLst>
                                      </p:cBhvr>
                                      <p:to>
                                        <p:strVal val="visible"/>
                                      </p:to>
                                    </p:set>
                                    <p:animEffect transition="in" filter="wipe(down)">
                                      <p:cBhvr>
                                        <p:cTn id="47" dur="500"/>
                                        <p:tgtEl>
                                          <p:spTgt spid="1027"/>
                                        </p:tgtEl>
                                      </p:cBhvr>
                                    </p:animEffect>
                                  </p:childTnLst>
                                </p:cTn>
                              </p:par>
                            </p:childTnLst>
                          </p:cTn>
                        </p:par>
                        <p:par>
                          <p:cTn id="48" fill="hold">
                            <p:stCondLst>
                              <p:cond delay="6000"/>
                            </p:stCondLst>
                            <p:childTnLst>
                              <p:par>
                                <p:cTn id="49" presetID="22" presetClass="entr" presetSubtype="2" fill="hold" nodeType="afterEffect">
                                  <p:stCondLst>
                                    <p:cond delay="0"/>
                                  </p:stCondLst>
                                  <p:childTnLst>
                                    <p:set>
                                      <p:cBhvr>
                                        <p:cTn id="50" dur="1" fill="hold">
                                          <p:stCondLst>
                                            <p:cond delay="0"/>
                                          </p:stCondLst>
                                        </p:cTn>
                                        <p:tgtEl>
                                          <p:spTgt spid="10"/>
                                        </p:tgtEl>
                                        <p:attrNameLst>
                                          <p:attrName>style.visibility</p:attrName>
                                        </p:attrNameLst>
                                      </p:cBhvr>
                                      <p:to>
                                        <p:strVal val="visible"/>
                                      </p:to>
                                    </p:set>
                                    <p:animEffect transition="in" filter="wipe(right)">
                                      <p:cBhvr>
                                        <p:cTn id="51" dur="500"/>
                                        <p:tgtEl>
                                          <p:spTgt spid="10"/>
                                        </p:tgtEl>
                                      </p:cBhvr>
                                    </p:animEffect>
                                  </p:childTnLst>
                                </p:cTn>
                              </p:par>
                            </p:childTnLst>
                          </p:cTn>
                        </p:par>
                        <p:par>
                          <p:cTn id="52" fill="hold">
                            <p:stCondLst>
                              <p:cond delay="6500"/>
                            </p:stCondLst>
                            <p:childTnLst>
                              <p:par>
                                <p:cTn id="53" presetID="22" presetClass="entr" presetSubtype="8" fill="hold" nodeType="afterEffect">
                                  <p:stCondLst>
                                    <p:cond delay="0"/>
                                  </p:stCondLst>
                                  <p:childTnLst>
                                    <p:set>
                                      <p:cBhvr>
                                        <p:cTn id="54" dur="1" fill="hold">
                                          <p:stCondLst>
                                            <p:cond delay="0"/>
                                          </p:stCondLst>
                                        </p:cTn>
                                        <p:tgtEl>
                                          <p:spTgt spid="187"/>
                                        </p:tgtEl>
                                        <p:attrNameLst>
                                          <p:attrName>style.visibility</p:attrName>
                                        </p:attrNameLst>
                                      </p:cBhvr>
                                      <p:to>
                                        <p:strVal val="visible"/>
                                      </p:to>
                                    </p:set>
                                    <p:animEffect transition="in" filter="wipe(left)">
                                      <p:cBhvr>
                                        <p:cTn id="55" dur="500"/>
                                        <p:tgtEl>
                                          <p:spTgt spid="187"/>
                                        </p:tgtEl>
                                      </p:cBhvr>
                                    </p:animEffect>
                                  </p:childTnLst>
                                </p:cTn>
                              </p:par>
                            </p:childTnLst>
                          </p:cTn>
                        </p:par>
                        <p:par>
                          <p:cTn id="56" fill="hold">
                            <p:stCondLst>
                              <p:cond delay="7000"/>
                            </p:stCondLst>
                            <p:childTnLst>
                              <p:par>
                                <p:cTn id="57" presetID="22" presetClass="entr" presetSubtype="4" fill="hold" nodeType="afterEffect">
                                  <p:stCondLst>
                                    <p:cond delay="0"/>
                                  </p:stCondLst>
                                  <p:childTnLst>
                                    <p:set>
                                      <p:cBhvr>
                                        <p:cTn id="58" dur="1" fill="hold">
                                          <p:stCondLst>
                                            <p:cond delay="0"/>
                                          </p:stCondLst>
                                        </p:cTn>
                                        <p:tgtEl>
                                          <p:spTgt spid="142"/>
                                        </p:tgtEl>
                                        <p:attrNameLst>
                                          <p:attrName>style.visibility</p:attrName>
                                        </p:attrNameLst>
                                      </p:cBhvr>
                                      <p:to>
                                        <p:strVal val="visible"/>
                                      </p:to>
                                    </p:set>
                                    <p:animEffect transition="in" filter="wipe(down)">
                                      <p:cBhvr>
                                        <p:cTn id="59" dur="500"/>
                                        <p:tgtEl>
                                          <p:spTgt spid="142"/>
                                        </p:tgtEl>
                                      </p:cBhvr>
                                    </p:animEffect>
                                  </p:childTnLst>
                                </p:cTn>
                              </p:par>
                            </p:childTnLst>
                          </p:cTn>
                        </p:par>
                        <p:par>
                          <p:cTn id="60" fill="hold">
                            <p:stCondLst>
                              <p:cond delay="7500"/>
                            </p:stCondLst>
                            <p:childTnLst>
                              <p:par>
                                <p:cTn id="61" presetID="22" presetClass="entr" presetSubtype="2" fill="hold" nodeType="afterEffect">
                                  <p:stCondLst>
                                    <p:cond delay="0"/>
                                  </p:stCondLst>
                                  <p:childTnLst>
                                    <p:set>
                                      <p:cBhvr>
                                        <p:cTn id="62" dur="1" fill="hold">
                                          <p:stCondLst>
                                            <p:cond delay="0"/>
                                          </p:stCondLst>
                                        </p:cTn>
                                        <p:tgtEl>
                                          <p:spTgt spid="194"/>
                                        </p:tgtEl>
                                        <p:attrNameLst>
                                          <p:attrName>style.visibility</p:attrName>
                                        </p:attrNameLst>
                                      </p:cBhvr>
                                      <p:to>
                                        <p:strVal val="visible"/>
                                      </p:to>
                                    </p:set>
                                    <p:animEffect transition="in" filter="wipe(right)">
                                      <p:cBhvr>
                                        <p:cTn id="63" dur="500"/>
                                        <p:tgtEl>
                                          <p:spTgt spid="194"/>
                                        </p:tgtEl>
                                      </p:cBhvr>
                                    </p:animEffect>
                                  </p:childTnLst>
                                </p:cTn>
                              </p:par>
                            </p:childTnLst>
                          </p:cTn>
                        </p:par>
                        <p:par>
                          <p:cTn id="64" fill="hold">
                            <p:stCondLst>
                              <p:cond delay="8000"/>
                            </p:stCondLst>
                            <p:childTnLst>
                              <p:par>
                                <p:cTn id="65" presetID="22" presetClass="entr" presetSubtype="8" fill="hold" nodeType="afterEffect">
                                  <p:stCondLst>
                                    <p:cond delay="0"/>
                                  </p:stCondLst>
                                  <p:childTnLst>
                                    <p:set>
                                      <p:cBhvr>
                                        <p:cTn id="66" dur="1" fill="hold">
                                          <p:stCondLst>
                                            <p:cond delay="0"/>
                                          </p:stCondLst>
                                        </p:cTn>
                                        <p:tgtEl>
                                          <p:spTgt spid="169"/>
                                        </p:tgtEl>
                                        <p:attrNameLst>
                                          <p:attrName>style.visibility</p:attrName>
                                        </p:attrNameLst>
                                      </p:cBhvr>
                                      <p:to>
                                        <p:strVal val="visible"/>
                                      </p:to>
                                    </p:set>
                                    <p:animEffect transition="in" filter="wipe(left)">
                                      <p:cBhvr>
                                        <p:cTn id="67" dur="500"/>
                                        <p:tgtEl>
                                          <p:spTgt spid="169"/>
                                        </p:tgtEl>
                                      </p:cBhvr>
                                    </p:animEffect>
                                  </p:childTnLst>
                                </p:cTn>
                              </p:par>
                            </p:childTnLst>
                          </p:cTn>
                        </p:par>
                        <p:par>
                          <p:cTn id="68" fill="hold">
                            <p:stCondLst>
                              <p:cond delay="8500"/>
                            </p:stCondLst>
                            <p:childTnLst>
                              <p:par>
                                <p:cTn id="69" presetID="22" presetClass="entr" presetSubtype="4" fill="hold" nodeType="afterEffect">
                                  <p:stCondLst>
                                    <p:cond delay="0"/>
                                  </p:stCondLst>
                                  <p:childTnLst>
                                    <p:set>
                                      <p:cBhvr>
                                        <p:cTn id="70" dur="1" fill="hold">
                                          <p:stCondLst>
                                            <p:cond delay="0"/>
                                          </p:stCondLst>
                                        </p:cTn>
                                        <p:tgtEl>
                                          <p:spTgt spid="143"/>
                                        </p:tgtEl>
                                        <p:attrNameLst>
                                          <p:attrName>style.visibility</p:attrName>
                                        </p:attrNameLst>
                                      </p:cBhvr>
                                      <p:to>
                                        <p:strVal val="visible"/>
                                      </p:to>
                                    </p:set>
                                    <p:animEffect transition="in" filter="wipe(down)">
                                      <p:cBhvr>
                                        <p:cTn id="71" dur="500"/>
                                        <p:tgtEl>
                                          <p:spTgt spid="143"/>
                                        </p:tgtEl>
                                      </p:cBhvr>
                                    </p:animEffect>
                                  </p:childTnLst>
                                </p:cTn>
                              </p:par>
                            </p:childTnLst>
                          </p:cTn>
                        </p:par>
                        <p:par>
                          <p:cTn id="72" fill="hold">
                            <p:stCondLst>
                              <p:cond delay="9000"/>
                            </p:stCondLst>
                            <p:childTnLst>
                              <p:par>
                                <p:cTn id="73" presetID="22" presetClass="entr" presetSubtype="8" fill="hold" nodeType="afterEffect">
                                  <p:stCondLst>
                                    <p:cond delay="0"/>
                                  </p:stCondLst>
                                  <p:childTnLst>
                                    <p:set>
                                      <p:cBhvr>
                                        <p:cTn id="74" dur="1" fill="hold">
                                          <p:stCondLst>
                                            <p:cond delay="0"/>
                                          </p:stCondLst>
                                        </p:cTn>
                                        <p:tgtEl>
                                          <p:spTgt spid="195"/>
                                        </p:tgtEl>
                                        <p:attrNameLst>
                                          <p:attrName>style.visibility</p:attrName>
                                        </p:attrNameLst>
                                      </p:cBhvr>
                                      <p:to>
                                        <p:strVal val="visible"/>
                                      </p:to>
                                    </p:set>
                                    <p:animEffect transition="in" filter="wipe(left)">
                                      <p:cBhvr>
                                        <p:cTn id="75" dur="500"/>
                                        <p:tgtEl>
                                          <p:spTgt spid="195"/>
                                        </p:tgtEl>
                                      </p:cBhvr>
                                    </p:animEffect>
                                  </p:childTnLst>
                                </p:cTn>
                              </p:par>
                            </p:childTnLst>
                          </p:cTn>
                        </p:par>
                        <p:par>
                          <p:cTn id="76" fill="hold">
                            <p:stCondLst>
                              <p:cond delay="9500"/>
                            </p:stCondLst>
                            <p:childTnLst>
                              <p:par>
                                <p:cTn id="77" presetID="22" presetClass="entr" presetSubtype="8" fill="hold" nodeType="afterEffect">
                                  <p:stCondLst>
                                    <p:cond delay="0"/>
                                  </p:stCondLst>
                                  <p:childTnLst>
                                    <p:set>
                                      <p:cBhvr>
                                        <p:cTn id="78" dur="1" fill="hold">
                                          <p:stCondLst>
                                            <p:cond delay="0"/>
                                          </p:stCondLst>
                                        </p:cTn>
                                        <p:tgtEl>
                                          <p:spTgt spid="172"/>
                                        </p:tgtEl>
                                        <p:attrNameLst>
                                          <p:attrName>style.visibility</p:attrName>
                                        </p:attrNameLst>
                                      </p:cBhvr>
                                      <p:to>
                                        <p:strVal val="visible"/>
                                      </p:to>
                                    </p:set>
                                    <p:animEffect transition="in" filter="wipe(left)">
                                      <p:cBhvr>
                                        <p:cTn id="79" dur="500"/>
                                        <p:tgtEl>
                                          <p:spTgt spid="172"/>
                                        </p:tgtEl>
                                      </p:cBhvr>
                                    </p:animEffect>
                                  </p:childTnLst>
                                </p:cTn>
                              </p:par>
                            </p:childTnLst>
                          </p:cTn>
                        </p:par>
                        <p:par>
                          <p:cTn id="80" fill="hold">
                            <p:stCondLst>
                              <p:cond delay="10000"/>
                            </p:stCondLst>
                            <p:childTnLst>
                              <p:par>
                                <p:cTn id="81" presetID="22" presetClass="entr" presetSubtype="4" fill="hold" nodeType="afterEffect">
                                  <p:stCondLst>
                                    <p:cond delay="0"/>
                                  </p:stCondLst>
                                  <p:childTnLst>
                                    <p:set>
                                      <p:cBhvr>
                                        <p:cTn id="82" dur="1" fill="hold">
                                          <p:stCondLst>
                                            <p:cond delay="0"/>
                                          </p:stCondLst>
                                        </p:cTn>
                                        <p:tgtEl>
                                          <p:spTgt spid="145"/>
                                        </p:tgtEl>
                                        <p:attrNameLst>
                                          <p:attrName>style.visibility</p:attrName>
                                        </p:attrNameLst>
                                      </p:cBhvr>
                                      <p:to>
                                        <p:strVal val="visible"/>
                                      </p:to>
                                    </p:set>
                                    <p:animEffect transition="in" filter="wipe(down)">
                                      <p:cBhvr>
                                        <p:cTn id="83" dur="500"/>
                                        <p:tgtEl>
                                          <p:spTgt spid="145"/>
                                        </p:tgtEl>
                                      </p:cBhvr>
                                    </p:animEffect>
                                  </p:childTnLst>
                                </p:cTn>
                              </p:par>
                            </p:childTnLst>
                          </p:cTn>
                        </p:par>
                        <p:par>
                          <p:cTn id="84" fill="hold">
                            <p:stCondLst>
                              <p:cond delay="10500"/>
                            </p:stCondLst>
                            <p:childTnLst>
                              <p:par>
                                <p:cTn id="85" presetID="22" presetClass="entr" presetSubtype="2" fill="hold" nodeType="afterEffect">
                                  <p:stCondLst>
                                    <p:cond delay="0"/>
                                  </p:stCondLst>
                                  <p:childTnLst>
                                    <p:set>
                                      <p:cBhvr>
                                        <p:cTn id="86" dur="1" fill="hold">
                                          <p:stCondLst>
                                            <p:cond delay="0"/>
                                          </p:stCondLst>
                                        </p:cTn>
                                        <p:tgtEl>
                                          <p:spTgt spid="197"/>
                                        </p:tgtEl>
                                        <p:attrNameLst>
                                          <p:attrName>style.visibility</p:attrName>
                                        </p:attrNameLst>
                                      </p:cBhvr>
                                      <p:to>
                                        <p:strVal val="visible"/>
                                      </p:to>
                                    </p:set>
                                    <p:animEffect transition="in" filter="wipe(right)">
                                      <p:cBhvr>
                                        <p:cTn id="87" dur="500"/>
                                        <p:tgtEl>
                                          <p:spTgt spid="197"/>
                                        </p:tgtEl>
                                      </p:cBhvr>
                                    </p:animEffect>
                                  </p:childTnLst>
                                </p:cTn>
                              </p:par>
                            </p:childTnLst>
                          </p:cTn>
                        </p:par>
                        <p:par>
                          <p:cTn id="88" fill="hold">
                            <p:stCondLst>
                              <p:cond delay="11000"/>
                            </p:stCondLst>
                            <p:childTnLst>
                              <p:par>
                                <p:cTn id="89" presetID="22" presetClass="entr" presetSubtype="8" fill="hold" nodeType="afterEffect">
                                  <p:stCondLst>
                                    <p:cond delay="0"/>
                                  </p:stCondLst>
                                  <p:childTnLst>
                                    <p:set>
                                      <p:cBhvr>
                                        <p:cTn id="90" dur="1" fill="hold">
                                          <p:stCondLst>
                                            <p:cond delay="0"/>
                                          </p:stCondLst>
                                        </p:cTn>
                                        <p:tgtEl>
                                          <p:spTgt spid="175"/>
                                        </p:tgtEl>
                                        <p:attrNameLst>
                                          <p:attrName>style.visibility</p:attrName>
                                        </p:attrNameLst>
                                      </p:cBhvr>
                                      <p:to>
                                        <p:strVal val="visible"/>
                                      </p:to>
                                    </p:set>
                                    <p:animEffect transition="in" filter="wipe(left)">
                                      <p:cBhvr>
                                        <p:cTn id="91" dur="500"/>
                                        <p:tgtEl>
                                          <p:spTgt spid="175"/>
                                        </p:tgtEl>
                                      </p:cBhvr>
                                    </p:animEffect>
                                  </p:childTnLst>
                                </p:cTn>
                              </p:par>
                            </p:childTnLst>
                          </p:cTn>
                        </p:par>
                        <p:par>
                          <p:cTn id="92" fill="hold">
                            <p:stCondLst>
                              <p:cond delay="11500"/>
                            </p:stCondLst>
                            <p:childTnLst>
                              <p:par>
                                <p:cTn id="93" presetID="22" presetClass="entr" presetSubtype="4" fill="hold" nodeType="afterEffect">
                                  <p:stCondLst>
                                    <p:cond delay="0"/>
                                  </p:stCondLst>
                                  <p:childTnLst>
                                    <p:set>
                                      <p:cBhvr>
                                        <p:cTn id="94" dur="1" fill="hold">
                                          <p:stCondLst>
                                            <p:cond delay="0"/>
                                          </p:stCondLst>
                                        </p:cTn>
                                        <p:tgtEl>
                                          <p:spTgt spid="144"/>
                                        </p:tgtEl>
                                        <p:attrNameLst>
                                          <p:attrName>style.visibility</p:attrName>
                                        </p:attrNameLst>
                                      </p:cBhvr>
                                      <p:to>
                                        <p:strVal val="visible"/>
                                      </p:to>
                                    </p:set>
                                    <p:animEffect transition="in" filter="wipe(down)">
                                      <p:cBhvr>
                                        <p:cTn id="95" dur="500"/>
                                        <p:tgtEl>
                                          <p:spTgt spid="144"/>
                                        </p:tgtEl>
                                      </p:cBhvr>
                                    </p:animEffect>
                                  </p:childTnLst>
                                </p:cTn>
                              </p:par>
                            </p:childTnLst>
                          </p:cTn>
                        </p:par>
                        <p:par>
                          <p:cTn id="96" fill="hold">
                            <p:stCondLst>
                              <p:cond delay="12000"/>
                            </p:stCondLst>
                            <p:childTnLst>
                              <p:par>
                                <p:cTn id="97" presetID="22" presetClass="entr" presetSubtype="8" fill="hold" nodeType="afterEffect">
                                  <p:stCondLst>
                                    <p:cond delay="0"/>
                                  </p:stCondLst>
                                  <p:childTnLst>
                                    <p:set>
                                      <p:cBhvr>
                                        <p:cTn id="98" dur="1" fill="hold">
                                          <p:stCondLst>
                                            <p:cond delay="0"/>
                                          </p:stCondLst>
                                        </p:cTn>
                                        <p:tgtEl>
                                          <p:spTgt spid="196"/>
                                        </p:tgtEl>
                                        <p:attrNameLst>
                                          <p:attrName>style.visibility</p:attrName>
                                        </p:attrNameLst>
                                      </p:cBhvr>
                                      <p:to>
                                        <p:strVal val="visible"/>
                                      </p:to>
                                    </p:set>
                                    <p:animEffect transition="in" filter="wipe(left)">
                                      <p:cBhvr>
                                        <p:cTn id="99" dur="500"/>
                                        <p:tgtEl>
                                          <p:spTgt spid="196"/>
                                        </p:tgtEl>
                                      </p:cBhvr>
                                    </p:animEffect>
                                  </p:childTnLst>
                                </p:cTn>
                              </p:par>
                            </p:childTnLst>
                          </p:cTn>
                        </p:par>
                        <p:par>
                          <p:cTn id="100" fill="hold">
                            <p:stCondLst>
                              <p:cond delay="12500"/>
                            </p:stCondLst>
                            <p:childTnLst>
                              <p:par>
                                <p:cTn id="101" presetID="22" presetClass="entr" presetSubtype="8" fill="hold" nodeType="afterEffect">
                                  <p:stCondLst>
                                    <p:cond delay="0"/>
                                  </p:stCondLst>
                                  <p:childTnLst>
                                    <p:set>
                                      <p:cBhvr>
                                        <p:cTn id="102" dur="1" fill="hold">
                                          <p:stCondLst>
                                            <p:cond delay="0"/>
                                          </p:stCondLst>
                                        </p:cTn>
                                        <p:tgtEl>
                                          <p:spTgt spid="178"/>
                                        </p:tgtEl>
                                        <p:attrNameLst>
                                          <p:attrName>style.visibility</p:attrName>
                                        </p:attrNameLst>
                                      </p:cBhvr>
                                      <p:to>
                                        <p:strVal val="visible"/>
                                      </p:to>
                                    </p:set>
                                    <p:animEffect transition="in" filter="wipe(left)">
                                      <p:cBhvr>
                                        <p:cTn id="103" dur="500"/>
                                        <p:tgtEl>
                                          <p:spTgt spid="178"/>
                                        </p:tgtEl>
                                      </p:cBhvr>
                                    </p:animEffect>
                                  </p:childTnLst>
                                </p:cTn>
                              </p:par>
                            </p:childTnLst>
                          </p:cTn>
                        </p:par>
                        <p:par>
                          <p:cTn id="104" fill="hold">
                            <p:stCondLst>
                              <p:cond delay="13000"/>
                            </p:stCondLst>
                            <p:childTnLst>
                              <p:par>
                                <p:cTn id="105" presetID="22" presetClass="entr" presetSubtype="4" fill="hold" nodeType="afterEffect">
                                  <p:stCondLst>
                                    <p:cond delay="0"/>
                                  </p:stCondLst>
                                  <p:childTnLst>
                                    <p:set>
                                      <p:cBhvr>
                                        <p:cTn id="106" dur="1" fill="hold">
                                          <p:stCondLst>
                                            <p:cond delay="0"/>
                                          </p:stCondLst>
                                        </p:cTn>
                                        <p:tgtEl>
                                          <p:spTgt spid="152"/>
                                        </p:tgtEl>
                                        <p:attrNameLst>
                                          <p:attrName>style.visibility</p:attrName>
                                        </p:attrNameLst>
                                      </p:cBhvr>
                                      <p:to>
                                        <p:strVal val="visible"/>
                                      </p:to>
                                    </p:set>
                                    <p:animEffect transition="in" filter="wipe(down)">
                                      <p:cBhvr>
                                        <p:cTn id="107" dur="500"/>
                                        <p:tgtEl>
                                          <p:spTgt spid="152"/>
                                        </p:tgtEl>
                                      </p:cBhvr>
                                    </p:animEffect>
                                  </p:childTnLst>
                                </p:cTn>
                              </p:par>
                            </p:childTnLst>
                          </p:cTn>
                        </p:par>
                        <p:par>
                          <p:cTn id="108" fill="hold">
                            <p:stCondLst>
                              <p:cond delay="13500"/>
                            </p:stCondLst>
                            <p:childTnLst>
                              <p:par>
                                <p:cTn id="109" presetID="22" presetClass="entr" presetSubtype="4" fill="hold" nodeType="afterEffect">
                                  <p:stCondLst>
                                    <p:cond delay="0"/>
                                  </p:stCondLst>
                                  <p:childTnLst>
                                    <p:set>
                                      <p:cBhvr>
                                        <p:cTn id="110" dur="1" fill="hold">
                                          <p:stCondLst>
                                            <p:cond delay="0"/>
                                          </p:stCondLst>
                                        </p:cTn>
                                        <p:tgtEl>
                                          <p:spTgt spid="217"/>
                                        </p:tgtEl>
                                        <p:attrNameLst>
                                          <p:attrName>style.visibility</p:attrName>
                                        </p:attrNameLst>
                                      </p:cBhvr>
                                      <p:to>
                                        <p:strVal val="visible"/>
                                      </p:to>
                                    </p:set>
                                    <p:animEffect transition="in" filter="wipe(down)">
                                      <p:cBhvr>
                                        <p:cTn id="111" dur="500"/>
                                        <p:tgtEl>
                                          <p:spTgt spid="217"/>
                                        </p:tgtEl>
                                      </p:cBhvr>
                                    </p:animEffect>
                                  </p:childTnLst>
                                </p:cTn>
                              </p:par>
                            </p:childTnLst>
                          </p:cTn>
                        </p:par>
                        <p:par>
                          <p:cTn id="112" fill="hold">
                            <p:stCondLst>
                              <p:cond delay="14000"/>
                            </p:stCondLst>
                            <p:childTnLst>
                              <p:par>
                                <p:cTn id="113" presetID="22" presetClass="entr" presetSubtype="8" fill="hold" nodeType="afterEffect">
                                  <p:stCondLst>
                                    <p:cond delay="0"/>
                                  </p:stCondLst>
                                  <p:childTnLst>
                                    <p:set>
                                      <p:cBhvr>
                                        <p:cTn id="114" dur="1" fill="hold">
                                          <p:stCondLst>
                                            <p:cond delay="0"/>
                                          </p:stCondLst>
                                        </p:cTn>
                                        <p:tgtEl>
                                          <p:spTgt spid="8"/>
                                        </p:tgtEl>
                                        <p:attrNameLst>
                                          <p:attrName>style.visibility</p:attrName>
                                        </p:attrNameLst>
                                      </p:cBhvr>
                                      <p:to>
                                        <p:strVal val="visible"/>
                                      </p:to>
                                    </p:set>
                                    <p:animEffect transition="in" filter="wipe(left)">
                                      <p:cBhvr>
                                        <p:cTn id="115" dur="500"/>
                                        <p:tgtEl>
                                          <p:spTgt spid="8"/>
                                        </p:tgtEl>
                                      </p:cBhvr>
                                    </p:animEffect>
                                  </p:childTnLst>
                                </p:cTn>
                              </p:par>
                            </p:childTnLst>
                          </p:cTn>
                        </p:par>
                        <p:par>
                          <p:cTn id="116" fill="hold">
                            <p:stCondLst>
                              <p:cond delay="14500"/>
                            </p:stCondLst>
                            <p:childTnLst>
                              <p:par>
                                <p:cTn id="117" presetID="22" presetClass="entr" presetSubtype="4" fill="hold" nodeType="afterEffect">
                                  <p:stCondLst>
                                    <p:cond delay="0"/>
                                  </p:stCondLst>
                                  <p:childTnLst>
                                    <p:set>
                                      <p:cBhvr>
                                        <p:cTn id="118" dur="1" fill="hold">
                                          <p:stCondLst>
                                            <p:cond delay="0"/>
                                          </p:stCondLst>
                                        </p:cTn>
                                        <p:tgtEl>
                                          <p:spTgt spid="150"/>
                                        </p:tgtEl>
                                        <p:attrNameLst>
                                          <p:attrName>style.visibility</p:attrName>
                                        </p:attrNameLst>
                                      </p:cBhvr>
                                      <p:to>
                                        <p:strVal val="visible"/>
                                      </p:to>
                                    </p:set>
                                    <p:animEffect transition="in" filter="wipe(down)">
                                      <p:cBhvr>
                                        <p:cTn id="119" dur="500"/>
                                        <p:tgtEl>
                                          <p:spTgt spid="150"/>
                                        </p:tgtEl>
                                      </p:cBhvr>
                                    </p:animEffect>
                                  </p:childTnLst>
                                </p:cTn>
                              </p:par>
                            </p:childTnLst>
                          </p:cTn>
                        </p:par>
                        <p:par>
                          <p:cTn id="120" fill="hold">
                            <p:stCondLst>
                              <p:cond delay="15000"/>
                            </p:stCondLst>
                            <p:childTnLst>
                              <p:par>
                                <p:cTn id="121" presetID="22" presetClass="entr" presetSubtype="4" fill="hold" nodeType="afterEffect">
                                  <p:stCondLst>
                                    <p:cond delay="0"/>
                                  </p:stCondLst>
                                  <p:childTnLst>
                                    <p:set>
                                      <p:cBhvr>
                                        <p:cTn id="122" dur="1" fill="hold">
                                          <p:stCondLst>
                                            <p:cond delay="0"/>
                                          </p:stCondLst>
                                        </p:cTn>
                                        <p:tgtEl>
                                          <p:spTgt spid="208"/>
                                        </p:tgtEl>
                                        <p:attrNameLst>
                                          <p:attrName>style.visibility</p:attrName>
                                        </p:attrNameLst>
                                      </p:cBhvr>
                                      <p:to>
                                        <p:strVal val="visible"/>
                                      </p:to>
                                    </p:set>
                                    <p:animEffect transition="in" filter="wipe(down)">
                                      <p:cBhvr>
                                        <p:cTn id="123" dur="500"/>
                                        <p:tgtEl>
                                          <p:spTgt spid="208"/>
                                        </p:tgtEl>
                                      </p:cBhvr>
                                    </p:animEffect>
                                  </p:childTnLst>
                                </p:cTn>
                              </p:par>
                            </p:childTnLst>
                          </p:cTn>
                        </p:par>
                        <p:par>
                          <p:cTn id="124" fill="hold">
                            <p:stCondLst>
                              <p:cond delay="15500"/>
                            </p:stCondLst>
                            <p:childTnLst>
                              <p:par>
                                <p:cTn id="125" presetID="22" presetClass="entr" presetSubtype="8" fill="hold" nodeType="afterEffect">
                                  <p:stCondLst>
                                    <p:cond delay="0"/>
                                  </p:stCondLst>
                                  <p:childTnLst>
                                    <p:set>
                                      <p:cBhvr>
                                        <p:cTn id="126" dur="1" fill="hold">
                                          <p:stCondLst>
                                            <p:cond delay="0"/>
                                          </p:stCondLst>
                                        </p:cTn>
                                        <p:tgtEl>
                                          <p:spTgt spid="154"/>
                                        </p:tgtEl>
                                        <p:attrNameLst>
                                          <p:attrName>style.visibility</p:attrName>
                                        </p:attrNameLst>
                                      </p:cBhvr>
                                      <p:to>
                                        <p:strVal val="visible"/>
                                      </p:to>
                                    </p:set>
                                    <p:animEffect transition="in" filter="wipe(left)">
                                      <p:cBhvr>
                                        <p:cTn id="127" dur="500"/>
                                        <p:tgtEl>
                                          <p:spTgt spid="154"/>
                                        </p:tgtEl>
                                      </p:cBhvr>
                                    </p:animEffect>
                                  </p:childTnLst>
                                </p:cTn>
                              </p:par>
                            </p:childTnLst>
                          </p:cTn>
                        </p:par>
                        <p:par>
                          <p:cTn id="128" fill="hold">
                            <p:stCondLst>
                              <p:cond delay="16000"/>
                            </p:stCondLst>
                            <p:childTnLst>
                              <p:par>
                                <p:cTn id="129" presetID="22" presetClass="entr" presetSubtype="4" fill="hold" nodeType="afterEffect">
                                  <p:stCondLst>
                                    <p:cond delay="0"/>
                                  </p:stCondLst>
                                  <p:childTnLst>
                                    <p:set>
                                      <p:cBhvr>
                                        <p:cTn id="130" dur="1" fill="hold">
                                          <p:stCondLst>
                                            <p:cond delay="0"/>
                                          </p:stCondLst>
                                        </p:cTn>
                                        <p:tgtEl>
                                          <p:spTgt spid="151"/>
                                        </p:tgtEl>
                                        <p:attrNameLst>
                                          <p:attrName>style.visibility</p:attrName>
                                        </p:attrNameLst>
                                      </p:cBhvr>
                                      <p:to>
                                        <p:strVal val="visible"/>
                                      </p:to>
                                    </p:set>
                                    <p:animEffect transition="in" filter="wipe(down)">
                                      <p:cBhvr>
                                        <p:cTn id="131" dur="500"/>
                                        <p:tgtEl>
                                          <p:spTgt spid="151"/>
                                        </p:tgtEl>
                                      </p:cBhvr>
                                    </p:animEffect>
                                  </p:childTnLst>
                                </p:cTn>
                              </p:par>
                            </p:childTnLst>
                          </p:cTn>
                        </p:par>
                        <p:par>
                          <p:cTn id="132" fill="hold">
                            <p:stCondLst>
                              <p:cond delay="16500"/>
                            </p:stCondLst>
                            <p:childTnLst>
                              <p:par>
                                <p:cTn id="133" presetID="22" presetClass="entr" presetSubtype="4" fill="hold" nodeType="afterEffect">
                                  <p:stCondLst>
                                    <p:cond delay="0"/>
                                  </p:stCondLst>
                                  <p:childTnLst>
                                    <p:set>
                                      <p:cBhvr>
                                        <p:cTn id="134" dur="1" fill="hold">
                                          <p:stCondLst>
                                            <p:cond delay="0"/>
                                          </p:stCondLst>
                                        </p:cTn>
                                        <p:tgtEl>
                                          <p:spTgt spid="207"/>
                                        </p:tgtEl>
                                        <p:attrNameLst>
                                          <p:attrName>style.visibility</p:attrName>
                                        </p:attrNameLst>
                                      </p:cBhvr>
                                      <p:to>
                                        <p:strVal val="visible"/>
                                      </p:to>
                                    </p:set>
                                    <p:animEffect transition="in" filter="wipe(down)">
                                      <p:cBhvr>
                                        <p:cTn id="135" dur="500"/>
                                        <p:tgtEl>
                                          <p:spTgt spid="207"/>
                                        </p:tgtEl>
                                      </p:cBhvr>
                                    </p:animEffect>
                                  </p:childTnLst>
                                </p:cTn>
                              </p:par>
                            </p:childTnLst>
                          </p:cTn>
                        </p:par>
                        <p:par>
                          <p:cTn id="136" fill="hold">
                            <p:stCondLst>
                              <p:cond delay="17000"/>
                            </p:stCondLst>
                            <p:childTnLst>
                              <p:par>
                                <p:cTn id="137" presetID="22" presetClass="entr" presetSubtype="8" fill="hold" nodeType="afterEffect">
                                  <p:stCondLst>
                                    <p:cond delay="0"/>
                                  </p:stCondLst>
                                  <p:childTnLst>
                                    <p:set>
                                      <p:cBhvr>
                                        <p:cTn id="138" dur="1" fill="hold">
                                          <p:stCondLst>
                                            <p:cond delay="0"/>
                                          </p:stCondLst>
                                        </p:cTn>
                                        <p:tgtEl>
                                          <p:spTgt spid="157"/>
                                        </p:tgtEl>
                                        <p:attrNameLst>
                                          <p:attrName>style.visibility</p:attrName>
                                        </p:attrNameLst>
                                      </p:cBhvr>
                                      <p:to>
                                        <p:strVal val="visible"/>
                                      </p:to>
                                    </p:set>
                                    <p:animEffect transition="in" filter="wipe(left)">
                                      <p:cBhvr>
                                        <p:cTn id="139" dur="500"/>
                                        <p:tgtEl>
                                          <p:spTgt spid="157"/>
                                        </p:tgtEl>
                                      </p:cBhvr>
                                    </p:animEffect>
                                  </p:childTnLst>
                                </p:cTn>
                              </p:par>
                            </p:childTnLst>
                          </p:cTn>
                        </p:par>
                        <p:par>
                          <p:cTn id="140" fill="hold">
                            <p:stCondLst>
                              <p:cond delay="17500"/>
                            </p:stCondLst>
                            <p:childTnLst>
                              <p:par>
                                <p:cTn id="141" presetID="22" presetClass="entr" presetSubtype="4" fill="hold" nodeType="afterEffect">
                                  <p:stCondLst>
                                    <p:cond delay="0"/>
                                  </p:stCondLst>
                                  <p:childTnLst>
                                    <p:set>
                                      <p:cBhvr>
                                        <p:cTn id="142" dur="1" fill="hold">
                                          <p:stCondLst>
                                            <p:cond delay="0"/>
                                          </p:stCondLst>
                                        </p:cTn>
                                        <p:tgtEl>
                                          <p:spTgt spid="147"/>
                                        </p:tgtEl>
                                        <p:attrNameLst>
                                          <p:attrName>style.visibility</p:attrName>
                                        </p:attrNameLst>
                                      </p:cBhvr>
                                      <p:to>
                                        <p:strVal val="visible"/>
                                      </p:to>
                                    </p:set>
                                    <p:animEffect transition="in" filter="wipe(down)">
                                      <p:cBhvr>
                                        <p:cTn id="143" dur="500"/>
                                        <p:tgtEl>
                                          <p:spTgt spid="147"/>
                                        </p:tgtEl>
                                      </p:cBhvr>
                                    </p:animEffect>
                                  </p:childTnLst>
                                </p:cTn>
                              </p:par>
                            </p:childTnLst>
                          </p:cTn>
                        </p:par>
                        <p:par>
                          <p:cTn id="144" fill="hold">
                            <p:stCondLst>
                              <p:cond delay="18000"/>
                            </p:stCondLst>
                            <p:childTnLst>
                              <p:par>
                                <p:cTn id="145" presetID="22" presetClass="entr" presetSubtype="8" fill="hold" nodeType="afterEffect">
                                  <p:stCondLst>
                                    <p:cond delay="0"/>
                                  </p:stCondLst>
                                  <p:childTnLst>
                                    <p:set>
                                      <p:cBhvr>
                                        <p:cTn id="146" dur="1" fill="hold">
                                          <p:stCondLst>
                                            <p:cond delay="0"/>
                                          </p:stCondLst>
                                        </p:cTn>
                                        <p:tgtEl>
                                          <p:spTgt spid="204"/>
                                        </p:tgtEl>
                                        <p:attrNameLst>
                                          <p:attrName>style.visibility</p:attrName>
                                        </p:attrNameLst>
                                      </p:cBhvr>
                                      <p:to>
                                        <p:strVal val="visible"/>
                                      </p:to>
                                    </p:set>
                                    <p:animEffect transition="in" filter="wipe(left)">
                                      <p:cBhvr>
                                        <p:cTn id="147" dur="500"/>
                                        <p:tgtEl>
                                          <p:spTgt spid="204"/>
                                        </p:tgtEl>
                                      </p:cBhvr>
                                    </p:animEffect>
                                  </p:childTnLst>
                                </p:cTn>
                              </p:par>
                            </p:childTnLst>
                          </p:cTn>
                        </p:par>
                        <p:par>
                          <p:cTn id="148" fill="hold">
                            <p:stCondLst>
                              <p:cond delay="18500"/>
                            </p:stCondLst>
                            <p:childTnLst>
                              <p:par>
                                <p:cTn id="149" presetID="22" presetClass="entr" presetSubtype="8" fill="hold" nodeType="afterEffect">
                                  <p:stCondLst>
                                    <p:cond delay="0"/>
                                  </p:stCondLst>
                                  <p:childTnLst>
                                    <p:set>
                                      <p:cBhvr>
                                        <p:cTn id="150" dur="1" fill="hold">
                                          <p:stCondLst>
                                            <p:cond delay="0"/>
                                          </p:stCondLst>
                                        </p:cTn>
                                        <p:tgtEl>
                                          <p:spTgt spid="160"/>
                                        </p:tgtEl>
                                        <p:attrNameLst>
                                          <p:attrName>style.visibility</p:attrName>
                                        </p:attrNameLst>
                                      </p:cBhvr>
                                      <p:to>
                                        <p:strVal val="visible"/>
                                      </p:to>
                                    </p:set>
                                    <p:animEffect transition="in" filter="wipe(left)">
                                      <p:cBhvr>
                                        <p:cTn id="151" dur="500"/>
                                        <p:tgtEl>
                                          <p:spTgt spid="160"/>
                                        </p:tgtEl>
                                      </p:cBhvr>
                                    </p:animEffect>
                                  </p:childTnLst>
                                </p:cTn>
                              </p:par>
                            </p:childTnLst>
                          </p:cTn>
                        </p:par>
                        <p:par>
                          <p:cTn id="152" fill="hold">
                            <p:stCondLst>
                              <p:cond delay="19000"/>
                            </p:stCondLst>
                            <p:childTnLst>
                              <p:par>
                                <p:cTn id="153" presetID="22" presetClass="entr" presetSubtype="4" fill="hold" nodeType="afterEffect">
                                  <p:stCondLst>
                                    <p:cond delay="0"/>
                                  </p:stCondLst>
                                  <p:childTnLst>
                                    <p:set>
                                      <p:cBhvr>
                                        <p:cTn id="154" dur="1" fill="hold">
                                          <p:stCondLst>
                                            <p:cond delay="0"/>
                                          </p:stCondLst>
                                        </p:cTn>
                                        <p:tgtEl>
                                          <p:spTgt spid="148"/>
                                        </p:tgtEl>
                                        <p:attrNameLst>
                                          <p:attrName>style.visibility</p:attrName>
                                        </p:attrNameLst>
                                      </p:cBhvr>
                                      <p:to>
                                        <p:strVal val="visible"/>
                                      </p:to>
                                    </p:set>
                                    <p:animEffect transition="in" filter="wipe(down)">
                                      <p:cBhvr>
                                        <p:cTn id="155" dur="500"/>
                                        <p:tgtEl>
                                          <p:spTgt spid="148"/>
                                        </p:tgtEl>
                                      </p:cBhvr>
                                    </p:animEffect>
                                  </p:childTnLst>
                                </p:cTn>
                              </p:par>
                            </p:childTnLst>
                          </p:cTn>
                        </p:par>
                        <p:par>
                          <p:cTn id="156" fill="hold">
                            <p:stCondLst>
                              <p:cond delay="19500"/>
                            </p:stCondLst>
                            <p:childTnLst>
                              <p:par>
                                <p:cTn id="157" presetID="22" presetClass="entr" presetSubtype="8" fill="hold" nodeType="afterEffect">
                                  <p:stCondLst>
                                    <p:cond delay="0"/>
                                  </p:stCondLst>
                                  <p:childTnLst>
                                    <p:set>
                                      <p:cBhvr>
                                        <p:cTn id="158" dur="1" fill="hold">
                                          <p:stCondLst>
                                            <p:cond delay="0"/>
                                          </p:stCondLst>
                                        </p:cTn>
                                        <p:tgtEl>
                                          <p:spTgt spid="202"/>
                                        </p:tgtEl>
                                        <p:attrNameLst>
                                          <p:attrName>style.visibility</p:attrName>
                                        </p:attrNameLst>
                                      </p:cBhvr>
                                      <p:to>
                                        <p:strVal val="visible"/>
                                      </p:to>
                                    </p:set>
                                    <p:animEffect transition="in" filter="wipe(left)">
                                      <p:cBhvr>
                                        <p:cTn id="159" dur="500"/>
                                        <p:tgtEl>
                                          <p:spTgt spid="202"/>
                                        </p:tgtEl>
                                      </p:cBhvr>
                                    </p:animEffect>
                                  </p:childTnLst>
                                </p:cTn>
                              </p:par>
                            </p:childTnLst>
                          </p:cTn>
                        </p:par>
                        <p:par>
                          <p:cTn id="160" fill="hold">
                            <p:stCondLst>
                              <p:cond delay="20000"/>
                            </p:stCondLst>
                            <p:childTnLst>
                              <p:par>
                                <p:cTn id="161" presetID="22" presetClass="entr" presetSubtype="8" fill="hold" nodeType="afterEffect">
                                  <p:stCondLst>
                                    <p:cond delay="0"/>
                                  </p:stCondLst>
                                  <p:childTnLst>
                                    <p:set>
                                      <p:cBhvr>
                                        <p:cTn id="162" dur="1" fill="hold">
                                          <p:stCondLst>
                                            <p:cond delay="0"/>
                                          </p:stCondLst>
                                        </p:cTn>
                                        <p:tgtEl>
                                          <p:spTgt spid="163"/>
                                        </p:tgtEl>
                                        <p:attrNameLst>
                                          <p:attrName>style.visibility</p:attrName>
                                        </p:attrNameLst>
                                      </p:cBhvr>
                                      <p:to>
                                        <p:strVal val="visible"/>
                                      </p:to>
                                    </p:set>
                                    <p:animEffect transition="in" filter="wipe(left)">
                                      <p:cBhvr>
                                        <p:cTn id="163" dur="500"/>
                                        <p:tgtEl>
                                          <p:spTgt spid="163"/>
                                        </p:tgtEl>
                                      </p:cBhvr>
                                    </p:animEffect>
                                  </p:childTnLst>
                                </p:cTn>
                              </p:par>
                            </p:childTnLst>
                          </p:cTn>
                        </p:par>
                        <p:par>
                          <p:cTn id="164" fill="hold">
                            <p:stCondLst>
                              <p:cond delay="20500"/>
                            </p:stCondLst>
                            <p:childTnLst>
                              <p:par>
                                <p:cTn id="165" presetID="22" presetClass="entr" presetSubtype="4" fill="hold" nodeType="afterEffect">
                                  <p:stCondLst>
                                    <p:cond delay="0"/>
                                  </p:stCondLst>
                                  <p:childTnLst>
                                    <p:set>
                                      <p:cBhvr>
                                        <p:cTn id="166" dur="1" fill="hold">
                                          <p:stCondLst>
                                            <p:cond delay="0"/>
                                          </p:stCondLst>
                                        </p:cTn>
                                        <p:tgtEl>
                                          <p:spTgt spid="149"/>
                                        </p:tgtEl>
                                        <p:attrNameLst>
                                          <p:attrName>style.visibility</p:attrName>
                                        </p:attrNameLst>
                                      </p:cBhvr>
                                      <p:to>
                                        <p:strVal val="visible"/>
                                      </p:to>
                                    </p:set>
                                    <p:animEffect transition="in" filter="wipe(down)">
                                      <p:cBhvr>
                                        <p:cTn id="167" dur="500"/>
                                        <p:tgtEl>
                                          <p:spTgt spid="149"/>
                                        </p:tgtEl>
                                      </p:cBhvr>
                                    </p:animEffect>
                                  </p:childTnLst>
                                </p:cTn>
                              </p:par>
                            </p:childTnLst>
                          </p:cTn>
                        </p:par>
                        <p:par>
                          <p:cTn id="168" fill="hold">
                            <p:stCondLst>
                              <p:cond delay="21000"/>
                            </p:stCondLst>
                            <p:childTnLst>
                              <p:par>
                                <p:cTn id="169" presetID="22" presetClass="entr" presetSubtype="8" fill="hold" nodeType="afterEffect">
                                  <p:stCondLst>
                                    <p:cond delay="0"/>
                                  </p:stCondLst>
                                  <p:childTnLst>
                                    <p:set>
                                      <p:cBhvr>
                                        <p:cTn id="170" dur="1" fill="hold">
                                          <p:stCondLst>
                                            <p:cond delay="0"/>
                                          </p:stCondLst>
                                        </p:cTn>
                                        <p:tgtEl>
                                          <p:spTgt spid="216"/>
                                        </p:tgtEl>
                                        <p:attrNameLst>
                                          <p:attrName>style.visibility</p:attrName>
                                        </p:attrNameLst>
                                      </p:cBhvr>
                                      <p:to>
                                        <p:strVal val="visible"/>
                                      </p:to>
                                    </p:set>
                                    <p:animEffect transition="in" filter="wipe(left)">
                                      <p:cBhvr>
                                        <p:cTn id="171" dur="500"/>
                                        <p:tgtEl>
                                          <p:spTgt spid="216"/>
                                        </p:tgtEl>
                                      </p:cBhvr>
                                    </p:animEffect>
                                  </p:childTnLst>
                                </p:cTn>
                              </p:par>
                            </p:childTnLst>
                          </p:cTn>
                        </p:par>
                        <p:par>
                          <p:cTn id="172" fill="hold">
                            <p:stCondLst>
                              <p:cond delay="21500"/>
                            </p:stCondLst>
                            <p:childTnLst>
                              <p:par>
                                <p:cTn id="173" presetID="22" presetClass="entr" presetSubtype="8" fill="hold" nodeType="afterEffect">
                                  <p:stCondLst>
                                    <p:cond delay="0"/>
                                  </p:stCondLst>
                                  <p:childTnLst>
                                    <p:set>
                                      <p:cBhvr>
                                        <p:cTn id="174" dur="1" fill="hold">
                                          <p:stCondLst>
                                            <p:cond delay="0"/>
                                          </p:stCondLst>
                                        </p:cTn>
                                        <p:tgtEl>
                                          <p:spTgt spid="166"/>
                                        </p:tgtEl>
                                        <p:attrNameLst>
                                          <p:attrName>style.visibility</p:attrName>
                                        </p:attrNameLst>
                                      </p:cBhvr>
                                      <p:to>
                                        <p:strVal val="visible"/>
                                      </p:to>
                                    </p:set>
                                    <p:animEffect transition="in" filter="wipe(left)">
                                      <p:cBhvr>
                                        <p:cTn id="175" dur="500"/>
                                        <p:tgtEl>
                                          <p:spTgt spid="166"/>
                                        </p:tgtEl>
                                      </p:cBhvr>
                                    </p:animEffect>
                                  </p:childTnLst>
                                </p:cTn>
                              </p:par>
                            </p:childTnLst>
                          </p:cTn>
                        </p:par>
                        <p:par>
                          <p:cTn id="176" fill="hold">
                            <p:stCondLst>
                              <p:cond delay="22000"/>
                            </p:stCondLst>
                            <p:childTnLst>
                              <p:par>
                                <p:cTn id="177" presetID="22" presetClass="entr" presetSubtype="4" fill="hold" nodeType="afterEffect">
                                  <p:stCondLst>
                                    <p:cond delay="0"/>
                                  </p:stCondLst>
                                  <p:childTnLst>
                                    <p:set>
                                      <p:cBhvr>
                                        <p:cTn id="178" dur="1" fill="hold">
                                          <p:stCondLst>
                                            <p:cond delay="0"/>
                                          </p:stCondLst>
                                        </p:cTn>
                                        <p:tgtEl>
                                          <p:spTgt spid="146"/>
                                        </p:tgtEl>
                                        <p:attrNameLst>
                                          <p:attrName>style.visibility</p:attrName>
                                        </p:attrNameLst>
                                      </p:cBhvr>
                                      <p:to>
                                        <p:strVal val="visible"/>
                                      </p:to>
                                    </p:set>
                                    <p:animEffect transition="in" filter="wipe(down)">
                                      <p:cBhvr>
                                        <p:cTn id="179" dur="500"/>
                                        <p:tgtEl>
                                          <p:spTgt spid="146"/>
                                        </p:tgtEl>
                                      </p:cBhvr>
                                    </p:animEffect>
                                  </p:childTnLst>
                                </p:cTn>
                              </p:par>
                            </p:childTnLst>
                          </p:cTn>
                        </p:par>
                        <p:par>
                          <p:cTn id="180" fill="hold">
                            <p:stCondLst>
                              <p:cond delay="22500"/>
                            </p:stCondLst>
                            <p:childTnLst>
                              <p:par>
                                <p:cTn id="181" presetID="22" presetClass="entr" presetSubtype="1" fill="hold" nodeType="afterEffect">
                                  <p:stCondLst>
                                    <p:cond delay="0"/>
                                  </p:stCondLst>
                                  <p:childTnLst>
                                    <p:set>
                                      <p:cBhvr>
                                        <p:cTn id="182" dur="1" fill="hold">
                                          <p:stCondLst>
                                            <p:cond delay="0"/>
                                          </p:stCondLst>
                                        </p:cTn>
                                        <p:tgtEl>
                                          <p:spTgt spid="213"/>
                                        </p:tgtEl>
                                        <p:attrNameLst>
                                          <p:attrName>style.visibility</p:attrName>
                                        </p:attrNameLst>
                                      </p:cBhvr>
                                      <p:to>
                                        <p:strVal val="visible"/>
                                      </p:to>
                                    </p:set>
                                    <p:animEffect transition="in" filter="wipe(up)">
                                      <p:cBhvr>
                                        <p:cTn id="183" dur="500"/>
                                        <p:tgtEl>
                                          <p:spTgt spid="213"/>
                                        </p:tgtEl>
                                      </p:cBhvr>
                                    </p:animEffect>
                                  </p:childTnLst>
                                </p:cTn>
                              </p:par>
                            </p:childTnLst>
                          </p:cTn>
                        </p:par>
                        <p:par>
                          <p:cTn id="184" fill="hold">
                            <p:stCondLst>
                              <p:cond delay="23000"/>
                            </p:stCondLst>
                            <p:childTnLst>
                              <p:par>
                                <p:cTn id="185" presetID="22" presetClass="entr" presetSubtype="8" fill="hold" nodeType="afterEffect">
                                  <p:stCondLst>
                                    <p:cond delay="0"/>
                                  </p:stCondLst>
                                  <p:childTnLst>
                                    <p:set>
                                      <p:cBhvr>
                                        <p:cTn id="186" dur="1" fill="hold">
                                          <p:stCondLst>
                                            <p:cond delay="0"/>
                                          </p:stCondLst>
                                        </p:cTn>
                                        <p:tgtEl>
                                          <p:spTgt spid="209"/>
                                        </p:tgtEl>
                                        <p:attrNameLst>
                                          <p:attrName>style.visibility</p:attrName>
                                        </p:attrNameLst>
                                      </p:cBhvr>
                                      <p:to>
                                        <p:strVal val="visible"/>
                                      </p:to>
                                    </p:set>
                                    <p:animEffect transition="in" filter="wipe(left)">
                                      <p:cBhvr>
                                        <p:cTn id="187" dur="500"/>
                                        <p:tgtEl>
                                          <p:spTgt spid="2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137987"/>
            <a:ext cx="7671618" cy="566375"/>
          </a:xfrm>
        </p:spPr>
        <p:txBody>
          <a:bodyPr/>
          <a:lstStyle/>
          <a:p>
            <a:r>
              <a:rPr lang="en-US" dirty="0" smtClean="0"/>
              <a:t>Customer Preference Differs by Generation</a:t>
            </a:r>
            <a:endParaRPr lang="en-US" sz="1200" b="1" dirty="0">
              <a:solidFill>
                <a:srgbClr val="FF0000"/>
              </a:solidFill>
            </a:endParaRPr>
          </a:p>
        </p:txBody>
      </p:sp>
      <p:sp>
        <p:nvSpPr>
          <p:cNvPr id="8" name="Rectangle 7"/>
          <p:cNvSpPr/>
          <p:nvPr/>
        </p:nvSpPr>
        <p:spPr>
          <a:xfrm>
            <a:off x="4806025" y="812335"/>
            <a:ext cx="114792" cy="3773090"/>
          </a:xfrm>
          <a:prstGeom prst="rect">
            <a:avLst/>
          </a:prstGeom>
          <a:gradFill flip="none" rotWithShape="1">
            <a:gsLst>
              <a:gs pos="0">
                <a:srgbClr val="000000">
                  <a:alpha val="20000"/>
                </a:srgbClr>
              </a:gs>
              <a:gs pos="100000">
                <a:schemeClr val="tx1">
                  <a:lumMod val="75000"/>
                  <a:alpha val="0"/>
                </a:schemeClr>
              </a:gs>
            </a:gsLst>
            <a:lin ang="10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en-US" dirty="0" smtClean="0"/>
          </a:p>
        </p:txBody>
      </p:sp>
      <p:grpSp>
        <p:nvGrpSpPr>
          <p:cNvPr id="29" name="Group 28"/>
          <p:cNvGrpSpPr/>
          <p:nvPr/>
        </p:nvGrpSpPr>
        <p:grpSpPr>
          <a:xfrm>
            <a:off x="4813920" y="898311"/>
            <a:ext cx="3034474" cy="423107"/>
            <a:chOff x="6043612" y="1475123"/>
            <a:chExt cx="4044912" cy="564142"/>
          </a:xfrm>
        </p:grpSpPr>
        <p:sp>
          <p:nvSpPr>
            <p:cNvPr id="21" name="Rectangle 20"/>
            <p:cNvSpPr/>
            <p:nvPr/>
          </p:nvSpPr>
          <p:spPr>
            <a:xfrm rot="434267">
              <a:off x="8609012" y="1663699"/>
              <a:ext cx="1479512" cy="375566"/>
            </a:xfrm>
            <a:prstGeom prst="rect">
              <a:avLst/>
            </a:prstGeom>
            <a:gradFill flip="none" rotWithShape="1">
              <a:gsLst>
                <a:gs pos="0">
                  <a:srgbClr val="000000"/>
                </a:gs>
                <a:gs pos="100000">
                  <a:schemeClr val="accent2">
                    <a:alpha val="0"/>
                  </a:schemeClr>
                </a:gs>
              </a:gsLst>
              <a:path path="shape">
                <a:fillToRect l="50000" t="50000" r="50000" b="50000"/>
              </a:path>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grpSp>
          <p:nvGrpSpPr>
            <p:cNvPr id="13" name="Group 12"/>
            <p:cNvGrpSpPr/>
            <p:nvPr/>
          </p:nvGrpSpPr>
          <p:grpSpPr>
            <a:xfrm>
              <a:off x="6043612" y="1475123"/>
              <a:ext cx="4022959" cy="467977"/>
              <a:chOff x="-1394059" y="-442577"/>
              <a:chExt cx="4022959" cy="467977"/>
            </a:xfrm>
          </p:grpSpPr>
          <p:sp>
            <p:nvSpPr>
              <p:cNvPr id="14" name="Right Triangle 13"/>
              <p:cNvSpPr/>
              <p:nvPr/>
            </p:nvSpPr>
            <p:spPr>
              <a:xfrm flipH="1">
                <a:off x="-1394059" y="-442577"/>
                <a:ext cx="128351" cy="152400"/>
              </a:xfrm>
              <a:prstGeom prst="rtTriangle">
                <a:avLst/>
              </a:prstGeom>
              <a:solidFill>
                <a:srgbClr val="000000"/>
              </a:solidFill>
              <a:ln w="25400" cap="flat" cmpd="sng" algn="ctr">
                <a:noFill/>
                <a:prstDash val="solid"/>
              </a:ln>
              <a:effectLst/>
            </p:spPr>
            <p:txBody>
              <a:bodyPr rtlCol="0" anchor="ctr"/>
              <a:lstStyle/>
              <a:p>
                <a:pPr algn="ctr" defTabSz="685891">
                  <a:defRPr/>
                </a:pPr>
                <a:endParaRPr lang="en-US" sz="1400" dirty="0">
                  <a:solidFill>
                    <a:srgbClr val="FFFFFF"/>
                  </a:solidFill>
                  <a:latin typeface="Arial"/>
                </a:endParaRPr>
              </a:p>
            </p:txBody>
          </p:sp>
          <p:sp>
            <p:nvSpPr>
              <p:cNvPr id="15" name="Pentagon 14"/>
              <p:cNvSpPr/>
              <p:nvPr/>
            </p:nvSpPr>
            <p:spPr>
              <a:xfrm>
                <a:off x="-1394059" y="-293891"/>
                <a:ext cx="4022959" cy="319291"/>
              </a:xfrm>
              <a:prstGeom prst="homePlate">
                <a:avLst/>
              </a:prstGeom>
              <a:gradFill>
                <a:gsLst>
                  <a:gs pos="0">
                    <a:srgbClr val="0096D6">
                      <a:lumMod val="50000"/>
                    </a:srgbClr>
                  </a:gs>
                  <a:gs pos="100000">
                    <a:srgbClr val="ABDFF0">
                      <a:lumMod val="50000"/>
                    </a:srgbClr>
                  </a:gs>
                </a:gsLst>
                <a:lin ang="6600000" scaled="0"/>
              </a:gradFill>
              <a:ln w="12700" cap="flat" cmpd="sng" algn="ctr">
                <a:noFill/>
                <a:prstDash val="solid"/>
              </a:ln>
              <a:effectLst/>
            </p:spPr>
            <p:txBody>
              <a:bodyPr rtlCol="0" anchor="ctr"/>
              <a:lstStyle/>
              <a:p>
                <a:pPr marL="133368">
                  <a:defRPr/>
                </a:pPr>
                <a:r>
                  <a:rPr lang="en-US" sz="1200" b="1" dirty="0">
                    <a:solidFill>
                      <a:srgbClr val="FFFFFF"/>
                    </a:solidFill>
                  </a:rPr>
                  <a:t>Online Activity Differs by Age</a:t>
                </a:r>
              </a:p>
            </p:txBody>
          </p:sp>
        </p:grpSp>
      </p:grpSp>
      <p:sp>
        <p:nvSpPr>
          <p:cNvPr id="19" name="Rectangle 18"/>
          <p:cNvSpPr/>
          <p:nvPr/>
        </p:nvSpPr>
        <p:spPr>
          <a:xfrm>
            <a:off x="227468" y="812335"/>
            <a:ext cx="114792" cy="3773090"/>
          </a:xfrm>
          <a:prstGeom prst="rect">
            <a:avLst/>
          </a:prstGeom>
          <a:gradFill flip="none" rotWithShape="1">
            <a:gsLst>
              <a:gs pos="0">
                <a:srgbClr val="000000">
                  <a:alpha val="20000"/>
                </a:srgbClr>
              </a:gs>
              <a:gs pos="100000">
                <a:schemeClr val="tx1">
                  <a:lumMod val="75000"/>
                  <a:alpha val="0"/>
                </a:schemeClr>
              </a:gs>
            </a:gsLst>
            <a:lin ang="10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en-US" dirty="0" smtClean="0"/>
          </a:p>
        </p:txBody>
      </p:sp>
      <p:grpSp>
        <p:nvGrpSpPr>
          <p:cNvPr id="28" name="Group 27"/>
          <p:cNvGrpSpPr/>
          <p:nvPr/>
        </p:nvGrpSpPr>
        <p:grpSpPr>
          <a:xfrm>
            <a:off x="249921" y="898312"/>
            <a:ext cx="3067208" cy="423106"/>
            <a:chOff x="333141" y="1475123"/>
            <a:chExt cx="4088546" cy="564141"/>
          </a:xfrm>
        </p:grpSpPr>
        <p:sp>
          <p:nvSpPr>
            <p:cNvPr id="22" name="Rectangle 21"/>
            <p:cNvSpPr/>
            <p:nvPr/>
          </p:nvSpPr>
          <p:spPr>
            <a:xfrm rot="434267">
              <a:off x="2759376" y="1663698"/>
              <a:ext cx="1479512" cy="375566"/>
            </a:xfrm>
            <a:prstGeom prst="rect">
              <a:avLst/>
            </a:prstGeom>
            <a:gradFill flip="none" rotWithShape="1">
              <a:gsLst>
                <a:gs pos="0">
                  <a:srgbClr val="000000"/>
                </a:gs>
                <a:gs pos="100000">
                  <a:schemeClr val="accent2">
                    <a:alpha val="0"/>
                  </a:schemeClr>
                </a:gs>
              </a:gsLst>
              <a:path path="shape">
                <a:fillToRect l="50000" t="50000" r="50000" b="50000"/>
              </a:path>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grpSp>
          <p:nvGrpSpPr>
            <p:cNvPr id="16" name="Group 15"/>
            <p:cNvGrpSpPr/>
            <p:nvPr/>
          </p:nvGrpSpPr>
          <p:grpSpPr>
            <a:xfrm>
              <a:off x="333141" y="1475123"/>
              <a:ext cx="4088546" cy="493377"/>
              <a:chOff x="-1394059" y="-442577"/>
              <a:chExt cx="4088546" cy="493377"/>
            </a:xfrm>
          </p:grpSpPr>
          <p:sp>
            <p:nvSpPr>
              <p:cNvPr id="17" name="Right Triangle 16"/>
              <p:cNvSpPr/>
              <p:nvPr/>
            </p:nvSpPr>
            <p:spPr>
              <a:xfrm flipH="1">
                <a:off x="-1394059" y="-442577"/>
                <a:ext cx="128351" cy="152400"/>
              </a:xfrm>
              <a:prstGeom prst="rtTriangle">
                <a:avLst/>
              </a:prstGeom>
              <a:solidFill>
                <a:srgbClr val="000000"/>
              </a:solidFill>
              <a:ln w="25400" cap="flat" cmpd="sng" algn="ctr">
                <a:noFill/>
                <a:prstDash val="solid"/>
              </a:ln>
              <a:effectLst/>
            </p:spPr>
            <p:txBody>
              <a:bodyPr rtlCol="0" anchor="ctr"/>
              <a:lstStyle/>
              <a:p>
                <a:pPr algn="ctr" defTabSz="685891">
                  <a:defRPr/>
                </a:pPr>
                <a:endParaRPr lang="en-US" sz="1400" dirty="0">
                  <a:solidFill>
                    <a:srgbClr val="FFFFFF"/>
                  </a:solidFill>
                  <a:latin typeface="Arial"/>
                </a:endParaRPr>
              </a:p>
            </p:txBody>
          </p:sp>
          <p:sp>
            <p:nvSpPr>
              <p:cNvPr id="18" name="Pentagon 17"/>
              <p:cNvSpPr/>
              <p:nvPr/>
            </p:nvSpPr>
            <p:spPr>
              <a:xfrm>
                <a:off x="-1394059" y="-297184"/>
                <a:ext cx="4088546" cy="347984"/>
              </a:xfrm>
              <a:prstGeom prst="homePlate">
                <a:avLst/>
              </a:prstGeom>
              <a:gradFill>
                <a:gsLst>
                  <a:gs pos="0">
                    <a:srgbClr val="0096D6">
                      <a:lumMod val="50000"/>
                    </a:srgbClr>
                  </a:gs>
                  <a:gs pos="100000">
                    <a:srgbClr val="ABDFF0">
                      <a:lumMod val="50000"/>
                    </a:srgbClr>
                  </a:gs>
                </a:gsLst>
                <a:lin ang="6600000" scaled="0"/>
              </a:gradFill>
              <a:ln w="12700" cap="flat" cmpd="sng" algn="ctr">
                <a:noFill/>
                <a:prstDash val="solid"/>
              </a:ln>
              <a:effectLst/>
            </p:spPr>
            <p:txBody>
              <a:bodyPr rtlCol="0" anchor="ctr"/>
              <a:lstStyle/>
              <a:p>
                <a:pPr marL="133368">
                  <a:defRPr/>
                </a:pPr>
                <a:r>
                  <a:rPr lang="en-US" sz="1200" b="1" dirty="0">
                    <a:solidFill>
                      <a:srgbClr val="FFFFFF"/>
                    </a:solidFill>
                  </a:rPr>
                  <a:t>Device Ownership Differs by Age</a:t>
                </a:r>
              </a:p>
            </p:txBody>
          </p:sp>
        </p:grpSp>
      </p:grpSp>
      <p:sp>
        <p:nvSpPr>
          <p:cNvPr id="25" name="TextBox 24"/>
          <p:cNvSpPr txBox="1"/>
          <p:nvPr/>
        </p:nvSpPr>
        <p:spPr>
          <a:xfrm>
            <a:off x="375656" y="4504386"/>
            <a:ext cx="1456547" cy="207749"/>
          </a:xfrm>
          <a:prstGeom prst="rect">
            <a:avLst/>
          </a:prstGeom>
          <a:noFill/>
        </p:spPr>
        <p:txBody>
          <a:bodyPr wrap="none" lIns="68589" tIns="34295" rIns="68589" bIns="34295" rtlCol="0">
            <a:spAutoFit/>
          </a:bodyPr>
          <a:lstStyle/>
          <a:p>
            <a:r>
              <a:rPr lang="en-US" sz="900" dirty="0">
                <a:solidFill>
                  <a:srgbClr val="435153"/>
                </a:solidFill>
              </a:rPr>
              <a:t>Source: Celent, July 2013</a:t>
            </a:r>
          </a:p>
        </p:txBody>
      </p:sp>
      <p:graphicFrame>
        <p:nvGraphicFramePr>
          <p:cNvPr id="32" name="Chart 31"/>
          <p:cNvGraphicFramePr/>
          <p:nvPr>
            <p:extLst>
              <p:ext uri="{D42A27DB-BD31-4B8C-83A1-F6EECF244321}">
                <p14:modId xmlns:p14="http://schemas.microsoft.com/office/powerpoint/2010/main" val="1162936681"/>
              </p:ext>
            </p:extLst>
          </p:nvPr>
        </p:nvGraphicFramePr>
        <p:xfrm>
          <a:off x="419210" y="1371387"/>
          <a:ext cx="3646643" cy="297574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3" name="Chart 32"/>
          <p:cNvGraphicFramePr/>
          <p:nvPr>
            <p:extLst>
              <p:ext uri="{D42A27DB-BD31-4B8C-83A1-F6EECF244321}">
                <p14:modId xmlns:p14="http://schemas.microsoft.com/office/powerpoint/2010/main" val="914242410"/>
              </p:ext>
            </p:extLst>
          </p:nvPr>
        </p:nvGraphicFramePr>
        <p:xfrm>
          <a:off x="5024716" y="1390196"/>
          <a:ext cx="3792968" cy="2962275"/>
        </p:xfrm>
        <a:graphic>
          <a:graphicData uri="http://schemas.openxmlformats.org/drawingml/2006/chart">
            <c:chart xmlns:c="http://schemas.openxmlformats.org/drawingml/2006/chart" xmlns:r="http://schemas.openxmlformats.org/officeDocument/2006/relationships" r:id="rId3"/>
          </a:graphicData>
        </a:graphic>
      </p:graphicFrame>
      <p:grpSp>
        <p:nvGrpSpPr>
          <p:cNvPr id="4" name="Group 3"/>
          <p:cNvGrpSpPr/>
          <p:nvPr/>
        </p:nvGrpSpPr>
        <p:grpSpPr>
          <a:xfrm>
            <a:off x="3468529" y="924824"/>
            <a:ext cx="1394891" cy="2242973"/>
            <a:chOff x="4623501" y="1510472"/>
            <a:chExt cx="1859370" cy="2990631"/>
          </a:xfrm>
        </p:grpSpPr>
        <p:sp>
          <p:nvSpPr>
            <p:cNvPr id="36" name="Freeform 35"/>
            <p:cNvSpPr/>
            <p:nvPr/>
          </p:nvSpPr>
          <p:spPr>
            <a:xfrm rot="11004797">
              <a:off x="4663353" y="2478808"/>
              <a:ext cx="1654000" cy="2022295"/>
            </a:xfrm>
            <a:custGeom>
              <a:avLst/>
              <a:gdLst>
                <a:gd name="connsiteX0" fmla="*/ 0 w 1524915"/>
                <a:gd name="connsiteY0" fmla="*/ 2251142 h 2251142"/>
                <a:gd name="connsiteX1" fmla="*/ 762458 w 1524915"/>
                <a:gd name="connsiteY1" fmla="*/ 0 h 2251142"/>
                <a:gd name="connsiteX2" fmla="*/ 762458 w 1524915"/>
                <a:gd name="connsiteY2" fmla="*/ 0 h 2251142"/>
                <a:gd name="connsiteX3" fmla="*/ 1524915 w 1524915"/>
                <a:gd name="connsiteY3" fmla="*/ 2251142 h 2251142"/>
                <a:gd name="connsiteX4" fmla="*/ 0 w 1524915"/>
                <a:gd name="connsiteY4" fmla="*/ 2251142 h 2251142"/>
                <a:gd name="connsiteX0" fmla="*/ 0 w 1841823"/>
                <a:gd name="connsiteY0" fmla="*/ 2251142 h 2251142"/>
                <a:gd name="connsiteX1" fmla="*/ 762458 w 1841823"/>
                <a:gd name="connsiteY1" fmla="*/ 0 h 2251142"/>
                <a:gd name="connsiteX2" fmla="*/ 762458 w 1841823"/>
                <a:gd name="connsiteY2" fmla="*/ 0 h 2251142"/>
                <a:gd name="connsiteX3" fmla="*/ 1841823 w 1841823"/>
                <a:gd name="connsiteY3" fmla="*/ 2243659 h 2251142"/>
                <a:gd name="connsiteX4" fmla="*/ 0 w 1841823"/>
                <a:gd name="connsiteY4" fmla="*/ 2251142 h 2251142"/>
                <a:gd name="connsiteX0" fmla="*/ 0 w 2138098"/>
                <a:gd name="connsiteY0" fmla="*/ 2308991 h 2308991"/>
                <a:gd name="connsiteX1" fmla="*/ 1058733 w 2138098"/>
                <a:gd name="connsiteY1" fmla="*/ 0 h 2308991"/>
                <a:gd name="connsiteX2" fmla="*/ 1058733 w 2138098"/>
                <a:gd name="connsiteY2" fmla="*/ 0 h 2308991"/>
                <a:gd name="connsiteX3" fmla="*/ 2138098 w 2138098"/>
                <a:gd name="connsiteY3" fmla="*/ 2243659 h 2308991"/>
                <a:gd name="connsiteX4" fmla="*/ 0 w 2138098"/>
                <a:gd name="connsiteY4" fmla="*/ 2308991 h 2308991"/>
                <a:gd name="connsiteX0" fmla="*/ 0 w 2116157"/>
                <a:gd name="connsiteY0" fmla="*/ 2308991 h 2327935"/>
                <a:gd name="connsiteX1" fmla="*/ 1058733 w 2116157"/>
                <a:gd name="connsiteY1" fmla="*/ 0 h 2327935"/>
                <a:gd name="connsiteX2" fmla="*/ 1058733 w 2116157"/>
                <a:gd name="connsiteY2" fmla="*/ 0 h 2327935"/>
                <a:gd name="connsiteX3" fmla="*/ 2116157 w 2116157"/>
                <a:gd name="connsiteY3" fmla="*/ 2327935 h 2327935"/>
                <a:gd name="connsiteX4" fmla="*/ 0 w 2116157"/>
                <a:gd name="connsiteY4" fmla="*/ 2308991 h 2327935"/>
                <a:gd name="connsiteX0" fmla="*/ 0 w 1769696"/>
                <a:gd name="connsiteY0" fmla="*/ 2382803 h 2382803"/>
                <a:gd name="connsiteX1" fmla="*/ 712272 w 1769696"/>
                <a:gd name="connsiteY1" fmla="*/ 0 h 2382803"/>
                <a:gd name="connsiteX2" fmla="*/ 712272 w 1769696"/>
                <a:gd name="connsiteY2" fmla="*/ 0 h 2382803"/>
                <a:gd name="connsiteX3" fmla="*/ 1769696 w 1769696"/>
                <a:gd name="connsiteY3" fmla="*/ 2327935 h 2382803"/>
                <a:gd name="connsiteX4" fmla="*/ 0 w 1769696"/>
                <a:gd name="connsiteY4" fmla="*/ 2382803 h 2382803"/>
                <a:gd name="connsiteX0" fmla="*/ 0 w 2158573"/>
                <a:gd name="connsiteY0" fmla="*/ 2382803 h 2382803"/>
                <a:gd name="connsiteX1" fmla="*/ 712272 w 2158573"/>
                <a:gd name="connsiteY1" fmla="*/ 0 h 2382803"/>
                <a:gd name="connsiteX2" fmla="*/ 712272 w 2158573"/>
                <a:gd name="connsiteY2" fmla="*/ 0 h 2382803"/>
                <a:gd name="connsiteX3" fmla="*/ 2158573 w 2158573"/>
                <a:gd name="connsiteY3" fmla="*/ 2209206 h 2382803"/>
                <a:gd name="connsiteX4" fmla="*/ 0 w 2158573"/>
                <a:gd name="connsiteY4" fmla="*/ 2382803 h 2382803"/>
                <a:gd name="connsiteX0" fmla="*/ 0 w 2158573"/>
                <a:gd name="connsiteY0" fmla="*/ 2382803 h 2382803"/>
                <a:gd name="connsiteX1" fmla="*/ 712272 w 2158573"/>
                <a:gd name="connsiteY1" fmla="*/ 0 h 2382803"/>
                <a:gd name="connsiteX2" fmla="*/ 712272 w 2158573"/>
                <a:gd name="connsiteY2" fmla="*/ 0 h 2382803"/>
                <a:gd name="connsiteX3" fmla="*/ 2158573 w 2158573"/>
                <a:gd name="connsiteY3" fmla="*/ 2209206 h 2382803"/>
                <a:gd name="connsiteX4" fmla="*/ 0 w 2158573"/>
                <a:gd name="connsiteY4" fmla="*/ 2382803 h 2382803"/>
                <a:gd name="connsiteX0" fmla="*/ 0 w 2039620"/>
                <a:gd name="connsiteY0" fmla="*/ 2382803 h 2382803"/>
                <a:gd name="connsiteX1" fmla="*/ 712272 w 2039620"/>
                <a:gd name="connsiteY1" fmla="*/ 0 h 2382803"/>
                <a:gd name="connsiteX2" fmla="*/ 712272 w 2039620"/>
                <a:gd name="connsiteY2" fmla="*/ 0 h 2382803"/>
                <a:gd name="connsiteX3" fmla="*/ 2039620 w 2039620"/>
                <a:gd name="connsiteY3" fmla="*/ 2253685 h 2382803"/>
                <a:gd name="connsiteX4" fmla="*/ 0 w 2039620"/>
                <a:gd name="connsiteY4" fmla="*/ 2382803 h 2382803"/>
                <a:gd name="connsiteX0" fmla="*/ 0 w 2039620"/>
                <a:gd name="connsiteY0" fmla="*/ 2464021 h 2464021"/>
                <a:gd name="connsiteX1" fmla="*/ 712272 w 2039620"/>
                <a:gd name="connsiteY1" fmla="*/ 81218 h 2464021"/>
                <a:gd name="connsiteX2" fmla="*/ 843666 w 2039620"/>
                <a:gd name="connsiteY2" fmla="*/ 0 h 2464021"/>
                <a:gd name="connsiteX3" fmla="*/ 2039620 w 2039620"/>
                <a:gd name="connsiteY3" fmla="*/ 2334903 h 2464021"/>
                <a:gd name="connsiteX4" fmla="*/ 0 w 2039620"/>
                <a:gd name="connsiteY4" fmla="*/ 2464021 h 2464021"/>
                <a:gd name="connsiteX0" fmla="*/ 0 w 1984131"/>
                <a:gd name="connsiteY0" fmla="*/ 2464021 h 2497708"/>
                <a:gd name="connsiteX1" fmla="*/ 712272 w 1984131"/>
                <a:gd name="connsiteY1" fmla="*/ 81218 h 2497708"/>
                <a:gd name="connsiteX2" fmla="*/ 843666 w 1984131"/>
                <a:gd name="connsiteY2" fmla="*/ 0 h 2497708"/>
                <a:gd name="connsiteX3" fmla="*/ 1984131 w 1984131"/>
                <a:gd name="connsiteY3" fmla="*/ 2497708 h 2497708"/>
                <a:gd name="connsiteX4" fmla="*/ 0 w 1984131"/>
                <a:gd name="connsiteY4" fmla="*/ 2464021 h 2497708"/>
                <a:gd name="connsiteX0" fmla="*/ 0 w 2108890"/>
                <a:gd name="connsiteY0" fmla="*/ 2468202 h 2497708"/>
                <a:gd name="connsiteX1" fmla="*/ 837031 w 2108890"/>
                <a:gd name="connsiteY1" fmla="*/ 81218 h 2497708"/>
                <a:gd name="connsiteX2" fmla="*/ 968425 w 2108890"/>
                <a:gd name="connsiteY2" fmla="*/ 0 h 2497708"/>
                <a:gd name="connsiteX3" fmla="*/ 2108890 w 2108890"/>
                <a:gd name="connsiteY3" fmla="*/ 2497708 h 2497708"/>
                <a:gd name="connsiteX4" fmla="*/ 0 w 2108890"/>
                <a:gd name="connsiteY4" fmla="*/ 2468202 h 2497708"/>
                <a:gd name="connsiteX0" fmla="*/ 0 w 2108890"/>
                <a:gd name="connsiteY0" fmla="*/ 2468202 h 2497708"/>
                <a:gd name="connsiteX1" fmla="*/ 968425 w 2108890"/>
                <a:gd name="connsiteY1" fmla="*/ 0 h 2497708"/>
                <a:gd name="connsiteX2" fmla="*/ 2108890 w 2108890"/>
                <a:gd name="connsiteY2" fmla="*/ 2497708 h 2497708"/>
                <a:gd name="connsiteX3" fmla="*/ 0 w 2108890"/>
                <a:gd name="connsiteY3" fmla="*/ 2468202 h 2497708"/>
                <a:gd name="connsiteX0" fmla="*/ 0 w 2065724"/>
                <a:gd name="connsiteY0" fmla="*/ 2468202 h 2517443"/>
                <a:gd name="connsiteX1" fmla="*/ 968425 w 2065724"/>
                <a:gd name="connsiteY1" fmla="*/ 0 h 2517443"/>
                <a:gd name="connsiteX2" fmla="*/ 2065724 w 2065724"/>
                <a:gd name="connsiteY2" fmla="*/ 2517443 h 2517443"/>
                <a:gd name="connsiteX3" fmla="*/ 0 w 2065724"/>
                <a:gd name="connsiteY3" fmla="*/ 2468202 h 2517443"/>
              </a:gdLst>
              <a:ahLst/>
              <a:cxnLst>
                <a:cxn ang="0">
                  <a:pos x="connsiteX0" y="connsiteY0"/>
                </a:cxn>
                <a:cxn ang="0">
                  <a:pos x="connsiteX1" y="connsiteY1"/>
                </a:cxn>
                <a:cxn ang="0">
                  <a:pos x="connsiteX2" y="connsiteY2"/>
                </a:cxn>
                <a:cxn ang="0">
                  <a:pos x="connsiteX3" y="connsiteY3"/>
                </a:cxn>
              </a:cxnLst>
              <a:rect l="l" t="t" r="r" b="b"/>
              <a:pathLst>
                <a:path w="2065724" h="2517443">
                  <a:moveTo>
                    <a:pt x="0" y="2468202"/>
                  </a:moveTo>
                  <a:lnTo>
                    <a:pt x="968425" y="0"/>
                  </a:lnTo>
                  <a:cubicBezTo>
                    <a:pt x="1450525" y="736402"/>
                    <a:pt x="2033904" y="2193535"/>
                    <a:pt x="2065724" y="2517443"/>
                  </a:cubicBezTo>
                  <a:lnTo>
                    <a:pt x="0" y="2468202"/>
                  </a:lnTo>
                  <a:close/>
                </a:path>
              </a:pathLst>
            </a:custGeom>
            <a:gradFill flip="none" rotWithShape="1">
              <a:gsLst>
                <a:gs pos="0">
                  <a:schemeClr val="accent1">
                    <a:lumMod val="60000"/>
                    <a:lumOff val="40000"/>
                  </a:schemeClr>
                </a:gs>
                <a:gs pos="100000">
                  <a:schemeClr val="tx1">
                    <a:lumMod val="20000"/>
                    <a:lumOff val="80000"/>
                  </a:schemeClr>
                </a:gs>
              </a:gsLst>
              <a:lin ang="16200000" scaled="0"/>
              <a:tileRect/>
            </a:gradFill>
            <a:ln w="25400">
              <a:gradFill>
                <a:gsLst>
                  <a:gs pos="0">
                    <a:schemeClr val="accent3">
                      <a:lumMod val="75000"/>
                      <a:alpha val="58000"/>
                    </a:schemeClr>
                  </a:gs>
                  <a:gs pos="50000">
                    <a:schemeClr val="accent1">
                      <a:tint val="44500"/>
                      <a:satMod val="160000"/>
                      <a:alpha val="0"/>
                    </a:schemeClr>
                  </a:gs>
                </a:gsLst>
                <a:lin ang="54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rtlCol="0" anchor="ctr"/>
            <a:lstStyle/>
            <a:p>
              <a:pPr algn="ctr"/>
              <a:endParaRPr lang="en-US" dirty="0" smtClean="0"/>
            </a:p>
          </p:txBody>
        </p:sp>
        <p:sp>
          <p:nvSpPr>
            <p:cNvPr id="38" name="Oval 37"/>
            <p:cNvSpPr/>
            <p:nvPr/>
          </p:nvSpPr>
          <p:spPr>
            <a:xfrm rot="5400000" flipH="1">
              <a:off x="4623501" y="1510472"/>
              <a:ext cx="1843158" cy="1843158"/>
            </a:xfrm>
            <a:prstGeom prst="ellipse">
              <a:avLst/>
            </a:prstGeom>
            <a:gradFill>
              <a:gsLst>
                <a:gs pos="67000">
                  <a:schemeClr val="accent5">
                    <a:alpha val="0"/>
                  </a:schemeClr>
                </a:gs>
                <a:gs pos="100000">
                  <a:schemeClr val="tx1">
                    <a:lumMod val="60000"/>
                    <a:lumOff val="40000"/>
                  </a:schemeClr>
                </a:gs>
              </a:gsLst>
              <a:lin ang="0" scaled="0"/>
            </a:gra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37" name="Oval 36"/>
            <p:cNvSpPr/>
            <p:nvPr/>
          </p:nvSpPr>
          <p:spPr>
            <a:xfrm flipH="1">
              <a:off x="4724989" y="1621013"/>
              <a:ext cx="1757882" cy="1651098"/>
            </a:xfrm>
            <a:prstGeom prst="ellipse">
              <a:avLst/>
            </a:prstGeom>
            <a:solidFill>
              <a:schemeClr val="tx2">
                <a:lumMod val="75000"/>
              </a:schemeClr>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t>Highest ownership and Activity in 18 to 44 age groups</a:t>
              </a:r>
            </a:p>
          </p:txBody>
        </p:sp>
      </p:grpSp>
      <p:sp>
        <p:nvSpPr>
          <p:cNvPr id="3" name="Footer Placeholder 2"/>
          <p:cNvSpPr>
            <a:spLocks noGrp="1"/>
          </p:cNvSpPr>
          <p:nvPr>
            <p:ph type="ftr" sz="quarter" idx="11"/>
          </p:nvPr>
        </p:nvSpPr>
        <p:spPr/>
        <p:txBody>
          <a:bodyPr/>
          <a:lstStyle/>
          <a:p>
            <a:r>
              <a:rPr lang="en-US" smtClean="0">
                <a:solidFill>
                  <a:prstClr val="white">
                    <a:lumMod val="65000"/>
                  </a:prstClr>
                </a:solidFill>
              </a:rPr>
              <a:t>CaféX Communications Confidential © 2015 – All Rights Reserved. </a:t>
            </a:r>
            <a:endParaRPr lang="en-US" dirty="0">
              <a:solidFill>
                <a:prstClr val="white">
                  <a:lumMod val="65000"/>
                </a:prstClr>
              </a:solidFill>
            </a:endParaRPr>
          </a:p>
        </p:txBody>
      </p:sp>
      <p:sp>
        <p:nvSpPr>
          <p:cNvPr id="5" name="Slide Number Placeholder 4"/>
          <p:cNvSpPr>
            <a:spLocks noGrp="1"/>
          </p:cNvSpPr>
          <p:nvPr>
            <p:ph type="sldNum" sz="quarter" idx="12"/>
          </p:nvPr>
        </p:nvSpPr>
        <p:spPr/>
        <p:txBody>
          <a:bodyPr/>
          <a:lstStyle/>
          <a:p>
            <a:fld id="{0431C951-9D62-474D-B35D-66AB940D3B2F}" type="slidenum">
              <a:rPr lang="en-US" smtClean="0">
                <a:solidFill>
                  <a:prstClr val="white">
                    <a:lumMod val="65000"/>
                  </a:prstClr>
                </a:solidFill>
              </a:rPr>
              <a:pPr/>
              <a:t>61</a:t>
            </a:fld>
            <a:endParaRPr lang="en-US" dirty="0">
              <a:solidFill>
                <a:prstClr val="white">
                  <a:lumMod val="65000"/>
                </a:prstClr>
              </a:solidFill>
            </a:endParaRPr>
          </a:p>
        </p:txBody>
      </p:sp>
    </p:spTree>
    <p:extLst>
      <p:ext uri="{BB962C8B-B14F-4D97-AF65-F5344CB8AC3E}">
        <p14:creationId xmlns:p14="http://schemas.microsoft.com/office/powerpoint/2010/main" val="1815736357"/>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slide(fromBottom)">
                                      <p:cBhvr>
                                        <p:cTn id="7" dur="500"/>
                                        <p:tgtEl>
                                          <p:spTgt spid="19"/>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wipe(left)">
                                      <p:cBhvr>
                                        <p:cTn id="11" dur="500"/>
                                        <p:tgtEl>
                                          <p:spTgt spid="28"/>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wipe(left)">
                                      <p:cBhvr>
                                        <p:cTn id="15" dur="500"/>
                                        <p:tgtEl>
                                          <p:spTgt spid="32"/>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par>
                                <p:cTn id="20" presetID="12" presetClass="entr" presetSubtype="4"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slide(fromBottom)">
                                      <p:cBhvr>
                                        <p:cTn id="22" dur="500"/>
                                        <p:tgtEl>
                                          <p:spTgt spid="8"/>
                                        </p:tgtEl>
                                      </p:cBhvr>
                                    </p:animEffect>
                                  </p:childTnLst>
                                </p:cTn>
                              </p:par>
                            </p:childTnLst>
                          </p:cTn>
                        </p:par>
                        <p:par>
                          <p:cTn id="23" fill="hold">
                            <p:stCondLst>
                              <p:cond delay="2000"/>
                            </p:stCondLst>
                            <p:childTnLst>
                              <p:par>
                                <p:cTn id="24" presetID="22" presetClass="entr" presetSubtype="8" fill="hold" nodeType="afterEffect">
                                  <p:stCondLst>
                                    <p:cond delay="0"/>
                                  </p:stCondLst>
                                  <p:childTnLst>
                                    <p:set>
                                      <p:cBhvr>
                                        <p:cTn id="25" dur="1" fill="hold">
                                          <p:stCondLst>
                                            <p:cond delay="0"/>
                                          </p:stCondLst>
                                        </p:cTn>
                                        <p:tgtEl>
                                          <p:spTgt spid="29"/>
                                        </p:tgtEl>
                                        <p:attrNameLst>
                                          <p:attrName>style.visibility</p:attrName>
                                        </p:attrNameLst>
                                      </p:cBhvr>
                                      <p:to>
                                        <p:strVal val="visible"/>
                                      </p:to>
                                    </p:set>
                                    <p:animEffect transition="in" filter="wipe(left)">
                                      <p:cBhvr>
                                        <p:cTn id="26" dur="500"/>
                                        <p:tgtEl>
                                          <p:spTgt spid="29"/>
                                        </p:tgtEl>
                                      </p:cBhvr>
                                    </p:animEffect>
                                  </p:childTnLst>
                                </p:cTn>
                              </p:par>
                            </p:childTnLst>
                          </p:cTn>
                        </p:par>
                        <p:par>
                          <p:cTn id="27" fill="hold">
                            <p:stCondLst>
                              <p:cond delay="2500"/>
                            </p:stCondLst>
                            <p:childTnLst>
                              <p:par>
                                <p:cTn id="28" presetID="22" presetClass="entr" presetSubtype="8" fill="hold" grpId="0" nodeType="afterEffect">
                                  <p:stCondLst>
                                    <p:cond delay="0"/>
                                  </p:stCondLst>
                                  <p:childTnLst>
                                    <p:set>
                                      <p:cBhvr>
                                        <p:cTn id="29" dur="1" fill="hold">
                                          <p:stCondLst>
                                            <p:cond delay="0"/>
                                          </p:stCondLst>
                                        </p:cTn>
                                        <p:tgtEl>
                                          <p:spTgt spid="33"/>
                                        </p:tgtEl>
                                        <p:attrNameLst>
                                          <p:attrName>style.visibility</p:attrName>
                                        </p:attrNameLst>
                                      </p:cBhvr>
                                      <p:to>
                                        <p:strVal val="visible"/>
                                      </p:to>
                                    </p:set>
                                    <p:animEffect transition="in" filter="wipe(left)">
                                      <p:cBhvr>
                                        <p:cTn id="30" dur="500"/>
                                        <p:tgtEl>
                                          <p:spTgt spid="33"/>
                                        </p:tgtEl>
                                      </p:cBhvr>
                                    </p:animEffect>
                                  </p:childTnLst>
                                </p:cTn>
                              </p:par>
                            </p:childTnLst>
                          </p:cTn>
                        </p:par>
                        <p:par>
                          <p:cTn id="31" fill="hold">
                            <p:stCondLst>
                              <p:cond delay="3000"/>
                            </p:stCondLst>
                            <p:childTnLst>
                              <p:par>
                                <p:cTn id="32" presetID="22" presetClass="entr" presetSubtype="4" fill="hold" nodeType="after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wipe(down)">
                                      <p:cBhvr>
                                        <p:cTn id="3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9" grpId="0" animBg="1"/>
      <p:bldP spid="25" grpId="0"/>
      <p:bldGraphic spid="32" grpId="0">
        <p:bldAsOne/>
      </p:bldGraphic>
      <p:bldGraphic spid="33" grpId="0">
        <p:bldAsOne/>
      </p:bldGraphic>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30788" y="170939"/>
            <a:ext cx="7276584" cy="566375"/>
          </a:xfrm>
        </p:spPr>
        <p:txBody>
          <a:bodyPr/>
          <a:lstStyle/>
          <a:p>
            <a:r>
              <a:rPr lang="en-US" sz="2400" dirty="0"/>
              <a:t>Frequent Mobile Banking Users Give Higher Loyalty Scores Than Other Customers</a:t>
            </a:r>
          </a:p>
        </p:txBody>
      </p:sp>
      <p:sp>
        <p:nvSpPr>
          <p:cNvPr id="18" name="Rectangle 17"/>
          <p:cNvSpPr/>
          <p:nvPr/>
        </p:nvSpPr>
        <p:spPr>
          <a:xfrm>
            <a:off x="332739" y="4315895"/>
            <a:ext cx="8340554" cy="484748"/>
          </a:xfrm>
          <a:prstGeom prst="rect">
            <a:avLst/>
          </a:prstGeom>
        </p:spPr>
        <p:txBody>
          <a:bodyPr wrap="square" lIns="68589" tIns="34295" rIns="68589" bIns="34295">
            <a:spAutoFit/>
          </a:bodyPr>
          <a:lstStyle/>
          <a:p>
            <a:pPr>
              <a:buClr>
                <a:srgbClr val="0183B7"/>
              </a:buClr>
            </a:pPr>
            <a:r>
              <a:rPr lang="en-US" sz="900" dirty="0">
                <a:solidFill>
                  <a:srgbClr val="435153"/>
                </a:solidFill>
                <a:sym typeface="Arial" charset="0"/>
              </a:rPr>
              <a:t>Notes: Mobile banking includes use of </a:t>
            </a:r>
            <a:r>
              <a:rPr lang="en-US" sz="900" dirty="0" err="1">
                <a:solidFill>
                  <a:srgbClr val="435153"/>
                </a:solidFill>
                <a:sym typeface="Arial" charset="0"/>
              </a:rPr>
              <a:t>smartphone</a:t>
            </a:r>
            <a:r>
              <a:rPr lang="en-US" sz="900" dirty="0">
                <a:solidFill>
                  <a:srgbClr val="435153"/>
                </a:solidFill>
                <a:sym typeface="Arial" charset="0"/>
              </a:rPr>
              <a:t>/tablet apps and bank websites via </a:t>
            </a:r>
            <a:r>
              <a:rPr lang="en-US" sz="900" dirty="0" err="1">
                <a:solidFill>
                  <a:srgbClr val="435153"/>
                </a:solidFill>
                <a:sym typeface="Arial" charset="0"/>
              </a:rPr>
              <a:t>smartphone</a:t>
            </a:r>
            <a:r>
              <a:rPr lang="en-US" sz="900" dirty="0">
                <a:solidFill>
                  <a:srgbClr val="435153"/>
                </a:solidFill>
                <a:sym typeface="Arial" charset="0"/>
              </a:rPr>
              <a:t>/tablet; frequent users are defined as those in the top quartile for the number of bank interactions using </a:t>
            </a:r>
            <a:r>
              <a:rPr lang="en-US" sz="900" dirty="0" err="1">
                <a:solidFill>
                  <a:srgbClr val="435153"/>
                </a:solidFill>
                <a:sym typeface="Arial" charset="0"/>
              </a:rPr>
              <a:t>smartphone</a:t>
            </a:r>
            <a:r>
              <a:rPr lang="en-US" sz="900" dirty="0">
                <a:solidFill>
                  <a:srgbClr val="435153"/>
                </a:solidFill>
                <a:sym typeface="Arial" charset="0"/>
              </a:rPr>
              <a:t>/tablet apps and bank websites via mobile devices; markets where as 100 for any category were excluded</a:t>
            </a:r>
          </a:p>
          <a:p>
            <a:pPr>
              <a:buClr>
                <a:srgbClr val="0183B7"/>
              </a:buClr>
            </a:pPr>
            <a:r>
              <a:rPr lang="en-US" sz="900" dirty="0">
                <a:solidFill>
                  <a:srgbClr val="435153"/>
                </a:solidFill>
                <a:sym typeface="Arial" charset="0"/>
              </a:rPr>
              <a:t>Sources: Bats/Research Now and Bain/GMI NPS surveys, 2013</a:t>
            </a:r>
          </a:p>
        </p:txBody>
      </p:sp>
      <p:grpSp>
        <p:nvGrpSpPr>
          <p:cNvPr id="14" name="Group 22"/>
          <p:cNvGrpSpPr/>
          <p:nvPr/>
        </p:nvGrpSpPr>
        <p:grpSpPr>
          <a:xfrm>
            <a:off x="1152826" y="1830975"/>
            <a:ext cx="5772011" cy="2409949"/>
            <a:chOff x="234501" y="2284410"/>
            <a:chExt cx="8579299" cy="3582990"/>
          </a:xfrm>
        </p:grpSpPr>
        <p:sp>
          <p:nvSpPr>
            <p:cNvPr id="15" name="Rectangle 14"/>
            <p:cNvSpPr/>
            <p:nvPr/>
          </p:nvSpPr>
          <p:spPr>
            <a:xfrm>
              <a:off x="234501" y="2284410"/>
              <a:ext cx="8579299" cy="3582990"/>
            </a:xfrm>
            <a:prstGeom prst="rect">
              <a:avLst/>
            </a:prstGeom>
            <a:solidFill>
              <a:schemeClr val="bg1">
                <a:lumMod val="75000"/>
                <a:alpha val="0"/>
              </a:schemeClr>
            </a:solidFill>
            <a:ln>
              <a:solidFill>
                <a:schemeClr val="accent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graphicFrame>
          <p:nvGraphicFramePr>
            <p:cNvPr id="16" name="Chart 15"/>
            <p:cNvGraphicFramePr/>
            <p:nvPr/>
          </p:nvGraphicFramePr>
          <p:xfrm>
            <a:off x="333630" y="2366789"/>
            <a:ext cx="8327770" cy="3500611"/>
          </p:xfrm>
          <a:graphic>
            <a:graphicData uri="http://schemas.openxmlformats.org/drawingml/2006/chart">
              <c:chart xmlns:c="http://schemas.openxmlformats.org/drawingml/2006/chart" xmlns:r="http://schemas.openxmlformats.org/officeDocument/2006/relationships" r:id="rId2"/>
            </a:graphicData>
          </a:graphic>
        </p:graphicFrame>
      </p:grpSp>
      <p:sp>
        <p:nvSpPr>
          <p:cNvPr id="8" name="Round Same Side Corner Rectangle 7"/>
          <p:cNvSpPr/>
          <p:nvPr/>
        </p:nvSpPr>
        <p:spPr>
          <a:xfrm>
            <a:off x="1184709" y="1024788"/>
            <a:ext cx="6646880" cy="534591"/>
          </a:xfrm>
          <a:prstGeom prst="round2SameRect">
            <a:avLst>
              <a:gd name="adj1" fmla="val 0"/>
              <a:gd name="adj2" fmla="val 25131"/>
            </a:avLst>
          </a:prstGeom>
          <a:gradFill>
            <a:gsLst>
              <a:gs pos="0">
                <a:srgbClr val="3EB549"/>
              </a:gs>
              <a:gs pos="100000">
                <a:srgbClr val="02928C"/>
              </a:gs>
            </a:gsLst>
            <a:lin ang="9000000" scaled="0"/>
          </a:gra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nchorCtr="0"/>
          <a:lstStyle/>
          <a:p>
            <a:pPr algn="ctr">
              <a:buClr>
                <a:srgbClr val="0183B7"/>
              </a:buClr>
            </a:pPr>
            <a:r>
              <a:rPr lang="en-US" sz="1200" b="1" dirty="0">
                <a:latin typeface="+mj-lt"/>
                <a:sym typeface="Arial" charset="0"/>
              </a:rPr>
              <a:t>Percentage point differences in Net Promoter Scores (NPS) between frequent </a:t>
            </a:r>
          </a:p>
          <a:p>
            <a:pPr algn="ctr">
              <a:buClr>
                <a:srgbClr val="0183B7"/>
              </a:buClr>
            </a:pPr>
            <a:r>
              <a:rPr lang="en-US" sz="1200" b="1" dirty="0">
                <a:latin typeface="+mj-lt"/>
                <a:sym typeface="Arial" charset="0"/>
              </a:rPr>
              <a:t>mobile banking users and non-users </a:t>
            </a:r>
          </a:p>
        </p:txBody>
      </p:sp>
      <p:grpSp>
        <p:nvGrpSpPr>
          <p:cNvPr id="4" name="Group 19"/>
          <p:cNvGrpSpPr/>
          <p:nvPr/>
        </p:nvGrpSpPr>
        <p:grpSpPr>
          <a:xfrm>
            <a:off x="5477701" y="1571625"/>
            <a:ext cx="3217404" cy="1695577"/>
            <a:chOff x="6939382" y="2179141"/>
            <a:chExt cx="4461280" cy="2351714"/>
          </a:xfrm>
        </p:grpSpPr>
        <p:sp>
          <p:nvSpPr>
            <p:cNvPr id="19" name="Oval 18"/>
            <p:cNvSpPr/>
            <p:nvPr/>
          </p:nvSpPr>
          <p:spPr>
            <a:xfrm rot="12600000" flipH="1">
              <a:off x="9106601" y="2179141"/>
              <a:ext cx="2294061" cy="2294061"/>
            </a:xfrm>
            <a:prstGeom prst="ellipse">
              <a:avLst/>
            </a:prstGeom>
            <a:gradFill>
              <a:gsLst>
                <a:gs pos="67000">
                  <a:schemeClr val="accent5">
                    <a:alpha val="0"/>
                  </a:schemeClr>
                </a:gs>
                <a:gs pos="100000">
                  <a:schemeClr val="tx1">
                    <a:lumMod val="60000"/>
                    <a:lumOff val="40000"/>
                  </a:schemeClr>
                </a:gs>
              </a:gsLst>
              <a:lin ang="0" scaled="0"/>
            </a:gra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grpSp>
          <p:nvGrpSpPr>
            <p:cNvPr id="5" name="Group 12"/>
            <p:cNvGrpSpPr/>
            <p:nvPr/>
          </p:nvGrpSpPr>
          <p:grpSpPr>
            <a:xfrm>
              <a:off x="6939382" y="2229757"/>
              <a:ext cx="4370875" cy="2301098"/>
              <a:chOff x="5992325" y="2273300"/>
              <a:chExt cx="4370875" cy="2301098"/>
            </a:xfrm>
          </p:grpSpPr>
          <p:sp>
            <p:nvSpPr>
              <p:cNvPr id="9" name="Freeform 8"/>
              <p:cNvSpPr/>
              <p:nvPr/>
            </p:nvSpPr>
            <p:spPr>
              <a:xfrm rot="15963509">
                <a:off x="6557272" y="1850469"/>
                <a:ext cx="2158982" cy="3288875"/>
              </a:xfrm>
              <a:custGeom>
                <a:avLst/>
                <a:gdLst>
                  <a:gd name="connsiteX0" fmla="*/ 0 w 1524915"/>
                  <a:gd name="connsiteY0" fmla="*/ 2251142 h 2251142"/>
                  <a:gd name="connsiteX1" fmla="*/ 762458 w 1524915"/>
                  <a:gd name="connsiteY1" fmla="*/ 0 h 2251142"/>
                  <a:gd name="connsiteX2" fmla="*/ 762458 w 1524915"/>
                  <a:gd name="connsiteY2" fmla="*/ 0 h 2251142"/>
                  <a:gd name="connsiteX3" fmla="*/ 1524915 w 1524915"/>
                  <a:gd name="connsiteY3" fmla="*/ 2251142 h 2251142"/>
                  <a:gd name="connsiteX4" fmla="*/ 0 w 1524915"/>
                  <a:gd name="connsiteY4" fmla="*/ 2251142 h 2251142"/>
                  <a:gd name="connsiteX0" fmla="*/ 0 w 1841823"/>
                  <a:gd name="connsiteY0" fmla="*/ 2251142 h 2251142"/>
                  <a:gd name="connsiteX1" fmla="*/ 762458 w 1841823"/>
                  <a:gd name="connsiteY1" fmla="*/ 0 h 2251142"/>
                  <a:gd name="connsiteX2" fmla="*/ 762458 w 1841823"/>
                  <a:gd name="connsiteY2" fmla="*/ 0 h 2251142"/>
                  <a:gd name="connsiteX3" fmla="*/ 1841823 w 1841823"/>
                  <a:gd name="connsiteY3" fmla="*/ 2243659 h 2251142"/>
                  <a:gd name="connsiteX4" fmla="*/ 0 w 1841823"/>
                  <a:gd name="connsiteY4" fmla="*/ 2251142 h 2251142"/>
                  <a:gd name="connsiteX0" fmla="*/ 0 w 2138098"/>
                  <a:gd name="connsiteY0" fmla="*/ 2308991 h 2308991"/>
                  <a:gd name="connsiteX1" fmla="*/ 1058733 w 2138098"/>
                  <a:gd name="connsiteY1" fmla="*/ 0 h 2308991"/>
                  <a:gd name="connsiteX2" fmla="*/ 1058733 w 2138098"/>
                  <a:gd name="connsiteY2" fmla="*/ 0 h 2308991"/>
                  <a:gd name="connsiteX3" fmla="*/ 2138098 w 2138098"/>
                  <a:gd name="connsiteY3" fmla="*/ 2243659 h 2308991"/>
                  <a:gd name="connsiteX4" fmla="*/ 0 w 2138098"/>
                  <a:gd name="connsiteY4" fmla="*/ 2308991 h 2308991"/>
                  <a:gd name="connsiteX0" fmla="*/ 0 w 2116157"/>
                  <a:gd name="connsiteY0" fmla="*/ 2308991 h 2327935"/>
                  <a:gd name="connsiteX1" fmla="*/ 1058733 w 2116157"/>
                  <a:gd name="connsiteY1" fmla="*/ 0 h 2327935"/>
                  <a:gd name="connsiteX2" fmla="*/ 1058733 w 2116157"/>
                  <a:gd name="connsiteY2" fmla="*/ 0 h 2327935"/>
                  <a:gd name="connsiteX3" fmla="*/ 2116157 w 2116157"/>
                  <a:gd name="connsiteY3" fmla="*/ 2327935 h 2327935"/>
                  <a:gd name="connsiteX4" fmla="*/ 0 w 2116157"/>
                  <a:gd name="connsiteY4" fmla="*/ 2308991 h 2327935"/>
                  <a:gd name="connsiteX0" fmla="*/ 0 w 1769696"/>
                  <a:gd name="connsiteY0" fmla="*/ 2382803 h 2382803"/>
                  <a:gd name="connsiteX1" fmla="*/ 712272 w 1769696"/>
                  <a:gd name="connsiteY1" fmla="*/ 0 h 2382803"/>
                  <a:gd name="connsiteX2" fmla="*/ 712272 w 1769696"/>
                  <a:gd name="connsiteY2" fmla="*/ 0 h 2382803"/>
                  <a:gd name="connsiteX3" fmla="*/ 1769696 w 1769696"/>
                  <a:gd name="connsiteY3" fmla="*/ 2327935 h 2382803"/>
                  <a:gd name="connsiteX4" fmla="*/ 0 w 1769696"/>
                  <a:gd name="connsiteY4" fmla="*/ 2382803 h 2382803"/>
                  <a:gd name="connsiteX0" fmla="*/ 0 w 2158573"/>
                  <a:gd name="connsiteY0" fmla="*/ 2382803 h 2382803"/>
                  <a:gd name="connsiteX1" fmla="*/ 712272 w 2158573"/>
                  <a:gd name="connsiteY1" fmla="*/ 0 h 2382803"/>
                  <a:gd name="connsiteX2" fmla="*/ 712272 w 2158573"/>
                  <a:gd name="connsiteY2" fmla="*/ 0 h 2382803"/>
                  <a:gd name="connsiteX3" fmla="*/ 2158573 w 2158573"/>
                  <a:gd name="connsiteY3" fmla="*/ 2209206 h 2382803"/>
                  <a:gd name="connsiteX4" fmla="*/ 0 w 2158573"/>
                  <a:gd name="connsiteY4" fmla="*/ 2382803 h 2382803"/>
                  <a:gd name="connsiteX0" fmla="*/ 0 w 2158573"/>
                  <a:gd name="connsiteY0" fmla="*/ 2382803 h 2382803"/>
                  <a:gd name="connsiteX1" fmla="*/ 712272 w 2158573"/>
                  <a:gd name="connsiteY1" fmla="*/ 0 h 2382803"/>
                  <a:gd name="connsiteX2" fmla="*/ 712272 w 2158573"/>
                  <a:gd name="connsiteY2" fmla="*/ 0 h 2382803"/>
                  <a:gd name="connsiteX3" fmla="*/ 2158573 w 2158573"/>
                  <a:gd name="connsiteY3" fmla="*/ 2209206 h 2382803"/>
                  <a:gd name="connsiteX4" fmla="*/ 0 w 2158573"/>
                  <a:gd name="connsiteY4" fmla="*/ 2382803 h 2382803"/>
                  <a:gd name="connsiteX0" fmla="*/ 0 w 2039620"/>
                  <a:gd name="connsiteY0" fmla="*/ 2382803 h 2382803"/>
                  <a:gd name="connsiteX1" fmla="*/ 712272 w 2039620"/>
                  <a:gd name="connsiteY1" fmla="*/ 0 h 2382803"/>
                  <a:gd name="connsiteX2" fmla="*/ 712272 w 2039620"/>
                  <a:gd name="connsiteY2" fmla="*/ 0 h 2382803"/>
                  <a:gd name="connsiteX3" fmla="*/ 2039620 w 2039620"/>
                  <a:gd name="connsiteY3" fmla="*/ 2253685 h 2382803"/>
                  <a:gd name="connsiteX4" fmla="*/ 0 w 2039620"/>
                  <a:gd name="connsiteY4" fmla="*/ 2382803 h 2382803"/>
                  <a:gd name="connsiteX0" fmla="*/ 0 w 2039620"/>
                  <a:gd name="connsiteY0" fmla="*/ 2464021 h 2464021"/>
                  <a:gd name="connsiteX1" fmla="*/ 712272 w 2039620"/>
                  <a:gd name="connsiteY1" fmla="*/ 81218 h 2464021"/>
                  <a:gd name="connsiteX2" fmla="*/ 843666 w 2039620"/>
                  <a:gd name="connsiteY2" fmla="*/ 0 h 2464021"/>
                  <a:gd name="connsiteX3" fmla="*/ 2039620 w 2039620"/>
                  <a:gd name="connsiteY3" fmla="*/ 2334903 h 2464021"/>
                  <a:gd name="connsiteX4" fmla="*/ 0 w 2039620"/>
                  <a:gd name="connsiteY4" fmla="*/ 2464021 h 2464021"/>
                  <a:gd name="connsiteX0" fmla="*/ 0 w 1984131"/>
                  <a:gd name="connsiteY0" fmla="*/ 2464021 h 2497708"/>
                  <a:gd name="connsiteX1" fmla="*/ 712272 w 1984131"/>
                  <a:gd name="connsiteY1" fmla="*/ 81218 h 2497708"/>
                  <a:gd name="connsiteX2" fmla="*/ 843666 w 1984131"/>
                  <a:gd name="connsiteY2" fmla="*/ 0 h 2497708"/>
                  <a:gd name="connsiteX3" fmla="*/ 1984131 w 1984131"/>
                  <a:gd name="connsiteY3" fmla="*/ 2497708 h 2497708"/>
                  <a:gd name="connsiteX4" fmla="*/ 0 w 1984131"/>
                  <a:gd name="connsiteY4" fmla="*/ 2464021 h 2497708"/>
                  <a:gd name="connsiteX0" fmla="*/ 0 w 2108890"/>
                  <a:gd name="connsiteY0" fmla="*/ 2468202 h 2497708"/>
                  <a:gd name="connsiteX1" fmla="*/ 837031 w 2108890"/>
                  <a:gd name="connsiteY1" fmla="*/ 81218 h 2497708"/>
                  <a:gd name="connsiteX2" fmla="*/ 968425 w 2108890"/>
                  <a:gd name="connsiteY2" fmla="*/ 0 h 2497708"/>
                  <a:gd name="connsiteX3" fmla="*/ 2108890 w 2108890"/>
                  <a:gd name="connsiteY3" fmla="*/ 2497708 h 2497708"/>
                  <a:gd name="connsiteX4" fmla="*/ 0 w 2108890"/>
                  <a:gd name="connsiteY4" fmla="*/ 2468202 h 2497708"/>
                  <a:gd name="connsiteX0" fmla="*/ 0 w 2108890"/>
                  <a:gd name="connsiteY0" fmla="*/ 2468202 h 2497708"/>
                  <a:gd name="connsiteX1" fmla="*/ 968425 w 2108890"/>
                  <a:gd name="connsiteY1" fmla="*/ 0 h 2497708"/>
                  <a:gd name="connsiteX2" fmla="*/ 2108890 w 2108890"/>
                  <a:gd name="connsiteY2" fmla="*/ 2497708 h 2497708"/>
                  <a:gd name="connsiteX3" fmla="*/ 0 w 2108890"/>
                  <a:gd name="connsiteY3" fmla="*/ 2468202 h 2497708"/>
                  <a:gd name="connsiteX0" fmla="*/ 0 w 2065724"/>
                  <a:gd name="connsiteY0" fmla="*/ 2468202 h 2517443"/>
                  <a:gd name="connsiteX1" fmla="*/ 968425 w 2065724"/>
                  <a:gd name="connsiteY1" fmla="*/ 0 h 2517443"/>
                  <a:gd name="connsiteX2" fmla="*/ 2065724 w 2065724"/>
                  <a:gd name="connsiteY2" fmla="*/ 2517443 h 2517443"/>
                  <a:gd name="connsiteX3" fmla="*/ 0 w 2065724"/>
                  <a:gd name="connsiteY3" fmla="*/ 2468202 h 2517443"/>
                </a:gdLst>
                <a:ahLst/>
                <a:cxnLst>
                  <a:cxn ang="0">
                    <a:pos x="connsiteX0" y="connsiteY0"/>
                  </a:cxn>
                  <a:cxn ang="0">
                    <a:pos x="connsiteX1" y="connsiteY1"/>
                  </a:cxn>
                  <a:cxn ang="0">
                    <a:pos x="connsiteX2" y="connsiteY2"/>
                  </a:cxn>
                  <a:cxn ang="0">
                    <a:pos x="connsiteX3" y="connsiteY3"/>
                  </a:cxn>
                </a:cxnLst>
                <a:rect l="l" t="t" r="r" b="b"/>
                <a:pathLst>
                  <a:path w="2065724" h="2517443">
                    <a:moveTo>
                      <a:pt x="0" y="2468202"/>
                    </a:moveTo>
                    <a:lnTo>
                      <a:pt x="968425" y="0"/>
                    </a:lnTo>
                    <a:cubicBezTo>
                      <a:pt x="1450525" y="736402"/>
                      <a:pt x="2033904" y="2193535"/>
                      <a:pt x="2065724" y="2517443"/>
                    </a:cubicBezTo>
                    <a:lnTo>
                      <a:pt x="0" y="2468202"/>
                    </a:lnTo>
                    <a:close/>
                  </a:path>
                </a:pathLst>
              </a:custGeom>
              <a:gradFill flip="none" rotWithShape="1">
                <a:gsLst>
                  <a:gs pos="0">
                    <a:schemeClr val="accent1">
                      <a:lumMod val="60000"/>
                      <a:lumOff val="40000"/>
                    </a:schemeClr>
                  </a:gs>
                  <a:gs pos="100000">
                    <a:schemeClr val="tx1">
                      <a:lumMod val="20000"/>
                      <a:lumOff val="80000"/>
                    </a:schemeClr>
                  </a:gs>
                </a:gsLst>
                <a:lin ang="16200000" scaled="0"/>
                <a:tileRect/>
              </a:gradFill>
              <a:ln w="25400">
                <a:gradFill>
                  <a:gsLst>
                    <a:gs pos="0">
                      <a:schemeClr val="accent3">
                        <a:lumMod val="75000"/>
                        <a:alpha val="58000"/>
                      </a:schemeClr>
                    </a:gs>
                    <a:gs pos="50000">
                      <a:schemeClr val="accent1">
                        <a:tint val="44500"/>
                        <a:satMod val="160000"/>
                        <a:alpha val="0"/>
                      </a:schemeClr>
                    </a:gs>
                  </a:gsLst>
                  <a:lin ang="54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rtlCol="0" anchor="ctr"/>
              <a:lstStyle/>
              <a:p>
                <a:pPr algn="ctr"/>
                <a:endParaRPr lang="en-US" dirty="0" smtClean="0"/>
              </a:p>
            </p:txBody>
          </p:sp>
          <p:sp>
            <p:nvSpPr>
              <p:cNvPr id="10" name="Oval 9"/>
              <p:cNvSpPr/>
              <p:nvPr/>
            </p:nvSpPr>
            <p:spPr>
              <a:xfrm>
                <a:off x="8191500" y="2273300"/>
                <a:ext cx="2171700" cy="2171700"/>
              </a:xfrm>
              <a:prstGeom prst="ellipse">
                <a:avLst/>
              </a:prstGeom>
              <a:gradFill flip="none" rotWithShape="1">
                <a:gsLst>
                  <a:gs pos="0">
                    <a:schemeClr val="accent3">
                      <a:lumMod val="50000"/>
                    </a:schemeClr>
                  </a:gs>
                  <a:gs pos="100000">
                    <a:schemeClr val="tx1">
                      <a:lumMod val="75000"/>
                    </a:schemeClr>
                  </a:gs>
                </a:gsLst>
                <a:path path="circle">
                  <a:fillToRect l="50000" t="50000" r="50000" b="50000"/>
                </a:path>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rtlCol="0" anchor="ctr"/>
              <a:lstStyle/>
              <a:p>
                <a:pPr algn="ctr" defTabSz="342946"/>
                <a:endParaRPr lang="en-US" sz="900" b="1" dirty="0"/>
              </a:p>
            </p:txBody>
          </p:sp>
          <p:sp>
            <p:nvSpPr>
              <p:cNvPr id="12" name="Rectangle 11"/>
              <p:cNvSpPr/>
              <p:nvPr/>
            </p:nvSpPr>
            <p:spPr>
              <a:xfrm>
                <a:off x="8411936" y="2706078"/>
                <a:ext cx="1730827" cy="1472725"/>
              </a:xfrm>
              <a:prstGeom prst="rect">
                <a:avLst/>
              </a:prstGeom>
            </p:spPr>
            <p:txBody>
              <a:bodyPr wrap="square">
                <a:spAutoFit/>
              </a:bodyPr>
              <a:lstStyle/>
              <a:p>
                <a:pPr algn="ctr" defTabSz="342946"/>
                <a:r>
                  <a:rPr lang="en-US" sz="900" b="1" dirty="0">
                    <a:solidFill>
                      <a:srgbClr val="FFFFFF"/>
                    </a:solidFill>
                  </a:rPr>
                  <a:t>In the U.S., mobile banking users gave their bank a NPS that is 14% higher than customers who do not use mobile banking</a:t>
                </a:r>
              </a:p>
            </p:txBody>
          </p:sp>
        </p:grpSp>
      </p:grpSp>
      <p:sp>
        <p:nvSpPr>
          <p:cNvPr id="3" name="Footer Placeholder 2"/>
          <p:cNvSpPr>
            <a:spLocks noGrp="1"/>
          </p:cNvSpPr>
          <p:nvPr>
            <p:ph type="ftr" sz="quarter" idx="11"/>
          </p:nvPr>
        </p:nvSpPr>
        <p:spPr/>
        <p:txBody>
          <a:bodyPr/>
          <a:lstStyle/>
          <a:p>
            <a:r>
              <a:rPr lang="en-US" smtClean="0">
                <a:solidFill>
                  <a:prstClr val="white">
                    <a:lumMod val="65000"/>
                  </a:prstClr>
                </a:solidFill>
              </a:rPr>
              <a:t>CaféX Communications Confidential © 2015 – All Rights Reserved. </a:t>
            </a:r>
            <a:endParaRPr lang="en-US" dirty="0">
              <a:solidFill>
                <a:prstClr val="white">
                  <a:lumMod val="65000"/>
                </a:prstClr>
              </a:solidFill>
            </a:endParaRPr>
          </a:p>
        </p:txBody>
      </p:sp>
      <p:sp>
        <p:nvSpPr>
          <p:cNvPr id="6" name="Slide Number Placeholder 5"/>
          <p:cNvSpPr>
            <a:spLocks noGrp="1"/>
          </p:cNvSpPr>
          <p:nvPr>
            <p:ph type="sldNum" sz="quarter" idx="12"/>
          </p:nvPr>
        </p:nvSpPr>
        <p:spPr/>
        <p:txBody>
          <a:bodyPr/>
          <a:lstStyle/>
          <a:p>
            <a:fld id="{0431C951-9D62-474D-B35D-66AB940D3B2F}" type="slidenum">
              <a:rPr lang="en-US" smtClean="0">
                <a:solidFill>
                  <a:prstClr val="white">
                    <a:lumMod val="65000"/>
                  </a:prstClr>
                </a:solidFill>
              </a:rPr>
              <a:pPr/>
              <a:t>62</a:t>
            </a:fld>
            <a:endParaRPr lang="en-US" dirty="0">
              <a:solidFill>
                <a:prstClr val="white">
                  <a:lumMod val="65000"/>
                </a:prstClr>
              </a:solidFill>
            </a:endParaRPr>
          </a:p>
        </p:txBody>
      </p:sp>
    </p:spTree>
    <p:extLst>
      <p:ext uri="{BB962C8B-B14F-4D97-AF65-F5344CB8AC3E}">
        <p14:creationId xmlns:p14="http://schemas.microsoft.com/office/powerpoint/2010/main" val="3810996424"/>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The </a:t>
            </a:r>
            <a:r>
              <a:rPr lang="en-US" dirty="0"/>
              <a:t>Mobile Channel Is Growing</a:t>
            </a:r>
          </a:p>
        </p:txBody>
      </p:sp>
      <p:sp>
        <p:nvSpPr>
          <p:cNvPr id="5" name="Rectangle 4"/>
          <p:cNvSpPr/>
          <p:nvPr/>
        </p:nvSpPr>
        <p:spPr>
          <a:xfrm>
            <a:off x="332272" y="4586899"/>
            <a:ext cx="1559967" cy="207749"/>
          </a:xfrm>
          <a:prstGeom prst="rect">
            <a:avLst/>
          </a:prstGeom>
        </p:spPr>
        <p:txBody>
          <a:bodyPr wrap="none" lIns="68589" tIns="34295" rIns="68589" bIns="34295">
            <a:spAutoFit/>
          </a:bodyPr>
          <a:lstStyle/>
          <a:p>
            <a:r>
              <a:rPr lang="en-US" sz="900" dirty="0">
                <a:solidFill>
                  <a:srgbClr val="435153"/>
                </a:solidFill>
              </a:rPr>
              <a:t>Source: Bain &amp; Co. in 2012</a:t>
            </a:r>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332271" y="1427429"/>
            <a:ext cx="5833710" cy="3226723"/>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0" y="788276"/>
            <a:ext cx="9144000" cy="587897"/>
          </a:xfrm>
          <a:prstGeom prst="rect">
            <a:avLst/>
          </a:prstGeom>
          <a:solidFill>
            <a:schemeClr val="tx2">
              <a:lumMod val="75000"/>
            </a:schemeClr>
          </a:solidFill>
          <a:ln>
            <a:noFill/>
          </a:ln>
          <a:effectLst>
            <a:innerShdw blurRad="63500" dist="50800" dir="16200000">
              <a:prstClr val="black">
                <a:alpha val="25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r>
              <a:rPr lang="en-US" sz="1600" dirty="0">
                <a:solidFill>
                  <a:schemeClr val="bg1"/>
                </a:solidFill>
                <a:effectLst>
                  <a:outerShdw blurRad="38100" dist="38100" dir="2700000" algn="tl">
                    <a:srgbClr val="000000">
                      <a:alpha val="43137"/>
                    </a:srgbClr>
                  </a:outerShdw>
                </a:effectLst>
              </a:rPr>
              <a:t>Asia has the </a:t>
            </a:r>
            <a:r>
              <a:rPr lang="en-US" sz="1600" dirty="0" smtClean="0">
                <a:solidFill>
                  <a:schemeClr val="bg1"/>
                </a:solidFill>
                <a:effectLst>
                  <a:outerShdw blurRad="38100" dist="38100" dir="2700000" algn="tl">
                    <a:srgbClr val="000000">
                      <a:alpha val="43137"/>
                    </a:srgbClr>
                  </a:outerShdw>
                </a:effectLst>
              </a:rPr>
              <a:t>highest </a:t>
            </a:r>
            <a:r>
              <a:rPr lang="en-US" sz="1600" dirty="0">
                <a:solidFill>
                  <a:schemeClr val="bg1"/>
                </a:solidFill>
                <a:effectLst>
                  <a:outerShdw blurRad="38100" dist="38100" dir="2700000" algn="tl">
                    <a:srgbClr val="000000">
                      <a:alpha val="43137"/>
                    </a:srgbClr>
                  </a:outerShdw>
                </a:effectLst>
              </a:rPr>
              <a:t>mobile banking penetration, while the U.S. has the highest usage frequency.</a:t>
            </a:r>
            <a:endParaRPr lang="en-US" sz="1600" dirty="0" smtClean="0">
              <a:solidFill>
                <a:schemeClr val="bg1"/>
              </a:solidFill>
              <a:effectLst>
                <a:outerShdw blurRad="38100" dist="38100" dir="2700000" algn="tl">
                  <a:srgbClr val="000000">
                    <a:alpha val="43137"/>
                  </a:srgbClr>
                </a:outerShdw>
              </a:effectLst>
            </a:endParaRPr>
          </a:p>
        </p:txBody>
      </p:sp>
      <p:grpSp>
        <p:nvGrpSpPr>
          <p:cNvPr id="18" name="Group 17"/>
          <p:cNvGrpSpPr/>
          <p:nvPr/>
        </p:nvGrpSpPr>
        <p:grpSpPr>
          <a:xfrm>
            <a:off x="7006782" y="1851021"/>
            <a:ext cx="2137218" cy="2271929"/>
            <a:chOff x="9339943" y="3295363"/>
            <a:chExt cx="2848882" cy="3029239"/>
          </a:xfrm>
        </p:grpSpPr>
        <p:sp>
          <p:nvSpPr>
            <p:cNvPr id="16" name="Round Single Corner Rectangle 15"/>
            <p:cNvSpPr/>
            <p:nvPr/>
          </p:nvSpPr>
          <p:spPr>
            <a:xfrm rot="16200000">
              <a:off x="9783166" y="2852140"/>
              <a:ext cx="1962436" cy="2848882"/>
            </a:xfrm>
            <a:prstGeom prst="round1Rect">
              <a:avLst>
                <a:gd name="adj" fmla="val 7792"/>
              </a:avLst>
            </a:prstGeom>
            <a:gradFill>
              <a:gsLst>
                <a:gs pos="0">
                  <a:schemeClr val="tx1">
                    <a:lumMod val="20000"/>
                    <a:lumOff val="80000"/>
                  </a:schemeClr>
                </a:gs>
                <a:gs pos="100000">
                  <a:schemeClr val="accent1">
                    <a:tint val="44500"/>
                    <a:satMod val="160000"/>
                    <a:alpha val="0"/>
                  </a:schemeClr>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4" name="Rectangle 13"/>
            <p:cNvSpPr/>
            <p:nvPr/>
          </p:nvSpPr>
          <p:spPr>
            <a:xfrm>
              <a:off x="9595752" y="4555672"/>
              <a:ext cx="142875" cy="142875"/>
            </a:xfrm>
            <a:prstGeom prst="rect">
              <a:avLst/>
            </a:prstGeom>
            <a:solidFill>
              <a:srgbClr val="F76F0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5" name="Rectangle 14"/>
            <p:cNvSpPr/>
            <p:nvPr/>
          </p:nvSpPr>
          <p:spPr>
            <a:xfrm>
              <a:off x="9782170" y="3458652"/>
              <a:ext cx="2028825" cy="1046440"/>
            </a:xfrm>
            <a:prstGeom prst="rect">
              <a:avLst/>
            </a:prstGeom>
          </p:spPr>
          <p:txBody>
            <a:bodyPr wrap="square">
              <a:spAutoFit/>
            </a:bodyPr>
            <a:lstStyle/>
            <a:p>
              <a:r>
                <a:rPr lang="en-US" sz="900" dirty="0">
                  <a:solidFill>
                    <a:srgbClr val="435153"/>
                  </a:solidFill>
                </a:rPr>
                <a:t>Percentage of respondents who had mobile banking interactions in the previous three months</a:t>
              </a:r>
            </a:p>
          </p:txBody>
        </p:sp>
        <p:sp>
          <p:nvSpPr>
            <p:cNvPr id="17" name="Rectangle 16"/>
            <p:cNvSpPr/>
            <p:nvPr/>
          </p:nvSpPr>
          <p:spPr>
            <a:xfrm>
              <a:off x="9782170" y="4471022"/>
              <a:ext cx="2028825" cy="677108"/>
            </a:xfrm>
            <a:prstGeom prst="rect">
              <a:avLst/>
            </a:prstGeom>
          </p:spPr>
          <p:txBody>
            <a:bodyPr wrap="square">
              <a:spAutoFit/>
            </a:bodyPr>
            <a:lstStyle/>
            <a:p>
              <a:r>
                <a:rPr lang="en-US" sz="900" dirty="0">
                  <a:solidFill>
                    <a:srgbClr val="435153"/>
                  </a:solidFill>
                </a:rPr>
                <a:t>Average number of uses per respondent in previous three months</a:t>
              </a:r>
            </a:p>
          </p:txBody>
        </p:sp>
        <p:sp>
          <p:nvSpPr>
            <p:cNvPr id="19" name="Round Single Corner Rectangle 18"/>
            <p:cNvSpPr/>
            <p:nvPr/>
          </p:nvSpPr>
          <p:spPr>
            <a:xfrm rot="5400000" flipV="1">
              <a:off x="10230983" y="4366760"/>
              <a:ext cx="1066802" cy="2848882"/>
            </a:xfrm>
            <a:prstGeom prst="round1Rect">
              <a:avLst>
                <a:gd name="adj" fmla="val 7792"/>
              </a:avLst>
            </a:prstGeom>
            <a:gradFill>
              <a:gsLst>
                <a:gs pos="0">
                  <a:schemeClr val="tx1">
                    <a:lumMod val="40000"/>
                    <a:lumOff val="60000"/>
                  </a:schemeClr>
                </a:gs>
                <a:gs pos="100000">
                  <a:schemeClr val="accent1">
                    <a:tint val="44500"/>
                    <a:satMod val="160000"/>
                    <a:alpha val="0"/>
                  </a:schemeClr>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20" name="Rectangle 19"/>
            <p:cNvSpPr/>
            <p:nvPr/>
          </p:nvSpPr>
          <p:spPr>
            <a:xfrm>
              <a:off x="9416143" y="5374537"/>
              <a:ext cx="2328298" cy="861775"/>
            </a:xfrm>
            <a:prstGeom prst="rect">
              <a:avLst/>
            </a:prstGeom>
          </p:spPr>
          <p:txBody>
            <a:bodyPr wrap="square">
              <a:spAutoFit/>
            </a:bodyPr>
            <a:lstStyle/>
            <a:p>
              <a:r>
                <a:rPr lang="en-US" sz="900" dirty="0">
                  <a:solidFill>
                    <a:srgbClr val="435153"/>
                  </a:solidFill>
                </a:rPr>
                <a:t>From surveys conducted by Bain &amp; Co. in 2012</a:t>
              </a:r>
            </a:p>
            <a:p>
              <a:r>
                <a:rPr lang="en-US" sz="900" dirty="0">
                  <a:solidFill>
                    <a:srgbClr val="435153"/>
                  </a:solidFill>
                </a:rPr>
                <a:t>(150,000 bank customers overall; 74000 in U.S.)</a:t>
              </a:r>
            </a:p>
          </p:txBody>
        </p:sp>
        <p:sp>
          <p:nvSpPr>
            <p:cNvPr id="219" name="Rectangle 218"/>
            <p:cNvSpPr/>
            <p:nvPr/>
          </p:nvSpPr>
          <p:spPr>
            <a:xfrm>
              <a:off x="9595752" y="3541827"/>
              <a:ext cx="142875" cy="142875"/>
            </a:xfrm>
            <a:prstGeom prst="rect">
              <a:avLst/>
            </a:prstGeom>
            <a:gradFill>
              <a:gsLst>
                <a:gs pos="0">
                  <a:schemeClr val="accent4"/>
                </a:gs>
                <a:gs pos="100000">
                  <a:schemeClr val="tx2"/>
                </a:gs>
              </a:gsLst>
              <a:lin ang="18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grpSp>
      <p:pic>
        <p:nvPicPr>
          <p:cNvPr id="147" name="Picture 3" descr="C:\Share\Rajesh\backup(15112012)\CiscoStock\Icons\location_1062_3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12563" y="2912933"/>
            <a:ext cx="228660" cy="228600"/>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a:off x="5463508" y="1490668"/>
            <a:ext cx="1440819" cy="242540"/>
            <a:chOff x="7221820" y="2310944"/>
            <a:chExt cx="1920592" cy="323386"/>
          </a:xfrm>
        </p:grpSpPr>
        <p:sp>
          <p:nvSpPr>
            <p:cNvPr id="7" name="Round Same Side Corner Rectangle 6"/>
            <p:cNvSpPr/>
            <p:nvPr/>
          </p:nvSpPr>
          <p:spPr>
            <a:xfrm rot="16200000">
              <a:off x="7278825" y="2253939"/>
              <a:ext cx="323386" cy="437395"/>
            </a:xfrm>
            <a:prstGeom prst="round2SameRect">
              <a:avLst/>
            </a:prstGeom>
            <a:gradFill>
              <a:gsLst>
                <a:gs pos="12000">
                  <a:schemeClr val="accent4"/>
                </a:gs>
                <a:gs pos="100000">
                  <a:schemeClr val="tx2"/>
                </a:gs>
              </a:gsLst>
              <a:lin ang="7200000" scaled="0"/>
            </a:gradFill>
            <a:ln>
              <a:noFill/>
            </a:ln>
            <a:effectLst>
              <a:outerShdw blurRad="38100" dist="38100" dir="5400000" algn="t" rotWithShape="0">
                <a:prstClr val="black">
                  <a:alpha val="17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 lIns="0" rIns="0" rtlCol="0" anchor="ctr"/>
            <a:lstStyle/>
            <a:p>
              <a:pPr algn="ctr"/>
              <a:r>
                <a:rPr lang="en-US" sz="900" b="1" dirty="0"/>
                <a:t>42%</a:t>
              </a:r>
            </a:p>
          </p:txBody>
        </p:sp>
        <p:sp>
          <p:nvSpPr>
            <p:cNvPr id="153" name="Round Same Side Corner Rectangle 152"/>
            <p:cNvSpPr/>
            <p:nvPr/>
          </p:nvSpPr>
          <p:spPr>
            <a:xfrm rot="5400000" flipH="1">
              <a:off x="8239122" y="1731039"/>
              <a:ext cx="323386" cy="1483195"/>
            </a:xfrm>
            <a:prstGeom prst="round2SameRect">
              <a:avLst/>
            </a:prstGeom>
            <a:gradFill>
              <a:gsLst>
                <a:gs pos="0">
                  <a:schemeClr val="tx1">
                    <a:lumMod val="20000"/>
                    <a:lumOff val="80000"/>
                  </a:schemeClr>
                </a:gs>
                <a:gs pos="100000">
                  <a:srgbClr val="E1F6FF"/>
                </a:gs>
              </a:gsLst>
              <a:lin ang="7200000" scaled="0"/>
            </a:gradFill>
            <a:ln>
              <a:noFill/>
            </a:ln>
            <a:effectLst>
              <a:outerShdw blurRad="38100" dist="38100" dir="5400000" algn="t" rotWithShape="0">
                <a:prstClr val="black">
                  <a:alpha val="17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270" lIns="91440" tIns="0" bIns="91440" rtlCol="0" anchor="ctr"/>
            <a:lstStyle/>
            <a:p>
              <a:r>
                <a:rPr lang="en-US" sz="900" dirty="0">
                  <a:solidFill>
                    <a:srgbClr val="435153"/>
                  </a:solidFill>
                </a:rPr>
                <a:t>China </a:t>
              </a:r>
              <a:r>
                <a:rPr lang="en-US" sz="900" b="1" dirty="0">
                  <a:solidFill>
                    <a:srgbClr val="F76F09"/>
                  </a:solidFill>
                </a:rPr>
                <a:t>1.9</a:t>
              </a:r>
            </a:p>
          </p:txBody>
        </p:sp>
      </p:grpSp>
      <p:grpSp>
        <p:nvGrpSpPr>
          <p:cNvPr id="154" name="Group 153"/>
          <p:cNvGrpSpPr/>
          <p:nvPr/>
        </p:nvGrpSpPr>
        <p:grpSpPr>
          <a:xfrm>
            <a:off x="5463508" y="1893055"/>
            <a:ext cx="1440819" cy="242540"/>
            <a:chOff x="7221820" y="2310944"/>
            <a:chExt cx="1920592" cy="323386"/>
          </a:xfrm>
        </p:grpSpPr>
        <p:sp>
          <p:nvSpPr>
            <p:cNvPr id="155" name="Round Same Side Corner Rectangle 154"/>
            <p:cNvSpPr/>
            <p:nvPr/>
          </p:nvSpPr>
          <p:spPr>
            <a:xfrm rot="16200000">
              <a:off x="7278825" y="2253939"/>
              <a:ext cx="323386" cy="437395"/>
            </a:xfrm>
            <a:prstGeom prst="round2SameRect">
              <a:avLst/>
            </a:prstGeom>
            <a:gradFill>
              <a:gsLst>
                <a:gs pos="12000">
                  <a:schemeClr val="accent4"/>
                </a:gs>
                <a:gs pos="100000">
                  <a:schemeClr val="tx2"/>
                </a:gs>
              </a:gsLst>
              <a:lin ang="7200000" scaled="0"/>
            </a:gradFill>
            <a:ln>
              <a:noFill/>
            </a:ln>
            <a:effectLst>
              <a:outerShdw blurRad="38100" dist="38100" dir="5400000" algn="t" rotWithShape="0">
                <a:prstClr val="black">
                  <a:alpha val="17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 lIns="0" rIns="0" rtlCol="0" anchor="ctr"/>
            <a:lstStyle/>
            <a:p>
              <a:pPr algn="ctr"/>
              <a:r>
                <a:rPr lang="en-US" sz="900" b="1" dirty="0"/>
                <a:t>41%</a:t>
              </a:r>
            </a:p>
          </p:txBody>
        </p:sp>
        <p:sp>
          <p:nvSpPr>
            <p:cNvPr id="156" name="Round Same Side Corner Rectangle 155"/>
            <p:cNvSpPr/>
            <p:nvPr/>
          </p:nvSpPr>
          <p:spPr>
            <a:xfrm rot="5400000" flipH="1">
              <a:off x="8239122" y="1731039"/>
              <a:ext cx="323386" cy="1483195"/>
            </a:xfrm>
            <a:prstGeom prst="round2SameRect">
              <a:avLst/>
            </a:prstGeom>
            <a:gradFill>
              <a:gsLst>
                <a:gs pos="0">
                  <a:schemeClr val="tx1">
                    <a:lumMod val="20000"/>
                    <a:lumOff val="80000"/>
                  </a:schemeClr>
                </a:gs>
                <a:gs pos="100000">
                  <a:srgbClr val="E1F6FF"/>
                </a:gs>
              </a:gsLst>
              <a:lin ang="7200000" scaled="0"/>
            </a:gradFill>
            <a:ln>
              <a:noFill/>
            </a:ln>
            <a:effectLst>
              <a:outerShdw blurRad="38100" dist="38100" dir="5400000" algn="t" rotWithShape="0">
                <a:prstClr val="black">
                  <a:alpha val="17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270" lIns="0" tIns="0" rIns="0" bIns="91440" rtlCol="0" anchor="ctr"/>
            <a:lstStyle/>
            <a:p>
              <a:r>
                <a:rPr lang="en-US" sz="900" dirty="0">
                  <a:solidFill>
                    <a:srgbClr val="435153"/>
                  </a:solidFill>
                </a:rPr>
                <a:t>Hong Kong </a:t>
              </a:r>
              <a:r>
                <a:rPr lang="en-US" sz="900" b="1" dirty="0">
                  <a:solidFill>
                    <a:srgbClr val="F76F09"/>
                  </a:solidFill>
                </a:rPr>
                <a:t>3.6</a:t>
              </a:r>
            </a:p>
          </p:txBody>
        </p:sp>
      </p:grpSp>
      <p:grpSp>
        <p:nvGrpSpPr>
          <p:cNvPr id="157" name="Group 156"/>
          <p:cNvGrpSpPr/>
          <p:nvPr/>
        </p:nvGrpSpPr>
        <p:grpSpPr>
          <a:xfrm>
            <a:off x="5463508" y="2295443"/>
            <a:ext cx="1440819" cy="242540"/>
            <a:chOff x="7221820" y="2310944"/>
            <a:chExt cx="1920592" cy="323386"/>
          </a:xfrm>
        </p:grpSpPr>
        <p:sp>
          <p:nvSpPr>
            <p:cNvPr id="158" name="Round Same Side Corner Rectangle 157"/>
            <p:cNvSpPr/>
            <p:nvPr/>
          </p:nvSpPr>
          <p:spPr>
            <a:xfrm rot="16200000">
              <a:off x="7278825" y="2253939"/>
              <a:ext cx="323386" cy="437395"/>
            </a:xfrm>
            <a:prstGeom prst="round2SameRect">
              <a:avLst/>
            </a:prstGeom>
            <a:gradFill>
              <a:gsLst>
                <a:gs pos="12000">
                  <a:schemeClr val="accent4"/>
                </a:gs>
                <a:gs pos="100000">
                  <a:schemeClr val="tx2"/>
                </a:gs>
              </a:gsLst>
              <a:lin ang="7200000" scaled="0"/>
            </a:gradFill>
            <a:ln>
              <a:noFill/>
            </a:ln>
            <a:effectLst>
              <a:outerShdw blurRad="38100" dist="38100" dir="5400000" algn="t" rotWithShape="0">
                <a:prstClr val="black">
                  <a:alpha val="17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 lIns="0" rIns="0" rtlCol="0" anchor="ctr"/>
            <a:lstStyle/>
            <a:p>
              <a:pPr algn="ctr"/>
              <a:r>
                <a:rPr lang="en-US" sz="900" b="1" dirty="0"/>
                <a:t>47%</a:t>
              </a:r>
            </a:p>
          </p:txBody>
        </p:sp>
        <p:sp>
          <p:nvSpPr>
            <p:cNvPr id="159" name="Round Same Side Corner Rectangle 158"/>
            <p:cNvSpPr/>
            <p:nvPr/>
          </p:nvSpPr>
          <p:spPr>
            <a:xfrm rot="5400000" flipH="1">
              <a:off x="8239122" y="1731039"/>
              <a:ext cx="323386" cy="1483195"/>
            </a:xfrm>
            <a:prstGeom prst="round2SameRect">
              <a:avLst/>
            </a:prstGeom>
            <a:gradFill>
              <a:gsLst>
                <a:gs pos="0">
                  <a:schemeClr val="tx1">
                    <a:lumMod val="20000"/>
                    <a:lumOff val="80000"/>
                  </a:schemeClr>
                </a:gs>
                <a:gs pos="100000">
                  <a:srgbClr val="E1F6FF"/>
                </a:gs>
              </a:gsLst>
              <a:lin ang="7200000" scaled="0"/>
            </a:gradFill>
            <a:ln>
              <a:noFill/>
            </a:ln>
            <a:effectLst>
              <a:outerShdw blurRad="38100" dist="38100" dir="5400000" algn="t" rotWithShape="0">
                <a:prstClr val="black">
                  <a:alpha val="17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270" lIns="91440" tIns="0" bIns="91440" rtlCol="0" anchor="ctr"/>
            <a:lstStyle/>
            <a:p>
              <a:r>
                <a:rPr lang="en-US" sz="900" dirty="0">
                  <a:solidFill>
                    <a:srgbClr val="435153"/>
                  </a:solidFill>
                </a:rPr>
                <a:t>South Korea </a:t>
              </a:r>
              <a:r>
                <a:rPr lang="en-US" sz="900" b="1" dirty="0">
                  <a:solidFill>
                    <a:srgbClr val="F76F09"/>
                  </a:solidFill>
                </a:rPr>
                <a:t>4.1</a:t>
              </a:r>
            </a:p>
          </p:txBody>
        </p:sp>
      </p:grpSp>
      <p:grpSp>
        <p:nvGrpSpPr>
          <p:cNvPr id="160" name="Group 159"/>
          <p:cNvGrpSpPr/>
          <p:nvPr/>
        </p:nvGrpSpPr>
        <p:grpSpPr>
          <a:xfrm>
            <a:off x="5463508" y="2697831"/>
            <a:ext cx="1440819" cy="242540"/>
            <a:chOff x="7221820" y="2310944"/>
            <a:chExt cx="1920592" cy="323386"/>
          </a:xfrm>
        </p:grpSpPr>
        <p:sp>
          <p:nvSpPr>
            <p:cNvPr id="161" name="Round Same Side Corner Rectangle 160"/>
            <p:cNvSpPr/>
            <p:nvPr/>
          </p:nvSpPr>
          <p:spPr>
            <a:xfrm rot="16200000">
              <a:off x="7278825" y="2253939"/>
              <a:ext cx="323386" cy="437395"/>
            </a:xfrm>
            <a:prstGeom prst="round2SameRect">
              <a:avLst/>
            </a:prstGeom>
            <a:gradFill>
              <a:gsLst>
                <a:gs pos="12000">
                  <a:schemeClr val="accent4"/>
                </a:gs>
                <a:gs pos="100000">
                  <a:schemeClr val="tx2"/>
                </a:gs>
              </a:gsLst>
              <a:lin ang="7200000" scaled="0"/>
            </a:gradFill>
            <a:ln>
              <a:noFill/>
            </a:ln>
            <a:effectLst>
              <a:outerShdw blurRad="38100" dist="38100" dir="5400000" algn="t" rotWithShape="0">
                <a:prstClr val="black">
                  <a:alpha val="17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 lIns="0" rIns="0" rtlCol="0" anchor="ctr"/>
            <a:lstStyle/>
            <a:p>
              <a:pPr algn="ctr"/>
              <a:r>
                <a:rPr lang="en-US" sz="900" b="1" dirty="0"/>
                <a:t>24%</a:t>
              </a:r>
            </a:p>
          </p:txBody>
        </p:sp>
        <p:sp>
          <p:nvSpPr>
            <p:cNvPr id="162" name="Round Same Side Corner Rectangle 161"/>
            <p:cNvSpPr/>
            <p:nvPr/>
          </p:nvSpPr>
          <p:spPr>
            <a:xfrm rot="5400000" flipH="1">
              <a:off x="8239122" y="1731039"/>
              <a:ext cx="323386" cy="1483195"/>
            </a:xfrm>
            <a:prstGeom prst="round2SameRect">
              <a:avLst/>
            </a:prstGeom>
            <a:gradFill>
              <a:gsLst>
                <a:gs pos="0">
                  <a:schemeClr val="tx1">
                    <a:lumMod val="20000"/>
                    <a:lumOff val="80000"/>
                  </a:schemeClr>
                </a:gs>
                <a:gs pos="100000">
                  <a:srgbClr val="E1F6FF"/>
                </a:gs>
              </a:gsLst>
              <a:lin ang="7200000" scaled="0"/>
            </a:gradFill>
            <a:ln>
              <a:noFill/>
            </a:ln>
            <a:effectLst>
              <a:outerShdw blurRad="38100" dist="38100" dir="5400000" algn="t" rotWithShape="0">
                <a:prstClr val="black">
                  <a:alpha val="17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270" lIns="91440" tIns="0" bIns="91440" rtlCol="0" anchor="ctr"/>
            <a:lstStyle/>
            <a:p>
              <a:r>
                <a:rPr lang="en-US" sz="900" dirty="0">
                  <a:solidFill>
                    <a:srgbClr val="435153"/>
                  </a:solidFill>
                </a:rPr>
                <a:t>Thailand </a:t>
              </a:r>
              <a:r>
                <a:rPr lang="en-US" sz="900" b="1" dirty="0">
                  <a:solidFill>
                    <a:srgbClr val="F76F09"/>
                  </a:solidFill>
                </a:rPr>
                <a:t>1.0</a:t>
              </a:r>
            </a:p>
          </p:txBody>
        </p:sp>
      </p:grpSp>
      <p:grpSp>
        <p:nvGrpSpPr>
          <p:cNvPr id="163" name="Group 162"/>
          <p:cNvGrpSpPr/>
          <p:nvPr/>
        </p:nvGrpSpPr>
        <p:grpSpPr>
          <a:xfrm>
            <a:off x="5463508" y="3100219"/>
            <a:ext cx="1440819" cy="242540"/>
            <a:chOff x="7221820" y="2310944"/>
            <a:chExt cx="1920592" cy="323386"/>
          </a:xfrm>
        </p:grpSpPr>
        <p:sp>
          <p:nvSpPr>
            <p:cNvPr id="164" name="Round Same Side Corner Rectangle 163"/>
            <p:cNvSpPr/>
            <p:nvPr/>
          </p:nvSpPr>
          <p:spPr>
            <a:xfrm rot="16200000">
              <a:off x="7278825" y="2253939"/>
              <a:ext cx="323386" cy="437395"/>
            </a:xfrm>
            <a:prstGeom prst="round2SameRect">
              <a:avLst/>
            </a:prstGeom>
            <a:gradFill>
              <a:gsLst>
                <a:gs pos="12000">
                  <a:schemeClr val="accent4"/>
                </a:gs>
                <a:gs pos="100000">
                  <a:schemeClr val="tx2"/>
                </a:gs>
              </a:gsLst>
              <a:lin ang="7200000" scaled="0"/>
            </a:gradFill>
            <a:ln>
              <a:noFill/>
            </a:ln>
            <a:effectLst>
              <a:outerShdw blurRad="38100" dist="38100" dir="5400000" algn="t" rotWithShape="0">
                <a:prstClr val="black">
                  <a:alpha val="17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 lIns="0" rIns="0" rtlCol="0" anchor="ctr"/>
            <a:lstStyle/>
            <a:p>
              <a:pPr algn="ctr"/>
              <a:r>
                <a:rPr lang="en-US" sz="900" b="1" dirty="0"/>
                <a:t>38%</a:t>
              </a:r>
            </a:p>
          </p:txBody>
        </p:sp>
        <p:sp>
          <p:nvSpPr>
            <p:cNvPr id="165" name="Round Same Side Corner Rectangle 164"/>
            <p:cNvSpPr/>
            <p:nvPr/>
          </p:nvSpPr>
          <p:spPr>
            <a:xfrm rot="5400000" flipH="1">
              <a:off x="8239122" y="1731039"/>
              <a:ext cx="323386" cy="1483195"/>
            </a:xfrm>
            <a:prstGeom prst="round2SameRect">
              <a:avLst/>
            </a:prstGeom>
            <a:gradFill>
              <a:gsLst>
                <a:gs pos="0">
                  <a:schemeClr val="tx1">
                    <a:lumMod val="20000"/>
                    <a:lumOff val="80000"/>
                  </a:schemeClr>
                </a:gs>
                <a:gs pos="100000">
                  <a:srgbClr val="E1F6FF"/>
                </a:gs>
              </a:gsLst>
              <a:lin ang="7200000" scaled="0"/>
            </a:gradFill>
            <a:ln>
              <a:noFill/>
            </a:ln>
            <a:effectLst>
              <a:outerShdw blurRad="38100" dist="38100" dir="5400000" algn="t" rotWithShape="0">
                <a:prstClr val="black">
                  <a:alpha val="17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270" lIns="91440" tIns="0" bIns="91440" rtlCol="0" anchor="ctr"/>
            <a:lstStyle/>
            <a:p>
              <a:r>
                <a:rPr lang="en-US" sz="900" dirty="0">
                  <a:solidFill>
                    <a:srgbClr val="435153"/>
                  </a:solidFill>
                </a:rPr>
                <a:t>Singapore </a:t>
              </a:r>
              <a:r>
                <a:rPr lang="en-US" sz="900" b="1" dirty="0">
                  <a:solidFill>
                    <a:srgbClr val="F76F09"/>
                  </a:solidFill>
                </a:rPr>
                <a:t>1.9</a:t>
              </a:r>
            </a:p>
          </p:txBody>
        </p:sp>
      </p:grpSp>
      <p:grpSp>
        <p:nvGrpSpPr>
          <p:cNvPr id="166" name="Group 165"/>
          <p:cNvGrpSpPr/>
          <p:nvPr/>
        </p:nvGrpSpPr>
        <p:grpSpPr>
          <a:xfrm>
            <a:off x="5463508" y="3502606"/>
            <a:ext cx="1440819" cy="242540"/>
            <a:chOff x="7221820" y="2310944"/>
            <a:chExt cx="1920592" cy="323386"/>
          </a:xfrm>
        </p:grpSpPr>
        <p:sp>
          <p:nvSpPr>
            <p:cNvPr id="167" name="Round Same Side Corner Rectangle 166"/>
            <p:cNvSpPr/>
            <p:nvPr/>
          </p:nvSpPr>
          <p:spPr>
            <a:xfrm rot="16200000">
              <a:off x="7278825" y="2253939"/>
              <a:ext cx="323386" cy="437395"/>
            </a:xfrm>
            <a:prstGeom prst="round2SameRect">
              <a:avLst/>
            </a:prstGeom>
            <a:gradFill>
              <a:gsLst>
                <a:gs pos="12000">
                  <a:schemeClr val="accent4"/>
                </a:gs>
                <a:gs pos="100000">
                  <a:schemeClr val="tx2"/>
                </a:gs>
              </a:gsLst>
              <a:lin ang="7200000" scaled="0"/>
            </a:gradFill>
            <a:ln>
              <a:noFill/>
            </a:ln>
            <a:effectLst>
              <a:outerShdw blurRad="38100" dist="38100" dir="5400000" algn="t" rotWithShape="0">
                <a:prstClr val="black">
                  <a:alpha val="17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 lIns="0" rIns="0" rtlCol="0" anchor="ctr"/>
            <a:lstStyle/>
            <a:p>
              <a:pPr algn="ctr"/>
              <a:r>
                <a:rPr lang="en-US" sz="900" b="1" dirty="0"/>
                <a:t>27%</a:t>
              </a:r>
            </a:p>
          </p:txBody>
        </p:sp>
        <p:sp>
          <p:nvSpPr>
            <p:cNvPr id="168" name="Round Same Side Corner Rectangle 167"/>
            <p:cNvSpPr/>
            <p:nvPr/>
          </p:nvSpPr>
          <p:spPr>
            <a:xfrm rot="5400000" flipH="1">
              <a:off x="8239122" y="1731039"/>
              <a:ext cx="323386" cy="1483195"/>
            </a:xfrm>
            <a:prstGeom prst="round2SameRect">
              <a:avLst/>
            </a:prstGeom>
            <a:gradFill>
              <a:gsLst>
                <a:gs pos="0">
                  <a:schemeClr val="tx1">
                    <a:lumMod val="20000"/>
                    <a:lumOff val="80000"/>
                  </a:schemeClr>
                </a:gs>
                <a:gs pos="100000">
                  <a:srgbClr val="E1F6FF"/>
                </a:gs>
              </a:gsLst>
              <a:lin ang="7200000" scaled="0"/>
            </a:gradFill>
            <a:ln>
              <a:noFill/>
            </a:ln>
            <a:effectLst>
              <a:outerShdw blurRad="38100" dist="38100" dir="5400000" algn="t" rotWithShape="0">
                <a:prstClr val="black">
                  <a:alpha val="17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270" lIns="91440" tIns="0" bIns="91440" rtlCol="0" anchor="ctr"/>
            <a:lstStyle/>
            <a:p>
              <a:r>
                <a:rPr lang="en-US" sz="900" dirty="0">
                  <a:solidFill>
                    <a:srgbClr val="435153"/>
                  </a:solidFill>
                </a:rPr>
                <a:t>Australia </a:t>
              </a:r>
              <a:r>
                <a:rPr lang="en-US" sz="900" b="1" dirty="0">
                  <a:solidFill>
                    <a:srgbClr val="F76F09"/>
                  </a:solidFill>
                </a:rPr>
                <a:t>3.9</a:t>
              </a:r>
            </a:p>
          </p:txBody>
        </p:sp>
      </p:grpSp>
      <p:grpSp>
        <p:nvGrpSpPr>
          <p:cNvPr id="169" name="Group 168"/>
          <p:cNvGrpSpPr/>
          <p:nvPr/>
        </p:nvGrpSpPr>
        <p:grpSpPr>
          <a:xfrm>
            <a:off x="2240897" y="4255278"/>
            <a:ext cx="1440819" cy="242540"/>
            <a:chOff x="7221820" y="2310944"/>
            <a:chExt cx="1920592" cy="323386"/>
          </a:xfrm>
        </p:grpSpPr>
        <p:sp>
          <p:nvSpPr>
            <p:cNvPr id="170" name="Round Same Side Corner Rectangle 169"/>
            <p:cNvSpPr/>
            <p:nvPr/>
          </p:nvSpPr>
          <p:spPr>
            <a:xfrm rot="16200000">
              <a:off x="7278825" y="2253939"/>
              <a:ext cx="323386" cy="437395"/>
            </a:xfrm>
            <a:prstGeom prst="round2SameRect">
              <a:avLst/>
            </a:prstGeom>
            <a:gradFill>
              <a:gsLst>
                <a:gs pos="12000">
                  <a:schemeClr val="accent4"/>
                </a:gs>
                <a:gs pos="100000">
                  <a:schemeClr val="tx2"/>
                </a:gs>
              </a:gsLst>
              <a:lin ang="7200000" scaled="0"/>
            </a:gradFill>
            <a:ln>
              <a:noFill/>
            </a:ln>
            <a:effectLst>
              <a:outerShdw blurRad="38100" dist="38100" dir="5400000" algn="t" rotWithShape="0">
                <a:prstClr val="black">
                  <a:alpha val="17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 lIns="0" rIns="0" rtlCol="0" anchor="ctr"/>
            <a:lstStyle/>
            <a:p>
              <a:pPr algn="ctr"/>
              <a:r>
                <a:rPr lang="en-US" sz="900" b="1" dirty="0"/>
                <a:t>34%</a:t>
              </a:r>
            </a:p>
          </p:txBody>
        </p:sp>
        <p:sp>
          <p:nvSpPr>
            <p:cNvPr id="171" name="Round Same Side Corner Rectangle 170"/>
            <p:cNvSpPr/>
            <p:nvPr/>
          </p:nvSpPr>
          <p:spPr>
            <a:xfrm rot="5400000" flipH="1">
              <a:off x="8239122" y="1731039"/>
              <a:ext cx="323386" cy="1483195"/>
            </a:xfrm>
            <a:prstGeom prst="round2SameRect">
              <a:avLst/>
            </a:prstGeom>
            <a:gradFill>
              <a:gsLst>
                <a:gs pos="0">
                  <a:schemeClr val="tx1">
                    <a:lumMod val="20000"/>
                    <a:lumOff val="80000"/>
                  </a:schemeClr>
                </a:gs>
                <a:gs pos="100000">
                  <a:srgbClr val="E1F6FF"/>
                </a:gs>
              </a:gsLst>
              <a:lin ang="7200000" scaled="0"/>
            </a:gradFill>
            <a:ln>
              <a:noFill/>
            </a:ln>
            <a:effectLst>
              <a:outerShdw blurRad="38100" dist="38100" dir="5400000" algn="t" rotWithShape="0">
                <a:prstClr val="black">
                  <a:alpha val="17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270" lIns="91440" tIns="0" bIns="91440" rtlCol="0" anchor="ctr"/>
            <a:lstStyle/>
            <a:p>
              <a:r>
                <a:rPr lang="en-US" sz="900" dirty="0">
                  <a:solidFill>
                    <a:srgbClr val="435153"/>
                  </a:solidFill>
                </a:rPr>
                <a:t>Spain </a:t>
              </a:r>
              <a:r>
                <a:rPr lang="en-US" sz="900" b="1" dirty="0">
                  <a:solidFill>
                    <a:srgbClr val="F76F09"/>
                  </a:solidFill>
                </a:rPr>
                <a:t>4.0</a:t>
              </a:r>
            </a:p>
          </p:txBody>
        </p:sp>
      </p:grpSp>
      <p:grpSp>
        <p:nvGrpSpPr>
          <p:cNvPr id="172" name="Group 171"/>
          <p:cNvGrpSpPr/>
          <p:nvPr/>
        </p:nvGrpSpPr>
        <p:grpSpPr>
          <a:xfrm>
            <a:off x="3821572" y="4255278"/>
            <a:ext cx="1440819" cy="242540"/>
            <a:chOff x="7221820" y="2310944"/>
            <a:chExt cx="1920592" cy="323386"/>
          </a:xfrm>
        </p:grpSpPr>
        <p:sp>
          <p:nvSpPr>
            <p:cNvPr id="173" name="Round Same Side Corner Rectangle 172"/>
            <p:cNvSpPr/>
            <p:nvPr/>
          </p:nvSpPr>
          <p:spPr>
            <a:xfrm rot="16200000">
              <a:off x="7278825" y="2253939"/>
              <a:ext cx="323386" cy="437395"/>
            </a:xfrm>
            <a:prstGeom prst="round2SameRect">
              <a:avLst/>
            </a:prstGeom>
            <a:gradFill>
              <a:gsLst>
                <a:gs pos="12000">
                  <a:schemeClr val="accent4"/>
                </a:gs>
                <a:gs pos="100000">
                  <a:schemeClr val="tx2"/>
                </a:gs>
              </a:gsLst>
              <a:lin ang="7200000" scaled="0"/>
            </a:gradFill>
            <a:ln>
              <a:noFill/>
            </a:ln>
            <a:effectLst>
              <a:outerShdw blurRad="38100" dist="38100" dir="5400000" algn="t" rotWithShape="0">
                <a:prstClr val="black">
                  <a:alpha val="17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 lIns="0" rIns="0" rtlCol="0" anchor="ctr"/>
            <a:lstStyle/>
            <a:p>
              <a:pPr algn="ctr"/>
              <a:r>
                <a:rPr lang="en-US" sz="900" b="1" dirty="0"/>
                <a:t>26%</a:t>
              </a:r>
            </a:p>
          </p:txBody>
        </p:sp>
        <p:sp>
          <p:nvSpPr>
            <p:cNvPr id="174" name="Round Same Side Corner Rectangle 173"/>
            <p:cNvSpPr/>
            <p:nvPr/>
          </p:nvSpPr>
          <p:spPr>
            <a:xfrm rot="5400000" flipH="1">
              <a:off x="8239122" y="1731039"/>
              <a:ext cx="323386" cy="1483195"/>
            </a:xfrm>
            <a:prstGeom prst="round2SameRect">
              <a:avLst/>
            </a:prstGeom>
            <a:gradFill>
              <a:gsLst>
                <a:gs pos="0">
                  <a:schemeClr val="tx1">
                    <a:lumMod val="20000"/>
                    <a:lumOff val="80000"/>
                  </a:schemeClr>
                </a:gs>
                <a:gs pos="100000">
                  <a:srgbClr val="E1F6FF"/>
                </a:gs>
              </a:gsLst>
              <a:lin ang="7200000" scaled="0"/>
            </a:gradFill>
            <a:ln>
              <a:noFill/>
            </a:ln>
            <a:effectLst>
              <a:outerShdw blurRad="38100" dist="38100" dir="5400000" algn="t" rotWithShape="0">
                <a:prstClr val="black">
                  <a:alpha val="17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270" lIns="91440" tIns="0" bIns="91440" rtlCol="0" anchor="ctr"/>
            <a:lstStyle/>
            <a:p>
              <a:r>
                <a:rPr lang="en-US" sz="900" dirty="0">
                  <a:solidFill>
                    <a:srgbClr val="435153"/>
                  </a:solidFill>
                </a:rPr>
                <a:t>France </a:t>
              </a:r>
              <a:r>
                <a:rPr lang="en-US" sz="900" b="1" dirty="0">
                  <a:solidFill>
                    <a:srgbClr val="F76F09"/>
                  </a:solidFill>
                </a:rPr>
                <a:t>3.7</a:t>
              </a:r>
            </a:p>
          </p:txBody>
        </p:sp>
      </p:grpSp>
      <p:grpSp>
        <p:nvGrpSpPr>
          <p:cNvPr id="175" name="Group 174"/>
          <p:cNvGrpSpPr/>
          <p:nvPr/>
        </p:nvGrpSpPr>
        <p:grpSpPr>
          <a:xfrm>
            <a:off x="2039465" y="1490668"/>
            <a:ext cx="1440819" cy="242540"/>
            <a:chOff x="7221820" y="2310944"/>
            <a:chExt cx="1920592" cy="323386"/>
          </a:xfrm>
        </p:grpSpPr>
        <p:sp>
          <p:nvSpPr>
            <p:cNvPr id="176" name="Round Same Side Corner Rectangle 175"/>
            <p:cNvSpPr/>
            <p:nvPr/>
          </p:nvSpPr>
          <p:spPr>
            <a:xfrm rot="16200000">
              <a:off x="7278825" y="2253939"/>
              <a:ext cx="323386" cy="437395"/>
            </a:xfrm>
            <a:prstGeom prst="round2SameRect">
              <a:avLst/>
            </a:prstGeom>
            <a:gradFill>
              <a:gsLst>
                <a:gs pos="12000">
                  <a:schemeClr val="accent4"/>
                </a:gs>
                <a:gs pos="100000">
                  <a:schemeClr val="tx2"/>
                </a:gs>
              </a:gsLst>
              <a:lin ang="7200000" scaled="0"/>
            </a:gradFill>
            <a:ln>
              <a:noFill/>
            </a:ln>
            <a:effectLst>
              <a:outerShdw blurRad="38100" dist="38100" dir="5400000" algn="t" rotWithShape="0">
                <a:prstClr val="black">
                  <a:alpha val="17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 lIns="0" rIns="0" rtlCol="0" anchor="ctr"/>
            <a:lstStyle/>
            <a:p>
              <a:pPr algn="ctr"/>
              <a:r>
                <a:rPr lang="en-US" sz="900" b="1" dirty="0"/>
                <a:t>26%</a:t>
              </a:r>
            </a:p>
          </p:txBody>
        </p:sp>
        <p:sp>
          <p:nvSpPr>
            <p:cNvPr id="177" name="Round Same Side Corner Rectangle 176"/>
            <p:cNvSpPr/>
            <p:nvPr/>
          </p:nvSpPr>
          <p:spPr>
            <a:xfrm rot="5400000" flipH="1">
              <a:off x="8239122" y="1731039"/>
              <a:ext cx="323386" cy="1483195"/>
            </a:xfrm>
            <a:prstGeom prst="round2SameRect">
              <a:avLst/>
            </a:prstGeom>
            <a:gradFill>
              <a:gsLst>
                <a:gs pos="0">
                  <a:schemeClr val="tx1">
                    <a:lumMod val="20000"/>
                    <a:lumOff val="80000"/>
                  </a:schemeClr>
                </a:gs>
                <a:gs pos="100000">
                  <a:srgbClr val="E1F6FF"/>
                </a:gs>
              </a:gsLst>
              <a:lin ang="7200000" scaled="0"/>
            </a:gradFill>
            <a:ln>
              <a:noFill/>
            </a:ln>
            <a:effectLst>
              <a:outerShdw blurRad="38100" dist="38100" dir="5400000" algn="t" rotWithShape="0">
                <a:prstClr val="black">
                  <a:alpha val="17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270" lIns="91440" tIns="0" bIns="91440" rtlCol="0" anchor="ctr"/>
            <a:lstStyle/>
            <a:p>
              <a:r>
                <a:rPr lang="en-US" sz="900" dirty="0">
                  <a:solidFill>
                    <a:srgbClr val="435153"/>
                  </a:solidFill>
                </a:rPr>
                <a:t>U.K. </a:t>
              </a:r>
              <a:r>
                <a:rPr lang="en-US" sz="900" b="1" dirty="0">
                  <a:solidFill>
                    <a:srgbClr val="F76F09"/>
                  </a:solidFill>
                </a:rPr>
                <a:t>3.7</a:t>
              </a:r>
            </a:p>
          </p:txBody>
        </p:sp>
      </p:grpSp>
      <p:grpSp>
        <p:nvGrpSpPr>
          <p:cNvPr id="178" name="Group 177"/>
          <p:cNvGrpSpPr/>
          <p:nvPr/>
        </p:nvGrpSpPr>
        <p:grpSpPr>
          <a:xfrm>
            <a:off x="3681717" y="1490668"/>
            <a:ext cx="1440819" cy="242540"/>
            <a:chOff x="7221820" y="2310944"/>
            <a:chExt cx="1920592" cy="323386"/>
          </a:xfrm>
        </p:grpSpPr>
        <p:sp>
          <p:nvSpPr>
            <p:cNvPr id="179" name="Round Same Side Corner Rectangle 178"/>
            <p:cNvSpPr/>
            <p:nvPr/>
          </p:nvSpPr>
          <p:spPr>
            <a:xfrm rot="16200000">
              <a:off x="7278825" y="2253939"/>
              <a:ext cx="323386" cy="437395"/>
            </a:xfrm>
            <a:prstGeom prst="round2SameRect">
              <a:avLst/>
            </a:prstGeom>
            <a:gradFill>
              <a:gsLst>
                <a:gs pos="12000">
                  <a:schemeClr val="accent4"/>
                </a:gs>
                <a:gs pos="100000">
                  <a:schemeClr val="tx2"/>
                </a:gs>
              </a:gsLst>
              <a:lin ang="7200000" scaled="0"/>
            </a:gradFill>
            <a:ln>
              <a:noFill/>
            </a:ln>
            <a:effectLst>
              <a:outerShdw blurRad="38100" dist="38100" dir="5400000" algn="t" rotWithShape="0">
                <a:prstClr val="black">
                  <a:alpha val="17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 lIns="0" rIns="0" rtlCol="0" anchor="ctr"/>
            <a:lstStyle/>
            <a:p>
              <a:pPr algn="ctr"/>
              <a:r>
                <a:rPr lang="en-US" sz="900" b="1" dirty="0"/>
                <a:t>16%</a:t>
              </a:r>
            </a:p>
          </p:txBody>
        </p:sp>
        <p:sp>
          <p:nvSpPr>
            <p:cNvPr id="180" name="Round Same Side Corner Rectangle 179"/>
            <p:cNvSpPr/>
            <p:nvPr/>
          </p:nvSpPr>
          <p:spPr>
            <a:xfrm rot="5400000" flipH="1">
              <a:off x="8239122" y="1731039"/>
              <a:ext cx="323386" cy="1483195"/>
            </a:xfrm>
            <a:prstGeom prst="round2SameRect">
              <a:avLst/>
            </a:prstGeom>
            <a:gradFill>
              <a:gsLst>
                <a:gs pos="0">
                  <a:schemeClr val="tx1">
                    <a:lumMod val="20000"/>
                    <a:lumOff val="80000"/>
                  </a:schemeClr>
                </a:gs>
                <a:gs pos="100000">
                  <a:srgbClr val="E1F6FF"/>
                </a:gs>
              </a:gsLst>
              <a:lin ang="7200000" scaled="0"/>
            </a:gradFill>
            <a:ln>
              <a:noFill/>
            </a:ln>
            <a:effectLst>
              <a:outerShdw blurRad="38100" dist="38100" dir="5400000" algn="t" rotWithShape="0">
                <a:prstClr val="black">
                  <a:alpha val="17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270" lIns="91440" tIns="0" bIns="91440" rtlCol="0" anchor="ctr"/>
            <a:lstStyle/>
            <a:p>
              <a:r>
                <a:rPr lang="en-US" sz="900" dirty="0">
                  <a:solidFill>
                    <a:srgbClr val="435153"/>
                  </a:solidFill>
                </a:rPr>
                <a:t>Germany </a:t>
              </a:r>
              <a:r>
                <a:rPr lang="en-US" sz="900" b="1" dirty="0">
                  <a:solidFill>
                    <a:srgbClr val="F76F09"/>
                  </a:solidFill>
                </a:rPr>
                <a:t>1.7</a:t>
              </a:r>
            </a:p>
          </p:txBody>
        </p:sp>
      </p:grpSp>
      <p:grpSp>
        <p:nvGrpSpPr>
          <p:cNvPr id="181" name="Group 180"/>
          <p:cNvGrpSpPr/>
          <p:nvPr/>
        </p:nvGrpSpPr>
        <p:grpSpPr>
          <a:xfrm>
            <a:off x="779553" y="3139659"/>
            <a:ext cx="1440819" cy="242540"/>
            <a:chOff x="7221820" y="2310944"/>
            <a:chExt cx="1920592" cy="323386"/>
          </a:xfrm>
        </p:grpSpPr>
        <p:sp>
          <p:nvSpPr>
            <p:cNvPr id="182" name="Round Same Side Corner Rectangle 181"/>
            <p:cNvSpPr/>
            <p:nvPr/>
          </p:nvSpPr>
          <p:spPr>
            <a:xfrm rot="16200000">
              <a:off x="7278825" y="2253939"/>
              <a:ext cx="323386" cy="437395"/>
            </a:xfrm>
            <a:prstGeom prst="round2SameRect">
              <a:avLst/>
            </a:prstGeom>
            <a:gradFill>
              <a:gsLst>
                <a:gs pos="12000">
                  <a:schemeClr val="accent4"/>
                </a:gs>
                <a:gs pos="100000">
                  <a:schemeClr val="tx2"/>
                </a:gs>
              </a:gsLst>
              <a:lin ang="7200000" scaled="0"/>
            </a:gradFill>
            <a:ln>
              <a:noFill/>
            </a:ln>
            <a:effectLst>
              <a:outerShdw blurRad="38100" dist="38100" dir="5400000" algn="t" rotWithShape="0">
                <a:prstClr val="black">
                  <a:alpha val="17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 lIns="0" rIns="0" rtlCol="0" anchor="ctr"/>
            <a:lstStyle/>
            <a:p>
              <a:pPr algn="ctr"/>
              <a:r>
                <a:rPr lang="en-US" sz="900" b="1" dirty="0"/>
                <a:t>30%</a:t>
              </a:r>
            </a:p>
          </p:txBody>
        </p:sp>
        <p:sp>
          <p:nvSpPr>
            <p:cNvPr id="183" name="Round Same Side Corner Rectangle 182"/>
            <p:cNvSpPr/>
            <p:nvPr/>
          </p:nvSpPr>
          <p:spPr>
            <a:xfrm rot="5400000" flipH="1">
              <a:off x="8239122" y="1731039"/>
              <a:ext cx="323386" cy="1483195"/>
            </a:xfrm>
            <a:prstGeom prst="round2SameRect">
              <a:avLst/>
            </a:prstGeom>
            <a:gradFill>
              <a:gsLst>
                <a:gs pos="0">
                  <a:schemeClr val="tx1">
                    <a:lumMod val="20000"/>
                    <a:lumOff val="80000"/>
                  </a:schemeClr>
                </a:gs>
                <a:gs pos="100000">
                  <a:srgbClr val="E1F6FF"/>
                </a:gs>
              </a:gsLst>
              <a:lin ang="7200000" scaled="0"/>
            </a:gradFill>
            <a:ln>
              <a:noFill/>
            </a:ln>
            <a:effectLst>
              <a:outerShdw blurRad="38100" dist="38100" dir="5400000" algn="t" rotWithShape="0">
                <a:prstClr val="black">
                  <a:alpha val="17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270" lIns="91440" tIns="0" bIns="91440" rtlCol="0" anchor="ctr"/>
            <a:lstStyle/>
            <a:p>
              <a:r>
                <a:rPr lang="en-US" sz="900" dirty="0">
                  <a:solidFill>
                    <a:srgbClr val="435153"/>
                  </a:solidFill>
                </a:rPr>
                <a:t>Mexico </a:t>
              </a:r>
              <a:r>
                <a:rPr lang="en-US" sz="900" b="1" dirty="0">
                  <a:solidFill>
                    <a:srgbClr val="F76F09"/>
                  </a:solidFill>
                </a:rPr>
                <a:t>2.5</a:t>
              </a:r>
            </a:p>
          </p:txBody>
        </p:sp>
      </p:grpSp>
      <p:grpSp>
        <p:nvGrpSpPr>
          <p:cNvPr id="184" name="Group 183"/>
          <p:cNvGrpSpPr/>
          <p:nvPr/>
        </p:nvGrpSpPr>
        <p:grpSpPr>
          <a:xfrm>
            <a:off x="508819" y="3510697"/>
            <a:ext cx="1440819" cy="242540"/>
            <a:chOff x="7221820" y="2310944"/>
            <a:chExt cx="1920592" cy="323386"/>
          </a:xfrm>
        </p:grpSpPr>
        <p:sp>
          <p:nvSpPr>
            <p:cNvPr id="185" name="Round Same Side Corner Rectangle 184"/>
            <p:cNvSpPr/>
            <p:nvPr/>
          </p:nvSpPr>
          <p:spPr>
            <a:xfrm rot="16200000">
              <a:off x="7278825" y="2253939"/>
              <a:ext cx="323386" cy="437395"/>
            </a:xfrm>
            <a:prstGeom prst="round2SameRect">
              <a:avLst/>
            </a:prstGeom>
            <a:gradFill>
              <a:gsLst>
                <a:gs pos="12000">
                  <a:schemeClr val="accent4"/>
                </a:gs>
                <a:gs pos="100000">
                  <a:schemeClr val="tx2"/>
                </a:gs>
              </a:gsLst>
              <a:lin ang="7200000" scaled="0"/>
            </a:gradFill>
            <a:ln>
              <a:noFill/>
            </a:ln>
            <a:effectLst>
              <a:outerShdw blurRad="38100" dist="38100" dir="5400000" algn="t" rotWithShape="0">
                <a:prstClr val="black">
                  <a:alpha val="17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 lIns="0" rIns="0" rtlCol="0" anchor="ctr"/>
            <a:lstStyle/>
            <a:p>
              <a:pPr algn="ctr"/>
              <a:r>
                <a:rPr lang="en-US" sz="900" b="1" dirty="0"/>
                <a:t>32%</a:t>
              </a:r>
            </a:p>
          </p:txBody>
        </p:sp>
        <p:sp>
          <p:nvSpPr>
            <p:cNvPr id="186" name="Round Same Side Corner Rectangle 185"/>
            <p:cNvSpPr/>
            <p:nvPr/>
          </p:nvSpPr>
          <p:spPr>
            <a:xfrm rot="5400000" flipH="1">
              <a:off x="8239122" y="1731039"/>
              <a:ext cx="323386" cy="1483195"/>
            </a:xfrm>
            <a:prstGeom prst="round2SameRect">
              <a:avLst/>
            </a:prstGeom>
            <a:gradFill>
              <a:gsLst>
                <a:gs pos="0">
                  <a:schemeClr val="tx1">
                    <a:lumMod val="20000"/>
                    <a:lumOff val="80000"/>
                  </a:schemeClr>
                </a:gs>
                <a:gs pos="100000">
                  <a:srgbClr val="E1F6FF"/>
                </a:gs>
              </a:gsLst>
              <a:lin ang="7200000" scaled="0"/>
            </a:gradFill>
            <a:ln>
              <a:noFill/>
            </a:ln>
            <a:effectLst>
              <a:outerShdw blurRad="38100" dist="38100" dir="5400000" algn="t" rotWithShape="0">
                <a:prstClr val="black">
                  <a:alpha val="17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270" lIns="91440" tIns="0" bIns="91440" rtlCol="0" anchor="ctr"/>
            <a:lstStyle/>
            <a:p>
              <a:r>
                <a:rPr lang="en-US" sz="900" dirty="0">
                  <a:solidFill>
                    <a:srgbClr val="435153"/>
                  </a:solidFill>
                </a:rPr>
                <a:t>U.S. </a:t>
              </a:r>
              <a:r>
                <a:rPr lang="en-US" sz="900" b="1" dirty="0">
                  <a:solidFill>
                    <a:srgbClr val="F76F09"/>
                  </a:solidFill>
                </a:rPr>
                <a:t>4.9</a:t>
              </a:r>
            </a:p>
          </p:txBody>
        </p:sp>
      </p:grpSp>
      <p:grpSp>
        <p:nvGrpSpPr>
          <p:cNvPr id="187" name="Group 186"/>
          <p:cNvGrpSpPr/>
          <p:nvPr/>
        </p:nvGrpSpPr>
        <p:grpSpPr>
          <a:xfrm>
            <a:off x="331383" y="3880410"/>
            <a:ext cx="1440819" cy="242540"/>
            <a:chOff x="7221820" y="2310944"/>
            <a:chExt cx="1920592" cy="323386"/>
          </a:xfrm>
        </p:grpSpPr>
        <p:sp>
          <p:nvSpPr>
            <p:cNvPr id="188" name="Round Same Side Corner Rectangle 187"/>
            <p:cNvSpPr/>
            <p:nvPr/>
          </p:nvSpPr>
          <p:spPr>
            <a:xfrm rot="16200000">
              <a:off x="7278825" y="2253939"/>
              <a:ext cx="323386" cy="437395"/>
            </a:xfrm>
            <a:prstGeom prst="round2SameRect">
              <a:avLst/>
            </a:prstGeom>
            <a:gradFill>
              <a:gsLst>
                <a:gs pos="12000">
                  <a:schemeClr val="accent4"/>
                </a:gs>
                <a:gs pos="100000">
                  <a:schemeClr val="tx2"/>
                </a:gs>
              </a:gsLst>
              <a:lin ang="7200000" scaled="0"/>
            </a:gradFill>
            <a:ln>
              <a:noFill/>
            </a:ln>
            <a:effectLst>
              <a:outerShdw blurRad="38100" dist="38100" dir="5400000" algn="t" rotWithShape="0">
                <a:prstClr val="black">
                  <a:alpha val="17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 lIns="0" rIns="0" rtlCol="0" anchor="ctr"/>
            <a:lstStyle/>
            <a:p>
              <a:pPr algn="ctr"/>
              <a:r>
                <a:rPr lang="en-US" sz="900" b="1" dirty="0"/>
                <a:t>22%</a:t>
              </a:r>
            </a:p>
          </p:txBody>
        </p:sp>
        <p:sp>
          <p:nvSpPr>
            <p:cNvPr id="189" name="Round Same Side Corner Rectangle 188"/>
            <p:cNvSpPr/>
            <p:nvPr/>
          </p:nvSpPr>
          <p:spPr>
            <a:xfrm rot="5400000" flipH="1">
              <a:off x="8239122" y="1731039"/>
              <a:ext cx="323386" cy="1483195"/>
            </a:xfrm>
            <a:prstGeom prst="round2SameRect">
              <a:avLst/>
            </a:prstGeom>
            <a:gradFill>
              <a:gsLst>
                <a:gs pos="0">
                  <a:schemeClr val="tx1">
                    <a:lumMod val="20000"/>
                    <a:lumOff val="80000"/>
                  </a:schemeClr>
                </a:gs>
                <a:gs pos="100000">
                  <a:srgbClr val="E1F6FF"/>
                </a:gs>
              </a:gsLst>
              <a:lin ang="7200000" scaled="0"/>
            </a:gradFill>
            <a:ln>
              <a:noFill/>
            </a:ln>
            <a:effectLst>
              <a:outerShdw blurRad="38100" dist="38100" dir="5400000" algn="t" rotWithShape="0">
                <a:prstClr val="black">
                  <a:alpha val="17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270" lIns="91440" tIns="0" bIns="91440" rtlCol="0" anchor="ctr"/>
            <a:lstStyle/>
            <a:p>
              <a:r>
                <a:rPr lang="en-US" sz="900" dirty="0">
                  <a:solidFill>
                    <a:srgbClr val="435153"/>
                  </a:solidFill>
                </a:rPr>
                <a:t>Canada </a:t>
              </a:r>
              <a:r>
                <a:rPr lang="en-US" sz="900" b="1" dirty="0">
                  <a:solidFill>
                    <a:srgbClr val="F76F09"/>
                  </a:solidFill>
                </a:rPr>
                <a:t>2.4</a:t>
              </a:r>
            </a:p>
          </p:txBody>
        </p:sp>
      </p:grpSp>
      <p:cxnSp>
        <p:nvCxnSpPr>
          <p:cNvPr id="10" name="Elbow Connector 9"/>
          <p:cNvCxnSpPr/>
          <p:nvPr/>
        </p:nvCxnSpPr>
        <p:spPr>
          <a:xfrm flipH="1">
            <a:off x="409419" y="2154927"/>
            <a:ext cx="960370" cy="1714500"/>
          </a:xfrm>
          <a:prstGeom prst="bentConnector3">
            <a:avLst>
              <a:gd name="adj1" fmla="val 99618"/>
            </a:avLst>
          </a:prstGeom>
          <a:ln w="19050">
            <a:solidFill>
              <a:schemeClr val="accent3">
                <a:lumMod val="25000"/>
              </a:schemeClr>
            </a:solidFill>
            <a:tailEnd type="oval"/>
          </a:ln>
        </p:spPr>
        <p:style>
          <a:lnRef idx="1">
            <a:schemeClr val="accent1"/>
          </a:lnRef>
          <a:fillRef idx="0">
            <a:schemeClr val="accent1"/>
          </a:fillRef>
          <a:effectRef idx="0">
            <a:schemeClr val="accent1"/>
          </a:effectRef>
          <a:fontRef idx="minor">
            <a:schemeClr val="tx1"/>
          </a:fontRef>
        </p:style>
      </p:cxnSp>
      <p:pic>
        <p:nvPicPr>
          <p:cNvPr id="1027" name="Picture 3" descr="C:\Share\Rajesh\backup(15112012)\CiscoStock\Icons\location_1062_3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54325" y="2082634"/>
            <a:ext cx="228660" cy="228600"/>
          </a:xfrm>
          <a:prstGeom prst="rect">
            <a:avLst/>
          </a:prstGeom>
          <a:noFill/>
          <a:extLst>
            <a:ext uri="{909E8E84-426E-40DD-AFC4-6F175D3DCCD1}">
              <a14:hiddenFill xmlns:a14="http://schemas.microsoft.com/office/drawing/2010/main">
                <a:solidFill>
                  <a:srgbClr val="FFFFFF"/>
                </a:solidFill>
              </a14:hiddenFill>
            </a:ext>
          </a:extLst>
        </p:spPr>
      </p:pic>
      <p:cxnSp>
        <p:nvCxnSpPr>
          <p:cNvPr id="192" name="Elbow Connector 191"/>
          <p:cNvCxnSpPr/>
          <p:nvPr/>
        </p:nvCxnSpPr>
        <p:spPr>
          <a:xfrm flipH="1">
            <a:off x="652370" y="2441313"/>
            <a:ext cx="1028968" cy="1062990"/>
          </a:xfrm>
          <a:prstGeom prst="bentConnector3">
            <a:avLst>
              <a:gd name="adj1" fmla="val 99618"/>
            </a:avLst>
          </a:prstGeom>
          <a:ln w="19050">
            <a:solidFill>
              <a:schemeClr val="accent3">
                <a:lumMod val="25000"/>
              </a:schemeClr>
            </a:solidFill>
            <a:tailEnd type="oval"/>
          </a:ln>
        </p:spPr>
        <p:style>
          <a:lnRef idx="1">
            <a:schemeClr val="accent1"/>
          </a:lnRef>
          <a:fillRef idx="0">
            <a:schemeClr val="accent1"/>
          </a:fillRef>
          <a:effectRef idx="0">
            <a:schemeClr val="accent1"/>
          </a:effectRef>
          <a:fontRef idx="minor">
            <a:schemeClr val="tx1"/>
          </a:fontRef>
        </p:style>
      </p:cxnSp>
      <p:pic>
        <p:nvPicPr>
          <p:cNvPr id="140" name="Picture 3" descr="C:\Share\Rajesh\backup(15112012)\CiscoStock\Icons\location_1062_3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86866" y="2395796"/>
            <a:ext cx="228660" cy="228600"/>
          </a:xfrm>
          <a:prstGeom prst="rect">
            <a:avLst/>
          </a:prstGeom>
          <a:noFill/>
          <a:extLst>
            <a:ext uri="{909E8E84-426E-40DD-AFC4-6F175D3DCCD1}">
              <a14:hiddenFill xmlns:a14="http://schemas.microsoft.com/office/drawing/2010/main">
                <a:solidFill>
                  <a:srgbClr val="FFFFFF"/>
                </a:solidFill>
              </a14:hiddenFill>
            </a:ext>
          </a:extLst>
        </p:spPr>
      </p:pic>
      <p:cxnSp>
        <p:nvCxnSpPr>
          <p:cNvPr id="193" name="Elbow Connector 192"/>
          <p:cNvCxnSpPr/>
          <p:nvPr/>
        </p:nvCxnSpPr>
        <p:spPr>
          <a:xfrm flipH="1">
            <a:off x="968501" y="2818503"/>
            <a:ext cx="548783" cy="322326"/>
          </a:xfrm>
          <a:prstGeom prst="bentConnector3">
            <a:avLst>
              <a:gd name="adj1" fmla="val 99618"/>
            </a:avLst>
          </a:prstGeom>
          <a:ln w="19050">
            <a:solidFill>
              <a:schemeClr val="accent3">
                <a:lumMod val="25000"/>
              </a:schemeClr>
            </a:solidFill>
            <a:tailEnd type="oval"/>
          </a:ln>
        </p:spPr>
        <p:style>
          <a:lnRef idx="1">
            <a:schemeClr val="accent1"/>
          </a:lnRef>
          <a:fillRef idx="0">
            <a:schemeClr val="accent1"/>
          </a:fillRef>
          <a:effectRef idx="0">
            <a:schemeClr val="accent1"/>
          </a:effectRef>
          <a:fontRef idx="minor">
            <a:schemeClr val="tx1"/>
          </a:fontRef>
        </p:style>
      </p:cxnSp>
      <p:pic>
        <p:nvPicPr>
          <p:cNvPr id="141" name="Picture 3" descr="C:\Share\Rajesh\backup(15112012)\CiscoStock\Icons\location_1062_3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10608" y="2761353"/>
            <a:ext cx="228660" cy="228600"/>
          </a:xfrm>
          <a:prstGeom prst="rect">
            <a:avLst/>
          </a:prstGeom>
          <a:noFill/>
          <a:extLst>
            <a:ext uri="{909E8E84-426E-40DD-AFC4-6F175D3DCCD1}">
              <a14:hiddenFill xmlns:a14="http://schemas.microsoft.com/office/drawing/2010/main">
                <a:solidFill>
                  <a:srgbClr val="FFFFFF"/>
                </a:solidFill>
              </a14:hiddenFill>
            </a:ext>
          </a:extLst>
        </p:spPr>
      </p:pic>
      <p:cxnSp>
        <p:nvCxnSpPr>
          <p:cNvPr id="194" name="Elbow Connector 193"/>
          <p:cNvCxnSpPr/>
          <p:nvPr/>
        </p:nvCxnSpPr>
        <p:spPr>
          <a:xfrm flipH="1">
            <a:off x="2439784" y="2539591"/>
            <a:ext cx="617381" cy="1714500"/>
          </a:xfrm>
          <a:prstGeom prst="bentConnector3">
            <a:avLst>
              <a:gd name="adj1" fmla="val 99618"/>
            </a:avLst>
          </a:prstGeom>
          <a:ln w="19050">
            <a:solidFill>
              <a:schemeClr val="accent3">
                <a:lumMod val="25000"/>
              </a:schemeClr>
            </a:solidFill>
            <a:tailEnd type="oval"/>
          </a:ln>
        </p:spPr>
        <p:style>
          <a:lnRef idx="1">
            <a:schemeClr val="accent1"/>
          </a:lnRef>
          <a:fillRef idx="0">
            <a:schemeClr val="accent1"/>
          </a:fillRef>
          <a:effectRef idx="0">
            <a:schemeClr val="accent1"/>
          </a:effectRef>
          <a:fontRef idx="minor">
            <a:schemeClr val="tx1"/>
          </a:fontRef>
        </p:style>
      </p:cxnSp>
      <p:pic>
        <p:nvPicPr>
          <p:cNvPr id="142" name="Picture 3" descr="C:\Share\Rajesh\backup(15112012)\CiscoStock\Icons\location_1062_3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45578" y="2476254"/>
            <a:ext cx="228660" cy="228600"/>
          </a:xfrm>
          <a:prstGeom prst="rect">
            <a:avLst/>
          </a:prstGeom>
          <a:noFill/>
          <a:extLst>
            <a:ext uri="{909E8E84-426E-40DD-AFC4-6F175D3DCCD1}">
              <a14:hiddenFill xmlns:a14="http://schemas.microsoft.com/office/drawing/2010/main">
                <a:solidFill>
                  <a:srgbClr val="FFFFFF"/>
                </a:solidFill>
              </a14:hiddenFill>
            </a:ext>
          </a:extLst>
        </p:spPr>
      </p:pic>
      <p:cxnSp>
        <p:nvCxnSpPr>
          <p:cNvPr id="195" name="Elbow Connector 194"/>
          <p:cNvCxnSpPr/>
          <p:nvPr/>
        </p:nvCxnSpPr>
        <p:spPr>
          <a:xfrm>
            <a:off x="3197418" y="2383527"/>
            <a:ext cx="754577" cy="1865376"/>
          </a:xfrm>
          <a:prstGeom prst="bentConnector3">
            <a:avLst>
              <a:gd name="adj1" fmla="val 99618"/>
            </a:avLst>
          </a:prstGeom>
          <a:ln w="19050">
            <a:solidFill>
              <a:schemeClr val="accent3">
                <a:lumMod val="25000"/>
              </a:schemeClr>
            </a:solidFill>
            <a:tailEnd type="oval"/>
          </a:ln>
        </p:spPr>
        <p:style>
          <a:lnRef idx="1">
            <a:schemeClr val="accent1"/>
          </a:lnRef>
          <a:fillRef idx="0">
            <a:schemeClr val="accent1"/>
          </a:fillRef>
          <a:effectRef idx="0">
            <a:schemeClr val="accent1"/>
          </a:effectRef>
          <a:fontRef idx="minor">
            <a:schemeClr val="tx1"/>
          </a:fontRef>
        </p:style>
      </p:cxnSp>
      <p:pic>
        <p:nvPicPr>
          <p:cNvPr id="143" name="Picture 3" descr="C:\Share\Rajesh\backup(15112012)\CiscoStock\Icons\location_1062_3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75390" y="2301709"/>
            <a:ext cx="228660" cy="228600"/>
          </a:xfrm>
          <a:prstGeom prst="rect">
            <a:avLst/>
          </a:prstGeom>
          <a:noFill/>
          <a:extLst>
            <a:ext uri="{909E8E84-426E-40DD-AFC4-6F175D3DCCD1}">
              <a14:hiddenFill xmlns:a14="http://schemas.microsoft.com/office/drawing/2010/main">
                <a:solidFill>
                  <a:srgbClr val="FFFFFF"/>
                </a:solidFill>
              </a14:hiddenFill>
            </a:ext>
          </a:extLst>
        </p:spPr>
      </p:pic>
      <p:cxnSp>
        <p:nvCxnSpPr>
          <p:cNvPr id="196" name="Elbow Connector 195"/>
          <p:cNvCxnSpPr/>
          <p:nvPr/>
        </p:nvCxnSpPr>
        <p:spPr>
          <a:xfrm flipV="1">
            <a:off x="3365880" y="1739734"/>
            <a:ext cx="583082" cy="480060"/>
          </a:xfrm>
          <a:prstGeom prst="bentConnector3">
            <a:avLst>
              <a:gd name="adj1" fmla="val 99618"/>
            </a:avLst>
          </a:prstGeom>
          <a:ln w="19050">
            <a:solidFill>
              <a:schemeClr val="accent3">
                <a:lumMod val="25000"/>
              </a:schemeClr>
            </a:solidFill>
            <a:tailEnd type="oval"/>
          </a:ln>
        </p:spPr>
        <p:style>
          <a:lnRef idx="1">
            <a:schemeClr val="accent1"/>
          </a:lnRef>
          <a:fillRef idx="0">
            <a:schemeClr val="accent1"/>
          </a:fillRef>
          <a:effectRef idx="0">
            <a:schemeClr val="accent1"/>
          </a:effectRef>
          <a:fontRef idx="minor">
            <a:schemeClr val="tx1"/>
          </a:fontRef>
        </p:style>
      </p:cxnSp>
      <p:pic>
        <p:nvPicPr>
          <p:cNvPr id="144" name="Picture 3" descr="C:\Share\Rajesh\backup(15112012)\CiscoStock\Icons\location_1062_3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34889" y="2154927"/>
            <a:ext cx="228660" cy="228600"/>
          </a:xfrm>
          <a:prstGeom prst="rect">
            <a:avLst/>
          </a:prstGeom>
          <a:noFill/>
          <a:extLst>
            <a:ext uri="{909E8E84-426E-40DD-AFC4-6F175D3DCCD1}">
              <a14:hiddenFill xmlns:a14="http://schemas.microsoft.com/office/drawing/2010/main">
                <a:solidFill>
                  <a:srgbClr val="FFFFFF"/>
                </a:solidFill>
              </a14:hiddenFill>
            </a:ext>
          </a:extLst>
        </p:spPr>
      </p:pic>
      <p:cxnSp>
        <p:nvCxnSpPr>
          <p:cNvPr id="197" name="Elbow Connector 196"/>
          <p:cNvCxnSpPr/>
          <p:nvPr/>
        </p:nvCxnSpPr>
        <p:spPr>
          <a:xfrm flipH="1" flipV="1">
            <a:off x="2220051" y="1720277"/>
            <a:ext cx="891772" cy="411480"/>
          </a:xfrm>
          <a:prstGeom prst="bentConnector3">
            <a:avLst>
              <a:gd name="adj1" fmla="val 99618"/>
            </a:avLst>
          </a:prstGeom>
          <a:ln w="19050">
            <a:solidFill>
              <a:schemeClr val="accent3">
                <a:lumMod val="25000"/>
              </a:schemeClr>
            </a:solidFill>
            <a:tailEnd type="oval"/>
          </a:ln>
        </p:spPr>
        <p:style>
          <a:lnRef idx="1">
            <a:schemeClr val="accent1"/>
          </a:lnRef>
          <a:fillRef idx="0">
            <a:schemeClr val="accent1"/>
          </a:fillRef>
          <a:effectRef idx="0">
            <a:schemeClr val="accent1"/>
          </a:effectRef>
          <a:fontRef idx="minor">
            <a:schemeClr val="tx1"/>
          </a:fontRef>
        </p:style>
      </p:cxnSp>
      <p:pic>
        <p:nvPicPr>
          <p:cNvPr id="145" name="Picture 3" descr="C:\Share\Rajesh\backup(15112012)\CiscoStock\Icons\location_1062_3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23298" y="2063177"/>
            <a:ext cx="228660" cy="228600"/>
          </a:xfrm>
          <a:prstGeom prst="rect">
            <a:avLst/>
          </a:prstGeom>
          <a:noFill/>
          <a:extLst>
            <a:ext uri="{909E8E84-426E-40DD-AFC4-6F175D3DCCD1}">
              <a14:hiddenFill xmlns:a14="http://schemas.microsoft.com/office/drawing/2010/main">
                <a:solidFill>
                  <a:srgbClr val="FFFFFF"/>
                </a:solidFill>
              </a14:hiddenFill>
            </a:ext>
          </a:extLst>
        </p:spPr>
      </p:pic>
      <p:cxnSp>
        <p:nvCxnSpPr>
          <p:cNvPr id="202" name="Elbow Connector 201"/>
          <p:cNvCxnSpPr/>
          <p:nvPr/>
        </p:nvCxnSpPr>
        <p:spPr>
          <a:xfrm flipV="1">
            <a:off x="4806692" y="3219392"/>
            <a:ext cx="658539" cy="137160"/>
          </a:xfrm>
          <a:prstGeom prst="bentConnector3">
            <a:avLst>
              <a:gd name="adj1" fmla="val 52743"/>
            </a:avLst>
          </a:prstGeom>
          <a:ln w="19050">
            <a:solidFill>
              <a:schemeClr val="accent3">
                <a:lumMod val="25000"/>
              </a:schemeClr>
            </a:solidFill>
            <a:tailEnd type="oval"/>
          </a:ln>
        </p:spPr>
        <p:style>
          <a:lnRef idx="1">
            <a:schemeClr val="accent1"/>
          </a:lnRef>
          <a:fillRef idx="0">
            <a:schemeClr val="accent1"/>
          </a:fillRef>
          <a:effectRef idx="0">
            <a:schemeClr val="accent1"/>
          </a:effectRef>
          <a:fontRef idx="minor">
            <a:schemeClr val="tx1"/>
          </a:fontRef>
        </p:style>
      </p:cxnSp>
      <p:pic>
        <p:nvPicPr>
          <p:cNvPr id="148" name="Picture 3" descr="C:\Share\Rajesh\backup(15112012)\CiscoStock\Icons\location_1062_3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69980" y="3293971"/>
            <a:ext cx="228660" cy="228600"/>
          </a:xfrm>
          <a:prstGeom prst="rect">
            <a:avLst/>
          </a:prstGeom>
          <a:noFill/>
          <a:extLst>
            <a:ext uri="{909E8E84-426E-40DD-AFC4-6F175D3DCCD1}">
              <a14:hiddenFill xmlns:a14="http://schemas.microsoft.com/office/drawing/2010/main">
                <a:solidFill>
                  <a:srgbClr val="FFFFFF"/>
                </a:solidFill>
              </a14:hiddenFill>
            </a:ext>
          </a:extLst>
        </p:spPr>
      </p:pic>
      <p:cxnSp>
        <p:nvCxnSpPr>
          <p:cNvPr id="204" name="Elbow Connector 203"/>
          <p:cNvCxnSpPr/>
          <p:nvPr/>
        </p:nvCxnSpPr>
        <p:spPr>
          <a:xfrm flipV="1">
            <a:off x="4770964" y="2860167"/>
            <a:ext cx="685979" cy="137160"/>
          </a:xfrm>
          <a:prstGeom prst="bentConnector3">
            <a:avLst>
              <a:gd name="adj1" fmla="val 73359"/>
            </a:avLst>
          </a:prstGeom>
          <a:ln w="19050">
            <a:solidFill>
              <a:schemeClr val="accent3">
                <a:lumMod val="25000"/>
              </a:schemeClr>
            </a:solidFill>
            <a:tailEnd type="oval"/>
          </a:ln>
        </p:spPr>
        <p:style>
          <a:lnRef idx="1">
            <a:schemeClr val="accent1"/>
          </a:lnRef>
          <a:fillRef idx="0">
            <a:schemeClr val="accent1"/>
          </a:fillRef>
          <a:effectRef idx="0">
            <a:schemeClr val="accent1"/>
          </a:effectRef>
          <a:fontRef idx="minor">
            <a:schemeClr val="tx1"/>
          </a:fontRef>
        </p:style>
      </p:cxnSp>
      <p:cxnSp>
        <p:nvCxnSpPr>
          <p:cNvPr id="207" name="Elbow Connector 206"/>
          <p:cNvCxnSpPr/>
          <p:nvPr/>
        </p:nvCxnSpPr>
        <p:spPr>
          <a:xfrm rot="5400000" flipH="1" flipV="1">
            <a:off x="5247442" y="2281612"/>
            <a:ext cx="137160" cy="294971"/>
          </a:xfrm>
          <a:prstGeom prst="bentConnector3">
            <a:avLst>
              <a:gd name="adj1" fmla="val 99618"/>
            </a:avLst>
          </a:prstGeom>
          <a:ln w="19050">
            <a:solidFill>
              <a:schemeClr val="accent3">
                <a:lumMod val="25000"/>
              </a:schemeClr>
            </a:solidFill>
            <a:tailEnd type="oval"/>
          </a:ln>
        </p:spPr>
        <p:style>
          <a:lnRef idx="1">
            <a:schemeClr val="accent1"/>
          </a:lnRef>
          <a:fillRef idx="0">
            <a:schemeClr val="accent1"/>
          </a:fillRef>
          <a:effectRef idx="0">
            <a:schemeClr val="accent1"/>
          </a:effectRef>
          <a:fontRef idx="minor">
            <a:schemeClr val="tx1"/>
          </a:fontRef>
        </p:style>
      </p:cxnSp>
      <p:pic>
        <p:nvPicPr>
          <p:cNvPr id="151" name="Picture 3" descr="C:\Share\Rajesh\backup(15112012)\CiscoStock\Icons\location_1062_3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46785" y="2481016"/>
            <a:ext cx="228660" cy="228600"/>
          </a:xfrm>
          <a:prstGeom prst="rect">
            <a:avLst/>
          </a:prstGeom>
          <a:noFill/>
          <a:extLst>
            <a:ext uri="{909E8E84-426E-40DD-AFC4-6F175D3DCCD1}">
              <a14:hiddenFill xmlns:a14="http://schemas.microsoft.com/office/drawing/2010/main">
                <a:solidFill>
                  <a:srgbClr val="FFFFFF"/>
                </a:solidFill>
              </a14:hiddenFill>
            </a:ext>
          </a:extLst>
        </p:spPr>
      </p:pic>
      <p:cxnSp>
        <p:nvCxnSpPr>
          <p:cNvPr id="208" name="Elbow Connector 207"/>
          <p:cNvCxnSpPr/>
          <p:nvPr/>
        </p:nvCxnSpPr>
        <p:spPr>
          <a:xfrm rot="5400000" flipH="1" flipV="1">
            <a:off x="4830809" y="2160584"/>
            <a:ext cx="822960" cy="445886"/>
          </a:xfrm>
          <a:prstGeom prst="bentConnector3">
            <a:avLst>
              <a:gd name="adj1" fmla="val 99618"/>
            </a:avLst>
          </a:prstGeom>
          <a:ln w="19050">
            <a:solidFill>
              <a:schemeClr val="accent3">
                <a:lumMod val="25000"/>
              </a:schemeClr>
            </a:solidFill>
            <a:tailEnd type="oval"/>
          </a:ln>
        </p:spPr>
        <p:style>
          <a:lnRef idx="1">
            <a:schemeClr val="accent1"/>
          </a:lnRef>
          <a:fillRef idx="0">
            <a:schemeClr val="accent1"/>
          </a:fillRef>
          <a:effectRef idx="0">
            <a:schemeClr val="accent1"/>
          </a:effectRef>
          <a:fontRef idx="minor">
            <a:schemeClr val="tx1"/>
          </a:fontRef>
        </p:style>
      </p:cxnSp>
      <p:pic>
        <p:nvPicPr>
          <p:cNvPr id="150" name="Picture 3" descr="C:\Share\Rajesh\backup(15112012)\CiscoStock\Icons\location_1062_3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93876" y="2747066"/>
            <a:ext cx="228660" cy="228600"/>
          </a:xfrm>
          <a:prstGeom prst="rect">
            <a:avLst/>
          </a:prstGeom>
          <a:noFill/>
          <a:extLst>
            <a:ext uri="{909E8E84-426E-40DD-AFC4-6F175D3DCCD1}">
              <a14:hiddenFill xmlns:a14="http://schemas.microsoft.com/office/drawing/2010/main">
                <a:solidFill>
                  <a:srgbClr val="FFFFFF"/>
                </a:solidFill>
              </a14:hiddenFill>
            </a:ext>
          </a:extLst>
        </p:spPr>
      </p:pic>
      <p:grpSp>
        <p:nvGrpSpPr>
          <p:cNvPr id="209" name="Group 208"/>
          <p:cNvGrpSpPr/>
          <p:nvPr/>
        </p:nvGrpSpPr>
        <p:grpSpPr>
          <a:xfrm>
            <a:off x="5463508" y="3904996"/>
            <a:ext cx="1440819" cy="242540"/>
            <a:chOff x="7221820" y="2310944"/>
            <a:chExt cx="1920592" cy="323386"/>
          </a:xfrm>
        </p:grpSpPr>
        <p:sp>
          <p:nvSpPr>
            <p:cNvPr id="210" name="Round Same Side Corner Rectangle 209"/>
            <p:cNvSpPr/>
            <p:nvPr/>
          </p:nvSpPr>
          <p:spPr>
            <a:xfrm rot="16200000">
              <a:off x="7278825" y="2253939"/>
              <a:ext cx="323386" cy="437395"/>
            </a:xfrm>
            <a:prstGeom prst="round2SameRect">
              <a:avLst/>
            </a:prstGeom>
            <a:gradFill>
              <a:gsLst>
                <a:gs pos="12000">
                  <a:schemeClr val="accent4"/>
                </a:gs>
                <a:gs pos="100000">
                  <a:schemeClr val="tx2"/>
                </a:gs>
              </a:gsLst>
              <a:lin ang="7200000" scaled="0"/>
            </a:gradFill>
            <a:ln>
              <a:noFill/>
            </a:ln>
            <a:effectLst>
              <a:outerShdw blurRad="38100" dist="38100" dir="5400000" algn="t" rotWithShape="0">
                <a:prstClr val="black">
                  <a:alpha val="17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 lIns="0" rIns="0" rtlCol="0" anchor="ctr"/>
            <a:lstStyle/>
            <a:p>
              <a:pPr algn="ctr"/>
              <a:r>
                <a:rPr lang="en-US" sz="900" b="1" dirty="0"/>
                <a:t>37%</a:t>
              </a:r>
            </a:p>
          </p:txBody>
        </p:sp>
        <p:sp>
          <p:nvSpPr>
            <p:cNvPr id="211" name="Round Same Side Corner Rectangle 210"/>
            <p:cNvSpPr/>
            <p:nvPr/>
          </p:nvSpPr>
          <p:spPr>
            <a:xfrm rot="5400000" flipH="1">
              <a:off x="8239122" y="1731039"/>
              <a:ext cx="323386" cy="1483195"/>
            </a:xfrm>
            <a:prstGeom prst="round2SameRect">
              <a:avLst/>
            </a:prstGeom>
            <a:gradFill>
              <a:gsLst>
                <a:gs pos="0">
                  <a:schemeClr val="tx1">
                    <a:lumMod val="20000"/>
                    <a:lumOff val="80000"/>
                  </a:schemeClr>
                </a:gs>
                <a:gs pos="100000">
                  <a:srgbClr val="E1F6FF"/>
                </a:gs>
              </a:gsLst>
              <a:lin ang="7200000" scaled="0"/>
            </a:gradFill>
            <a:ln>
              <a:noFill/>
            </a:ln>
            <a:effectLst>
              <a:outerShdw blurRad="38100" dist="38100" dir="5400000" algn="t" rotWithShape="0">
                <a:prstClr val="black">
                  <a:alpha val="17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270" lIns="91440" tIns="0" bIns="91440" rtlCol="0" anchor="ctr"/>
            <a:lstStyle/>
            <a:p>
              <a:r>
                <a:rPr lang="en-US" sz="900" dirty="0">
                  <a:solidFill>
                    <a:srgbClr val="435153"/>
                  </a:solidFill>
                </a:rPr>
                <a:t>India </a:t>
              </a:r>
              <a:r>
                <a:rPr lang="en-US" sz="900" b="1" dirty="0">
                  <a:solidFill>
                    <a:srgbClr val="F76F09"/>
                  </a:solidFill>
                </a:rPr>
                <a:t>1.9</a:t>
              </a:r>
            </a:p>
          </p:txBody>
        </p:sp>
      </p:grpSp>
      <p:cxnSp>
        <p:nvCxnSpPr>
          <p:cNvPr id="213" name="Elbow Connector 212"/>
          <p:cNvCxnSpPr/>
          <p:nvPr/>
        </p:nvCxnSpPr>
        <p:spPr>
          <a:xfrm>
            <a:off x="4436081" y="2886682"/>
            <a:ext cx="1028968" cy="1165860"/>
          </a:xfrm>
          <a:prstGeom prst="bentConnector3">
            <a:avLst>
              <a:gd name="adj1" fmla="val 16632"/>
            </a:avLst>
          </a:prstGeom>
          <a:ln w="19050">
            <a:solidFill>
              <a:schemeClr val="accent3">
                <a:lumMod val="25000"/>
              </a:schemeClr>
            </a:solidFill>
            <a:tailEnd type="oval"/>
          </a:ln>
        </p:spPr>
        <p:style>
          <a:lnRef idx="1">
            <a:schemeClr val="accent1"/>
          </a:lnRef>
          <a:fillRef idx="0">
            <a:schemeClr val="accent1"/>
          </a:fillRef>
          <a:effectRef idx="0">
            <a:schemeClr val="accent1"/>
          </a:effectRef>
          <a:fontRef idx="minor">
            <a:schemeClr val="tx1"/>
          </a:fontRef>
        </p:style>
      </p:cxnSp>
      <p:pic>
        <p:nvPicPr>
          <p:cNvPr id="146" name="Picture 3" descr="C:\Share\Rajesh\backup(15112012)\CiscoStock\Icons\location_1062_3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82675" y="2816517"/>
            <a:ext cx="228660" cy="228600"/>
          </a:xfrm>
          <a:prstGeom prst="rect">
            <a:avLst/>
          </a:prstGeom>
          <a:noFill/>
          <a:extLst>
            <a:ext uri="{909E8E84-426E-40DD-AFC4-6F175D3DCCD1}">
              <a14:hiddenFill xmlns:a14="http://schemas.microsoft.com/office/drawing/2010/main">
                <a:solidFill>
                  <a:srgbClr val="FFFFFF"/>
                </a:solidFill>
              </a14:hiddenFill>
            </a:ext>
          </a:extLst>
        </p:spPr>
      </p:pic>
      <p:cxnSp>
        <p:nvCxnSpPr>
          <p:cNvPr id="216" name="Elbow Connector 215"/>
          <p:cNvCxnSpPr/>
          <p:nvPr/>
        </p:nvCxnSpPr>
        <p:spPr>
          <a:xfrm rot="5400000" flipH="1" flipV="1">
            <a:off x="5316317" y="3537529"/>
            <a:ext cx="68580" cy="240093"/>
          </a:xfrm>
          <a:prstGeom prst="bentConnector3">
            <a:avLst>
              <a:gd name="adj1" fmla="val 99618"/>
            </a:avLst>
          </a:prstGeom>
          <a:ln w="19050">
            <a:solidFill>
              <a:schemeClr val="accent3">
                <a:lumMod val="25000"/>
              </a:schemeClr>
            </a:solidFill>
            <a:tailEnd type="oval"/>
          </a:ln>
        </p:spPr>
        <p:style>
          <a:lnRef idx="1">
            <a:schemeClr val="accent1"/>
          </a:lnRef>
          <a:fillRef idx="0">
            <a:schemeClr val="accent1"/>
          </a:fillRef>
          <a:effectRef idx="0">
            <a:schemeClr val="accent1"/>
          </a:effectRef>
          <a:fontRef idx="minor">
            <a:schemeClr val="tx1"/>
          </a:fontRef>
        </p:style>
      </p:cxnSp>
      <p:cxnSp>
        <p:nvCxnSpPr>
          <p:cNvPr id="217" name="Elbow Connector 216"/>
          <p:cNvCxnSpPr/>
          <p:nvPr/>
        </p:nvCxnSpPr>
        <p:spPr>
          <a:xfrm rot="5400000" flipH="1" flipV="1">
            <a:off x="4796501" y="1616851"/>
            <a:ext cx="754380" cy="980949"/>
          </a:xfrm>
          <a:prstGeom prst="bentConnector3">
            <a:avLst>
              <a:gd name="adj1" fmla="val 83776"/>
            </a:avLst>
          </a:prstGeom>
          <a:ln w="19050">
            <a:solidFill>
              <a:schemeClr val="accent3">
                <a:lumMod val="25000"/>
              </a:schemeClr>
            </a:solidFill>
            <a:tailEnd type="oval"/>
          </a:ln>
        </p:spPr>
        <p:style>
          <a:lnRef idx="1">
            <a:schemeClr val="accent1"/>
          </a:lnRef>
          <a:fillRef idx="0">
            <a:schemeClr val="accent1"/>
          </a:fillRef>
          <a:effectRef idx="0">
            <a:schemeClr val="accent1"/>
          </a:effectRef>
          <a:fontRef idx="minor">
            <a:schemeClr val="tx1"/>
          </a:fontRef>
        </p:style>
      </p:cxnSp>
      <p:pic>
        <p:nvPicPr>
          <p:cNvPr id="152" name="Picture 3" descr="C:\Share\Rajesh\backup(15112012)\CiscoStock\Icons\location_1062_3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63861" y="2466729"/>
            <a:ext cx="228660" cy="228600"/>
          </a:xfrm>
          <a:prstGeom prst="rect">
            <a:avLst/>
          </a:prstGeom>
          <a:noFill/>
          <a:extLst>
            <a:ext uri="{909E8E84-426E-40DD-AFC4-6F175D3DCCD1}">
              <a14:hiddenFill xmlns:a14="http://schemas.microsoft.com/office/drawing/2010/main">
                <a:solidFill>
                  <a:srgbClr val="FFFFFF"/>
                </a:solidFill>
              </a14:hiddenFill>
            </a:ext>
          </a:extLst>
        </p:spPr>
      </p:pic>
      <p:pic>
        <p:nvPicPr>
          <p:cNvPr id="149" name="Picture 3" descr="C:\Share\Rajesh\backup(15112012)\CiscoStock\Icons\location_1062_3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03949" y="3676396"/>
            <a:ext cx="228660" cy="228600"/>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1"/>
          </p:nvPr>
        </p:nvSpPr>
        <p:spPr/>
        <p:txBody>
          <a:bodyPr/>
          <a:lstStyle/>
          <a:p>
            <a:r>
              <a:rPr lang="en-US" smtClean="0">
                <a:solidFill>
                  <a:prstClr val="white">
                    <a:lumMod val="65000"/>
                  </a:prstClr>
                </a:solidFill>
              </a:rPr>
              <a:t>CaféX Communications Confidential © 2015 – All Rights Reserved. </a:t>
            </a:r>
            <a:endParaRPr lang="en-US" dirty="0">
              <a:solidFill>
                <a:prstClr val="white">
                  <a:lumMod val="65000"/>
                </a:prstClr>
              </a:solidFill>
            </a:endParaRPr>
          </a:p>
        </p:txBody>
      </p:sp>
      <p:sp>
        <p:nvSpPr>
          <p:cNvPr id="4" name="Slide Number Placeholder 3"/>
          <p:cNvSpPr>
            <a:spLocks noGrp="1"/>
          </p:cNvSpPr>
          <p:nvPr>
            <p:ph type="sldNum" sz="quarter" idx="12"/>
          </p:nvPr>
        </p:nvSpPr>
        <p:spPr/>
        <p:txBody>
          <a:bodyPr/>
          <a:lstStyle/>
          <a:p>
            <a:fld id="{0431C951-9D62-474D-B35D-66AB940D3B2F}" type="slidenum">
              <a:rPr lang="en-US" smtClean="0">
                <a:solidFill>
                  <a:prstClr val="white">
                    <a:lumMod val="65000"/>
                  </a:prstClr>
                </a:solidFill>
              </a:rPr>
              <a:pPr/>
              <a:t>63</a:t>
            </a:fld>
            <a:endParaRPr lang="en-US" dirty="0">
              <a:solidFill>
                <a:prstClr val="white">
                  <a:lumMod val="65000"/>
                </a:prstClr>
              </a:solidFill>
            </a:endParaRPr>
          </a:p>
        </p:txBody>
      </p:sp>
    </p:spTree>
    <p:extLst>
      <p:ext uri="{BB962C8B-B14F-4D97-AF65-F5344CB8AC3E}">
        <p14:creationId xmlns:p14="http://schemas.microsoft.com/office/powerpoint/2010/main" val="2825249238"/>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5" presetClass="entr" presetSubtype="0" fill="hold" nodeType="afterEffect">
                                  <p:stCondLst>
                                    <p:cond delay="0"/>
                                  </p:stCondLst>
                                  <p:childTnLst>
                                    <p:set>
                                      <p:cBhvr>
                                        <p:cTn id="12" dur="1" fill="hold">
                                          <p:stCondLst>
                                            <p:cond delay="0"/>
                                          </p:stCondLst>
                                        </p:cTn>
                                        <p:tgtEl>
                                          <p:spTgt spid="2050"/>
                                        </p:tgtEl>
                                        <p:attrNameLst>
                                          <p:attrName>style.visibility</p:attrName>
                                        </p:attrNameLst>
                                      </p:cBhvr>
                                      <p:to>
                                        <p:strVal val="visible"/>
                                      </p:to>
                                    </p:set>
                                    <p:anim calcmode="lin" valueType="num">
                                      <p:cBhvr>
                                        <p:cTn id="13" dur="1000" fill="hold"/>
                                        <p:tgtEl>
                                          <p:spTgt spid="2050"/>
                                        </p:tgtEl>
                                        <p:attrNameLst>
                                          <p:attrName>ppt_w</p:attrName>
                                        </p:attrNameLst>
                                      </p:cBhvr>
                                      <p:tavLst>
                                        <p:tav tm="0">
                                          <p:val>
                                            <p:strVal val="#ppt_w*0.70"/>
                                          </p:val>
                                        </p:tav>
                                        <p:tav tm="100000">
                                          <p:val>
                                            <p:strVal val="#ppt_w"/>
                                          </p:val>
                                        </p:tav>
                                      </p:tavLst>
                                    </p:anim>
                                    <p:anim calcmode="lin" valueType="num">
                                      <p:cBhvr>
                                        <p:cTn id="14" dur="1000" fill="hold"/>
                                        <p:tgtEl>
                                          <p:spTgt spid="2050"/>
                                        </p:tgtEl>
                                        <p:attrNameLst>
                                          <p:attrName>ppt_h</p:attrName>
                                        </p:attrNameLst>
                                      </p:cBhvr>
                                      <p:tavLst>
                                        <p:tav tm="0">
                                          <p:val>
                                            <p:strVal val="#ppt_h"/>
                                          </p:val>
                                        </p:tav>
                                        <p:tav tm="100000">
                                          <p:val>
                                            <p:strVal val="#ppt_h"/>
                                          </p:val>
                                        </p:tav>
                                      </p:tavLst>
                                    </p:anim>
                                    <p:animEffect transition="in" filter="fade">
                                      <p:cBhvr>
                                        <p:cTn id="15" dur="1000"/>
                                        <p:tgtEl>
                                          <p:spTgt spid="2050"/>
                                        </p:tgtEl>
                                      </p:cBhvr>
                                    </p:animEffect>
                                  </p:childTnLst>
                                </p:cTn>
                              </p:par>
                            </p:childTnLst>
                          </p:cTn>
                        </p:par>
                        <p:par>
                          <p:cTn id="16" fill="hold">
                            <p:stCondLst>
                              <p:cond delay="2000"/>
                            </p:stCondLst>
                            <p:childTnLst>
                              <p:par>
                                <p:cTn id="17" presetID="10" presetClass="entr" presetSubtype="0"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par>
                          <p:cTn id="20" fill="hold">
                            <p:stCondLst>
                              <p:cond delay="2500"/>
                            </p:stCondLst>
                            <p:childTnLst>
                              <p:par>
                                <p:cTn id="21" presetID="22" presetClass="entr" presetSubtype="4" fill="hold" nodeType="afterEffect">
                                  <p:stCondLst>
                                    <p:cond delay="0"/>
                                  </p:stCondLst>
                                  <p:childTnLst>
                                    <p:set>
                                      <p:cBhvr>
                                        <p:cTn id="22" dur="1" fill="hold">
                                          <p:stCondLst>
                                            <p:cond delay="0"/>
                                          </p:stCondLst>
                                        </p:cTn>
                                        <p:tgtEl>
                                          <p:spTgt spid="141"/>
                                        </p:tgtEl>
                                        <p:attrNameLst>
                                          <p:attrName>style.visibility</p:attrName>
                                        </p:attrNameLst>
                                      </p:cBhvr>
                                      <p:to>
                                        <p:strVal val="visible"/>
                                      </p:to>
                                    </p:set>
                                    <p:animEffect transition="in" filter="wipe(down)">
                                      <p:cBhvr>
                                        <p:cTn id="23" dur="500"/>
                                        <p:tgtEl>
                                          <p:spTgt spid="141"/>
                                        </p:tgtEl>
                                      </p:cBhvr>
                                    </p:animEffect>
                                  </p:childTnLst>
                                </p:cTn>
                              </p:par>
                            </p:childTnLst>
                          </p:cTn>
                        </p:par>
                        <p:par>
                          <p:cTn id="24" fill="hold">
                            <p:stCondLst>
                              <p:cond delay="3000"/>
                            </p:stCondLst>
                            <p:childTnLst>
                              <p:par>
                                <p:cTn id="25" presetID="22" presetClass="entr" presetSubtype="2" fill="hold" nodeType="afterEffect">
                                  <p:stCondLst>
                                    <p:cond delay="0"/>
                                  </p:stCondLst>
                                  <p:childTnLst>
                                    <p:set>
                                      <p:cBhvr>
                                        <p:cTn id="26" dur="1" fill="hold">
                                          <p:stCondLst>
                                            <p:cond delay="0"/>
                                          </p:stCondLst>
                                        </p:cTn>
                                        <p:tgtEl>
                                          <p:spTgt spid="193"/>
                                        </p:tgtEl>
                                        <p:attrNameLst>
                                          <p:attrName>style.visibility</p:attrName>
                                        </p:attrNameLst>
                                      </p:cBhvr>
                                      <p:to>
                                        <p:strVal val="visible"/>
                                      </p:to>
                                    </p:set>
                                    <p:animEffect transition="in" filter="wipe(right)">
                                      <p:cBhvr>
                                        <p:cTn id="27" dur="500"/>
                                        <p:tgtEl>
                                          <p:spTgt spid="193"/>
                                        </p:tgtEl>
                                      </p:cBhvr>
                                    </p:animEffect>
                                  </p:childTnLst>
                                </p:cTn>
                              </p:par>
                            </p:childTnLst>
                          </p:cTn>
                        </p:par>
                        <p:par>
                          <p:cTn id="28" fill="hold">
                            <p:stCondLst>
                              <p:cond delay="3500"/>
                            </p:stCondLst>
                            <p:childTnLst>
                              <p:par>
                                <p:cTn id="29" presetID="22" presetClass="entr" presetSubtype="8" fill="hold" nodeType="afterEffect">
                                  <p:stCondLst>
                                    <p:cond delay="0"/>
                                  </p:stCondLst>
                                  <p:childTnLst>
                                    <p:set>
                                      <p:cBhvr>
                                        <p:cTn id="30" dur="1" fill="hold">
                                          <p:stCondLst>
                                            <p:cond delay="0"/>
                                          </p:stCondLst>
                                        </p:cTn>
                                        <p:tgtEl>
                                          <p:spTgt spid="181"/>
                                        </p:tgtEl>
                                        <p:attrNameLst>
                                          <p:attrName>style.visibility</p:attrName>
                                        </p:attrNameLst>
                                      </p:cBhvr>
                                      <p:to>
                                        <p:strVal val="visible"/>
                                      </p:to>
                                    </p:set>
                                    <p:animEffect transition="in" filter="wipe(left)">
                                      <p:cBhvr>
                                        <p:cTn id="31" dur="500"/>
                                        <p:tgtEl>
                                          <p:spTgt spid="181"/>
                                        </p:tgtEl>
                                      </p:cBhvr>
                                    </p:animEffect>
                                  </p:childTnLst>
                                </p:cTn>
                              </p:par>
                            </p:childTnLst>
                          </p:cTn>
                        </p:par>
                        <p:par>
                          <p:cTn id="32" fill="hold">
                            <p:stCondLst>
                              <p:cond delay="4000"/>
                            </p:stCondLst>
                            <p:childTnLst>
                              <p:par>
                                <p:cTn id="33" presetID="22" presetClass="entr" presetSubtype="4" fill="hold" nodeType="afterEffect">
                                  <p:stCondLst>
                                    <p:cond delay="0"/>
                                  </p:stCondLst>
                                  <p:childTnLst>
                                    <p:set>
                                      <p:cBhvr>
                                        <p:cTn id="34" dur="1" fill="hold">
                                          <p:stCondLst>
                                            <p:cond delay="0"/>
                                          </p:stCondLst>
                                        </p:cTn>
                                        <p:tgtEl>
                                          <p:spTgt spid="140"/>
                                        </p:tgtEl>
                                        <p:attrNameLst>
                                          <p:attrName>style.visibility</p:attrName>
                                        </p:attrNameLst>
                                      </p:cBhvr>
                                      <p:to>
                                        <p:strVal val="visible"/>
                                      </p:to>
                                    </p:set>
                                    <p:animEffect transition="in" filter="wipe(down)">
                                      <p:cBhvr>
                                        <p:cTn id="35" dur="500"/>
                                        <p:tgtEl>
                                          <p:spTgt spid="140"/>
                                        </p:tgtEl>
                                      </p:cBhvr>
                                    </p:animEffect>
                                  </p:childTnLst>
                                </p:cTn>
                              </p:par>
                            </p:childTnLst>
                          </p:cTn>
                        </p:par>
                        <p:par>
                          <p:cTn id="36" fill="hold">
                            <p:stCondLst>
                              <p:cond delay="4500"/>
                            </p:stCondLst>
                            <p:childTnLst>
                              <p:par>
                                <p:cTn id="37" presetID="22" presetClass="entr" presetSubtype="2" fill="hold" nodeType="afterEffect">
                                  <p:stCondLst>
                                    <p:cond delay="0"/>
                                  </p:stCondLst>
                                  <p:childTnLst>
                                    <p:set>
                                      <p:cBhvr>
                                        <p:cTn id="38" dur="1" fill="hold">
                                          <p:stCondLst>
                                            <p:cond delay="0"/>
                                          </p:stCondLst>
                                        </p:cTn>
                                        <p:tgtEl>
                                          <p:spTgt spid="192"/>
                                        </p:tgtEl>
                                        <p:attrNameLst>
                                          <p:attrName>style.visibility</p:attrName>
                                        </p:attrNameLst>
                                      </p:cBhvr>
                                      <p:to>
                                        <p:strVal val="visible"/>
                                      </p:to>
                                    </p:set>
                                    <p:animEffect transition="in" filter="wipe(right)">
                                      <p:cBhvr>
                                        <p:cTn id="39" dur="500"/>
                                        <p:tgtEl>
                                          <p:spTgt spid="192"/>
                                        </p:tgtEl>
                                      </p:cBhvr>
                                    </p:animEffect>
                                  </p:childTnLst>
                                </p:cTn>
                              </p:par>
                            </p:childTnLst>
                          </p:cTn>
                        </p:par>
                        <p:par>
                          <p:cTn id="40" fill="hold">
                            <p:stCondLst>
                              <p:cond delay="5000"/>
                            </p:stCondLst>
                            <p:childTnLst>
                              <p:par>
                                <p:cTn id="41" presetID="22" presetClass="entr" presetSubtype="8" fill="hold" nodeType="afterEffect">
                                  <p:stCondLst>
                                    <p:cond delay="0"/>
                                  </p:stCondLst>
                                  <p:childTnLst>
                                    <p:set>
                                      <p:cBhvr>
                                        <p:cTn id="42" dur="1" fill="hold">
                                          <p:stCondLst>
                                            <p:cond delay="0"/>
                                          </p:stCondLst>
                                        </p:cTn>
                                        <p:tgtEl>
                                          <p:spTgt spid="184"/>
                                        </p:tgtEl>
                                        <p:attrNameLst>
                                          <p:attrName>style.visibility</p:attrName>
                                        </p:attrNameLst>
                                      </p:cBhvr>
                                      <p:to>
                                        <p:strVal val="visible"/>
                                      </p:to>
                                    </p:set>
                                    <p:animEffect transition="in" filter="wipe(left)">
                                      <p:cBhvr>
                                        <p:cTn id="43" dur="500"/>
                                        <p:tgtEl>
                                          <p:spTgt spid="184"/>
                                        </p:tgtEl>
                                      </p:cBhvr>
                                    </p:animEffect>
                                  </p:childTnLst>
                                </p:cTn>
                              </p:par>
                            </p:childTnLst>
                          </p:cTn>
                        </p:par>
                        <p:par>
                          <p:cTn id="44" fill="hold">
                            <p:stCondLst>
                              <p:cond delay="5500"/>
                            </p:stCondLst>
                            <p:childTnLst>
                              <p:par>
                                <p:cTn id="45" presetID="22" presetClass="entr" presetSubtype="4" fill="hold" nodeType="afterEffect">
                                  <p:stCondLst>
                                    <p:cond delay="0"/>
                                  </p:stCondLst>
                                  <p:childTnLst>
                                    <p:set>
                                      <p:cBhvr>
                                        <p:cTn id="46" dur="1" fill="hold">
                                          <p:stCondLst>
                                            <p:cond delay="0"/>
                                          </p:stCondLst>
                                        </p:cTn>
                                        <p:tgtEl>
                                          <p:spTgt spid="1027"/>
                                        </p:tgtEl>
                                        <p:attrNameLst>
                                          <p:attrName>style.visibility</p:attrName>
                                        </p:attrNameLst>
                                      </p:cBhvr>
                                      <p:to>
                                        <p:strVal val="visible"/>
                                      </p:to>
                                    </p:set>
                                    <p:animEffect transition="in" filter="wipe(down)">
                                      <p:cBhvr>
                                        <p:cTn id="47" dur="500"/>
                                        <p:tgtEl>
                                          <p:spTgt spid="1027"/>
                                        </p:tgtEl>
                                      </p:cBhvr>
                                    </p:animEffect>
                                  </p:childTnLst>
                                </p:cTn>
                              </p:par>
                            </p:childTnLst>
                          </p:cTn>
                        </p:par>
                        <p:par>
                          <p:cTn id="48" fill="hold">
                            <p:stCondLst>
                              <p:cond delay="6000"/>
                            </p:stCondLst>
                            <p:childTnLst>
                              <p:par>
                                <p:cTn id="49" presetID="22" presetClass="entr" presetSubtype="2" fill="hold" nodeType="afterEffect">
                                  <p:stCondLst>
                                    <p:cond delay="0"/>
                                  </p:stCondLst>
                                  <p:childTnLst>
                                    <p:set>
                                      <p:cBhvr>
                                        <p:cTn id="50" dur="1" fill="hold">
                                          <p:stCondLst>
                                            <p:cond delay="0"/>
                                          </p:stCondLst>
                                        </p:cTn>
                                        <p:tgtEl>
                                          <p:spTgt spid="10"/>
                                        </p:tgtEl>
                                        <p:attrNameLst>
                                          <p:attrName>style.visibility</p:attrName>
                                        </p:attrNameLst>
                                      </p:cBhvr>
                                      <p:to>
                                        <p:strVal val="visible"/>
                                      </p:to>
                                    </p:set>
                                    <p:animEffect transition="in" filter="wipe(right)">
                                      <p:cBhvr>
                                        <p:cTn id="51" dur="500"/>
                                        <p:tgtEl>
                                          <p:spTgt spid="10"/>
                                        </p:tgtEl>
                                      </p:cBhvr>
                                    </p:animEffect>
                                  </p:childTnLst>
                                </p:cTn>
                              </p:par>
                            </p:childTnLst>
                          </p:cTn>
                        </p:par>
                        <p:par>
                          <p:cTn id="52" fill="hold">
                            <p:stCondLst>
                              <p:cond delay="6500"/>
                            </p:stCondLst>
                            <p:childTnLst>
                              <p:par>
                                <p:cTn id="53" presetID="22" presetClass="entr" presetSubtype="8" fill="hold" nodeType="afterEffect">
                                  <p:stCondLst>
                                    <p:cond delay="0"/>
                                  </p:stCondLst>
                                  <p:childTnLst>
                                    <p:set>
                                      <p:cBhvr>
                                        <p:cTn id="54" dur="1" fill="hold">
                                          <p:stCondLst>
                                            <p:cond delay="0"/>
                                          </p:stCondLst>
                                        </p:cTn>
                                        <p:tgtEl>
                                          <p:spTgt spid="187"/>
                                        </p:tgtEl>
                                        <p:attrNameLst>
                                          <p:attrName>style.visibility</p:attrName>
                                        </p:attrNameLst>
                                      </p:cBhvr>
                                      <p:to>
                                        <p:strVal val="visible"/>
                                      </p:to>
                                    </p:set>
                                    <p:animEffect transition="in" filter="wipe(left)">
                                      <p:cBhvr>
                                        <p:cTn id="55" dur="500"/>
                                        <p:tgtEl>
                                          <p:spTgt spid="187"/>
                                        </p:tgtEl>
                                      </p:cBhvr>
                                    </p:animEffect>
                                  </p:childTnLst>
                                </p:cTn>
                              </p:par>
                            </p:childTnLst>
                          </p:cTn>
                        </p:par>
                        <p:par>
                          <p:cTn id="56" fill="hold">
                            <p:stCondLst>
                              <p:cond delay="7000"/>
                            </p:stCondLst>
                            <p:childTnLst>
                              <p:par>
                                <p:cTn id="57" presetID="22" presetClass="entr" presetSubtype="4" fill="hold" nodeType="afterEffect">
                                  <p:stCondLst>
                                    <p:cond delay="0"/>
                                  </p:stCondLst>
                                  <p:childTnLst>
                                    <p:set>
                                      <p:cBhvr>
                                        <p:cTn id="58" dur="1" fill="hold">
                                          <p:stCondLst>
                                            <p:cond delay="0"/>
                                          </p:stCondLst>
                                        </p:cTn>
                                        <p:tgtEl>
                                          <p:spTgt spid="142"/>
                                        </p:tgtEl>
                                        <p:attrNameLst>
                                          <p:attrName>style.visibility</p:attrName>
                                        </p:attrNameLst>
                                      </p:cBhvr>
                                      <p:to>
                                        <p:strVal val="visible"/>
                                      </p:to>
                                    </p:set>
                                    <p:animEffect transition="in" filter="wipe(down)">
                                      <p:cBhvr>
                                        <p:cTn id="59" dur="500"/>
                                        <p:tgtEl>
                                          <p:spTgt spid="142"/>
                                        </p:tgtEl>
                                      </p:cBhvr>
                                    </p:animEffect>
                                  </p:childTnLst>
                                </p:cTn>
                              </p:par>
                            </p:childTnLst>
                          </p:cTn>
                        </p:par>
                        <p:par>
                          <p:cTn id="60" fill="hold">
                            <p:stCondLst>
                              <p:cond delay="7500"/>
                            </p:stCondLst>
                            <p:childTnLst>
                              <p:par>
                                <p:cTn id="61" presetID="22" presetClass="entr" presetSubtype="2" fill="hold" nodeType="afterEffect">
                                  <p:stCondLst>
                                    <p:cond delay="0"/>
                                  </p:stCondLst>
                                  <p:childTnLst>
                                    <p:set>
                                      <p:cBhvr>
                                        <p:cTn id="62" dur="1" fill="hold">
                                          <p:stCondLst>
                                            <p:cond delay="0"/>
                                          </p:stCondLst>
                                        </p:cTn>
                                        <p:tgtEl>
                                          <p:spTgt spid="194"/>
                                        </p:tgtEl>
                                        <p:attrNameLst>
                                          <p:attrName>style.visibility</p:attrName>
                                        </p:attrNameLst>
                                      </p:cBhvr>
                                      <p:to>
                                        <p:strVal val="visible"/>
                                      </p:to>
                                    </p:set>
                                    <p:animEffect transition="in" filter="wipe(right)">
                                      <p:cBhvr>
                                        <p:cTn id="63" dur="500"/>
                                        <p:tgtEl>
                                          <p:spTgt spid="194"/>
                                        </p:tgtEl>
                                      </p:cBhvr>
                                    </p:animEffect>
                                  </p:childTnLst>
                                </p:cTn>
                              </p:par>
                            </p:childTnLst>
                          </p:cTn>
                        </p:par>
                        <p:par>
                          <p:cTn id="64" fill="hold">
                            <p:stCondLst>
                              <p:cond delay="8000"/>
                            </p:stCondLst>
                            <p:childTnLst>
                              <p:par>
                                <p:cTn id="65" presetID="22" presetClass="entr" presetSubtype="8" fill="hold" nodeType="afterEffect">
                                  <p:stCondLst>
                                    <p:cond delay="0"/>
                                  </p:stCondLst>
                                  <p:childTnLst>
                                    <p:set>
                                      <p:cBhvr>
                                        <p:cTn id="66" dur="1" fill="hold">
                                          <p:stCondLst>
                                            <p:cond delay="0"/>
                                          </p:stCondLst>
                                        </p:cTn>
                                        <p:tgtEl>
                                          <p:spTgt spid="169"/>
                                        </p:tgtEl>
                                        <p:attrNameLst>
                                          <p:attrName>style.visibility</p:attrName>
                                        </p:attrNameLst>
                                      </p:cBhvr>
                                      <p:to>
                                        <p:strVal val="visible"/>
                                      </p:to>
                                    </p:set>
                                    <p:animEffect transition="in" filter="wipe(left)">
                                      <p:cBhvr>
                                        <p:cTn id="67" dur="500"/>
                                        <p:tgtEl>
                                          <p:spTgt spid="169"/>
                                        </p:tgtEl>
                                      </p:cBhvr>
                                    </p:animEffect>
                                  </p:childTnLst>
                                </p:cTn>
                              </p:par>
                            </p:childTnLst>
                          </p:cTn>
                        </p:par>
                        <p:par>
                          <p:cTn id="68" fill="hold">
                            <p:stCondLst>
                              <p:cond delay="8500"/>
                            </p:stCondLst>
                            <p:childTnLst>
                              <p:par>
                                <p:cTn id="69" presetID="22" presetClass="entr" presetSubtype="4" fill="hold" nodeType="afterEffect">
                                  <p:stCondLst>
                                    <p:cond delay="0"/>
                                  </p:stCondLst>
                                  <p:childTnLst>
                                    <p:set>
                                      <p:cBhvr>
                                        <p:cTn id="70" dur="1" fill="hold">
                                          <p:stCondLst>
                                            <p:cond delay="0"/>
                                          </p:stCondLst>
                                        </p:cTn>
                                        <p:tgtEl>
                                          <p:spTgt spid="143"/>
                                        </p:tgtEl>
                                        <p:attrNameLst>
                                          <p:attrName>style.visibility</p:attrName>
                                        </p:attrNameLst>
                                      </p:cBhvr>
                                      <p:to>
                                        <p:strVal val="visible"/>
                                      </p:to>
                                    </p:set>
                                    <p:animEffect transition="in" filter="wipe(down)">
                                      <p:cBhvr>
                                        <p:cTn id="71" dur="500"/>
                                        <p:tgtEl>
                                          <p:spTgt spid="143"/>
                                        </p:tgtEl>
                                      </p:cBhvr>
                                    </p:animEffect>
                                  </p:childTnLst>
                                </p:cTn>
                              </p:par>
                            </p:childTnLst>
                          </p:cTn>
                        </p:par>
                        <p:par>
                          <p:cTn id="72" fill="hold">
                            <p:stCondLst>
                              <p:cond delay="9000"/>
                            </p:stCondLst>
                            <p:childTnLst>
                              <p:par>
                                <p:cTn id="73" presetID="22" presetClass="entr" presetSubtype="8" fill="hold" nodeType="afterEffect">
                                  <p:stCondLst>
                                    <p:cond delay="0"/>
                                  </p:stCondLst>
                                  <p:childTnLst>
                                    <p:set>
                                      <p:cBhvr>
                                        <p:cTn id="74" dur="1" fill="hold">
                                          <p:stCondLst>
                                            <p:cond delay="0"/>
                                          </p:stCondLst>
                                        </p:cTn>
                                        <p:tgtEl>
                                          <p:spTgt spid="195"/>
                                        </p:tgtEl>
                                        <p:attrNameLst>
                                          <p:attrName>style.visibility</p:attrName>
                                        </p:attrNameLst>
                                      </p:cBhvr>
                                      <p:to>
                                        <p:strVal val="visible"/>
                                      </p:to>
                                    </p:set>
                                    <p:animEffect transition="in" filter="wipe(left)">
                                      <p:cBhvr>
                                        <p:cTn id="75" dur="500"/>
                                        <p:tgtEl>
                                          <p:spTgt spid="195"/>
                                        </p:tgtEl>
                                      </p:cBhvr>
                                    </p:animEffect>
                                  </p:childTnLst>
                                </p:cTn>
                              </p:par>
                            </p:childTnLst>
                          </p:cTn>
                        </p:par>
                        <p:par>
                          <p:cTn id="76" fill="hold">
                            <p:stCondLst>
                              <p:cond delay="9500"/>
                            </p:stCondLst>
                            <p:childTnLst>
                              <p:par>
                                <p:cTn id="77" presetID="22" presetClass="entr" presetSubtype="8" fill="hold" nodeType="afterEffect">
                                  <p:stCondLst>
                                    <p:cond delay="0"/>
                                  </p:stCondLst>
                                  <p:childTnLst>
                                    <p:set>
                                      <p:cBhvr>
                                        <p:cTn id="78" dur="1" fill="hold">
                                          <p:stCondLst>
                                            <p:cond delay="0"/>
                                          </p:stCondLst>
                                        </p:cTn>
                                        <p:tgtEl>
                                          <p:spTgt spid="172"/>
                                        </p:tgtEl>
                                        <p:attrNameLst>
                                          <p:attrName>style.visibility</p:attrName>
                                        </p:attrNameLst>
                                      </p:cBhvr>
                                      <p:to>
                                        <p:strVal val="visible"/>
                                      </p:to>
                                    </p:set>
                                    <p:animEffect transition="in" filter="wipe(left)">
                                      <p:cBhvr>
                                        <p:cTn id="79" dur="500"/>
                                        <p:tgtEl>
                                          <p:spTgt spid="172"/>
                                        </p:tgtEl>
                                      </p:cBhvr>
                                    </p:animEffect>
                                  </p:childTnLst>
                                </p:cTn>
                              </p:par>
                            </p:childTnLst>
                          </p:cTn>
                        </p:par>
                        <p:par>
                          <p:cTn id="80" fill="hold">
                            <p:stCondLst>
                              <p:cond delay="10000"/>
                            </p:stCondLst>
                            <p:childTnLst>
                              <p:par>
                                <p:cTn id="81" presetID="22" presetClass="entr" presetSubtype="4" fill="hold" nodeType="afterEffect">
                                  <p:stCondLst>
                                    <p:cond delay="0"/>
                                  </p:stCondLst>
                                  <p:childTnLst>
                                    <p:set>
                                      <p:cBhvr>
                                        <p:cTn id="82" dur="1" fill="hold">
                                          <p:stCondLst>
                                            <p:cond delay="0"/>
                                          </p:stCondLst>
                                        </p:cTn>
                                        <p:tgtEl>
                                          <p:spTgt spid="145"/>
                                        </p:tgtEl>
                                        <p:attrNameLst>
                                          <p:attrName>style.visibility</p:attrName>
                                        </p:attrNameLst>
                                      </p:cBhvr>
                                      <p:to>
                                        <p:strVal val="visible"/>
                                      </p:to>
                                    </p:set>
                                    <p:animEffect transition="in" filter="wipe(down)">
                                      <p:cBhvr>
                                        <p:cTn id="83" dur="500"/>
                                        <p:tgtEl>
                                          <p:spTgt spid="145"/>
                                        </p:tgtEl>
                                      </p:cBhvr>
                                    </p:animEffect>
                                  </p:childTnLst>
                                </p:cTn>
                              </p:par>
                            </p:childTnLst>
                          </p:cTn>
                        </p:par>
                        <p:par>
                          <p:cTn id="84" fill="hold">
                            <p:stCondLst>
                              <p:cond delay="10500"/>
                            </p:stCondLst>
                            <p:childTnLst>
                              <p:par>
                                <p:cTn id="85" presetID="22" presetClass="entr" presetSubtype="2" fill="hold" nodeType="afterEffect">
                                  <p:stCondLst>
                                    <p:cond delay="0"/>
                                  </p:stCondLst>
                                  <p:childTnLst>
                                    <p:set>
                                      <p:cBhvr>
                                        <p:cTn id="86" dur="1" fill="hold">
                                          <p:stCondLst>
                                            <p:cond delay="0"/>
                                          </p:stCondLst>
                                        </p:cTn>
                                        <p:tgtEl>
                                          <p:spTgt spid="197"/>
                                        </p:tgtEl>
                                        <p:attrNameLst>
                                          <p:attrName>style.visibility</p:attrName>
                                        </p:attrNameLst>
                                      </p:cBhvr>
                                      <p:to>
                                        <p:strVal val="visible"/>
                                      </p:to>
                                    </p:set>
                                    <p:animEffect transition="in" filter="wipe(right)">
                                      <p:cBhvr>
                                        <p:cTn id="87" dur="500"/>
                                        <p:tgtEl>
                                          <p:spTgt spid="197"/>
                                        </p:tgtEl>
                                      </p:cBhvr>
                                    </p:animEffect>
                                  </p:childTnLst>
                                </p:cTn>
                              </p:par>
                            </p:childTnLst>
                          </p:cTn>
                        </p:par>
                        <p:par>
                          <p:cTn id="88" fill="hold">
                            <p:stCondLst>
                              <p:cond delay="11000"/>
                            </p:stCondLst>
                            <p:childTnLst>
                              <p:par>
                                <p:cTn id="89" presetID="22" presetClass="entr" presetSubtype="8" fill="hold" nodeType="afterEffect">
                                  <p:stCondLst>
                                    <p:cond delay="0"/>
                                  </p:stCondLst>
                                  <p:childTnLst>
                                    <p:set>
                                      <p:cBhvr>
                                        <p:cTn id="90" dur="1" fill="hold">
                                          <p:stCondLst>
                                            <p:cond delay="0"/>
                                          </p:stCondLst>
                                        </p:cTn>
                                        <p:tgtEl>
                                          <p:spTgt spid="175"/>
                                        </p:tgtEl>
                                        <p:attrNameLst>
                                          <p:attrName>style.visibility</p:attrName>
                                        </p:attrNameLst>
                                      </p:cBhvr>
                                      <p:to>
                                        <p:strVal val="visible"/>
                                      </p:to>
                                    </p:set>
                                    <p:animEffect transition="in" filter="wipe(left)">
                                      <p:cBhvr>
                                        <p:cTn id="91" dur="500"/>
                                        <p:tgtEl>
                                          <p:spTgt spid="175"/>
                                        </p:tgtEl>
                                      </p:cBhvr>
                                    </p:animEffect>
                                  </p:childTnLst>
                                </p:cTn>
                              </p:par>
                            </p:childTnLst>
                          </p:cTn>
                        </p:par>
                        <p:par>
                          <p:cTn id="92" fill="hold">
                            <p:stCondLst>
                              <p:cond delay="11500"/>
                            </p:stCondLst>
                            <p:childTnLst>
                              <p:par>
                                <p:cTn id="93" presetID="22" presetClass="entr" presetSubtype="4" fill="hold" nodeType="afterEffect">
                                  <p:stCondLst>
                                    <p:cond delay="0"/>
                                  </p:stCondLst>
                                  <p:childTnLst>
                                    <p:set>
                                      <p:cBhvr>
                                        <p:cTn id="94" dur="1" fill="hold">
                                          <p:stCondLst>
                                            <p:cond delay="0"/>
                                          </p:stCondLst>
                                        </p:cTn>
                                        <p:tgtEl>
                                          <p:spTgt spid="144"/>
                                        </p:tgtEl>
                                        <p:attrNameLst>
                                          <p:attrName>style.visibility</p:attrName>
                                        </p:attrNameLst>
                                      </p:cBhvr>
                                      <p:to>
                                        <p:strVal val="visible"/>
                                      </p:to>
                                    </p:set>
                                    <p:animEffect transition="in" filter="wipe(down)">
                                      <p:cBhvr>
                                        <p:cTn id="95" dur="500"/>
                                        <p:tgtEl>
                                          <p:spTgt spid="144"/>
                                        </p:tgtEl>
                                      </p:cBhvr>
                                    </p:animEffect>
                                  </p:childTnLst>
                                </p:cTn>
                              </p:par>
                            </p:childTnLst>
                          </p:cTn>
                        </p:par>
                        <p:par>
                          <p:cTn id="96" fill="hold">
                            <p:stCondLst>
                              <p:cond delay="12000"/>
                            </p:stCondLst>
                            <p:childTnLst>
                              <p:par>
                                <p:cTn id="97" presetID="22" presetClass="entr" presetSubtype="8" fill="hold" nodeType="afterEffect">
                                  <p:stCondLst>
                                    <p:cond delay="0"/>
                                  </p:stCondLst>
                                  <p:childTnLst>
                                    <p:set>
                                      <p:cBhvr>
                                        <p:cTn id="98" dur="1" fill="hold">
                                          <p:stCondLst>
                                            <p:cond delay="0"/>
                                          </p:stCondLst>
                                        </p:cTn>
                                        <p:tgtEl>
                                          <p:spTgt spid="196"/>
                                        </p:tgtEl>
                                        <p:attrNameLst>
                                          <p:attrName>style.visibility</p:attrName>
                                        </p:attrNameLst>
                                      </p:cBhvr>
                                      <p:to>
                                        <p:strVal val="visible"/>
                                      </p:to>
                                    </p:set>
                                    <p:animEffect transition="in" filter="wipe(left)">
                                      <p:cBhvr>
                                        <p:cTn id="99" dur="500"/>
                                        <p:tgtEl>
                                          <p:spTgt spid="196"/>
                                        </p:tgtEl>
                                      </p:cBhvr>
                                    </p:animEffect>
                                  </p:childTnLst>
                                </p:cTn>
                              </p:par>
                            </p:childTnLst>
                          </p:cTn>
                        </p:par>
                        <p:par>
                          <p:cTn id="100" fill="hold">
                            <p:stCondLst>
                              <p:cond delay="12500"/>
                            </p:stCondLst>
                            <p:childTnLst>
                              <p:par>
                                <p:cTn id="101" presetID="22" presetClass="entr" presetSubtype="8" fill="hold" nodeType="afterEffect">
                                  <p:stCondLst>
                                    <p:cond delay="0"/>
                                  </p:stCondLst>
                                  <p:childTnLst>
                                    <p:set>
                                      <p:cBhvr>
                                        <p:cTn id="102" dur="1" fill="hold">
                                          <p:stCondLst>
                                            <p:cond delay="0"/>
                                          </p:stCondLst>
                                        </p:cTn>
                                        <p:tgtEl>
                                          <p:spTgt spid="178"/>
                                        </p:tgtEl>
                                        <p:attrNameLst>
                                          <p:attrName>style.visibility</p:attrName>
                                        </p:attrNameLst>
                                      </p:cBhvr>
                                      <p:to>
                                        <p:strVal val="visible"/>
                                      </p:to>
                                    </p:set>
                                    <p:animEffect transition="in" filter="wipe(left)">
                                      <p:cBhvr>
                                        <p:cTn id="103" dur="500"/>
                                        <p:tgtEl>
                                          <p:spTgt spid="178"/>
                                        </p:tgtEl>
                                      </p:cBhvr>
                                    </p:animEffect>
                                  </p:childTnLst>
                                </p:cTn>
                              </p:par>
                            </p:childTnLst>
                          </p:cTn>
                        </p:par>
                        <p:par>
                          <p:cTn id="104" fill="hold">
                            <p:stCondLst>
                              <p:cond delay="13000"/>
                            </p:stCondLst>
                            <p:childTnLst>
                              <p:par>
                                <p:cTn id="105" presetID="22" presetClass="entr" presetSubtype="4" fill="hold" nodeType="afterEffect">
                                  <p:stCondLst>
                                    <p:cond delay="0"/>
                                  </p:stCondLst>
                                  <p:childTnLst>
                                    <p:set>
                                      <p:cBhvr>
                                        <p:cTn id="106" dur="1" fill="hold">
                                          <p:stCondLst>
                                            <p:cond delay="0"/>
                                          </p:stCondLst>
                                        </p:cTn>
                                        <p:tgtEl>
                                          <p:spTgt spid="152"/>
                                        </p:tgtEl>
                                        <p:attrNameLst>
                                          <p:attrName>style.visibility</p:attrName>
                                        </p:attrNameLst>
                                      </p:cBhvr>
                                      <p:to>
                                        <p:strVal val="visible"/>
                                      </p:to>
                                    </p:set>
                                    <p:animEffect transition="in" filter="wipe(down)">
                                      <p:cBhvr>
                                        <p:cTn id="107" dur="500"/>
                                        <p:tgtEl>
                                          <p:spTgt spid="152"/>
                                        </p:tgtEl>
                                      </p:cBhvr>
                                    </p:animEffect>
                                  </p:childTnLst>
                                </p:cTn>
                              </p:par>
                            </p:childTnLst>
                          </p:cTn>
                        </p:par>
                        <p:par>
                          <p:cTn id="108" fill="hold">
                            <p:stCondLst>
                              <p:cond delay="13500"/>
                            </p:stCondLst>
                            <p:childTnLst>
                              <p:par>
                                <p:cTn id="109" presetID="22" presetClass="entr" presetSubtype="4" fill="hold" nodeType="afterEffect">
                                  <p:stCondLst>
                                    <p:cond delay="0"/>
                                  </p:stCondLst>
                                  <p:childTnLst>
                                    <p:set>
                                      <p:cBhvr>
                                        <p:cTn id="110" dur="1" fill="hold">
                                          <p:stCondLst>
                                            <p:cond delay="0"/>
                                          </p:stCondLst>
                                        </p:cTn>
                                        <p:tgtEl>
                                          <p:spTgt spid="217"/>
                                        </p:tgtEl>
                                        <p:attrNameLst>
                                          <p:attrName>style.visibility</p:attrName>
                                        </p:attrNameLst>
                                      </p:cBhvr>
                                      <p:to>
                                        <p:strVal val="visible"/>
                                      </p:to>
                                    </p:set>
                                    <p:animEffect transition="in" filter="wipe(down)">
                                      <p:cBhvr>
                                        <p:cTn id="111" dur="500"/>
                                        <p:tgtEl>
                                          <p:spTgt spid="217"/>
                                        </p:tgtEl>
                                      </p:cBhvr>
                                    </p:animEffect>
                                  </p:childTnLst>
                                </p:cTn>
                              </p:par>
                            </p:childTnLst>
                          </p:cTn>
                        </p:par>
                        <p:par>
                          <p:cTn id="112" fill="hold">
                            <p:stCondLst>
                              <p:cond delay="14000"/>
                            </p:stCondLst>
                            <p:childTnLst>
                              <p:par>
                                <p:cTn id="113" presetID="22" presetClass="entr" presetSubtype="8" fill="hold" nodeType="afterEffect">
                                  <p:stCondLst>
                                    <p:cond delay="0"/>
                                  </p:stCondLst>
                                  <p:childTnLst>
                                    <p:set>
                                      <p:cBhvr>
                                        <p:cTn id="114" dur="1" fill="hold">
                                          <p:stCondLst>
                                            <p:cond delay="0"/>
                                          </p:stCondLst>
                                        </p:cTn>
                                        <p:tgtEl>
                                          <p:spTgt spid="8"/>
                                        </p:tgtEl>
                                        <p:attrNameLst>
                                          <p:attrName>style.visibility</p:attrName>
                                        </p:attrNameLst>
                                      </p:cBhvr>
                                      <p:to>
                                        <p:strVal val="visible"/>
                                      </p:to>
                                    </p:set>
                                    <p:animEffect transition="in" filter="wipe(left)">
                                      <p:cBhvr>
                                        <p:cTn id="115" dur="500"/>
                                        <p:tgtEl>
                                          <p:spTgt spid="8"/>
                                        </p:tgtEl>
                                      </p:cBhvr>
                                    </p:animEffect>
                                  </p:childTnLst>
                                </p:cTn>
                              </p:par>
                            </p:childTnLst>
                          </p:cTn>
                        </p:par>
                        <p:par>
                          <p:cTn id="116" fill="hold">
                            <p:stCondLst>
                              <p:cond delay="14500"/>
                            </p:stCondLst>
                            <p:childTnLst>
                              <p:par>
                                <p:cTn id="117" presetID="22" presetClass="entr" presetSubtype="4" fill="hold" nodeType="afterEffect">
                                  <p:stCondLst>
                                    <p:cond delay="0"/>
                                  </p:stCondLst>
                                  <p:childTnLst>
                                    <p:set>
                                      <p:cBhvr>
                                        <p:cTn id="118" dur="1" fill="hold">
                                          <p:stCondLst>
                                            <p:cond delay="0"/>
                                          </p:stCondLst>
                                        </p:cTn>
                                        <p:tgtEl>
                                          <p:spTgt spid="150"/>
                                        </p:tgtEl>
                                        <p:attrNameLst>
                                          <p:attrName>style.visibility</p:attrName>
                                        </p:attrNameLst>
                                      </p:cBhvr>
                                      <p:to>
                                        <p:strVal val="visible"/>
                                      </p:to>
                                    </p:set>
                                    <p:animEffect transition="in" filter="wipe(down)">
                                      <p:cBhvr>
                                        <p:cTn id="119" dur="500"/>
                                        <p:tgtEl>
                                          <p:spTgt spid="150"/>
                                        </p:tgtEl>
                                      </p:cBhvr>
                                    </p:animEffect>
                                  </p:childTnLst>
                                </p:cTn>
                              </p:par>
                            </p:childTnLst>
                          </p:cTn>
                        </p:par>
                        <p:par>
                          <p:cTn id="120" fill="hold">
                            <p:stCondLst>
                              <p:cond delay="15000"/>
                            </p:stCondLst>
                            <p:childTnLst>
                              <p:par>
                                <p:cTn id="121" presetID="22" presetClass="entr" presetSubtype="4" fill="hold" nodeType="afterEffect">
                                  <p:stCondLst>
                                    <p:cond delay="0"/>
                                  </p:stCondLst>
                                  <p:childTnLst>
                                    <p:set>
                                      <p:cBhvr>
                                        <p:cTn id="122" dur="1" fill="hold">
                                          <p:stCondLst>
                                            <p:cond delay="0"/>
                                          </p:stCondLst>
                                        </p:cTn>
                                        <p:tgtEl>
                                          <p:spTgt spid="208"/>
                                        </p:tgtEl>
                                        <p:attrNameLst>
                                          <p:attrName>style.visibility</p:attrName>
                                        </p:attrNameLst>
                                      </p:cBhvr>
                                      <p:to>
                                        <p:strVal val="visible"/>
                                      </p:to>
                                    </p:set>
                                    <p:animEffect transition="in" filter="wipe(down)">
                                      <p:cBhvr>
                                        <p:cTn id="123" dur="500"/>
                                        <p:tgtEl>
                                          <p:spTgt spid="208"/>
                                        </p:tgtEl>
                                      </p:cBhvr>
                                    </p:animEffect>
                                  </p:childTnLst>
                                </p:cTn>
                              </p:par>
                            </p:childTnLst>
                          </p:cTn>
                        </p:par>
                        <p:par>
                          <p:cTn id="124" fill="hold">
                            <p:stCondLst>
                              <p:cond delay="15500"/>
                            </p:stCondLst>
                            <p:childTnLst>
                              <p:par>
                                <p:cTn id="125" presetID="22" presetClass="entr" presetSubtype="8" fill="hold" nodeType="afterEffect">
                                  <p:stCondLst>
                                    <p:cond delay="0"/>
                                  </p:stCondLst>
                                  <p:childTnLst>
                                    <p:set>
                                      <p:cBhvr>
                                        <p:cTn id="126" dur="1" fill="hold">
                                          <p:stCondLst>
                                            <p:cond delay="0"/>
                                          </p:stCondLst>
                                        </p:cTn>
                                        <p:tgtEl>
                                          <p:spTgt spid="154"/>
                                        </p:tgtEl>
                                        <p:attrNameLst>
                                          <p:attrName>style.visibility</p:attrName>
                                        </p:attrNameLst>
                                      </p:cBhvr>
                                      <p:to>
                                        <p:strVal val="visible"/>
                                      </p:to>
                                    </p:set>
                                    <p:animEffect transition="in" filter="wipe(left)">
                                      <p:cBhvr>
                                        <p:cTn id="127" dur="500"/>
                                        <p:tgtEl>
                                          <p:spTgt spid="154"/>
                                        </p:tgtEl>
                                      </p:cBhvr>
                                    </p:animEffect>
                                  </p:childTnLst>
                                </p:cTn>
                              </p:par>
                            </p:childTnLst>
                          </p:cTn>
                        </p:par>
                        <p:par>
                          <p:cTn id="128" fill="hold">
                            <p:stCondLst>
                              <p:cond delay="16000"/>
                            </p:stCondLst>
                            <p:childTnLst>
                              <p:par>
                                <p:cTn id="129" presetID="22" presetClass="entr" presetSubtype="4" fill="hold" nodeType="afterEffect">
                                  <p:stCondLst>
                                    <p:cond delay="0"/>
                                  </p:stCondLst>
                                  <p:childTnLst>
                                    <p:set>
                                      <p:cBhvr>
                                        <p:cTn id="130" dur="1" fill="hold">
                                          <p:stCondLst>
                                            <p:cond delay="0"/>
                                          </p:stCondLst>
                                        </p:cTn>
                                        <p:tgtEl>
                                          <p:spTgt spid="151"/>
                                        </p:tgtEl>
                                        <p:attrNameLst>
                                          <p:attrName>style.visibility</p:attrName>
                                        </p:attrNameLst>
                                      </p:cBhvr>
                                      <p:to>
                                        <p:strVal val="visible"/>
                                      </p:to>
                                    </p:set>
                                    <p:animEffect transition="in" filter="wipe(down)">
                                      <p:cBhvr>
                                        <p:cTn id="131" dur="500"/>
                                        <p:tgtEl>
                                          <p:spTgt spid="151"/>
                                        </p:tgtEl>
                                      </p:cBhvr>
                                    </p:animEffect>
                                  </p:childTnLst>
                                </p:cTn>
                              </p:par>
                            </p:childTnLst>
                          </p:cTn>
                        </p:par>
                        <p:par>
                          <p:cTn id="132" fill="hold">
                            <p:stCondLst>
                              <p:cond delay="16500"/>
                            </p:stCondLst>
                            <p:childTnLst>
                              <p:par>
                                <p:cTn id="133" presetID="22" presetClass="entr" presetSubtype="4" fill="hold" nodeType="afterEffect">
                                  <p:stCondLst>
                                    <p:cond delay="0"/>
                                  </p:stCondLst>
                                  <p:childTnLst>
                                    <p:set>
                                      <p:cBhvr>
                                        <p:cTn id="134" dur="1" fill="hold">
                                          <p:stCondLst>
                                            <p:cond delay="0"/>
                                          </p:stCondLst>
                                        </p:cTn>
                                        <p:tgtEl>
                                          <p:spTgt spid="207"/>
                                        </p:tgtEl>
                                        <p:attrNameLst>
                                          <p:attrName>style.visibility</p:attrName>
                                        </p:attrNameLst>
                                      </p:cBhvr>
                                      <p:to>
                                        <p:strVal val="visible"/>
                                      </p:to>
                                    </p:set>
                                    <p:animEffect transition="in" filter="wipe(down)">
                                      <p:cBhvr>
                                        <p:cTn id="135" dur="500"/>
                                        <p:tgtEl>
                                          <p:spTgt spid="207"/>
                                        </p:tgtEl>
                                      </p:cBhvr>
                                    </p:animEffect>
                                  </p:childTnLst>
                                </p:cTn>
                              </p:par>
                            </p:childTnLst>
                          </p:cTn>
                        </p:par>
                        <p:par>
                          <p:cTn id="136" fill="hold">
                            <p:stCondLst>
                              <p:cond delay="17000"/>
                            </p:stCondLst>
                            <p:childTnLst>
                              <p:par>
                                <p:cTn id="137" presetID="22" presetClass="entr" presetSubtype="8" fill="hold" nodeType="afterEffect">
                                  <p:stCondLst>
                                    <p:cond delay="0"/>
                                  </p:stCondLst>
                                  <p:childTnLst>
                                    <p:set>
                                      <p:cBhvr>
                                        <p:cTn id="138" dur="1" fill="hold">
                                          <p:stCondLst>
                                            <p:cond delay="0"/>
                                          </p:stCondLst>
                                        </p:cTn>
                                        <p:tgtEl>
                                          <p:spTgt spid="157"/>
                                        </p:tgtEl>
                                        <p:attrNameLst>
                                          <p:attrName>style.visibility</p:attrName>
                                        </p:attrNameLst>
                                      </p:cBhvr>
                                      <p:to>
                                        <p:strVal val="visible"/>
                                      </p:to>
                                    </p:set>
                                    <p:animEffect transition="in" filter="wipe(left)">
                                      <p:cBhvr>
                                        <p:cTn id="139" dur="500"/>
                                        <p:tgtEl>
                                          <p:spTgt spid="157"/>
                                        </p:tgtEl>
                                      </p:cBhvr>
                                    </p:animEffect>
                                  </p:childTnLst>
                                </p:cTn>
                              </p:par>
                            </p:childTnLst>
                          </p:cTn>
                        </p:par>
                        <p:par>
                          <p:cTn id="140" fill="hold">
                            <p:stCondLst>
                              <p:cond delay="17500"/>
                            </p:stCondLst>
                            <p:childTnLst>
                              <p:par>
                                <p:cTn id="141" presetID="22" presetClass="entr" presetSubtype="4" fill="hold" nodeType="afterEffect">
                                  <p:stCondLst>
                                    <p:cond delay="0"/>
                                  </p:stCondLst>
                                  <p:childTnLst>
                                    <p:set>
                                      <p:cBhvr>
                                        <p:cTn id="142" dur="1" fill="hold">
                                          <p:stCondLst>
                                            <p:cond delay="0"/>
                                          </p:stCondLst>
                                        </p:cTn>
                                        <p:tgtEl>
                                          <p:spTgt spid="147"/>
                                        </p:tgtEl>
                                        <p:attrNameLst>
                                          <p:attrName>style.visibility</p:attrName>
                                        </p:attrNameLst>
                                      </p:cBhvr>
                                      <p:to>
                                        <p:strVal val="visible"/>
                                      </p:to>
                                    </p:set>
                                    <p:animEffect transition="in" filter="wipe(down)">
                                      <p:cBhvr>
                                        <p:cTn id="143" dur="500"/>
                                        <p:tgtEl>
                                          <p:spTgt spid="147"/>
                                        </p:tgtEl>
                                      </p:cBhvr>
                                    </p:animEffect>
                                  </p:childTnLst>
                                </p:cTn>
                              </p:par>
                            </p:childTnLst>
                          </p:cTn>
                        </p:par>
                        <p:par>
                          <p:cTn id="144" fill="hold">
                            <p:stCondLst>
                              <p:cond delay="18000"/>
                            </p:stCondLst>
                            <p:childTnLst>
                              <p:par>
                                <p:cTn id="145" presetID="22" presetClass="entr" presetSubtype="8" fill="hold" nodeType="afterEffect">
                                  <p:stCondLst>
                                    <p:cond delay="0"/>
                                  </p:stCondLst>
                                  <p:childTnLst>
                                    <p:set>
                                      <p:cBhvr>
                                        <p:cTn id="146" dur="1" fill="hold">
                                          <p:stCondLst>
                                            <p:cond delay="0"/>
                                          </p:stCondLst>
                                        </p:cTn>
                                        <p:tgtEl>
                                          <p:spTgt spid="204"/>
                                        </p:tgtEl>
                                        <p:attrNameLst>
                                          <p:attrName>style.visibility</p:attrName>
                                        </p:attrNameLst>
                                      </p:cBhvr>
                                      <p:to>
                                        <p:strVal val="visible"/>
                                      </p:to>
                                    </p:set>
                                    <p:animEffect transition="in" filter="wipe(left)">
                                      <p:cBhvr>
                                        <p:cTn id="147" dur="500"/>
                                        <p:tgtEl>
                                          <p:spTgt spid="204"/>
                                        </p:tgtEl>
                                      </p:cBhvr>
                                    </p:animEffect>
                                  </p:childTnLst>
                                </p:cTn>
                              </p:par>
                            </p:childTnLst>
                          </p:cTn>
                        </p:par>
                        <p:par>
                          <p:cTn id="148" fill="hold">
                            <p:stCondLst>
                              <p:cond delay="18500"/>
                            </p:stCondLst>
                            <p:childTnLst>
                              <p:par>
                                <p:cTn id="149" presetID="22" presetClass="entr" presetSubtype="8" fill="hold" nodeType="afterEffect">
                                  <p:stCondLst>
                                    <p:cond delay="0"/>
                                  </p:stCondLst>
                                  <p:childTnLst>
                                    <p:set>
                                      <p:cBhvr>
                                        <p:cTn id="150" dur="1" fill="hold">
                                          <p:stCondLst>
                                            <p:cond delay="0"/>
                                          </p:stCondLst>
                                        </p:cTn>
                                        <p:tgtEl>
                                          <p:spTgt spid="160"/>
                                        </p:tgtEl>
                                        <p:attrNameLst>
                                          <p:attrName>style.visibility</p:attrName>
                                        </p:attrNameLst>
                                      </p:cBhvr>
                                      <p:to>
                                        <p:strVal val="visible"/>
                                      </p:to>
                                    </p:set>
                                    <p:animEffect transition="in" filter="wipe(left)">
                                      <p:cBhvr>
                                        <p:cTn id="151" dur="500"/>
                                        <p:tgtEl>
                                          <p:spTgt spid="160"/>
                                        </p:tgtEl>
                                      </p:cBhvr>
                                    </p:animEffect>
                                  </p:childTnLst>
                                </p:cTn>
                              </p:par>
                            </p:childTnLst>
                          </p:cTn>
                        </p:par>
                        <p:par>
                          <p:cTn id="152" fill="hold">
                            <p:stCondLst>
                              <p:cond delay="19000"/>
                            </p:stCondLst>
                            <p:childTnLst>
                              <p:par>
                                <p:cTn id="153" presetID="22" presetClass="entr" presetSubtype="4" fill="hold" nodeType="afterEffect">
                                  <p:stCondLst>
                                    <p:cond delay="0"/>
                                  </p:stCondLst>
                                  <p:childTnLst>
                                    <p:set>
                                      <p:cBhvr>
                                        <p:cTn id="154" dur="1" fill="hold">
                                          <p:stCondLst>
                                            <p:cond delay="0"/>
                                          </p:stCondLst>
                                        </p:cTn>
                                        <p:tgtEl>
                                          <p:spTgt spid="148"/>
                                        </p:tgtEl>
                                        <p:attrNameLst>
                                          <p:attrName>style.visibility</p:attrName>
                                        </p:attrNameLst>
                                      </p:cBhvr>
                                      <p:to>
                                        <p:strVal val="visible"/>
                                      </p:to>
                                    </p:set>
                                    <p:animEffect transition="in" filter="wipe(down)">
                                      <p:cBhvr>
                                        <p:cTn id="155" dur="500"/>
                                        <p:tgtEl>
                                          <p:spTgt spid="148"/>
                                        </p:tgtEl>
                                      </p:cBhvr>
                                    </p:animEffect>
                                  </p:childTnLst>
                                </p:cTn>
                              </p:par>
                            </p:childTnLst>
                          </p:cTn>
                        </p:par>
                        <p:par>
                          <p:cTn id="156" fill="hold">
                            <p:stCondLst>
                              <p:cond delay="19500"/>
                            </p:stCondLst>
                            <p:childTnLst>
                              <p:par>
                                <p:cTn id="157" presetID="22" presetClass="entr" presetSubtype="8" fill="hold" nodeType="afterEffect">
                                  <p:stCondLst>
                                    <p:cond delay="0"/>
                                  </p:stCondLst>
                                  <p:childTnLst>
                                    <p:set>
                                      <p:cBhvr>
                                        <p:cTn id="158" dur="1" fill="hold">
                                          <p:stCondLst>
                                            <p:cond delay="0"/>
                                          </p:stCondLst>
                                        </p:cTn>
                                        <p:tgtEl>
                                          <p:spTgt spid="202"/>
                                        </p:tgtEl>
                                        <p:attrNameLst>
                                          <p:attrName>style.visibility</p:attrName>
                                        </p:attrNameLst>
                                      </p:cBhvr>
                                      <p:to>
                                        <p:strVal val="visible"/>
                                      </p:to>
                                    </p:set>
                                    <p:animEffect transition="in" filter="wipe(left)">
                                      <p:cBhvr>
                                        <p:cTn id="159" dur="500"/>
                                        <p:tgtEl>
                                          <p:spTgt spid="202"/>
                                        </p:tgtEl>
                                      </p:cBhvr>
                                    </p:animEffect>
                                  </p:childTnLst>
                                </p:cTn>
                              </p:par>
                            </p:childTnLst>
                          </p:cTn>
                        </p:par>
                        <p:par>
                          <p:cTn id="160" fill="hold">
                            <p:stCondLst>
                              <p:cond delay="20000"/>
                            </p:stCondLst>
                            <p:childTnLst>
                              <p:par>
                                <p:cTn id="161" presetID="22" presetClass="entr" presetSubtype="8" fill="hold" nodeType="afterEffect">
                                  <p:stCondLst>
                                    <p:cond delay="0"/>
                                  </p:stCondLst>
                                  <p:childTnLst>
                                    <p:set>
                                      <p:cBhvr>
                                        <p:cTn id="162" dur="1" fill="hold">
                                          <p:stCondLst>
                                            <p:cond delay="0"/>
                                          </p:stCondLst>
                                        </p:cTn>
                                        <p:tgtEl>
                                          <p:spTgt spid="163"/>
                                        </p:tgtEl>
                                        <p:attrNameLst>
                                          <p:attrName>style.visibility</p:attrName>
                                        </p:attrNameLst>
                                      </p:cBhvr>
                                      <p:to>
                                        <p:strVal val="visible"/>
                                      </p:to>
                                    </p:set>
                                    <p:animEffect transition="in" filter="wipe(left)">
                                      <p:cBhvr>
                                        <p:cTn id="163" dur="500"/>
                                        <p:tgtEl>
                                          <p:spTgt spid="163"/>
                                        </p:tgtEl>
                                      </p:cBhvr>
                                    </p:animEffect>
                                  </p:childTnLst>
                                </p:cTn>
                              </p:par>
                            </p:childTnLst>
                          </p:cTn>
                        </p:par>
                        <p:par>
                          <p:cTn id="164" fill="hold">
                            <p:stCondLst>
                              <p:cond delay="20500"/>
                            </p:stCondLst>
                            <p:childTnLst>
                              <p:par>
                                <p:cTn id="165" presetID="22" presetClass="entr" presetSubtype="4" fill="hold" nodeType="afterEffect">
                                  <p:stCondLst>
                                    <p:cond delay="0"/>
                                  </p:stCondLst>
                                  <p:childTnLst>
                                    <p:set>
                                      <p:cBhvr>
                                        <p:cTn id="166" dur="1" fill="hold">
                                          <p:stCondLst>
                                            <p:cond delay="0"/>
                                          </p:stCondLst>
                                        </p:cTn>
                                        <p:tgtEl>
                                          <p:spTgt spid="149"/>
                                        </p:tgtEl>
                                        <p:attrNameLst>
                                          <p:attrName>style.visibility</p:attrName>
                                        </p:attrNameLst>
                                      </p:cBhvr>
                                      <p:to>
                                        <p:strVal val="visible"/>
                                      </p:to>
                                    </p:set>
                                    <p:animEffect transition="in" filter="wipe(down)">
                                      <p:cBhvr>
                                        <p:cTn id="167" dur="500"/>
                                        <p:tgtEl>
                                          <p:spTgt spid="149"/>
                                        </p:tgtEl>
                                      </p:cBhvr>
                                    </p:animEffect>
                                  </p:childTnLst>
                                </p:cTn>
                              </p:par>
                            </p:childTnLst>
                          </p:cTn>
                        </p:par>
                        <p:par>
                          <p:cTn id="168" fill="hold">
                            <p:stCondLst>
                              <p:cond delay="21000"/>
                            </p:stCondLst>
                            <p:childTnLst>
                              <p:par>
                                <p:cTn id="169" presetID="22" presetClass="entr" presetSubtype="8" fill="hold" nodeType="afterEffect">
                                  <p:stCondLst>
                                    <p:cond delay="0"/>
                                  </p:stCondLst>
                                  <p:childTnLst>
                                    <p:set>
                                      <p:cBhvr>
                                        <p:cTn id="170" dur="1" fill="hold">
                                          <p:stCondLst>
                                            <p:cond delay="0"/>
                                          </p:stCondLst>
                                        </p:cTn>
                                        <p:tgtEl>
                                          <p:spTgt spid="216"/>
                                        </p:tgtEl>
                                        <p:attrNameLst>
                                          <p:attrName>style.visibility</p:attrName>
                                        </p:attrNameLst>
                                      </p:cBhvr>
                                      <p:to>
                                        <p:strVal val="visible"/>
                                      </p:to>
                                    </p:set>
                                    <p:animEffect transition="in" filter="wipe(left)">
                                      <p:cBhvr>
                                        <p:cTn id="171" dur="500"/>
                                        <p:tgtEl>
                                          <p:spTgt spid="216"/>
                                        </p:tgtEl>
                                      </p:cBhvr>
                                    </p:animEffect>
                                  </p:childTnLst>
                                </p:cTn>
                              </p:par>
                            </p:childTnLst>
                          </p:cTn>
                        </p:par>
                        <p:par>
                          <p:cTn id="172" fill="hold">
                            <p:stCondLst>
                              <p:cond delay="21500"/>
                            </p:stCondLst>
                            <p:childTnLst>
                              <p:par>
                                <p:cTn id="173" presetID="22" presetClass="entr" presetSubtype="8" fill="hold" nodeType="afterEffect">
                                  <p:stCondLst>
                                    <p:cond delay="0"/>
                                  </p:stCondLst>
                                  <p:childTnLst>
                                    <p:set>
                                      <p:cBhvr>
                                        <p:cTn id="174" dur="1" fill="hold">
                                          <p:stCondLst>
                                            <p:cond delay="0"/>
                                          </p:stCondLst>
                                        </p:cTn>
                                        <p:tgtEl>
                                          <p:spTgt spid="166"/>
                                        </p:tgtEl>
                                        <p:attrNameLst>
                                          <p:attrName>style.visibility</p:attrName>
                                        </p:attrNameLst>
                                      </p:cBhvr>
                                      <p:to>
                                        <p:strVal val="visible"/>
                                      </p:to>
                                    </p:set>
                                    <p:animEffect transition="in" filter="wipe(left)">
                                      <p:cBhvr>
                                        <p:cTn id="175" dur="500"/>
                                        <p:tgtEl>
                                          <p:spTgt spid="166"/>
                                        </p:tgtEl>
                                      </p:cBhvr>
                                    </p:animEffect>
                                  </p:childTnLst>
                                </p:cTn>
                              </p:par>
                            </p:childTnLst>
                          </p:cTn>
                        </p:par>
                        <p:par>
                          <p:cTn id="176" fill="hold">
                            <p:stCondLst>
                              <p:cond delay="22000"/>
                            </p:stCondLst>
                            <p:childTnLst>
                              <p:par>
                                <p:cTn id="177" presetID="22" presetClass="entr" presetSubtype="4" fill="hold" nodeType="afterEffect">
                                  <p:stCondLst>
                                    <p:cond delay="0"/>
                                  </p:stCondLst>
                                  <p:childTnLst>
                                    <p:set>
                                      <p:cBhvr>
                                        <p:cTn id="178" dur="1" fill="hold">
                                          <p:stCondLst>
                                            <p:cond delay="0"/>
                                          </p:stCondLst>
                                        </p:cTn>
                                        <p:tgtEl>
                                          <p:spTgt spid="146"/>
                                        </p:tgtEl>
                                        <p:attrNameLst>
                                          <p:attrName>style.visibility</p:attrName>
                                        </p:attrNameLst>
                                      </p:cBhvr>
                                      <p:to>
                                        <p:strVal val="visible"/>
                                      </p:to>
                                    </p:set>
                                    <p:animEffect transition="in" filter="wipe(down)">
                                      <p:cBhvr>
                                        <p:cTn id="179" dur="500"/>
                                        <p:tgtEl>
                                          <p:spTgt spid="146"/>
                                        </p:tgtEl>
                                      </p:cBhvr>
                                    </p:animEffect>
                                  </p:childTnLst>
                                </p:cTn>
                              </p:par>
                            </p:childTnLst>
                          </p:cTn>
                        </p:par>
                        <p:par>
                          <p:cTn id="180" fill="hold">
                            <p:stCondLst>
                              <p:cond delay="22500"/>
                            </p:stCondLst>
                            <p:childTnLst>
                              <p:par>
                                <p:cTn id="181" presetID="22" presetClass="entr" presetSubtype="1" fill="hold" nodeType="afterEffect">
                                  <p:stCondLst>
                                    <p:cond delay="0"/>
                                  </p:stCondLst>
                                  <p:childTnLst>
                                    <p:set>
                                      <p:cBhvr>
                                        <p:cTn id="182" dur="1" fill="hold">
                                          <p:stCondLst>
                                            <p:cond delay="0"/>
                                          </p:stCondLst>
                                        </p:cTn>
                                        <p:tgtEl>
                                          <p:spTgt spid="213"/>
                                        </p:tgtEl>
                                        <p:attrNameLst>
                                          <p:attrName>style.visibility</p:attrName>
                                        </p:attrNameLst>
                                      </p:cBhvr>
                                      <p:to>
                                        <p:strVal val="visible"/>
                                      </p:to>
                                    </p:set>
                                    <p:animEffect transition="in" filter="wipe(up)">
                                      <p:cBhvr>
                                        <p:cTn id="183" dur="500"/>
                                        <p:tgtEl>
                                          <p:spTgt spid="213"/>
                                        </p:tgtEl>
                                      </p:cBhvr>
                                    </p:animEffect>
                                  </p:childTnLst>
                                </p:cTn>
                              </p:par>
                            </p:childTnLst>
                          </p:cTn>
                        </p:par>
                        <p:par>
                          <p:cTn id="184" fill="hold">
                            <p:stCondLst>
                              <p:cond delay="23000"/>
                            </p:stCondLst>
                            <p:childTnLst>
                              <p:par>
                                <p:cTn id="185" presetID="22" presetClass="entr" presetSubtype="8" fill="hold" nodeType="afterEffect">
                                  <p:stCondLst>
                                    <p:cond delay="0"/>
                                  </p:stCondLst>
                                  <p:childTnLst>
                                    <p:set>
                                      <p:cBhvr>
                                        <p:cTn id="186" dur="1" fill="hold">
                                          <p:stCondLst>
                                            <p:cond delay="0"/>
                                          </p:stCondLst>
                                        </p:cTn>
                                        <p:tgtEl>
                                          <p:spTgt spid="209"/>
                                        </p:tgtEl>
                                        <p:attrNameLst>
                                          <p:attrName>style.visibility</p:attrName>
                                        </p:attrNameLst>
                                      </p:cBhvr>
                                      <p:to>
                                        <p:strVal val="visible"/>
                                      </p:to>
                                    </p:set>
                                    <p:animEffect transition="in" filter="wipe(left)">
                                      <p:cBhvr>
                                        <p:cTn id="187" dur="500"/>
                                        <p:tgtEl>
                                          <p:spTgt spid="2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p:cNvSpPr/>
          <p:nvPr/>
        </p:nvSpPr>
        <p:spPr>
          <a:xfrm>
            <a:off x="95275" y="1190625"/>
            <a:ext cx="4302849" cy="3400425"/>
          </a:xfrm>
          <a:prstGeom prst="rect">
            <a:avLst/>
          </a:prstGeom>
          <a:gradFill>
            <a:gsLst>
              <a:gs pos="0">
                <a:schemeClr val="accent4">
                  <a:lumMod val="50000"/>
                </a:schemeClr>
              </a:gs>
              <a:gs pos="100000">
                <a:schemeClr val="accent4">
                  <a:lumMod val="75000"/>
                </a:schemeClr>
              </a:gs>
            </a:gsLst>
            <a:lin ang="30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en-US" dirty="0" smtClean="0"/>
          </a:p>
        </p:txBody>
      </p:sp>
      <p:sp>
        <p:nvSpPr>
          <p:cNvPr id="6" name="Title 5"/>
          <p:cNvSpPr>
            <a:spLocks noGrp="1"/>
          </p:cNvSpPr>
          <p:nvPr>
            <p:ph type="title"/>
          </p:nvPr>
        </p:nvSpPr>
        <p:spPr/>
        <p:txBody>
          <a:bodyPr/>
          <a:lstStyle/>
          <a:p>
            <a:r>
              <a:rPr lang="en-US" dirty="0" smtClean="0"/>
              <a:t>Defining Omnichannel</a:t>
            </a:r>
            <a:endParaRPr lang="en-US" dirty="0"/>
          </a:p>
        </p:txBody>
      </p:sp>
      <p:sp>
        <p:nvSpPr>
          <p:cNvPr id="3" name="Rectangle 2"/>
          <p:cNvSpPr/>
          <p:nvPr/>
        </p:nvSpPr>
        <p:spPr>
          <a:xfrm>
            <a:off x="0" y="1190625"/>
            <a:ext cx="4302849" cy="3400425"/>
          </a:xfrm>
          <a:prstGeom prst="rect">
            <a:avLst/>
          </a:prstGeom>
          <a:gradFill>
            <a:gsLst>
              <a:gs pos="0">
                <a:schemeClr val="accent4"/>
              </a:gs>
              <a:gs pos="100000">
                <a:schemeClr val="accent2"/>
              </a:gs>
            </a:gsLst>
            <a:lin ang="30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en-US" dirty="0" smtClean="0"/>
          </a:p>
        </p:txBody>
      </p:sp>
      <p:sp>
        <p:nvSpPr>
          <p:cNvPr id="8" name="Rectangle 7"/>
          <p:cNvSpPr/>
          <p:nvPr/>
        </p:nvSpPr>
        <p:spPr>
          <a:xfrm>
            <a:off x="342989" y="2027277"/>
            <a:ext cx="3439421" cy="1685077"/>
          </a:xfrm>
          <a:prstGeom prst="rect">
            <a:avLst/>
          </a:prstGeom>
        </p:spPr>
        <p:txBody>
          <a:bodyPr wrap="square" lIns="68589" tIns="34295" rIns="68589" bIns="34295">
            <a:spAutoFit/>
          </a:bodyPr>
          <a:lstStyle/>
          <a:p>
            <a:r>
              <a:rPr lang="en-US" sz="1500" dirty="0" err="1">
                <a:solidFill>
                  <a:srgbClr val="FFC000"/>
                </a:solidFill>
                <a:effectLst>
                  <a:outerShdw blurRad="38100" dist="38100" dir="2700000" algn="tl">
                    <a:srgbClr val="000000">
                      <a:alpha val="43137"/>
                    </a:srgbClr>
                  </a:outerShdw>
                </a:effectLst>
              </a:rPr>
              <a:t>Omnichannel</a:t>
            </a:r>
            <a:endParaRPr lang="en-US" sz="1500" dirty="0">
              <a:solidFill>
                <a:srgbClr val="FFC000"/>
              </a:solidFill>
              <a:effectLst>
                <a:outerShdw blurRad="38100" dist="38100" dir="2700000" algn="tl">
                  <a:srgbClr val="000000">
                    <a:alpha val="43137"/>
                  </a:srgbClr>
                </a:outerShdw>
              </a:effectLst>
            </a:endParaRPr>
          </a:p>
          <a:p>
            <a:r>
              <a:rPr lang="en-US" sz="1500" dirty="0">
                <a:solidFill>
                  <a:schemeClr val="bg1"/>
                </a:solidFill>
                <a:effectLst>
                  <a:outerShdw blurRad="38100" dist="38100" dir="2700000" algn="tl">
                    <a:srgbClr val="000000">
                      <a:alpha val="43137"/>
                    </a:srgbClr>
                  </a:outerShdw>
                </a:effectLst>
              </a:rPr>
              <a:t>A customer relationship strategy where the customer is the ultimate center of all interaction channels; decides how, when, and where to communicate with their bank and expects a simple, transparent experience </a:t>
            </a:r>
          </a:p>
        </p:txBody>
      </p:sp>
      <p:pic>
        <p:nvPicPr>
          <p:cNvPr id="2050" name="Picture 2" descr="C:\Share\Rajesh\backup(15112012)\CiscoStock\New images\AM56180.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4023" r="32743"/>
          <a:stretch/>
        </p:blipFill>
        <p:spPr bwMode="auto">
          <a:xfrm>
            <a:off x="4412511" y="1172348"/>
            <a:ext cx="2215526" cy="3415377"/>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Share\Rajesh\backup(15112012)\CiscoStock\New images\AN29318.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0449" t="9628" r="30001"/>
          <a:stretch/>
        </p:blipFill>
        <p:spPr bwMode="auto">
          <a:xfrm>
            <a:off x="6665117" y="1186250"/>
            <a:ext cx="2039396" cy="247907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Share\Rajesh\backup(15112012)\CiscoStock\New images\AN33977.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3011" r="37850" b="49329"/>
          <a:stretch/>
        </p:blipFill>
        <p:spPr bwMode="auto">
          <a:xfrm>
            <a:off x="6668046" y="3693319"/>
            <a:ext cx="2035309" cy="884396"/>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1"/>
          </p:nvPr>
        </p:nvSpPr>
        <p:spPr/>
        <p:txBody>
          <a:bodyPr/>
          <a:lstStyle/>
          <a:p>
            <a:r>
              <a:rPr lang="en-US" smtClean="0">
                <a:solidFill>
                  <a:prstClr val="white">
                    <a:lumMod val="65000"/>
                  </a:prstClr>
                </a:solidFill>
              </a:rPr>
              <a:t>CaféX Communications Confidential © 2015 – All Rights Reserved. </a:t>
            </a:r>
            <a:endParaRPr lang="en-US" dirty="0">
              <a:solidFill>
                <a:prstClr val="white">
                  <a:lumMod val="65000"/>
                </a:prstClr>
              </a:solidFill>
            </a:endParaRPr>
          </a:p>
        </p:txBody>
      </p:sp>
      <p:sp>
        <p:nvSpPr>
          <p:cNvPr id="4" name="Slide Number Placeholder 3"/>
          <p:cNvSpPr>
            <a:spLocks noGrp="1"/>
          </p:cNvSpPr>
          <p:nvPr>
            <p:ph type="sldNum" sz="quarter" idx="12"/>
          </p:nvPr>
        </p:nvSpPr>
        <p:spPr/>
        <p:txBody>
          <a:bodyPr/>
          <a:lstStyle/>
          <a:p>
            <a:fld id="{0431C951-9D62-474D-B35D-66AB940D3B2F}" type="slidenum">
              <a:rPr lang="en-US" smtClean="0">
                <a:solidFill>
                  <a:prstClr val="white">
                    <a:lumMod val="65000"/>
                  </a:prstClr>
                </a:solidFill>
              </a:rPr>
              <a:pPr/>
              <a:t>64</a:t>
            </a:fld>
            <a:endParaRPr lang="en-US" dirty="0">
              <a:solidFill>
                <a:prstClr val="white">
                  <a:lumMod val="65000"/>
                </a:prstClr>
              </a:solidFill>
            </a:endParaRPr>
          </a:p>
        </p:txBody>
      </p:sp>
    </p:spTree>
    <p:extLst>
      <p:ext uri="{BB962C8B-B14F-4D97-AF65-F5344CB8AC3E}">
        <p14:creationId xmlns:p14="http://schemas.microsoft.com/office/powerpoint/2010/main" val="2307114118"/>
      </p:ext>
    </p:extLst>
  </p:cSld>
  <p:clrMapOvr>
    <a:masterClrMapping/>
  </p:clrMapOvr>
  <p:transition spd="slow">
    <p:wipe dir="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238502" y="2272802"/>
            <a:ext cx="2985500" cy="1624982"/>
            <a:chOff x="457200" y="1549304"/>
            <a:chExt cx="3979630" cy="2166643"/>
          </a:xfrm>
        </p:grpSpPr>
        <p:pic>
          <p:nvPicPr>
            <p:cNvPr id="5124" name="Picture 4"/>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2204806" y="2227931"/>
              <a:ext cx="2232024" cy="1488016"/>
            </a:xfrm>
            <a:prstGeom prst="roundRect">
              <a:avLst>
                <a:gd name="adj" fmla="val 8594"/>
              </a:avLst>
            </a:prstGeom>
            <a:solidFill>
              <a:srgbClr val="FFFFFF">
                <a:shade val="85000"/>
              </a:srgbClr>
            </a:solidFill>
            <a:ln>
              <a:noFill/>
            </a:ln>
            <a:effectLst/>
            <a:extLst/>
          </p:spPr>
        </p:pic>
        <p:pic>
          <p:nvPicPr>
            <p:cNvPr id="5125" name="Picture 5"/>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457200" y="1549304"/>
              <a:ext cx="2050026" cy="1537519"/>
            </a:xfrm>
            <a:prstGeom prst="roundRect">
              <a:avLst>
                <a:gd name="adj" fmla="val 8594"/>
              </a:avLst>
            </a:prstGeom>
            <a:solidFill>
              <a:srgbClr val="FFFFFF">
                <a:shade val="85000"/>
              </a:srgbClr>
            </a:solidFill>
            <a:ln>
              <a:noFill/>
            </a:ln>
            <a:effectLst/>
            <a:extLst/>
          </p:spPr>
        </p:pic>
        <p:sp>
          <p:nvSpPr>
            <p:cNvPr id="5" name="Rectangle 4"/>
            <p:cNvSpPr/>
            <p:nvPr/>
          </p:nvSpPr>
          <p:spPr>
            <a:xfrm>
              <a:off x="457200" y="3029190"/>
              <a:ext cx="1389421" cy="492443"/>
            </a:xfrm>
            <a:prstGeom prst="rect">
              <a:avLst/>
            </a:prstGeom>
          </p:spPr>
          <p:txBody>
            <a:bodyPr wrap="none">
              <a:spAutoFit/>
            </a:bodyPr>
            <a:lstStyle/>
            <a:p>
              <a:r>
                <a:rPr lang="en-US" dirty="0">
                  <a:solidFill>
                    <a:schemeClr val="tx1">
                      <a:lumMod val="50000"/>
                    </a:schemeClr>
                  </a:solidFill>
                </a:rPr>
                <a:t>Branches</a:t>
              </a:r>
            </a:p>
          </p:txBody>
        </p:sp>
      </p:grpSp>
      <p:grpSp>
        <p:nvGrpSpPr>
          <p:cNvPr id="9" name="Group 8"/>
          <p:cNvGrpSpPr/>
          <p:nvPr/>
        </p:nvGrpSpPr>
        <p:grpSpPr>
          <a:xfrm>
            <a:off x="6564223" y="2648926"/>
            <a:ext cx="2147001" cy="1784554"/>
            <a:chOff x="8750018" y="4136568"/>
            <a:chExt cx="2861922" cy="2379406"/>
          </a:xfrm>
        </p:grpSpPr>
        <p:pic>
          <p:nvPicPr>
            <p:cNvPr id="5126" name="Picture 6"/>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8750018" y="4136568"/>
              <a:ext cx="2861922" cy="1907948"/>
            </a:xfrm>
            <a:prstGeom prst="roundRect">
              <a:avLst>
                <a:gd name="adj" fmla="val 8594"/>
              </a:avLst>
            </a:prstGeom>
            <a:solidFill>
              <a:srgbClr val="FFFFFF">
                <a:shade val="85000"/>
              </a:srgbClr>
            </a:solidFill>
            <a:ln>
              <a:noFill/>
            </a:ln>
            <a:effectLst/>
            <a:extLst/>
          </p:spPr>
        </p:pic>
        <p:sp>
          <p:nvSpPr>
            <p:cNvPr id="83" name="Rectangle 82"/>
            <p:cNvSpPr/>
            <p:nvPr/>
          </p:nvSpPr>
          <p:spPr>
            <a:xfrm>
              <a:off x="9209314" y="6023531"/>
              <a:ext cx="2120199" cy="492443"/>
            </a:xfrm>
            <a:prstGeom prst="rect">
              <a:avLst/>
            </a:prstGeom>
          </p:spPr>
          <p:txBody>
            <a:bodyPr wrap="none">
              <a:spAutoFit/>
            </a:bodyPr>
            <a:lstStyle/>
            <a:p>
              <a:r>
                <a:rPr lang="en-US" dirty="0" smtClean="0">
                  <a:solidFill>
                    <a:schemeClr val="tx1">
                      <a:lumMod val="50000"/>
                    </a:schemeClr>
                  </a:solidFill>
                </a:rPr>
                <a:t>Contact Center</a:t>
              </a:r>
              <a:endParaRPr lang="en-US" dirty="0">
                <a:solidFill>
                  <a:schemeClr val="tx1">
                    <a:lumMod val="50000"/>
                  </a:schemeClr>
                </a:solidFill>
              </a:endParaRPr>
            </a:p>
          </p:txBody>
        </p:sp>
      </p:grpSp>
      <p:grpSp>
        <p:nvGrpSpPr>
          <p:cNvPr id="8" name="Group 7"/>
          <p:cNvGrpSpPr/>
          <p:nvPr/>
        </p:nvGrpSpPr>
        <p:grpSpPr>
          <a:xfrm>
            <a:off x="5143643" y="1238703"/>
            <a:ext cx="2106765" cy="1775935"/>
            <a:chOff x="8803141" y="1651604"/>
            <a:chExt cx="2808288" cy="2367913"/>
          </a:xfrm>
        </p:grpSpPr>
        <p:pic>
          <p:nvPicPr>
            <p:cNvPr id="5127" name="Picture 7" descr="C:\Share\Rajesh\backup(15112012)\CiscoStock\New images\AN34933.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803141" y="1651604"/>
              <a:ext cx="2808288" cy="1872194"/>
            </a:xfrm>
            <a:prstGeom prst="roundRect">
              <a:avLst>
                <a:gd name="adj" fmla="val 8594"/>
              </a:avLst>
            </a:prstGeom>
            <a:solidFill>
              <a:srgbClr val="FFFFFF">
                <a:shade val="85000"/>
              </a:srgbClr>
            </a:solidFill>
            <a:ln>
              <a:noFill/>
            </a:ln>
            <a:effectLst/>
            <a:extLst/>
          </p:spPr>
        </p:pic>
        <p:sp>
          <p:nvSpPr>
            <p:cNvPr id="84" name="Rectangle 83"/>
            <p:cNvSpPr/>
            <p:nvPr/>
          </p:nvSpPr>
          <p:spPr>
            <a:xfrm>
              <a:off x="9804388" y="3527074"/>
              <a:ext cx="1128648" cy="492443"/>
            </a:xfrm>
            <a:prstGeom prst="rect">
              <a:avLst/>
            </a:prstGeom>
          </p:spPr>
          <p:txBody>
            <a:bodyPr wrap="none">
              <a:spAutoFit/>
            </a:bodyPr>
            <a:lstStyle/>
            <a:p>
              <a:r>
                <a:rPr lang="en-US" dirty="0" smtClean="0">
                  <a:solidFill>
                    <a:schemeClr val="tx1">
                      <a:lumMod val="50000"/>
                    </a:schemeClr>
                  </a:solidFill>
                </a:rPr>
                <a:t>Mobile</a:t>
              </a:r>
              <a:endParaRPr lang="en-US" dirty="0">
                <a:solidFill>
                  <a:schemeClr val="tx1">
                    <a:lumMod val="50000"/>
                  </a:schemeClr>
                </a:solidFill>
              </a:endParaRPr>
            </a:p>
          </p:txBody>
        </p:sp>
      </p:grpSp>
      <p:grpSp>
        <p:nvGrpSpPr>
          <p:cNvPr id="6" name="Group 5"/>
          <p:cNvGrpSpPr/>
          <p:nvPr/>
        </p:nvGrpSpPr>
        <p:grpSpPr>
          <a:xfrm>
            <a:off x="2558250" y="1240166"/>
            <a:ext cx="2066140" cy="1774472"/>
            <a:chOff x="4943904" y="1653554"/>
            <a:chExt cx="2754136" cy="2365963"/>
          </a:xfrm>
        </p:grpSpPr>
        <p:pic>
          <p:nvPicPr>
            <p:cNvPr id="5122" name="Picture 2" descr="C:\Users\rteligic\Downloads\AP07402.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943904" y="1653554"/>
              <a:ext cx="2754136" cy="1836090"/>
            </a:xfrm>
            <a:prstGeom prst="roundRect">
              <a:avLst>
                <a:gd name="adj" fmla="val 8594"/>
              </a:avLst>
            </a:prstGeom>
            <a:solidFill>
              <a:srgbClr val="FFFFFF">
                <a:shade val="85000"/>
              </a:srgbClr>
            </a:solidFill>
            <a:ln>
              <a:noFill/>
            </a:ln>
            <a:effectLst/>
            <a:extLst/>
          </p:spPr>
        </p:pic>
        <p:sp>
          <p:nvSpPr>
            <p:cNvPr id="86" name="Rectangle 85"/>
            <p:cNvSpPr/>
            <p:nvPr/>
          </p:nvSpPr>
          <p:spPr>
            <a:xfrm>
              <a:off x="5895292" y="3527074"/>
              <a:ext cx="1000441" cy="492443"/>
            </a:xfrm>
            <a:prstGeom prst="rect">
              <a:avLst/>
            </a:prstGeom>
          </p:spPr>
          <p:txBody>
            <a:bodyPr wrap="none">
              <a:spAutoFit/>
            </a:bodyPr>
            <a:lstStyle/>
            <a:p>
              <a:r>
                <a:rPr lang="en-US" dirty="0" smtClean="0">
                  <a:solidFill>
                    <a:schemeClr val="tx1">
                      <a:lumMod val="50000"/>
                    </a:schemeClr>
                  </a:solidFill>
                </a:rPr>
                <a:t>Home</a:t>
              </a:r>
              <a:endParaRPr lang="en-US" dirty="0">
                <a:solidFill>
                  <a:schemeClr val="tx1">
                    <a:lumMod val="50000"/>
                  </a:schemeClr>
                </a:solidFill>
              </a:endParaRPr>
            </a:p>
          </p:txBody>
        </p:sp>
      </p:grpSp>
      <p:sp>
        <p:nvSpPr>
          <p:cNvPr id="12" name="Title 11"/>
          <p:cNvSpPr>
            <a:spLocks noGrp="1"/>
          </p:cNvSpPr>
          <p:nvPr>
            <p:ph type="title"/>
          </p:nvPr>
        </p:nvSpPr>
        <p:spPr/>
        <p:txBody>
          <a:bodyPr/>
          <a:lstStyle/>
          <a:p>
            <a:r>
              <a:rPr lang="en-US" sz="2700" dirty="0"/>
              <a:t>Enabling the Omnichannel Experience</a:t>
            </a:r>
            <a:endParaRPr lang="en-US" sz="2700" dirty="0">
              <a:solidFill>
                <a:srgbClr val="FF0000"/>
              </a:solidFill>
            </a:endParaRPr>
          </a:p>
        </p:txBody>
      </p:sp>
      <p:grpSp>
        <p:nvGrpSpPr>
          <p:cNvPr id="25" name="Group 22"/>
          <p:cNvGrpSpPr/>
          <p:nvPr/>
        </p:nvGrpSpPr>
        <p:grpSpPr>
          <a:xfrm>
            <a:off x="3426959" y="2667977"/>
            <a:ext cx="2347247" cy="2126670"/>
            <a:chOff x="4529253" y="3557303"/>
            <a:chExt cx="3128848" cy="2835560"/>
          </a:xfrm>
        </p:grpSpPr>
        <p:sp>
          <p:nvSpPr>
            <p:cNvPr id="105" name="Trapezoid 104"/>
            <p:cNvSpPr/>
            <p:nvPr/>
          </p:nvSpPr>
          <p:spPr>
            <a:xfrm>
              <a:off x="4529253" y="5397863"/>
              <a:ext cx="3128848" cy="497500"/>
            </a:xfrm>
            <a:prstGeom prst="trapezoid">
              <a:avLst>
                <a:gd name="adj" fmla="val 212628"/>
              </a:avLst>
            </a:prstGeom>
            <a:gradFill>
              <a:gsLst>
                <a:gs pos="100000">
                  <a:schemeClr val="tx1">
                    <a:lumMod val="40000"/>
                    <a:lumOff val="60000"/>
                  </a:schemeClr>
                </a:gs>
                <a:gs pos="0">
                  <a:schemeClr val="accent1">
                    <a:alpha val="0"/>
                  </a:schemeClr>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pic>
          <p:nvPicPr>
            <p:cNvPr id="104" name="Picture 10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226723" y="3557303"/>
              <a:ext cx="1655978" cy="2329441"/>
            </a:xfrm>
            <a:prstGeom prst="rect">
              <a:avLst/>
            </a:prstGeom>
            <a:noFill/>
            <a:ln>
              <a:noFill/>
            </a:ln>
          </p:spPr>
        </p:pic>
        <p:sp>
          <p:nvSpPr>
            <p:cNvPr id="106" name="Rectangle 105"/>
            <p:cNvSpPr/>
            <p:nvPr/>
          </p:nvSpPr>
          <p:spPr>
            <a:xfrm>
              <a:off x="4529253" y="5895363"/>
              <a:ext cx="3128848" cy="497500"/>
            </a:xfrm>
            <a:prstGeom prst="rect">
              <a:avLst/>
            </a:prstGeom>
            <a:gradFill>
              <a:gsLst>
                <a:gs pos="0">
                  <a:schemeClr val="tx1">
                    <a:lumMod val="20000"/>
                    <a:lumOff val="80000"/>
                  </a:schemeClr>
                </a:gs>
                <a:gs pos="100000">
                  <a:schemeClr val="accent1">
                    <a:alpha val="0"/>
                  </a:schemeClr>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435153"/>
                  </a:solidFill>
                </a:rPr>
                <a:t>Customer</a:t>
              </a:r>
              <a:endParaRPr lang="en-US" dirty="0">
                <a:solidFill>
                  <a:srgbClr val="435153"/>
                </a:solidFill>
              </a:endParaRPr>
            </a:p>
          </p:txBody>
        </p:sp>
      </p:grpSp>
      <p:sp>
        <p:nvSpPr>
          <p:cNvPr id="82" name="Rectangle 81"/>
          <p:cNvSpPr/>
          <p:nvPr/>
        </p:nvSpPr>
        <p:spPr>
          <a:xfrm>
            <a:off x="53913" y="1048503"/>
            <a:ext cx="9140955" cy="3747603"/>
          </a:xfrm>
          <a:prstGeom prst="rect">
            <a:avLst/>
          </a:prstGeom>
          <a:gradFill>
            <a:gsLst>
              <a:gs pos="0">
                <a:srgbClr val="E7F8FF">
                  <a:alpha val="86000"/>
                </a:srgbClr>
              </a:gs>
              <a:gs pos="100000">
                <a:schemeClr val="bg1">
                  <a:alpha val="84000"/>
                </a:schemeClr>
              </a:gs>
            </a:gsLst>
            <a:lin ang="5400000" scaled="0"/>
          </a:gradFill>
          <a:ln>
            <a:noFill/>
          </a:ln>
          <a:effectLst>
            <a:innerShdw blurRad="63500" dist="50800" dir="16200000">
              <a:prstClr val="black">
                <a:alpha val="25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en-US" dirty="0" smtClean="0"/>
          </a:p>
        </p:txBody>
      </p:sp>
      <p:grpSp>
        <p:nvGrpSpPr>
          <p:cNvPr id="31" name="Group 83"/>
          <p:cNvGrpSpPr/>
          <p:nvPr/>
        </p:nvGrpSpPr>
        <p:grpSpPr>
          <a:xfrm>
            <a:off x="332272" y="3711222"/>
            <a:ext cx="8478353" cy="1070329"/>
            <a:chOff x="442913" y="4948295"/>
            <a:chExt cx="11301527" cy="1427105"/>
          </a:xfrm>
        </p:grpSpPr>
        <p:sp>
          <p:nvSpPr>
            <p:cNvPr id="89" name="Trapezoid 88"/>
            <p:cNvSpPr/>
            <p:nvPr/>
          </p:nvSpPr>
          <p:spPr>
            <a:xfrm>
              <a:off x="442913" y="4948295"/>
              <a:ext cx="11301527" cy="497500"/>
            </a:xfrm>
            <a:prstGeom prst="trapezoid">
              <a:avLst>
                <a:gd name="adj" fmla="val 247090"/>
              </a:avLst>
            </a:prstGeom>
            <a:gradFill>
              <a:gsLst>
                <a:gs pos="100000">
                  <a:schemeClr val="tx1">
                    <a:lumMod val="40000"/>
                    <a:lumOff val="60000"/>
                  </a:schemeClr>
                </a:gs>
                <a:gs pos="0">
                  <a:schemeClr val="accent1">
                    <a:alpha val="0"/>
                  </a:schemeClr>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90" name="Round Same Side Corner Rectangle 89"/>
            <p:cNvSpPr/>
            <p:nvPr/>
          </p:nvSpPr>
          <p:spPr>
            <a:xfrm flipV="1">
              <a:off x="442913" y="5445794"/>
              <a:ext cx="11301527" cy="899137"/>
            </a:xfrm>
            <a:prstGeom prst="round2SameRect">
              <a:avLst/>
            </a:prstGeom>
            <a:gradFill>
              <a:gsLst>
                <a:gs pos="0">
                  <a:schemeClr val="tx1"/>
                </a:gs>
                <a:gs pos="100000">
                  <a:schemeClr val="tx1">
                    <a:lumMod val="75000"/>
                  </a:schemeClr>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500" dirty="0">
                <a:solidFill>
                  <a:schemeClr val="tx1">
                    <a:lumMod val="75000"/>
                  </a:schemeClr>
                </a:solidFill>
              </a:endParaRPr>
            </a:p>
          </p:txBody>
        </p:sp>
        <p:sp>
          <p:nvSpPr>
            <p:cNvPr id="91" name="Rectangle 90"/>
            <p:cNvSpPr/>
            <p:nvPr/>
          </p:nvSpPr>
          <p:spPr>
            <a:xfrm>
              <a:off x="442913" y="5428132"/>
              <a:ext cx="10730176" cy="947268"/>
            </a:xfrm>
            <a:prstGeom prst="rect">
              <a:avLst/>
            </a:prstGeom>
          </p:spPr>
          <p:txBody>
            <a:bodyPr wrap="square">
              <a:spAutoFit/>
            </a:bodyPr>
            <a:lstStyle/>
            <a:p>
              <a:pPr marL="171473" indent="-171473">
                <a:spcBef>
                  <a:spcPts val="450"/>
                </a:spcBef>
                <a:buFont typeface="Arial" pitchFamily="34" charset="0"/>
                <a:buChar char="•"/>
              </a:pPr>
              <a:r>
                <a:rPr lang="en-US" dirty="0">
                  <a:solidFill>
                    <a:schemeClr val="bg1"/>
                  </a:solidFill>
                  <a:effectLst>
                    <a:outerShdw blurRad="38100" dist="38100" dir="2700000" algn="tl">
                      <a:srgbClr val="000000">
                        <a:alpha val="43137"/>
                      </a:srgbClr>
                    </a:outerShdw>
                  </a:effectLst>
                </a:rPr>
                <a:t>Seamless Customer Experience </a:t>
              </a:r>
            </a:p>
            <a:p>
              <a:pPr marL="171473" indent="-171473">
                <a:spcBef>
                  <a:spcPts val="450"/>
                </a:spcBef>
                <a:buFont typeface="Arial" pitchFamily="34" charset="0"/>
                <a:buChar char="•"/>
              </a:pPr>
              <a:r>
                <a:rPr lang="en-US" dirty="0">
                  <a:solidFill>
                    <a:schemeClr val="bg1"/>
                  </a:solidFill>
                  <a:effectLst>
                    <a:outerShdw blurRad="38100" dist="38100" dir="2700000" algn="tl">
                      <a:srgbClr val="000000">
                        <a:alpha val="43137"/>
                      </a:srgbClr>
                    </a:outerShdw>
                  </a:effectLst>
                </a:rPr>
                <a:t>No Matter Where the Customer and the </a:t>
              </a:r>
              <a:r>
                <a:rPr lang="en-US" dirty="0" smtClean="0">
                  <a:solidFill>
                    <a:schemeClr val="bg1"/>
                  </a:solidFill>
                  <a:effectLst>
                    <a:outerShdw blurRad="38100" dist="38100" dir="2700000" algn="tl">
                      <a:srgbClr val="000000">
                        <a:alpha val="43137"/>
                      </a:srgbClr>
                    </a:outerShdw>
                  </a:effectLst>
                </a:rPr>
                <a:t>Advisor are </a:t>
              </a:r>
              <a:r>
                <a:rPr lang="en-US" dirty="0">
                  <a:solidFill>
                    <a:schemeClr val="bg1"/>
                  </a:solidFill>
                  <a:effectLst>
                    <a:outerShdw blurRad="38100" dist="38100" dir="2700000" algn="tl">
                      <a:srgbClr val="000000">
                        <a:alpha val="43137"/>
                      </a:srgbClr>
                    </a:outerShdw>
                  </a:effectLst>
                </a:rPr>
                <a:t>Located</a:t>
              </a:r>
            </a:p>
          </p:txBody>
        </p:sp>
      </p:grpSp>
      <p:pic>
        <p:nvPicPr>
          <p:cNvPr id="85" name="Picture 8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912691" y="1664582"/>
            <a:ext cx="1317513" cy="1852844"/>
          </a:xfrm>
          <a:prstGeom prst="rect">
            <a:avLst/>
          </a:prstGeom>
          <a:noFill/>
          <a:ln>
            <a:noFill/>
          </a:ln>
        </p:spPr>
      </p:pic>
      <p:sp>
        <p:nvSpPr>
          <p:cNvPr id="87" name="Round Same Side Corner Rectangle 86"/>
          <p:cNvSpPr/>
          <p:nvPr/>
        </p:nvSpPr>
        <p:spPr>
          <a:xfrm rot="16200000">
            <a:off x="4273734" y="2418810"/>
            <a:ext cx="547191" cy="2694890"/>
          </a:xfrm>
          <a:prstGeom prst="round2SameRect">
            <a:avLst>
              <a:gd name="adj1" fmla="val 16667"/>
              <a:gd name="adj2" fmla="val 15666"/>
            </a:avLst>
          </a:prstGeom>
          <a:gradFill flip="none" rotWithShape="1">
            <a:gsLst>
              <a:gs pos="0">
                <a:schemeClr val="tx1">
                  <a:lumMod val="60000"/>
                  <a:lumOff val="40000"/>
                </a:schemeClr>
              </a:gs>
              <a:gs pos="100000">
                <a:schemeClr val="tx1">
                  <a:lumMod val="75000"/>
                  <a:alpha val="0"/>
                </a:schemeClr>
              </a:gs>
            </a:gsLst>
            <a:lin ang="108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vert" lIns="68589" tIns="34295" rIns="68589" bIns="34295" rtlCol="0" anchor="ctr"/>
          <a:lstStyle/>
          <a:p>
            <a:pPr algn="ctr"/>
            <a:r>
              <a:rPr lang="en-US" sz="1500" dirty="0">
                <a:solidFill>
                  <a:schemeClr val="tx1">
                    <a:lumMod val="50000"/>
                  </a:schemeClr>
                </a:solidFill>
              </a:rPr>
              <a:t>Customer</a:t>
            </a:r>
          </a:p>
        </p:txBody>
      </p:sp>
      <p:sp>
        <p:nvSpPr>
          <p:cNvPr id="2" name="Footer Placeholder 1"/>
          <p:cNvSpPr>
            <a:spLocks noGrp="1"/>
          </p:cNvSpPr>
          <p:nvPr>
            <p:ph type="ftr" sz="quarter" idx="11"/>
          </p:nvPr>
        </p:nvSpPr>
        <p:spPr/>
        <p:txBody>
          <a:bodyPr/>
          <a:lstStyle/>
          <a:p>
            <a:r>
              <a:rPr lang="en-US" smtClean="0">
                <a:solidFill>
                  <a:prstClr val="white">
                    <a:lumMod val="65000"/>
                  </a:prstClr>
                </a:solidFill>
              </a:rPr>
              <a:t>CaféX Communications Confidential © 2015 – All Rights Reserved. </a:t>
            </a:r>
            <a:endParaRPr lang="en-US" dirty="0">
              <a:solidFill>
                <a:prstClr val="white">
                  <a:lumMod val="65000"/>
                </a:prstClr>
              </a:solidFill>
            </a:endParaRPr>
          </a:p>
        </p:txBody>
      </p:sp>
      <p:sp>
        <p:nvSpPr>
          <p:cNvPr id="3" name="Slide Number Placeholder 2"/>
          <p:cNvSpPr>
            <a:spLocks noGrp="1"/>
          </p:cNvSpPr>
          <p:nvPr>
            <p:ph type="sldNum" sz="quarter" idx="12"/>
          </p:nvPr>
        </p:nvSpPr>
        <p:spPr/>
        <p:txBody>
          <a:bodyPr/>
          <a:lstStyle/>
          <a:p>
            <a:fld id="{0431C951-9D62-474D-B35D-66AB940D3B2F}" type="slidenum">
              <a:rPr lang="en-US" smtClean="0">
                <a:solidFill>
                  <a:prstClr val="white">
                    <a:lumMod val="65000"/>
                  </a:prstClr>
                </a:solidFill>
              </a:rPr>
              <a:pPr/>
              <a:t>65</a:t>
            </a:fld>
            <a:endParaRPr lang="en-US" dirty="0">
              <a:solidFill>
                <a:prstClr val="white">
                  <a:lumMod val="65000"/>
                </a:prstClr>
              </a:solidFill>
            </a:endParaRPr>
          </a:p>
        </p:txBody>
      </p:sp>
    </p:spTree>
    <p:extLst>
      <p:ext uri="{BB962C8B-B14F-4D97-AF65-F5344CB8AC3E}">
        <p14:creationId xmlns:p14="http://schemas.microsoft.com/office/powerpoint/2010/main" val="1947865027"/>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82"/>
                                        </p:tgtEl>
                                        <p:attrNameLst>
                                          <p:attrName>style.visibility</p:attrName>
                                        </p:attrNameLst>
                                      </p:cBhvr>
                                      <p:to>
                                        <p:strVal val="visible"/>
                                      </p:to>
                                    </p:set>
                                    <p:animEffect transition="in" filter="wipe(up)">
                                      <p:cBhvr>
                                        <p:cTn id="32" dur="500"/>
                                        <p:tgtEl>
                                          <p:spTgt spid="82"/>
                                        </p:tgtEl>
                                      </p:cBhvr>
                                    </p:animEffect>
                                  </p:childTnLst>
                                </p:cTn>
                              </p:par>
                            </p:childTnLst>
                          </p:cTn>
                        </p:par>
                        <p:par>
                          <p:cTn id="33" fill="hold">
                            <p:stCondLst>
                              <p:cond delay="500"/>
                            </p:stCondLst>
                            <p:childTnLst>
                              <p:par>
                                <p:cTn id="34" presetID="22" presetClass="entr" presetSubtype="1" fill="hold" nodeType="afterEffect">
                                  <p:stCondLst>
                                    <p:cond delay="0"/>
                                  </p:stCondLst>
                                  <p:childTnLst>
                                    <p:set>
                                      <p:cBhvr>
                                        <p:cTn id="35" dur="1" fill="hold">
                                          <p:stCondLst>
                                            <p:cond delay="0"/>
                                          </p:stCondLst>
                                        </p:cTn>
                                        <p:tgtEl>
                                          <p:spTgt spid="31"/>
                                        </p:tgtEl>
                                        <p:attrNameLst>
                                          <p:attrName>style.visibility</p:attrName>
                                        </p:attrNameLst>
                                      </p:cBhvr>
                                      <p:to>
                                        <p:strVal val="visible"/>
                                      </p:to>
                                    </p:set>
                                    <p:animEffect transition="in" filter="wipe(up)">
                                      <p:cBhvr>
                                        <p:cTn id="36" dur="500"/>
                                        <p:tgtEl>
                                          <p:spTgt spid="31"/>
                                        </p:tgtEl>
                                      </p:cBhvr>
                                    </p:animEffect>
                                  </p:childTnLst>
                                </p:cTn>
                              </p:par>
                            </p:childTnLst>
                          </p:cTn>
                        </p:par>
                        <p:par>
                          <p:cTn id="37" fill="hold">
                            <p:stCondLst>
                              <p:cond delay="1000"/>
                            </p:stCondLst>
                            <p:childTnLst>
                              <p:par>
                                <p:cTn id="38" presetID="22" presetClass="entr" presetSubtype="4" fill="hold" grpId="0" nodeType="afterEffect">
                                  <p:stCondLst>
                                    <p:cond delay="0"/>
                                  </p:stCondLst>
                                  <p:childTnLst>
                                    <p:set>
                                      <p:cBhvr>
                                        <p:cTn id="39" dur="1" fill="hold">
                                          <p:stCondLst>
                                            <p:cond delay="0"/>
                                          </p:stCondLst>
                                        </p:cTn>
                                        <p:tgtEl>
                                          <p:spTgt spid="87"/>
                                        </p:tgtEl>
                                        <p:attrNameLst>
                                          <p:attrName>style.visibility</p:attrName>
                                        </p:attrNameLst>
                                      </p:cBhvr>
                                      <p:to>
                                        <p:strVal val="visible"/>
                                      </p:to>
                                    </p:set>
                                    <p:animEffect transition="in" filter="wipe(down)">
                                      <p:cBhvr>
                                        <p:cTn id="40" dur="500"/>
                                        <p:tgtEl>
                                          <p:spTgt spid="87"/>
                                        </p:tgtEl>
                                      </p:cBhvr>
                                    </p:animEffect>
                                  </p:childTnLst>
                                </p:cTn>
                              </p:par>
                            </p:childTnLst>
                          </p:cTn>
                        </p:par>
                        <p:par>
                          <p:cTn id="41" fill="hold">
                            <p:stCondLst>
                              <p:cond delay="1500"/>
                            </p:stCondLst>
                            <p:childTnLst>
                              <p:par>
                                <p:cTn id="42" presetID="10" presetClass="entr" presetSubtype="0" fill="hold" nodeType="afterEffect">
                                  <p:stCondLst>
                                    <p:cond delay="0"/>
                                  </p:stCondLst>
                                  <p:childTnLst>
                                    <p:set>
                                      <p:cBhvr>
                                        <p:cTn id="43" dur="1" fill="hold">
                                          <p:stCondLst>
                                            <p:cond delay="0"/>
                                          </p:stCondLst>
                                        </p:cTn>
                                        <p:tgtEl>
                                          <p:spTgt spid="85"/>
                                        </p:tgtEl>
                                        <p:attrNameLst>
                                          <p:attrName>style.visibility</p:attrName>
                                        </p:attrNameLst>
                                      </p:cBhvr>
                                      <p:to>
                                        <p:strVal val="visible"/>
                                      </p:to>
                                    </p:set>
                                    <p:animEffect transition="in" filter="fade">
                                      <p:cBhvr>
                                        <p:cTn id="44" dur="500"/>
                                        <p:tgtEl>
                                          <p:spTgt spid="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animBg="1"/>
      <p:bldP spid="87"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24"/>
          <p:cNvSpPr>
            <a:spLocks noGrp="1"/>
          </p:cNvSpPr>
          <p:nvPr>
            <p:ph type="title"/>
          </p:nvPr>
        </p:nvSpPr>
        <p:spPr/>
        <p:txBody>
          <a:bodyPr/>
          <a:lstStyle/>
          <a:p>
            <a:r>
              <a:rPr lang="en-US" sz="2700" dirty="0"/>
              <a:t>Omnichannel Leads to…</a:t>
            </a:r>
          </a:p>
        </p:txBody>
      </p:sp>
      <p:sp>
        <p:nvSpPr>
          <p:cNvPr id="2" name="Content Placeholder 1"/>
          <p:cNvSpPr>
            <a:spLocks noGrp="1"/>
          </p:cNvSpPr>
          <p:nvPr>
            <p:ph idx="1"/>
          </p:nvPr>
        </p:nvSpPr>
        <p:spPr/>
        <p:txBody>
          <a:bodyPr/>
          <a:lstStyle/>
          <a:p>
            <a:endParaRPr lang="en-US"/>
          </a:p>
        </p:txBody>
      </p:sp>
      <p:grpSp>
        <p:nvGrpSpPr>
          <p:cNvPr id="48" name="Group 47"/>
          <p:cNvGrpSpPr/>
          <p:nvPr/>
        </p:nvGrpSpPr>
        <p:grpSpPr>
          <a:xfrm>
            <a:off x="227469" y="1045016"/>
            <a:ext cx="2205953" cy="3415795"/>
            <a:chOff x="303212" y="1393354"/>
            <a:chExt cx="2940505" cy="4554393"/>
          </a:xfrm>
        </p:grpSpPr>
        <p:sp>
          <p:nvSpPr>
            <p:cNvPr id="14" name="Rectangle 13"/>
            <p:cNvSpPr/>
            <p:nvPr/>
          </p:nvSpPr>
          <p:spPr>
            <a:xfrm>
              <a:off x="453316" y="1422400"/>
              <a:ext cx="2790401" cy="4525347"/>
            </a:xfrm>
            <a:prstGeom prst="rect">
              <a:avLst/>
            </a:prstGeom>
            <a:gradFill>
              <a:gsLst>
                <a:gs pos="0">
                  <a:schemeClr val="bg1"/>
                </a:gs>
                <a:gs pos="19000">
                  <a:schemeClr val="tx1">
                    <a:lumMod val="20000"/>
                    <a:lumOff val="80000"/>
                  </a:schemeClr>
                </a:gs>
                <a:gs pos="100000">
                  <a:schemeClr val="tx1">
                    <a:lumMod val="20000"/>
                    <a:lumOff val="80000"/>
                    <a:alpha val="0"/>
                  </a:schemeClr>
                </a:gs>
              </a:gsLst>
              <a:lin ang="5400000" scaled="0"/>
            </a:gradFill>
            <a:ln>
              <a:noFill/>
            </a:ln>
            <a:effectLst>
              <a:innerShdw blurRad="63500" dist="50800" dir="16200000">
                <a:prstClr val="black">
                  <a:alpha val="1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39" name="Oval 38"/>
            <p:cNvSpPr/>
            <p:nvPr/>
          </p:nvSpPr>
          <p:spPr>
            <a:xfrm>
              <a:off x="1261189" y="3788615"/>
              <a:ext cx="1177210" cy="130241"/>
            </a:xfrm>
            <a:prstGeom prst="ellipse">
              <a:avLst/>
            </a:prstGeom>
            <a:gradFill flip="none" rotWithShape="1">
              <a:gsLst>
                <a:gs pos="0">
                  <a:srgbClr val="000000"/>
                </a:gs>
                <a:gs pos="100000">
                  <a:srgbClr val="A88000">
                    <a:alpha val="0"/>
                  </a:srgbClr>
                </a:gs>
              </a:gsLst>
              <a:path path="shape">
                <a:fillToRect l="50000" t="50000" r="50000" b="50000"/>
              </a:path>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23" name="Rectangle 22"/>
            <p:cNvSpPr/>
            <p:nvPr/>
          </p:nvSpPr>
          <p:spPr>
            <a:xfrm>
              <a:off x="515016" y="4198948"/>
              <a:ext cx="2667000" cy="1631216"/>
            </a:xfrm>
            <a:prstGeom prst="rect">
              <a:avLst/>
            </a:prstGeom>
          </p:spPr>
          <p:txBody>
            <a:bodyPr wrap="square">
              <a:spAutoFit/>
            </a:bodyPr>
            <a:lstStyle/>
            <a:p>
              <a:pPr algn="ctr">
                <a:spcAft>
                  <a:spcPts val="900"/>
                </a:spcAft>
                <a:defRPr/>
              </a:pPr>
              <a:r>
                <a:rPr lang="en-US" b="1" dirty="0" smtClean="0"/>
                <a:t>Differentiated Customer Experience</a:t>
              </a:r>
            </a:p>
            <a:p>
              <a:pPr algn="ctr">
                <a:spcAft>
                  <a:spcPts val="450"/>
                </a:spcAft>
                <a:defRPr/>
              </a:pPr>
              <a:r>
                <a:rPr lang="en-US" sz="1200" dirty="0"/>
                <a:t>Personalized and interactive</a:t>
              </a:r>
              <a:endParaRPr lang="en-US" sz="1500" b="1" dirty="0"/>
            </a:p>
          </p:txBody>
        </p:sp>
        <p:sp>
          <p:nvSpPr>
            <p:cNvPr id="32" name="Rectangle 31"/>
            <p:cNvSpPr/>
            <p:nvPr/>
          </p:nvSpPr>
          <p:spPr>
            <a:xfrm flipH="1">
              <a:off x="303212" y="1393354"/>
              <a:ext cx="152400" cy="1371600"/>
            </a:xfrm>
            <a:prstGeom prst="rect">
              <a:avLst/>
            </a:prstGeom>
            <a:gradFill>
              <a:gsLst>
                <a:gs pos="0">
                  <a:schemeClr val="bg1">
                    <a:lumMod val="50000"/>
                    <a:alpha val="38000"/>
                  </a:schemeClr>
                </a:gs>
                <a:gs pos="35000">
                  <a:schemeClr val="tx1">
                    <a:lumMod val="20000"/>
                    <a:lumOff val="80000"/>
                    <a:alpha val="0"/>
                  </a:schemeClr>
                </a:gs>
              </a:gsLst>
              <a:lin ang="240000" scaled="0"/>
            </a:gradFill>
            <a:ln>
              <a:noFill/>
            </a:ln>
            <a:effectLst>
              <a:innerShdw blurRad="63500" dist="50800" dir="10800000">
                <a:prstClr val="black">
                  <a:alpha val="5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grpSp>
          <p:nvGrpSpPr>
            <p:cNvPr id="40" name="Group 39"/>
            <p:cNvGrpSpPr/>
            <p:nvPr/>
          </p:nvGrpSpPr>
          <p:grpSpPr>
            <a:xfrm>
              <a:off x="876966" y="1917700"/>
              <a:ext cx="1943100" cy="1943100"/>
              <a:chOff x="876966" y="1917700"/>
              <a:chExt cx="1943100" cy="1943100"/>
            </a:xfrm>
          </p:grpSpPr>
          <p:sp>
            <p:nvSpPr>
              <p:cNvPr id="34" name="Oval 33"/>
              <p:cNvSpPr/>
              <p:nvPr/>
            </p:nvSpPr>
            <p:spPr>
              <a:xfrm>
                <a:off x="876966" y="1917700"/>
                <a:ext cx="1943100" cy="1943100"/>
              </a:xfrm>
              <a:prstGeom prst="ellipse">
                <a:avLst/>
              </a:prstGeom>
              <a:gradFill flip="none" rotWithShape="1">
                <a:gsLst>
                  <a:gs pos="0">
                    <a:schemeClr val="accent3">
                      <a:lumMod val="50000"/>
                    </a:schemeClr>
                  </a:gs>
                  <a:gs pos="100000">
                    <a:schemeClr val="tx1">
                      <a:lumMod val="75000"/>
                    </a:schemeClr>
                  </a:gs>
                </a:gsLst>
                <a:path path="circle">
                  <a:fillToRect l="50000" t="50000" r="50000" b="50000"/>
                </a:path>
                <a:tileRect/>
              </a:gradFill>
              <a:ln w="34925">
                <a:gradFill>
                  <a:gsLst>
                    <a:gs pos="0">
                      <a:schemeClr val="tx1">
                        <a:lumMod val="60000"/>
                        <a:lumOff val="40000"/>
                      </a:schemeClr>
                    </a:gs>
                    <a:gs pos="100000">
                      <a:schemeClr val="accent1">
                        <a:tint val="23500"/>
                        <a:satMod val="160000"/>
                        <a:alpha val="0"/>
                      </a:schemeClr>
                    </a:gs>
                  </a:gsLst>
                  <a:lin ang="54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46"/>
                <a:endParaRPr lang="en-US" dirty="0" smtClean="0"/>
              </a:p>
            </p:txBody>
          </p:sp>
          <p:pic>
            <p:nvPicPr>
              <p:cNvPr id="38" name="Picture 37" descr="1.png"/>
              <p:cNvPicPr>
                <a:picLocks noChangeAspect="1"/>
              </p:cNvPicPr>
              <p:nvPr/>
            </p:nvPicPr>
            <p:blipFill>
              <a:blip r:embed="rId3" cstate="print"/>
              <a:stretch>
                <a:fillRect/>
              </a:stretch>
            </p:blipFill>
            <p:spPr>
              <a:xfrm>
                <a:off x="934193" y="1974927"/>
                <a:ext cx="1828646" cy="1828646"/>
              </a:xfrm>
              <a:prstGeom prst="rect">
                <a:avLst/>
              </a:prstGeom>
              <a:effectLst>
                <a:innerShdw blurRad="63500" dist="50800" dir="16200000">
                  <a:prstClr val="black">
                    <a:alpha val="50000"/>
                  </a:prstClr>
                </a:innerShdw>
              </a:effectLst>
            </p:spPr>
          </p:pic>
        </p:grpSp>
        <p:sp>
          <p:nvSpPr>
            <p:cNvPr id="51" name="Oval 50"/>
            <p:cNvSpPr/>
            <p:nvPr/>
          </p:nvSpPr>
          <p:spPr>
            <a:xfrm>
              <a:off x="695607" y="1714500"/>
              <a:ext cx="2296885" cy="2296885"/>
            </a:xfrm>
            <a:prstGeom prst="ellipse">
              <a:avLst/>
            </a:prstGeom>
            <a:gradFill flip="none" rotWithShape="1">
              <a:gsLst>
                <a:gs pos="0">
                  <a:schemeClr val="tx1">
                    <a:lumMod val="40000"/>
                    <a:lumOff val="60000"/>
                  </a:schemeClr>
                </a:gs>
                <a:gs pos="15000">
                  <a:srgbClr val="0070C0">
                    <a:alpha val="0"/>
                  </a:srgbClr>
                </a:gs>
              </a:gsLst>
              <a:lin ang="5400000" scaled="0"/>
              <a:tileRect/>
            </a:gradFill>
            <a:ln>
              <a:noFill/>
            </a:ln>
            <a:effectLst>
              <a:innerShdw dist="50800" dir="16200000">
                <a:prstClr val="black">
                  <a:alpha val="1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grpSp>
      <p:grpSp>
        <p:nvGrpSpPr>
          <p:cNvPr id="49" name="Group 48"/>
          <p:cNvGrpSpPr/>
          <p:nvPr/>
        </p:nvGrpSpPr>
        <p:grpSpPr>
          <a:xfrm>
            <a:off x="2311715" y="1045016"/>
            <a:ext cx="2213854" cy="3419941"/>
            <a:chOff x="3081484" y="1393354"/>
            <a:chExt cx="2951036" cy="4559921"/>
          </a:xfrm>
        </p:grpSpPr>
        <p:sp>
          <p:nvSpPr>
            <p:cNvPr id="19" name="Rectangle 18"/>
            <p:cNvSpPr/>
            <p:nvPr/>
          </p:nvSpPr>
          <p:spPr>
            <a:xfrm>
              <a:off x="3242119" y="1422400"/>
              <a:ext cx="2790401" cy="4525347"/>
            </a:xfrm>
            <a:prstGeom prst="rect">
              <a:avLst/>
            </a:prstGeom>
            <a:gradFill>
              <a:gsLst>
                <a:gs pos="0">
                  <a:schemeClr val="bg1"/>
                </a:gs>
                <a:gs pos="19000">
                  <a:schemeClr val="tx2">
                    <a:lumMod val="20000"/>
                    <a:lumOff val="80000"/>
                  </a:schemeClr>
                </a:gs>
                <a:gs pos="100000">
                  <a:schemeClr val="tx1">
                    <a:lumMod val="20000"/>
                    <a:lumOff val="80000"/>
                    <a:alpha val="0"/>
                  </a:schemeClr>
                </a:gs>
              </a:gsLst>
              <a:lin ang="5400000" scaled="0"/>
            </a:gradFill>
            <a:ln>
              <a:noFill/>
            </a:ln>
            <a:effectLst>
              <a:innerShdw blurRad="63500" dist="50800" dir="16200000">
                <a:prstClr val="black">
                  <a:alpha val="1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24" name="Rectangle 23"/>
            <p:cNvSpPr/>
            <p:nvPr/>
          </p:nvSpPr>
          <p:spPr>
            <a:xfrm>
              <a:off x="3303819" y="4198948"/>
              <a:ext cx="2666999" cy="1754327"/>
            </a:xfrm>
            <a:prstGeom prst="rect">
              <a:avLst/>
            </a:prstGeom>
          </p:spPr>
          <p:txBody>
            <a:bodyPr wrap="square">
              <a:spAutoFit/>
            </a:bodyPr>
            <a:lstStyle/>
            <a:p>
              <a:pPr algn="ctr">
                <a:spcAft>
                  <a:spcPts val="900"/>
                </a:spcAft>
                <a:defRPr/>
              </a:pPr>
              <a:r>
                <a:rPr lang="en-US" b="1" dirty="0" smtClean="0">
                  <a:solidFill>
                    <a:schemeClr val="tx2">
                      <a:lumMod val="50000"/>
                    </a:schemeClr>
                  </a:solidFill>
                </a:rPr>
                <a:t>Increase Profit and Revenue</a:t>
              </a:r>
            </a:p>
            <a:p>
              <a:pPr algn="ctr">
                <a:spcAft>
                  <a:spcPts val="450"/>
                </a:spcAft>
                <a:defRPr/>
              </a:pPr>
              <a:r>
                <a:rPr lang="en-US" sz="1200" dirty="0">
                  <a:solidFill>
                    <a:schemeClr val="tx2">
                      <a:lumMod val="50000"/>
                    </a:schemeClr>
                  </a:solidFill>
                </a:rPr>
                <a:t>Higher close rate </a:t>
              </a:r>
              <a:br>
                <a:rPr lang="en-US" sz="1200" dirty="0">
                  <a:solidFill>
                    <a:schemeClr val="tx2">
                      <a:lumMod val="50000"/>
                    </a:schemeClr>
                  </a:solidFill>
                </a:rPr>
              </a:br>
              <a:r>
                <a:rPr lang="en-US" sz="1200" dirty="0">
                  <a:solidFill>
                    <a:schemeClr val="tx2">
                      <a:lumMod val="50000"/>
                    </a:schemeClr>
                  </a:solidFill>
                </a:rPr>
                <a:t>Increase in up-sell and </a:t>
              </a:r>
              <a:br>
                <a:rPr lang="en-US" sz="1200" dirty="0">
                  <a:solidFill>
                    <a:schemeClr val="tx2">
                      <a:lumMod val="50000"/>
                    </a:schemeClr>
                  </a:solidFill>
                </a:rPr>
              </a:br>
              <a:r>
                <a:rPr lang="en-US" sz="1200" dirty="0">
                  <a:solidFill>
                    <a:schemeClr val="tx2">
                      <a:lumMod val="50000"/>
                    </a:schemeClr>
                  </a:solidFill>
                </a:rPr>
                <a:t>cross-sell</a:t>
              </a:r>
            </a:p>
          </p:txBody>
        </p:sp>
        <p:sp>
          <p:nvSpPr>
            <p:cNvPr id="28" name="Rectangle 27"/>
            <p:cNvSpPr/>
            <p:nvPr/>
          </p:nvSpPr>
          <p:spPr>
            <a:xfrm flipH="1">
              <a:off x="3081484" y="1393354"/>
              <a:ext cx="152400" cy="1371600"/>
            </a:xfrm>
            <a:prstGeom prst="rect">
              <a:avLst/>
            </a:prstGeom>
            <a:gradFill>
              <a:gsLst>
                <a:gs pos="0">
                  <a:schemeClr val="bg1">
                    <a:lumMod val="50000"/>
                    <a:alpha val="38000"/>
                  </a:schemeClr>
                </a:gs>
                <a:gs pos="35000">
                  <a:schemeClr val="tx1">
                    <a:lumMod val="20000"/>
                    <a:lumOff val="80000"/>
                    <a:alpha val="0"/>
                  </a:schemeClr>
                </a:gs>
              </a:gsLst>
              <a:lin ang="240000" scaled="0"/>
            </a:gradFill>
            <a:ln>
              <a:noFill/>
            </a:ln>
            <a:effectLst>
              <a:innerShdw blurRad="63500" dist="50800" dir="10800000">
                <a:prstClr val="black">
                  <a:alpha val="5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2" name="Oval 41"/>
            <p:cNvSpPr/>
            <p:nvPr/>
          </p:nvSpPr>
          <p:spPr>
            <a:xfrm>
              <a:off x="4081592" y="3788615"/>
              <a:ext cx="1177210" cy="130241"/>
            </a:xfrm>
            <a:prstGeom prst="ellipse">
              <a:avLst/>
            </a:prstGeom>
            <a:gradFill flip="none" rotWithShape="1">
              <a:gsLst>
                <a:gs pos="0">
                  <a:srgbClr val="000000"/>
                </a:gs>
                <a:gs pos="100000">
                  <a:srgbClr val="A88000">
                    <a:alpha val="0"/>
                  </a:srgbClr>
                </a:gs>
              </a:gsLst>
              <a:path path="shape">
                <a:fillToRect l="50000" t="50000" r="50000" b="50000"/>
              </a:path>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grpSp>
          <p:nvGrpSpPr>
            <p:cNvPr id="43" name="Group 42"/>
            <p:cNvGrpSpPr/>
            <p:nvPr/>
          </p:nvGrpSpPr>
          <p:grpSpPr>
            <a:xfrm>
              <a:off x="3698647" y="1917700"/>
              <a:ext cx="1943100" cy="1943100"/>
              <a:chOff x="3665769" y="1917700"/>
              <a:chExt cx="1943100" cy="1943100"/>
            </a:xfrm>
          </p:grpSpPr>
          <p:sp>
            <p:nvSpPr>
              <p:cNvPr id="35" name="Oval 34"/>
              <p:cNvSpPr/>
              <p:nvPr/>
            </p:nvSpPr>
            <p:spPr>
              <a:xfrm>
                <a:off x="3665769" y="1917700"/>
                <a:ext cx="1943100" cy="1943100"/>
              </a:xfrm>
              <a:prstGeom prst="ellipse">
                <a:avLst/>
              </a:prstGeom>
              <a:gradFill flip="none" rotWithShape="1">
                <a:gsLst>
                  <a:gs pos="0">
                    <a:schemeClr val="tx2"/>
                  </a:gs>
                  <a:gs pos="100000">
                    <a:schemeClr val="tx2">
                      <a:lumMod val="75000"/>
                    </a:schemeClr>
                  </a:gs>
                </a:gsLst>
                <a:path path="circle">
                  <a:fillToRect l="50000" t="50000" r="50000" b="50000"/>
                </a:path>
                <a:tileRect/>
              </a:gradFill>
              <a:ln w="34925">
                <a:gradFill>
                  <a:gsLst>
                    <a:gs pos="0">
                      <a:schemeClr val="tx2">
                        <a:lumMod val="50000"/>
                      </a:schemeClr>
                    </a:gs>
                    <a:gs pos="100000">
                      <a:schemeClr val="accent1">
                        <a:tint val="23500"/>
                        <a:satMod val="160000"/>
                        <a:alpha val="0"/>
                      </a:schemeClr>
                    </a:gs>
                  </a:gsLst>
                  <a:lin ang="54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46"/>
                <a:endParaRPr lang="en-US" dirty="0" smtClean="0"/>
              </a:p>
            </p:txBody>
          </p:sp>
          <p:pic>
            <p:nvPicPr>
              <p:cNvPr id="41" name="Picture 40" descr="2.png"/>
              <p:cNvPicPr>
                <a:picLocks noChangeAspect="1"/>
              </p:cNvPicPr>
              <p:nvPr/>
            </p:nvPicPr>
            <p:blipFill>
              <a:blip r:embed="rId4" cstate="print"/>
              <a:stretch>
                <a:fillRect/>
              </a:stretch>
            </p:blipFill>
            <p:spPr>
              <a:xfrm>
                <a:off x="3735619" y="1980293"/>
                <a:ext cx="1854200" cy="1854200"/>
              </a:xfrm>
              <a:prstGeom prst="rect">
                <a:avLst/>
              </a:prstGeom>
            </p:spPr>
          </p:pic>
        </p:grpSp>
        <p:sp>
          <p:nvSpPr>
            <p:cNvPr id="52" name="Oval 51"/>
            <p:cNvSpPr/>
            <p:nvPr/>
          </p:nvSpPr>
          <p:spPr>
            <a:xfrm>
              <a:off x="3548969" y="1714500"/>
              <a:ext cx="2296885" cy="2296885"/>
            </a:xfrm>
            <a:prstGeom prst="ellipse">
              <a:avLst/>
            </a:prstGeom>
            <a:gradFill flip="none" rotWithShape="1">
              <a:gsLst>
                <a:gs pos="0">
                  <a:schemeClr val="tx2">
                    <a:lumMod val="60000"/>
                    <a:lumOff val="40000"/>
                  </a:schemeClr>
                </a:gs>
                <a:gs pos="15000">
                  <a:srgbClr val="0070C0">
                    <a:alpha val="0"/>
                  </a:srgbClr>
                </a:gs>
              </a:gsLst>
              <a:lin ang="5400000" scaled="0"/>
              <a:tileRect/>
            </a:gradFill>
            <a:ln>
              <a:noFill/>
            </a:ln>
            <a:effectLst>
              <a:innerShdw dist="50800" dir="16200000">
                <a:prstClr val="black">
                  <a:alpha val="1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grpSp>
      <p:grpSp>
        <p:nvGrpSpPr>
          <p:cNvPr id="50" name="Group 49"/>
          <p:cNvGrpSpPr/>
          <p:nvPr/>
        </p:nvGrpSpPr>
        <p:grpSpPr>
          <a:xfrm>
            <a:off x="4400505" y="1045016"/>
            <a:ext cx="2222640" cy="3415795"/>
            <a:chOff x="5865812" y="1393354"/>
            <a:chExt cx="2962748" cy="4554393"/>
          </a:xfrm>
        </p:grpSpPr>
        <p:sp>
          <p:nvSpPr>
            <p:cNvPr id="20" name="Rectangle 19"/>
            <p:cNvSpPr/>
            <p:nvPr/>
          </p:nvSpPr>
          <p:spPr>
            <a:xfrm>
              <a:off x="6038159" y="1422400"/>
              <a:ext cx="2790401" cy="4525347"/>
            </a:xfrm>
            <a:prstGeom prst="rect">
              <a:avLst/>
            </a:prstGeom>
            <a:gradFill>
              <a:gsLst>
                <a:gs pos="0">
                  <a:schemeClr val="bg1"/>
                </a:gs>
                <a:gs pos="19000">
                  <a:srgbClr val="F0E5F7"/>
                </a:gs>
                <a:gs pos="100000">
                  <a:schemeClr val="tx1">
                    <a:lumMod val="20000"/>
                    <a:lumOff val="80000"/>
                    <a:alpha val="0"/>
                  </a:schemeClr>
                </a:gs>
              </a:gsLst>
              <a:lin ang="5400000" scaled="0"/>
            </a:gradFill>
            <a:ln>
              <a:noFill/>
            </a:ln>
            <a:effectLst>
              <a:innerShdw blurRad="63500" dist="50800" dir="16200000">
                <a:prstClr val="black">
                  <a:alpha val="1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26" name="Rectangle 25"/>
            <p:cNvSpPr/>
            <p:nvPr/>
          </p:nvSpPr>
          <p:spPr>
            <a:xfrm>
              <a:off x="6099860" y="4198948"/>
              <a:ext cx="2666998" cy="1508105"/>
            </a:xfrm>
            <a:prstGeom prst="rect">
              <a:avLst/>
            </a:prstGeom>
          </p:spPr>
          <p:txBody>
            <a:bodyPr wrap="square">
              <a:spAutoFit/>
            </a:bodyPr>
            <a:lstStyle/>
            <a:p>
              <a:pPr algn="ctr">
                <a:spcAft>
                  <a:spcPts val="900"/>
                </a:spcAft>
                <a:defRPr/>
              </a:pPr>
              <a:r>
                <a:rPr lang="en-US" b="1" dirty="0" smtClean="0">
                  <a:solidFill>
                    <a:schemeClr val="accent6"/>
                  </a:solidFill>
                </a:rPr>
                <a:t>Maintain Operating Costs</a:t>
              </a:r>
            </a:p>
            <a:p>
              <a:pPr algn="ctr">
                <a:spcAft>
                  <a:spcPts val="900"/>
                </a:spcAft>
                <a:defRPr/>
              </a:pPr>
              <a:r>
                <a:rPr lang="en-US" sz="1200" dirty="0">
                  <a:solidFill>
                    <a:schemeClr val="accent6"/>
                  </a:solidFill>
                </a:rPr>
                <a:t>Common tools and infrastructure</a:t>
              </a:r>
            </a:p>
          </p:txBody>
        </p:sp>
        <p:sp>
          <p:nvSpPr>
            <p:cNvPr id="29" name="Rectangle 28"/>
            <p:cNvSpPr/>
            <p:nvPr/>
          </p:nvSpPr>
          <p:spPr>
            <a:xfrm flipH="1">
              <a:off x="5865812" y="1393354"/>
              <a:ext cx="152400" cy="1371600"/>
            </a:xfrm>
            <a:prstGeom prst="rect">
              <a:avLst/>
            </a:prstGeom>
            <a:gradFill>
              <a:gsLst>
                <a:gs pos="0">
                  <a:schemeClr val="bg1">
                    <a:lumMod val="50000"/>
                    <a:alpha val="38000"/>
                  </a:schemeClr>
                </a:gs>
                <a:gs pos="35000">
                  <a:schemeClr val="tx1">
                    <a:lumMod val="20000"/>
                    <a:lumOff val="80000"/>
                    <a:alpha val="0"/>
                  </a:schemeClr>
                </a:gs>
              </a:gsLst>
              <a:lin ang="240000" scaled="0"/>
            </a:gradFill>
            <a:ln>
              <a:noFill/>
            </a:ln>
            <a:effectLst>
              <a:innerShdw blurRad="63500" dist="50800" dir="10800000">
                <a:prstClr val="black">
                  <a:alpha val="5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5" name="Oval 44"/>
            <p:cNvSpPr/>
            <p:nvPr/>
          </p:nvSpPr>
          <p:spPr>
            <a:xfrm>
              <a:off x="6832051" y="3788615"/>
              <a:ext cx="1177210" cy="130241"/>
            </a:xfrm>
            <a:prstGeom prst="ellipse">
              <a:avLst/>
            </a:prstGeom>
            <a:gradFill flip="none" rotWithShape="1">
              <a:gsLst>
                <a:gs pos="0">
                  <a:srgbClr val="000000"/>
                </a:gs>
                <a:gs pos="100000">
                  <a:srgbClr val="A88000">
                    <a:alpha val="0"/>
                  </a:srgbClr>
                </a:gs>
              </a:gsLst>
              <a:path path="shape">
                <a:fillToRect l="50000" t="50000" r="50000" b="50000"/>
              </a:path>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36" name="Oval 35"/>
            <p:cNvSpPr/>
            <p:nvPr/>
          </p:nvSpPr>
          <p:spPr>
            <a:xfrm>
              <a:off x="6449106" y="1917700"/>
              <a:ext cx="1943100" cy="1943100"/>
            </a:xfrm>
            <a:prstGeom prst="ellipse">
              <a:avLst/>
            </a:prstGeom>
            <a:gradFill flip="none" rotWithShape="1">
              <a:gsLst>
                <a:gs pos="0">
                  <a:schemeClr val="accent6"/>
                </a:gs>
                <a:gs pos="100000">
                  <a:schemeClr val="accent6">
                    <a:lumMod val="75000"/>
                  </a:schemeClr>
                </a:gs>
              </a:gsLst>
              <a:path path="circle">
                <a:fillToRect l="50000" t="50000" r="50000" b="50000"/>
              </a:path>
              <a:tileRect/>
            </a:gradFill>
            <a:ln w="34925">
              <a:gradFill>
                <a:gsLst>
                  <a:gs pos="0">
                    <a:schemeClr val="accent6">
                      <a:lumMod val="50000"/>
                    </a:schemeClr>
                  </a:gs>
                  <a:gs pos="100000">
                    <a:schemeClr val="accent1">
                      <a:tint val="23500"/>
                      <a:satMod val="160000"/>
                      <a:alpha val="0"/>
                    </a:schemeClr>
                  </a:gs>
                </a:gsLst>
                <a:lin ang="54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46"/>
              <a:endParaRPr lang="en-US" dirty="0" smtClean="0"/>
            </a:p>
          </p:txBody>
        </p:sp>
        <p:pic>
          <p:nvPicPr>
            <p:cNvPr id="44" name="Picture 43" descr="data_series_1044_256.png"/>
            <p:cNvPicPr>
              <a:picLocks noChangeAspect="1"/>
            </p:cNvPicPr>
            <p:nvPr/>
          </p:nvPicPr>
          <p:blipFill>
            <a:blip r:embed="rId5" cstate="print"/>
            <a:stretch>
              <a:fillRect/>
            </a:stretch>
          </p:blipFill>
          <p:spPr>
            <a:xfrm>
              <a:off x="6734062" y="2202656"/>
              <a:ext cx="1373189" cy="1373189"/>
            </a:xfrm>
            <a:prstGeom prst="rect">
              <a:avLst/>
            </a:prstGeom>
          </p:spPr>
        </p:pic>
        <p:sp>
          <p:nvSpPr>
            <p:cNvPr id="53" name="Oval 52"/>
            <p:cNvSpPr/>
            <p:nvPr/>
          </p:nvSpPr>
          <p:spPr>
            <a:xfrm>
              <a:off x="6244999" y="1714500"/>
              <a:ext cx="2296885" cy="2296885"/>
            </a:xfrm>
            <a:prstGeom prst="ellipse">
              <a:avLst/>
            </a:prstGeom>
            <a:gradFill flip="none" rotWithShape="1">
              <a:gsLst>
                <a:gs pos="0">
                  <a:schemeClr val="accent6">
                    <a:lumMod val="60000"/>
                    <a:lumOff val="40000"/>
                  </a:schemeClr>
                </a:gs>
                <a:gs pos="15000">
                  <a:srgbClr val="0070C0">
                    <a:alpha val="0"/>
                  </a:srgbClr>
                </a:gs>
              </a:gsLst>
              <a:lin ang="5400000" scaled="0"/>
              <a:tileRect/>
            </a:gra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grpSp>
      <p:grpSp>
        <p:nvGrpSpPr>
          <p:cNvPr id="55" name="Group 54"/>
          <p:cNvGrpSpPr/>
          <p:nvPr/>
        </p:nvGrpSpPr>
        <p:grpSpPr>
          <a:xfrm>
            <a:off x="6515606" y="1045016"/>
            <a:ext cx="2315178" cy="3512274"/>
            <a:chOff x="8685212" y="1393354"/>
            <a:chExt cx="3086100" cy="4683031"/>
          </a:xfrm>
        </p:grpSpPr>
        <p:sp>
          <p:nvSpPr>
            <p:cNvPr id="21" name="Rectangle 20"/>
            <p:cNvSpPr/>
            <p:nvPr/>
          </p:nvSpPr>
          <p:spPr>
            <a:xfrm>
              <a:off x="8817399" y="1422400"/>
              <a:ext cx="2790401" cy="4525347"/>
            </a:xfrm>
            <a:prstGeom prst="rect">
              <a:avLst/>
            </a:prstGeom>
            <a:gradFill>
              <a:gsLst>
                <a:gs pos="0">
                  <a:schemeClr val="bg1"/>
                </a:gs>
                <a:gs pos="19000">
                  <a:srgbClr val="FFF1C5"/>
                </a:gs>
                <a:gs pos="100000">
                  <a:schemeClr val="tx1">
                    <a:lumMod val="20000"/>
                    <a:lumOff val="80000"/>
                    <a:alpha val="0"/>
                  </a:schemeClr>
                </a:gs>
              </a:gsLst>
              <a:lin ang="5400000" scaled="0"/>
            </a:gradFill>
            <a:ln>
              <a:noFill/>
            </a:ln>
            <a:effectLst>
              <a:innerShdw blurRad="63500" dist="50800" dir="16200000">
                <a:prstClr val="black">
                  <a:alpha val="1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27" name="Rectangle 26"/>
            <p:cNvSpPr/>
            <p:nvPr/>
          </p:nvSpPr>
          <p:spPr>
            <a:xfrm>
              <a:off x="8879100" y="4198948"/>
              <a:ext cx="2666999" cy="1877437"/>
            </a:xfrm>
            <a:prstGeom prst="rect">
              <a:avLst/>
            </a:prstGeom>
          </p:spPr>
          <p:txBody>
            <a:bodyPr wrap="square">
              <a:spAutoFit/>
            </a:bodyPr>
            <a:lstStyle/>
            <a:p>
              <a:pPr algn="ctr">
                <a:spcAft>
                  <a:spcPts val="900"/>
                </a:spcAft>
                <a:defRPr/>
              </a:pPr>
              <a:r>
                <a:rPr lang="en-US" b="1" dirty="0" smtClean="0">
                  <a:solidFill>
                    <a:schemeClr val="accent5">
                      <a:lumMod val="50000"/>
                    </a:schemeClr>
                  </a:solidFill>
                </a:rPr>
                <a:t>Faster Time to</a:t>
              </a:r>
              <a:br>
                <a:rPr lang="en-US" b="1" dirty="0" smtClean="0">
                  <a:solidFill>
                    <a:schemeClr val="accent5">
                      <a:lumMod val="50000"/>
                    </a:schemeClr>
                  </a:solidFill>
                </a:rPr>
              </a:br>
              <a:r>
                <a:rPr lang="en-US" b="1" dirty="0" smtClean="0">
                  <a:solidFill>
                    <a:schemeClr val="accent5">
                      <a:lumMod val="50000"/>
                    </a:schemeClr>
                  </a:solidFill>
                </a:rPr>
                <a:t>Serve the Customer</a:t>
              </a:r>
            </a:p>
            <a:p>
              <a:pPr algn="ctr">
                <a:spcAft>
                  <a:spcPts val="900"/>
                </a:spcAft>
                <a:defRPr/>
              </a:pPr>
              <a:r>
                <a:rPr lang="en-US" sz="1200" dirty="0">
                  <a:solidFill>
                    <a:schemeClr val="accent5">
                      <a:lumMod val="50000"/>
                    </a:schemeClr>
                  </a:solidFill>
                </a:rPr>
                <a:t>Accelerating to customers’ pace </a:t>
              </a:r>
            </a:p>
          </p:txBody>
        </p:sp>
        <p:sp>
          <p:nvSpPr>
            <p:cNvPr id="30" name="Rectangle 29"/>
            <p:cNvSpPr/>
            <p:nvPr/>
          </p:nvSpPr>
          <p:spPr>
            <a:xfrm flipH="1">
              <a:off x="8685212" y="1393354"/>
              <a:ext cx="152400" cy="1371600"/>
            </a:xfrm>
            <a:prstGeom prst="rect">
              <a:avLst/>
            </a:prstGeom>
            <a:gradFill>
              <a:gsLst>
                <a:gs pos="0">
                  <a:schemeClr val="bg1">
                    <a:lumMod val="50000"/>
                    <a:alpha val="38000"/>
                  </a:schemeClr>
                </a:gs>
                <a:gs pos="35000">
                  <a:schemeClr val="tx1">
                    <a:lumMod val="20000"/>
                    <a:lumOff val="80000"/>
                    <a:alpha val="0"/>
                  </a:schemeClr>
                </a:gs>
              </a:gsLst>
              <a:lin ang="240000" scaled="0"/>
            </a:gradFill>
            <a:ln>
              <a:noFill/>
            </a:ln>
            <a:effectLst>
              <a:innerShdw blurRad="63500" dist="50800" dir="10800000">
                <a:prstClr val="black">
                  <a:alpha val="5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33" name="Rectangle 32"/>
            <p:cNvSpPr/>
            <p:nvPr/>
          </p:nvSpPr>
          <p:spPr>
            <a:xfrm>
              <a:off x="11618912" y="1393354"/>
              <a:ext cx="152400" cy="1371600"/>
            </a:xfrm>
            <a:prstGeom prst="rect">
              <a:avLst/>
            </a:prstGeom>
            <a:gradFill>
              <a:gsLst>
                <a:gs pos="0">
                  <a:schemeClr val="bg1">
                    <a:lumMod val="50000"/>
                    <a:alpha val="38000"/>
                  </a:schemeClr>
                </a:gs>
                <a:gs pos="35000">
                  <a:schemeClr val="tx1">
                    <a:lumMod val="20000"/>
                    <a:lumOff val="80000"/>
                    <a:alpha val="0"/>
                  </a:schemeClr>
                </a:gs>
              </a:gsLst>
              <a:lin ang="240000" scaled="0"/>
            </a:gradFill>
            <a:ln>
              <a:noFill/>
            </a:ln>
            <a:effectLst>
              <a:innerShdw blurRad="63500" dist="50800" dir="10800000">
                <a:prstClr val="black">
                  <a:alpha val="5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7" name="Oval 46"/>
            <p:cNvSpPr/>
            <p:nvPr/>
          </p:nvSpPr>
          <p:spPr>
            <a:xfrm>
              <a:off x="9623994" y="3788615"/>
              <a:ext cx="1177210" cy="130241"/>
            </a:xfrm>
            <a:prstGeom prst="ellipse">
              <a:avLst/>
            </a:prstGeom>
            <a:gradFill flip="none" rotWithShape="1">
              <a:gsLst>
                <a:gs pos="0">
                  <a:srgbClr val="000000"/>
                </a:gs>
                <a:gs pos="100000">
                  <a:srgbClr val="A88000">
                    <a:alpha val="0"/>
                  </a:srgbClr>
                </a:gs>
              </a:gsLst>
              <a:path path="shape">
                <a:fillToRect l="50000" t="50000" r="50000" b="50000"/>
              </a:path>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37" name="Oval 36"/>
            <p:cNvSpPr/>
            <p:nvPr/>
          </p:nvSpPr>
          <p:spPr>
            <a:xfrm>
              <a:off x="9241049" y="1917700"/>
              <a:ext cx="1943100" cy="1943100"/>
            </a:xfrm>
            <a:prstGeom prst="ellipse">
              <a:avLst/>
            </a:prstGeom>
            <a:gradFill flip="none" rotWithShape="1">
              <a:gsLst>
                <a:gs pos="0">
                  <a:schemeClr val="accent5"/>
                </a:gs>
                <a:gs pos="100000">
                  <a:schemeClr val="tx2">
                    <a:lumMod val="75000"/>
                  </a:schemeClr>
                </a:gs>
              </a:gsLst>
              <a:path path="circle">
                <a:fillToRect l="50000" t="50000" r="50000" b="50000"/>
              </a:path>
              <a:tileRect/>
            </a:gradFill>
            <a:ln w="34925">
              <a:gradFill>
                <a:gsLst>
                  <a:gs pos="0">
                    <a:schemeClr val="tx2">
                      <a:lumMod val="50000"/>
                    </a:schemeClr>
                  </a:gs>
                  <a:gs pos="100000">
                    <a:schemeClr val="accent1">
                      <a:tint val="23500"/>
                      <a:satMod val="160000"/>
                      <a:alpha val="0"/>
                    </a:schemeClr>
                  </a:gs>
                </a:gsLst>
                <a:lin ang="54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46"/>
              <a:endParaRPr lang="en-US" dirty="0" smtClean="0"/>
            </a:p>
          </p:txBody>
        </p:sp>
        <p:pic>
          <p:nvPicPr>
            <p:cNvPr id="46" name="Picture 45" descr="call_history_4015_256.png"/>
            <p:cNvPicPr>
              <a:picLocks noChangeAspect="1"/>
            </p:cNvPicPr>
            <p:nvPr/>
          </p:nvPicPr>
          <p:blipFill>
            <a:blip r:embed="rId6" cstate="print"/>
            <a:stretch>
              <a:fillRect/>
            </a:stretch>
          </p:blipFill>
          <p:spPr>
            <a:xfrm>
              <a:off x="9558549" y="2235200"/>
              <a:ext cx="1308100" cy="1308100"/>
            </a:xfrm>
            <a:prstGeom prst="rect">
              <a:avLst/>
            </a:prstGeom>
          </p:spPr>
        </p:pic>
        <p:sp>
          <p:nvSpPr>
            <p:cNvPr id="54" name="Oval 53"/>
            <p:cNvSpPr/>
            <p:nvPr/>
          </p:nvSpPr>
          <p:spPr>
            <a:xfrm>
              <a:off x="9042626" y="1714500"/>
              <a:ext cx="2296885" cy="2296885"/>
            </a:xfrm>
            <a:prstGeom prst="ellipse">
              <a:avLst/>
            </a:prstGeom>
            <a:gradFill flip="none" rotWithShape="1">
              <a:gsLst>
                <a:gs pos="0">
                  <a:schemeClr val="accent5"/>
                </a:gs>
                <a:gs pos="15000">
                  <a:srgbClr val="0070C0">
                    <a:alpha val="0"/>
                  </a:srgbClr>
                </a:gs>
              </a:gsLst>
              <a:lin ang="5400000" scaled="0"/>
              <a:tileRect/>
            </a:gra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grpSp>
      <p:sp>
        <p:nvSpPr>
          <p:cNvPr id="3" name="Footer Placeholder 2"/>
          <p:cNvSpPr>
            <a:spLocks noGrp="1"/>
          </p:cNvSpPr>
          <p:nvPr>
            <p:ph type="ftr" sz="quarter" idx="11"/>
          </p:nvPr>
        </p:nvSpPr>
        <p:spPr/>
        <p:txBody>
          <a:bodyPr/>
          <a:lstStyle/>
          <a:p>
            <a:r>
              <a:rPr lang="en-US" smtClean="0">
                <a:solidFill>
                  <a:prstClr val="white">
                    <a:lumMod val="65000"/>
                  </a:prstClr>
                </a:solidFill>
              </a:rPr>
              <a:t>CaféX Communications Confidential © 2015 – All Rights Reserved. </a:t>
            </a:r>
            <a:endParaRPr lang="en-US" dirty="0">
              <a:solidFill>
                <a:prstClr val="white">
                  <a:lumMod val="65000"/>
                </a:prstClr>
              </a:solidFill>
            </a:endParaRPr>
          </a:p>
        </p:txBody>
      </p:sp>
      <p:sp>
        <p:nvSpPr>
          <p:cNvPr id="4" name="Slide Number Placeholder 3"/>
          <p:cNvSpPr>
            <a:spLocks noGrp="1"/>
          </p:cNvSpPr>
          <p:nvPr>
            <p:ph type="sldNum" sz="quarter" idx="12"/>
          </p:nvPr>
        </p:nvSpPr>
        <p:spPr/>
        <p:txBody>
          <a:bodyPr/>
          <a:lstStyle/>
          <a:p>
            <a:fld id="{0431C951-9D62-474D-B35D-66AB940D3B2F}" type="slidenum">
              <a:rPr lang="en-US" smtClean="0">
                <a:solidFill>
                  <a:prstClr val="white">
                    <a:lumMod val="65000"/>
                  </a:prstClr>
                </a:solidFill>
              </a:rPr>
              <a:pPr/>
              <a:t>66</a:t>
            </a:fld>
            <a:endParaRPr lang="en-US" dirty="0">
              <a:solidFill>
                <a:prstClr val="white">
                  <a:lumMod val="65000"/>
                </a:prstClr>
              </a:solidFill>
            </a:endParaRPr>
          </a:p>
        </p:txBody>
      </p:sp>
    </p:spTree>
    <p:extLst>
      <p:ext uri="{BB962C8B-B14F-4D97-AF65-F5344CB8AC3E}">
        <p14:creationId xmlns:p14="http://schemas.microsoft.com/office/powerpoint/2010/main" val="3925874773"/>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nodeType="with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slide(fromTop)">
                                      <p:cBhvr>
                                        <p:cTn id="7" dur="500"/>
                                        <p:tgtEl>
                                          <p:spTgt spid="48"/>
                                        </p:tgtEl>
                                      </p:cBhvr>
                                    </p:animEffect>
                                  </p:childTnLst>
                                </p:cTn>
                              </p:par>
                              <p:par>
                                <p:cTn id="8" presetID="12" presetClass="entr" presetSubtype="1" fill="hold" nodeType="withEffect">
                                  <p:stCondLst>
                                    <p:cond delay="200"/>
                                  </p:stCondLst>
                                  <p:childTnLst>
                                    <p:set>
                                      <p:cBhvr>
                                        <p:cTn id="9" dur="1" fill="hold">
                                          <p:stCondLst>
                                            <p:cond delay="0"/>
                                          </p:stCondLst>
                                        </p:cTn>
                                        <p:tgtEl>
                                          <p:spTgt spid="49"/>
                                        </p:tgtEl>
                                        <p:attrNameLst>
                                          <p:attrName>style.visibility</p:attrName>
                                        </p:attrNameLst>
                                      </p:cBhvr>
                                      <p:to>
                                        <p:strVal val="visible"/>
                                      </p:to>
                                    </p:set>
                                    <p:animEffect transition="in" filter="slide(fromTop)">
                                      <p:cBhvr>
                                        <p:cTn id="10" dur="500"/>
                                        <p:tgtEl>
                                          <p:spTgt spid="49"/>
                                        </p:tgtEl>
                                      </p:cBhvr>
                                    </p:animEffect>
                                  </p:childTnLst>
                                </p:cTn>
                              </p:par>
                              <p:par>
                                <p:cTn id="11" presetID="12" presetClass="entr" presetSubtype="1" fill="hold" nodeType="withEffect">
                                  <p:stCondLst>
                                    <p:cond delay="400"/>
                                  </p:stCondLst>
                                  <p:childTnLst>
                                    <p:set>
                                      <p:cBhvr>
                                        <p:cTn id="12" dur="1" fill="hold">
                                          <p:stCondLst>
                                            <p:cond delay="0"/>
                                          </p:stCondLst>
                                        </p:cTn>
                                        <p:tgtEl>
                                          <p:spTgt spid="50"/>
                                        </p:tgtEl>
                                        <p:attrNameLst>
                                          <p:attrName>style.visibility</p:attrName>
                                        </p:attrNameLst>
                                      </p:cBhvr>
                                      <p:to>
                                        <p:strVal val="visible"/>
                                      </p:to>
                                    </p:set>
                                    <p:animEffect transition="in" filter="slide(fromTop)">
                                      <p:cBhvr>
                                        <p:cTn id="13" dur="500"/>
                                        <p:tgtEl>
                                          <p:spTgt spid="50"/>
                                        </p:tgtEl>
                                      </p:cBhvr>
                                    </p:animEffect>
                                  </p:childTnLst>
                                </p:cTn>
                              </p:par>
                              <p:par>
                                <p:cTn id="14" presetID="12" presetClass="entr" presetSubtype="1" fill="hold" nodeType="withEffect">
                                  <p:stCondLst>
                                    <p:cond delay="600"/>
                                  </p:stCondLst>
                                  <p:childTnLst>
                                    <p:set>
                                      <p:cBhvr>
                                        <p:cTn id="15" dur="1" fill="hold">
                                          <p:stCondLst>
                                            <p:cond delay="0"/>
                                          </p:stCondLst>
                                        </p:cTn>
                                        <p:tgtEl>
                                          <p:spTgt spid="55"/>
                                        </p:tgtEl>
                                        <p:attrNameLst>
                                          <p:attrName>style.visibility</p:attrName>
                                        </p:attrNameLst>
                                      </p:cBhvr>
                                      <p:to>
                                        <p:strVal val="visible"/>
                                      </p:to>
                                    </p:set>
                                    <p:animEffect transition="in" filter="slide(fromTop)">
                                      <p:cBhvr>
                                        <p:cTn id="16"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p:cNvGrpSpPr/>
          <p:nvPr/>
        </p:nvGrpSpPr>
        <p:grpSpPr>
          <a:xfrm>
            <a:off x="2658167" y="1978465"/>
            <a:ext cx="6485832" cy="1802960"/>
            <a:chOff x="3543300" y="2637954"/>
            <a:chExt cx="8645524" cy="2403946"/>
          </a:xfrm>
        </p:grpSpPr>
        <p:sp>
          <p:nvSpPr>
            <p:cNvPr id="15" name="Rectangle 14"/>
            <p:cNvSpPr/>
            <p:nvPr/>
          </p:nvSpPr>
          <p:spPr>
            <a:xfrm rot="5400000">
              <a:off x="6834447" y="-653193"/>
              <a:ext cx="2063229" cy="8645524"/>
            </a:xfrm>
            <a:prstGeom prst="rect">
              <a:avLst/>
            </a:prstGeom>
            <a:gradFill>
              <a:gsLst>
                <a:gs pos="0">
                  <a:schemeClr val="bg1"/>
                </a:gs>
                <a:gs pos="19000">
                  <a:schemeClr val="tx1">
                    <a:lumMod val="20000"/>
                    <a:lumOff val="80000"/>
                  </a:schemeClr>
                </a:gs>
                <a:gs pos="100000">
                  <a:schemeClr val="tx1">
                    <a:lumMod val="20000"/>
                    <a:lumOff val="80000"/>
                    <a:alpha val="0"/>
                  </a:schemeClr>
                </a:gs>
              </a:gsLst>
              <a:lin ang="5400000" scaled="0"/>
            </a:gradFill>
            <a:ln>
              <a:noFill/>
            </a:ln>
            <a:effectLst>
              <a:innerShdw blurRad="63500" dist="50800" dir="16200000">
                <a:prstClr val="black">
                  <a:alpha val="1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grpSp>
          <p:nvGrpSpPr>
            <p:cNvPr id="3" name="Group 21"/>
            <p:cNvGrpSpPr/>
            <p:nvPr/>
          </p:nvGrpSpPr>
          <p:grpSpPr>
            <a:xfrm>
              <a:off x="6673850" y="2815840"/>
              <a:ext cx="5080000" cy="1949121"/>
              <a:chOff x="6096000" y="2826435"/>
              <a:chExt cx="6092825" cy="1949121"/>
            </a:xfrm>
          </p:grpSpPr>
          <p:sp>
            <p:nvSpPr>
              <p:cNvPr id="16" name="Rectangle 15"/>
              <p:cNvSpPr/>
              <p:nvPr/>
            </p:nvSpPr>
            <p:spPr>
              <a:xfrm>
                <a:off x="6096000" y="2826435"/>
                <a:ext cx="6092825" cy="615553"/>
              </a:xfrm>
              <a:prstGeom prst="rect">
                <a:avLst/>
              </a:prstGeom>
            </p:spPr>
            <p:txBody>
              <a:bodyPr>
                <a:spAutoFit/>
              </a:bodyPr>
              <a:lstStyle/>
              <a:p>
                <a:r>
                  <a:rPr lang="en-US" sz="1200" b="1" dirty="0">
                    <a:solidFill>
                      <a:schemeClr val="tx1">
                        <a:lumMod val="50000"/>
                      </a:schemeClr>
                    </a:solidFill>
                  </a:rPr>
                  <a:t>Delivering a simple and personalized customer experience</a:t>
                </a:r>
              </a:p>
            </p:txBody>
          </p:sp>
          <p:sp>
            <p:nvSpPr>
              <p:cNvPr id="17" name="Rectangle 16"/>
              <p:cNvSpPr/>
              <p:nvPr/>
            </p:nvSpPr>
            <p:spPr>
              <a:xfrm>
                <a:off x="6096000" y="3421339"/>
                <a:ext cx="6092825" cy="1354217"/>
              </a:xfrm>
              <a:prstGeom prst="rect">
                <a:avLst/>
              </a:prstGeom>
            </p:spPr>
            <p:txBody>
              <a:bodyPr>
                <a:spAutoFit/>
              </a:bodyPr>
              <a:lstStyle/>
              <a:p>
                <a:r>
                  <a:rPr lang="en-US" sz="1200" b="1" dirty="0">
                    <a:solidFill>
                      <a:schemeClr val="tx1">
                        <a:lumMod val="50000"/>
                      </a:schemeClr>
                    </a:solidFill>
                  </a:rPr>
                  <a:t>Improving time to serve customer needs, faster than today </a:t>
                </a:r>
              </a:p>
              <a:p>
                <a:endParaRPr lang="en-US" sz="1200" b="1" dirty="0">
                  <a:solidFill>
                    <a:schemeClr val="tx1">
                      <a:lumMod val="50000"/>
                    </a:schemeClr>
                  </a:solidFill>
                </a:endParaRPr>
              </a:p>
              <a:p>
                <a:r>
                  <a:rPr lang="en-US" sz="1200" b="1" dirty="0">
                    <a:solidFill>
                      <a:schemeClr val="tx1">
                        <a:lumMod val="50000"/>
                      </a:schemeClr>
                    </a:solidFill>
                  </a:rPr>
                  <a:t/>
                </a:r>
                <a:br>
                  <a:rPr lang="en-US" sz="1200" b="1" dirty="0">
                    <a:solidFill>
                      <a:schemeClr val="tx1">
                        <a:lumMod val="50000"/>
                      </a:schemeClr>
                    </a:solidFill>
                  </a:rPr>
                </a:br>
                <a:endParaRPr lang="en-US" sz="1200" b="1" dirty="0">
                  <a:solidFill>
                    <a:schemeClr val="tx1">
                      <a:lumMod val="50000"/>
                    </a:schemeClr>
                  </a:solidFill>
                </a:endParaRPr>
              </a:p>
            </p:txBody>
          </p:sp>
          <p:sp>
            <p:nvSpPr>
              <p:cNvPr id="18" name="Rectangle 17"/>
              <p:cNvSpPr/>
              <p:nvPr/>
            </p:nvSpPr>
            <p:spPr>
              <a:xfrm>
                <a:off x="6096000" y="4040412"/>
                <a:ext cx="6092825" cy="615553"/>
              </a:xfrm>
              <a:prstGeom prst="rect">
                <a:avLst/>
              </a:prstGeom>
            </p:spPr>
            <p:txBody>
              <a:bodyPr>
                <a:spAutoFit/>
              </a:bodyPr>
              <a:lstStyle/>
              <a:p>
                <a:r>
                  <a:rPr lang="en-US" sz="1200" b="1" dirty="0">
                    <a:solidFill>
                      <a:schemeClr val="tx1">
                        <a:lumMod val="50000"/>
                      </a:schemeClr>
                    </a:solidFill>
                  </a:rPr>
                  <a:t>Enabling secure collaboration and the ability </a:t>
                </a:r>
                <a:br>
                  <a:rPr lang="en-US" sz="1200" b="1" dirty="0">
                    <a:solidFill>
                      <a:schemeClr val="tx1">
                        <a:lumMod val="50000"/>
                      </a:schemeClr>
                    </a:solidFill>
                  </a:rPr>
                </a:br>
                <a:r>
                  <a:rPr lang="en-US" sz="1200" b="1" dirty="0">
                    <a:solidFill>
                      <a:schemeClr val="tx1">
                        <a:lumMod val="50000"/>
                      </a:schemeClr>
                    </a:solidFill>
                  </a:rPr>
                  <a:t>to close business</a:t>
                </a:r>
              </a:p>
            </p:txBody>
          </p:sp>
        </p:grpSp>
        <p:sp>
          <p:nvSpPr>
            <p:cNvPr id="23" name="Rectangle 22"/>
            <p:cNvSpPr/>
            <p:nvPr/>
          </p:nvSpPr>
          <p:spPr>
            <a:xfrm flipH="1">
              <a:off x="6350000" y="2637954"/>
              <a:ext cx="223984" cy="2403946"/>
            </a:xfrm>
            <a:prstGeom prst="rect">
              <a:avLst/>
            </a:prstGeom>
            <a:gradFill>
              <a:gsLst>
                <a:gs pos="0">
                  <a:schemeClr val="bg1">
                    <a:lumMod val="50000"/>
                    <a:alpha val="38000"/>
                  </a:schemeClr>
                </a:gs>
                <a:gs pos="35000">
                  <a:schemeClr val="tx1">
                    <a:lumMod val="20000"/>
                    <a:lumOff val="80000"/>
                    <a:alpha val="0"/>
                  </a:schemeClr>
                </a:gs>
              </a:gsLst>
              <a:lin ang="240000" scaled="0"/>
            </a:gradFill>
            <a:ln>
              <a:noFill/>
            </a:ln>
            <a:effectLst>
              <a:innerShdw blurRad="63500" dist="50800" dir="10800000">
                <a:prstClr val="black">
                  <a:alpha val="5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grpSp>
      <p:sp>
        <p:nvSpPr>
          <p:cNvPr id="4" name="Title 3"/>
          <p:cNvSpPr>
            <a:spLocks noGrp="1"/>
          </p:cNvSpPr>
          <p:nvPr>
            <p:ph type="title"/>
          </p:nvPr>
        </p:nvSpPr>
        <p:spPr/>
        <p:txBody>
          <a:bodyPr/>
          <a:lstStyle/>
          <a:p>
            <a:r>
              <a:rPr lang="en-US" sz="2700" dirty="0"/>
              <a:t>Challenges in the Mobile Channel</a:t>
            </a:r>
          </a:p>
        </p:txBody>
      </p:sp>
      <p:grpSp>
        <p:nvGrpSpPr>
          <p:cNvPr id="5" name="Group 83"/>
          <p:cNvGrpSpPr/>
          <p:nvPr/>
        </p:nvGrpSpPr>
        <p:grpSpPr>
          <a:xfrm>
            <a:off x="332272" y="4067176"/>
            <a:ext cx="8478353" cy="727472"/>
            <a:chOff x="442913" y="4562474"/>
            <a:chExt cx="11301527" cy="969963"/>
          </a:xfrm>
        </p:grpSpPr>
        <p:sp>
          <p:nvSpPr>
            <p:cNvPr id="11" name="Trapezoid 10"/>
            <p:cNvSpPr/>
            <p:nvPr/>
          </p:nvSpPr>
          <p:spPr>
            <a:xfrm>
              <a:off x="442913" y="4562474"/>
              <a:ext cx="11301527" cy="883321"/>
            </a:xfrm>
            <a:prstGeom prst="trapezoid">
              <a:avLst>
                <a:gd name="adj" fmla="val 252196"/>
              </a:avLst>
            </a:prstGeom>
            <a:gradFill>
              <a:gsLst>
                <a:gs pos="100000">
                  <a:schemeClr val="tx1">
                    <a:lumMod val="40000"/>
                    <a:lumOff val="60000"/>
                  </a:schemeClr>
                </a:gs>
                <a:gs pos="0">
                  <a:schemeClr val="accent1">
                    <a:alpha val="0"/>
                  </a:schemeClr>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2" name="Round Same Side Corner Rectangle 11"/>
            <p:cNvSpPr/>
            <p:nvPr/>
          </p:nvSpPr>
          <p:spPr>
            <a:xfrm flipV="1">
              <a:off x="442913" y="5445794"/>
              <a:ext cx="11301527" cy="86643"/>
            </a:xfrm>
            <a:prstGeom prst="round2SameRect">
              <a:avLst/>
            </a:prstGeom>
            <a:gradFill>
              <a:gsLst>
                <a:gs pos="0">
                  <a:schemeClr val="tx1"/>
                </a:gs>
                <a:gs pos="100000">
                  <a:schemeClr val="tx1">
                    <a:lumMod val="75000"/>
                  </a:schemeClr>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500" dirty="0">
                <a:solidFill>
                  <a:schemeClr val="tx1">
                    <a:lumMod val="75000"/>
                  </a:schemeClr>
                </a:solidFill>
              </a:endParaRPr>
            </a:p>
          </p:txBody>
        </p:sp>
      </p:grpSp>
      <p:grpSp>
        <p:nvGrpSpPr>
          <p:cNvPr id="6" name="Group 5"/>
          <p:cNvGrpSpPr/>
          <p:nvPr/>
        </p:nvGrpSpPr>
        <p:grpSpPr>
          <a:xfrm>
            <a:off x="532348" y="1105965"/>
            <a:ext cx="3971849" cy="3561853"/>
            <a:chOff x="709612" y="1474619"/>
            <a:chExt cx="5294420" cy="4749137"/>
          </a:xfrm>
        </p:grpSpPr>
        <p:grpSp>
          <p:nvGrpSpPr>
            <p:cNvPr id="30" name="Group 29"/>
            <p:cNvGrpSpPr/>
            <p:nvPr/>
          </p:nvGrpSpPr>
          <p:grpSpPr>
            <a:xfrm>
              <a:off x="709612" y="1474619"/>
              <a:ext cx="5294420" cy="4749137"/>
              <a:chOff x="709612" y="1474619"/>
              <a:chExt cx="5294420" cy="4749137"/>
            </a:xfrm>
          </p:grpSpPr>
          <p:sp>
            <p:nvSpPr>
              <p:cNvPr id="58" name="Block Arc 57"/>
              <p:cNvSpPr/>
              <p:nvPr/>
            </p:nvSpPr>
            <p:spPr>
              <a:xfrm rot="8100000">
                <a:off x="1200679" y="1802034"/>
                <a:ext cx="4311558" cy="4301930"/>
              </a:xfrm>
              <a:prstGeom prst="blockArc">
                <a:avLst>
                  <a:gd name="adj1" fmla="val 14061417"/>
                  <a:gd name="adj2" fmla="val 2275559"/>
                  <a:gd name="adj3" fmla="val 1275"/>
                </a:avLst>
              </a:prstGeom>
              <a:gradFill>
                <a:gsLst>
                  <a:gs pos="0">
                    <a:srgbClr val="7F7F7F"/>
                  </a:gs>
                  <a:gs pos="100000">
                    <a:schemeClr val="bg1">
                      <a:lumMod val="50000"/>
                    </a:schemeClr>
                  </a:gs>
                </a:gsLst>
                <a:lin ang="10800000" scaled="1"/>
              </a:gradFill>
              <a:ln w="3175">
                <a:no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grpSp>
            <p:nvGrpSpPr>
              <p:cNvPr id="28" name="Group 27"/>
              <p:cNvGrpSpPr/>
              <p:nvPr/>
            </p:nvGrpSpPr>
            <p:grpSpPr>
              <a:xfrm>
                <a:off x="709612" y="1474619"/>
                <a:ext cx="5294420" cy="4749137"/>
                <a:chOff x="709612" y="1474619"/>
                <a:chExt cx="5294420" cy="4749137"/>
              </a:xfrm>
            </p:grpSpPr>
            <p:sp>
              <p:nvSpPr>
                <p:cNvPr id="64" name="Oval 63"/>
                <p:cNvSpPr/>
                <p:nvPr/>
              </p:nvSpPr>
              <p:spPr>
                <a:xfrm rot="10800000">
                  <a:off x="1293208" y="1917697"/>
                  <a:ext cx="4155091" cy="4102101"/>
                </a:xfrm>
                <a:prstGeom prst="ellipse">
                  <a:avLst/>
                </a:prstGeom>
                <a:gradFill>
                  <a:gsLst>
                    <a:gs pos="0">
                      <a:schemeClr val="accent3">
                        <a:lumMod val="50000"/>
                        <a:alpha val="0"/>
                      </a:schemeClr>
                    </a:gs>
                    <a:gs pos="50000">
                      <a:schemeClr val="tx1">
                        <a:lumMod val="20000"/>
                        <a:lumOff val="80000"/>
                      </a:schemeClr>
                    </a:gs>
                    <a:gs pos="100000">
                      <a:schemeClr val="accent1">
                        <a:tint val="23500"/>
                        <a:satMod val="160000"/>
                        <a:alpha val="0"/>
                      </a:schemeClr>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3" name="Oval 12"/>
                <p:cNvSpPr/>
                <p:nvPr/>
              </p:nvSpPr>
              <p:spPr>
                <a:xfrm>
                  <a:off x="2812779" y="2357124"/>
                  <a:ext cx="1177210" cy="130241"/>
                </a:xfrm>
                <a:prstGeom prst="ellipse">
                  <a:avLst/>
                </a:prstGeom>
                <a:gradFill flip="none" rotWithShape="1">
                  <a:gsLst>
                    <a:gs pos="0">
                      <a:srgbClr val="000000"/>
                    </a:gs>
                    <a:gs pos="100000">
                      <a:srgbClr val="A88000">
                        <a:alpha val="0"/>
                      </a:srgbClr>
                    </a:gs>
                  </a:gsLst>
                  <a:path path="shape">
                    <a:fillToRect l="50000" t="50000" r="50000" b="50000"/>
                  </a:path>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56" name="Block Arc 55"/>
                <p:cNvSpPr/>
                <p:nvPr/>
              </p:nvSpPr>
              <p:spPr>
                <a:xfrm>
                  <a:off x="1190173" y="1868718"/>
                  <a:ext cx="4354286" cy="4354286"/>
                </a:xfrm>
                <a:prstGeom prst="blockArc">
                  <a:avLst>
                    <a:gd name="adj1" fmla="val 16745142"/>
                    <a:gd name="adj2" fmla="val 20857395"/>
                    <a:gd name="adj3" fmla="val 1715"/>
                  </a:avLst>
                </a:prstGeom>
                <a:gradFill>
                  <a:gsLst>
                    <a:gs pos="0">
                      <a:srgbClr val="7F7F7F"/>
                    </a:gs>
                    <a:gs pos="100000">
                      <a:schemeClr val="bg1">
                        <a:lumMod val="50000"/>
                      </a:schemeClr>
                    </a:gs>
                  </a:gsLst>
                  <a:lin ang="10800000" scaled="1"/>
                </a:gradFill>
                <a:ln w="3175">
                  <a:no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57" name="Block Arc 56"/>
                <p:cNvSpPr/>
                <p:nvPr/>
              </p:nvSpPr>
              <p:spPr>
                <a:xfrm>
                  <a:off x="1153890" y="1868718"/>
                  <a:ext cx="4354286" cy="4354286"/>
                </a:xfrm>
                <a:prstGeom prst="blockArc">
                  <a:avLst>
                    <a:gd name="adj1" fmla="val 11683529"/>
                    <a:gd name="adj2" fmla="val 15491790"/>
                    <a:gd name="adj3" fmla="val 1318"/>
                  </a:avLst>
                </a:prstGeom>
                <a:gradFill>
                  <a:gsLst>
                    <a:gs pos="0">
                      <a:srgbClr val="7F7F7F"/>
                    </a:gs>
                    <a:gs pos="100000">
                      <a:schemeClr val="bg1">
                        <a:lumMod val="50000"/>
                      </a:schemeClr>
                    </a:gs>
                  </a:gsLst>
                  <a:lin ang="10800000" scaled="1"/>
                </a:gradFill>
                <a:ln w="3175">
                  <a:no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26" name="Oval 25"/>
                <p:cNvSpPr/>
                <p:nvPr/>
              </p:nvSpPr>
              <p:spPr>
                <a:xfrm>
                  <a:off x="709612" y="4388352"/>
                  <a:ext cx="1177210" cy="130241"/>
                </a:xfrm>
                <a:prstGeom prst="ellipse">
                  <a:avLst/>
                </a:prstGeom>
                <a:gradFill flip="none" rotWithShape="1">
                  <a:gsLst>
                    <a:gs pos="0">
                      <a:srgbClr val="000000"/>
                    </a:gs>
                    <a:gs pos="100000">
                      <a:srgbClr val="A88000">
                        <a:alpha val="0"/>
                      </a:srgbClr>
                    </a:gs>
                  </a:gsLst>
                  <a:path path="shape">
                    <a:fillToRect l="50000" t="50000" r="50000" b="50000"/>
                  </a:path>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25" name="Oval 24"/>
                <p:cNvSpPr/>
                <p:nvPr/>
              </p:nvSpPr>
              <p:spPr>
                <a:xfrm>
                  <a:off x="4826822" y="4388352"/>
                  <a:ext cx="1177210" cy="130241"/>
                </a:xfrm>
                <a:prstGeom prst="ellipse">
                  <a:avLst/>
                </a:prstGeom>
                <a:gradFill flip="none" rotWithShape="1">
                  <a:gsLst>
                    <a:gs pos="0">
                      <a:srgbClr val="000000"/>
                    </a:gs>
                    <a:gs pos="100000">
                      <a:srgbClr val="A88000">
                        <a:alpha val="0"/>
                      </a:srgbClr>
                    </a:gs>
                  </a:gsLst>
                  <a:path path="shape">
                    <a:fillToRect l="50000" t="50000" r="50000" b="50000"/>
                  </a:path>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22" name="Rounded Rectangle 21"/>
                <p:cNvSpPr/>
                <p:nvPr/>
              </p:nvSpPr>
              <p:spPr>
                <a:xfrm>
                  <a:off x="4943068" y="3498850"/>
                  <a:ext cx="955901" cy="955901"/>
                </a:xfrm>
                <a:prstGeom prst="roundRect">
                  <a:avLst>
                    <a:gd name="adj" fmla="val 9477"/>
                  </a:avLst>
                </a:prstGeom>
                <a:gradFill flip="none" rotWithShape="1">
                  <a:gsLst>
                    <a:gs pos="0">
                      <a:schemeClr val="accent6"/>
                    </a:gs>
                    <a:gs pos="100000">
                      <a:schemeClr val="accent6">
                        <a:lumMod val="75000"/>
                      </a:schemeClr>
                    </a:gs>
                  </a:gsLst>
                  <a:path path="circle">
                    <a:fillToRect l="50000" t="50000" r="50000" b="50000"/>
                  </a:path>
                  <a:tileRect/>
                </a:gradFill>
                <a:ln w="34925">
                  <a:gradFill>
                    <a:gsLst>
                      <a:gs pos="0">
                        <a:schemeClr val="accent6">
                          <a:lumMod val="60000"/>
                          <a:lumOff val="40000"/>
                        </a:schemeClr>
                      </a:gs>
                      <a:gs pos="100000">
                        <a:schemeClr val="accent1">
                          <a:tint val="23500"/>
                          <a:satMod val="160000"/>
                          <a:alpha val="0"/>
                        </a:schemeClr>
                      </a:gs>
                    </a:gsLst>
                    <a:lin ang="54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46"/>
                  <a:r>
                    <a:rPr lang="en-US" sz="1100" b="1" dirty="0"/>
                    <a:t>Engage</a:t>
                  </a:r>
                </a:p>
              </p:txBody>
            </p:sp>
            <p:sp>
              <p:nvSpPr>
                <p:cNvPr id="24" name="Rounded Rectangle 23"/>
                <p:cNvSpPr/>
                <p:nvPr/>
              </p:nvSpPr>
              <p:spPr>
                <a:xfrm>
                  <a:off x="818470" y="3498850"/>
                  <a:ext cx="955901" cy="955901"/>
                </a:xfrm>
                <a:prstGeom prst="roundRect">
                  <a:avLst>
                    <a:gd name="adj" fmla="val 9477"/>
                  </a:avLst>
                </a:prstGeom>
                <a:gradFill flip="none" rotWithShape="1">
                  <a:gsLst>
                    <a:gs pos="0">
                      <a:schemeClr val="tx2"/>
                    </a:gs>
                    <a:gs pos="100000">
                      <a:schemeClr val="tx2">
                        <a:lumMod val="75000"/>
                      </a:schemeClr>
                    </a:gs>
                  </a:gsLst>
                  <a:path path="circle">
                    <a:fillToRect l="50000" t="50000" r="50000" b="50000"/>
                  </a:path>
                  <a:tileRect/>
                </a:gradFill>
                <a:ln w="34925">
                  <a:gradFill>
                    <a:gsLst>
                      <a:gs pos="0">
                        <a:schemeClr val="tx2">
                          <a:lumMod val="50000"/>
                        </a:schemeClr>
                      </a:gs>
                      <a:gs pos="100000">
                        <a:schemeClr val="accent1">
                          <a:tint val="23500"/>
                          <a:satMod val="160000"/>
                          <a:alpha val="0"/>
                        </a:schemeClr>
                      </a:gs>
                    </a:gsLst>
                    <a:lin ang="54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342946"/>
                  <a:r>
                    <a:rPr lang="en-US" sz="1100" b="1" dirty="0"/>
                    <a:t>Transact</a:t>
                  </a:r>
                </a:p>
              </p:txBody>
            </p:sp>
            <p:sp>
              <p:nvSpPr>
                <p:cNvPr id="59" name="Chevron 58"/>
                <p:cNvSpPr/>
                <p:nvPr/>
              </p:nvSpPr>
              <p:spPr>
                <a:xfrm rot="18759901">
                  <a:off x="1635579" y="2394857"/>
                  <a:ext cx="319314" cy="319314"/>
                </a:xfrm>
                <a:prstGeom prst="chevron">
                  <a:avLst>
                    <a:gd name="adj" fmla="val 58911"/>
                  </a:avLst>
                </a:prstGeom>
                <a:gradFill flip="none" rotWithShape="1">
                  <a:gsLst>
                    <a:gs pos="0">
                      <a:srgbClr val="435153"/>
                    </a:gs>
                    <a:gs pos="100000">
                      <a:schemeClr val="bg1">
                        <a:lumMod val="50000"/>
                      </a:schemeClr>
                    </a:gs>
                  </a:gsLst>
                  <a:lin ang="5400000" scaled="1"/>
                  <a:tileRect/>
                </a:gra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60" name="Chevron 59"/>
                <p:cNvSpPr/>
                <p:nvPr/>
              </p:nvSpPr>
              <p:spPr>
                <a:xfrm rot="2840099" flipV="1">
                  <a:off x="4731606" y="2394857"/>
                  <a:ext cx="319314" cy="319314"/>
                </a:xfrm>
                <a:prstGeom prst="chevron">
                  <a:avLst>
                    <a:gd name="adj" fmla="val 61355"/>
                  </a:avLst>
                </a:prstGeom>
                <a:gradFill flip="none" rotWithShape="1">
                  <a:gsLst>
                    <a:gs pos="0">
                      <a:srgbClr val="435153"/>
                    </a:gs>
                    <a:gs pos="100000">
                      <a:schemeClr val="bg1">
                        <a:lumMod val="50000"/>
                      </a:schemeClr>
                    </a:gs>
                  </a:gsLst>
                  <a:lin ang="5400000" scaled="1"/>
                  <a:tileRect/>
                </a:gra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61" name="Chevron 60"/>
                <p:cNvSpPr/>
                <p:nvPr/>
              </p:nvSpPr>
              <p:spPr>
                <a:xfrm rot="10800000" flipV="1">
                  <a:off x="3204322" y="5904442"/>
                  <a:ext cx="319314" cy="319314"/>
                </a:xfrm>
                <a:prstGeom prst="chevron">
                  <a:avLst>
                    <a:gd name="adj" fmla="val 61932"/>
                  </a:avLst>
                </a:prstGeom>
                <a:gradFill flip="none" rotWithShape="1">
                  <a:gsLst>
                    <a:gs pos="0">
                      <a:srgbClr val="435153"/>
                    </a:gs>
                    <a:gs pos="100000">
                      <a:schemeClr val="bg1">
                        <a:lumMod val="50000"/>
                      </a:schemeClr>
                    </a:gs>
                  </a:gsLst>
                  <a:lin ang="5400000" scaled="1"/>
                  <a:tileRect/>
                </a:gra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19" name="Rounded Rectangle 18"/>
                <p:cNvSpPr/>
                <p:nvPr/>
              </p:nvSpPr>
              <p:spPr>
                <a:xfrm>
                  <a:off x="2889366" y="1474619"/>
                  <a:ext cx="955901" cy="955901"/>
                </a:xfrm>
                <a:prstGeom prst="roundRect">
                  <a:avLst>
                    <a:gd name="adj" fmla="val 9477"/>
                  </a:avLst>
                </a:prstGeom>
                <a:gradFill flip="none" rotWithShape="1">
                  <a:gsLst>
                    <a:gs pos="0">
                      <a:schemeClr val="accent3">
                        <a:lumMod val="50000"/>
                      </a:schemeClr>
                    </a:gs>
                    <a:gs pos="100000">
                      <a:schemeClr val="tx1">
                        <a:lumMod val="75000"/>
                      </a:schemeClr>
                    </a:gs>
                  </a:gsLst>
                  <a:path path="circle">
                    <a:fillToRect l="50000" t="50000" r="50000" b="50000"/>
                  </a:path>
                  <a:tileRect/>
                </a:gradFill>
                <a:ln w="34925">
                  <a:gradFill>
                    <a:gsLst>
                      <a:gs pos="0">
                        <a:schemeClr val="tx1">
                          <a:lumMod val="60000"/>
                          <a:lumOff val="40000"/>
                        </a:schemeClr>
                      </a:gs>
                      <a:gs pos="100000">
                        <a:schemeClr val="accent1">
                          <a:tint val="23500"/>
                          <a:satMod val="160000"/>
                          <a:alpha val="0"/>
                        </a:schemeClr>
                      </a:gs>
                    </a:gsLst>
                    <a:lin ang="54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defTabSz="342946"/>
                  <a:r>
                    <a:rPr lang="en-US" sz="1100" b="1" dirty="0"/>
                    <a:t>Connect</a:t>
                  </a:r>
                </a:p>
              </p:txBody>
            </p:sp>
            <p:pic>
              <p:nvPicPr>
                <p:cNvPr id="29" name="Picture 28" descr="125.png"/>
                <p:cNvPicPr>
                  <a:picLocks noChangeAspect="1"/>
                </p:cNvPicPr>
                <p:nvPr/>
              </p:nvPicPr>
              <p:blipFill>
                <a:blip r:embed="rId3" cstate="print"/>
                <a:stretch>
                  <a:fillRect/>
                </a:stretch>
              </p:blipFill>
              <p:spPr>
                <a:xfrm>
                  <a:off x="1952539" y="2543175"/>
                  <a:ext cx="2963630" cy="3092484"/>
                </a:xfrm>
                <a:prstGeom prst="rect">
                  <a:avLst/>
                </a:prstGeom>
                <a:noFill/>
                <a:ln>
                  <a:noFill/>
                </a:ln>
              </p:spPr>
            </p:pic>
          </p:grpSp>
        </p:grpSp>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2912816" y="3418115"/>
              <a:ext cx="1066800" cy="1066800"/>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Footer Placeholder 1"/>
          <p:cNvSpPr>
            <a:spLocks noGrp="1"/>
          </p:cNvSpPr>
          <p:nvPr>
            <p:ph type="ftr" sz="quarter" idx="11"/>
          </p:nvPr>
        </p:nvSpPr>
        <p:spPr/>
        <p:txBody>
          <a:bodyPr/>
          <a:lstStyle/>
          <a:p>
            <a:r>
              <a:rPr lang="en-US" smtClean="0">
                <a:solidFill>
                  <a:prstClr val="white">
                    <a:lumMod val="65000"/>
                  </a:prstClr>
                </a:solidFill>
              </a:rPr>
              <a:t>CaféX Communications Confidential © 2015 – All Rights Reserved. </a:t>
            </a:r>
            <a:endParaRPr lang="en-US" dirty="0">
              <a:solidFill>
                <a:prstClr val="white">
                  <a:lumMod val="65000"/>
                </a:prstClr>
              </a:solidFill>
            </a:endParaRPr>
          </a:p>
        </p:txBody>
      </p:sp>
      <p:sp>
        <p:nvSpPr>
          <p:cNvPr id="7" name="Slide Number Placeholder 6"/>
          <p:cNvSpPr>
            <a:spLocks noGrp="1"/>
          </p:cNvSpPr>
          <p:nvPr>
            <p:ph type="sldNum" sz="quarter" idx="12"/>
          </p:nvPr>
        </p:nvSpPr>
        <p:spPr/>
        <p:txBody>
          <a:bodyPr/>
          <a:lstStyle/>
          <a:p>
            <a:fld id="{0431C951-9D62-474D-B35D-66AB940D3B2F}" type="slidenum">
              <a:rPr lang="en-US" smtClean="0">
                <a:solidFill>
                  <a:prstClr val="white">
                    <a:lumMod val="65000"/>
                  </a:prstClr>
                </a:solidFill>
              </a:rPr>
              <a:pPr/>
              <a:t>67</a:t>
            </a:fld>
            <a:endParaRPr lang="en-US" dirty="0">
              <a:solidFill>
                <a:prstClr val="white">
                  <a:lumMod val="65000"/>
                </a:prstClr>
              </a:solidFill>
            </a:endParaRPr>
          </a:p>
        </p:txBody>
      </p:sp>
    </p:spTree>
    <p:extLst>
      <p:ext uri="{BB962C8B-B14F-4D97-AF65-F5344CB8AC3E}">
        <p14:creationId xmlns:p14="http://schemas.microsoft.com/office/powerpoint/2010/main" val="2823190879"/>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par>
                          <p:cTn id="8" fill="hold">
                            <p:stCondLst>
                              <p:cond delay="500"/>
                            </p:stCondLst>
                            <p:childTnLst>
                              <p:par>
                                <p:cTn id="9" presetID="21" presetClass="entr" presetSubtype="1"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heel(1)">
                                      <p:cBhvr>
                                        <p:cTn id="11" dur="2000"/>
                                        <p:tgtEl>
                                          <p:spTgt spid="6"/>
                                        </p:tgtEl>
                                      </p:cBhvr>
                                    </p:animEffect>
                                  </p:childTnLst>
                                </p:cTn>
                              </p:par>
                            </p:childTnLst>
                          </p:cTn>
                        </p:par>
                        <p:par>
                          <p:cTn id="12" fill="hold">
                            <p:stCondLst>
                              <p:cond delay="2500"/>
                            </p:stCondLst>
                            <p:childTnLst>
                              <p:par>
                                <p:cTn id="13" presetID="12" presetClass="entr" presetSubtype="8" fill="hold" nodeType="after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slide(fromLeft)">
                                      <p:cBhvr>
                                        <p:cTn id="1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700" dirty="0"/>
              <a:t>The Voice of Customers – Mobile Channel</a:t>
            </a:r>
          </a:p>
        </p:txBody>
      </p:sp>
      <p:sp>
        <p:nvSpPr>
          <p:cNvPr id="9" name="Rectangle 8"/>
          <p:cNvSpPr/>
          <p:nvPr/>
        </p:nvSpPr>
        <p:spPr>
          <a:xfrm>
            <a:off x="260670" y="1237083"/>
            <a:ext cx="5382683" cy="3529694"/>
          </a:xfrm>
          <a:prstGeom prst="rect">
            <a:avLst/>
          </a:prstGeom>
        </p:spPr>
        <p:txBody>
          <a:bodyPr wrap="square" lIns="68589" tIns="34295" rIns="68589" bIns="34295">
            <a:spAutoFit/>
          </a:bodyPr>
          <a:lstStyle/>
          <a:p>
            <a:pPr>
              <a:lnSpc>
                <a:spcPct val="110000"/>
              </a:lnSpc>
              <a:spcBef>
                <a:spcPts val="450"/>
              </a:spcBef>
              <a:spcAft>
                <a:spcPts val="225"/>
              </a:spcAft>
              <a:buClr>
                <a:schemeClr val="tx2"/>
              </a:buClr>
            </a:pPr>
            <a:r>
              <a:rPr lang="en-US" dirty="0" smtClean="0">
                <a:solidFill>
                  <a:schemeClr val="tx1">
                    <a:lumMod val="75000"/>
                  </a:schemeClr>
                </a:solidFill>
              </a:rPr>
              <a:t>What banks are hearing from their customers</a:t>
            </a:r>
          </a:p>
          <a:p>
            <a:pPr marL="171473" indent="-171473">
              <a:lnSpc>
                <a:spcPct val="110000"/>
              </a:lnSpc>
              <a:spcBef>
                <a:spcPts val="450"/>
              </a:spcBef>
              <a:spcAft>
                <a:spcPts val="225"/>
              </a:spcAft>
              <a:buClr>
                <a:schemeClr val="tx2"/>
              </a:buClr>
              <a:buFont typeface="Arial" pitchFamily="34" charset="0"/>
              <a:buChar char="•"/>
            </a:pPr>
            <a:r>
              <a:rPr lang="en-US" sz="1200" dirty="0">
                <a:solidFill>
                  <a:srgbClr val="435153"/>
                </a:solidFill>
              </a:rPr>
              <a:t>“Our customers are asking for video collaboration from our corporate B2C mobile apps.”</a:t>
            </a:r>
          </a:p>
          <a:p>
            <a:pPr marL="171473" indent="-171473">
              <a:lnSpc>
                <a:spcPct val="110000"/>
              </a:lnSpc>
              <a:spcBef>
                <a:spcPts val="450"/>
              </a:spcBef>
              <a:spcAft>
                <a:spcPts val="225"/>
              </a:spcAft>
              <a:buClr>
                <a:schemeClr val="tx2"/>
              </a:buClr>
              <a:buFont typeface="Arial" pitchFamily="34" charset="0"/>
              <a:buChar char="•"/>
            </a:pPr>
            <a:r>
              <a:rPr lang="en-US" sz="1200" dirty="0">
                <a:solidFill>
                  <a:srgbClr val="435153"/>
                </a:solidFill>
              </a:rPr>
              <a:t>“Customers want a visual self-service experience to better optimized their mobile devices.”</a:t>
            </a:r>
          </a:p>
          <a:p>
            <a:pPr marL="171473" indent="-171473">
              <a:lnSpc>
                <a:spcPct val="110000"/>
              </a:lnSpc>
              <a:spcBef>
                <a:spcPts val="450"/>
              </a:spcBef>
              <a:spcAft>
                <a:spcPts val="225"/>
              </a:spcAft>
              <a:buClr>
                <a:schemeClr val="tx2"/>
              </a:buClr>
              <a:buFont typeface="Arial" pitchFamily="34" charset="0"/>
              <a:buChar char="•"/>
            </a:pPr>
            <a:r>
              <a:rPr lang="en-US" sz="1200" dirty="0">
                <a:solidFill>
                  <a:srgbClr val="435153"/>
                </a:solidFill>
              </a:rPr>
              <a:t>“Provide me a differentiated experience.”</a:t>
            </a:r>
          </a:p>
          <a:p>
            <a:pPr marL="171473" indent="-171473">
              <a:lnSpc>
                <a:spcPct val="110000"/>
              </a:lnSpc>
              <a:spcBef>
                <a:spcPts val="450"/>
              </a:spcBef>
              <a:spcAft>
                <a:spcPts val="225"/>
              </a:spcAft>
              <a:buClr>
                <a:schemeClr val="tx2"/>
              </a:buClr>
              <a:buFont typeface="Arial" pitchFamily="34" charset="0"/>
              <a:buChar char="•"/>
            </a:pPr>
            <a:r>
              <a:rPr lang="en-US" sz="1200" dirty="0">
                <a:solidFill>
                  <a:srgbClr val="435153"/>
                </a:solidFill>
              </a:rPr>
              <a:t>“Be device-independent.”</a:t>
            </a:r>
          </a:p>
          <a:p>
            <a:pPr marL="171473" indent="-171473">
              <a:lnSpc>
                <a:spcPct val="110000"/>
              </a:lnSpc>
              <a:spcBef>
                <a:spcPts val="450"/>
              </a:spcBef>
              <a:spcAft>
                <a:spcPts val="225"/>
              </a:spcAft>
              <a:buClr>
                <a:schemeClr val="tx2"/>
              </a:buClr>
              <a:buFont typeface="Arial" pitchFamily="34" charset="0"/>
              <a:buChar char="•"/>
            </a:pPr>
            <a:r>
              <a:rPr lang="en-US" sz="1200" dirty="0">
                <a:solidFill>
                  <a:srgbClr val="435153"/>
                </a:solidFill>
              </a:rPr>
              <a:t>“Fit seamlessly into my mobile and Internet banking environment.”</a:t>
            </a:r>
          </a:p>
          <a:p>
            <a:pPr>
              <a:lnSpc>
                <a:spcPct val="110000"/>
              </a:lnSpc>
              <a:spcBef>
                <a:spcPts val="450"/>
              </a:spcBef>
              <a:spcAft>
                <a:spcPts val="225"/>
              </a:spcAft>
              <a:buClr>
                <a:schemeClr val="tx2"/>
              </a:buClr>
            </a:pPr>
            <a:r>
              <a:rPr lang="en-US" dirty="0" smtClean="0">
                <a:solidFill>
                  <a:schemeClr val="tx1">
                    <a:lumMod val="75000"/>
                  </a:schemeClr>
                </a:solidFill>
              </a:rPr>
              <a:t>What banks need to deliver on the </a:t>
            </a:r>
            <a:r>
              <a:rPr lang="en-US" dirty="0" err="1" smtClean="0">
                <a:solidFill>
                  <a:schemeClr val="tx1">
                    <a:lumMod val="75000"/>
                  </a:schemeClr>
                </a:solidFill>
              </a:rPr>
              <a:t>omnichannel</a:t>
            </a:r>
            <a:r>
              <a:rPr lang="en-US" dirty="0" smtClean="0">
                <a:solidFill>
                  <a:schemeClr val="tx1">
                    <a:lumMod val="75000"/>
                  </a:schemeClr>
                </a:solidFill>
              </a:rPr>
              <a:t> experience</a:t>
            </a:r>
          </a:p>
          <a:p>
            <a:pPr marL="171473" indent="-171473">
              <a:lnSpc>
                <a:spcPct val="110000"/>
              </a:lnSpc>
              <a:spcBef>
                <a:spcPts val="450"/>
              </a:spcBef>
              <a:spcAft>
                <a:spcPts val="225"/>
              </a:spcAft>
              <a:buClr>
                <a:schemeClr val="tx2"/>
              </a:buClr>
              <a:buFont typeface="Arial" pitchFamily="34" charset="0"/>
              <a:buChar char="•"/>
            </a:pPr>
            <a:r>
              <a:rPr lang="en-US" sz="1200" dirty="0">
                <a:solidFill>
                  <a:srgbClr val="435153"/>
                </a:solidFill>
              </a:rPr>
              <a:t>“Analytics, so I can better understand my customers and improve operations.” </a:t>
            </a:r>
          </a:p>
          <a:p>
            <a:pPr marL="171473" indent="-171473">
              <a:lnSpc>
                <a:spcPct val="110000"/>
              </a:lnSpc>
              <a:spcBef>
                <a:spcPts val="450"/>
              </a:spcBef>
              <a:spcAft>
                <a:spcPts val="225"/>
              </a:spcAft>
              <a:buClr>
                <a:schemeClr val="tx2"/>
              </a:buClr>
              <a:buFont typeface="Arial" pitchFamily="34" charset="0"/>
              <a:buChar char="•"/>
            </a:pPr>
            <a:r>
              <a:rPr lang="en-US" sz="1200" dirty="0">
                <a:solidFill>
                  <a:srgbClr val="435153"/>
                </a:solidFill>
              </a:rPr>
              <a:t>“Deliver a transparent, integrated solution, not a point solution.”</a:t>
            </a:r>
          </a:p>
        </p:txBody>
      </p:sp>
      <p:grpSp>
        <p:nvGrpSpPr>
          <p:cNvPr id="8" name="Group 7"/>
          <p:cNvGrpSpPr/>
          <p:nvPr/>
        </p:nvGrpSpPr>
        <p:grpSpPr>
          <a:xfrm>
            <a:off x="5649452" y="1175657"/>
            <a:ext cx="4486835" cy="3420836"/>
            <a:chOff x="7530641" y="1567543"/>
            <a:chExt cx="5980889" cy="4561114"/>
          </a:xfrm>
        </p:grpSpPr>
        <p:sp>
          <p:nvSpPr>
            <p:cNvPr id="6" name="Hexagon 5"/>
            <p:cNvSpPr/>
            <p:nvPr/>
          </p:nvSpPr>
          <p:spPr>
            <a:xfrm>
              <a:off x="7530641" y="1567543"/>
              <a:ext cx="5980889" cy="4561114"/>
            </a:xfrm>
            <a:prstGeom prst="hexagon">
              <a:avLst/>
            </a:prstGeom>
            <a:gradFill>
              <a:gsLst>
                <a:gs pos="0">
                  <a:schemeClr val="tx1">
                    <a:lumMod val="20000"/>
                    <a:lumOff val="80000"/>
                  </a:schemeClr>
                </a:gs>
                <a:gs pos="100000">
                  <a:schemeClr val="bg1"/>
                </a:gs>
              </a:gsLst>
              <a:lin ang="0" scaled="0"/>
            </a:gra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p>
          </p:txBody>
        </p:sp>
        <p:sp>
          <p:nvSpPr>
            <p:cNvPr id="7" name="Hexagon 6"/>
            <p:cNvSpPr/>
            <p:nvPr/>
          </p:nvSpPr>
          <p:spPr>
            <a:xfrm>
              <a:off x="7854969" y="1985631"/>
              <a:ext cx="4319341" cy="3723568"/>
            </a:xfrm>
            <a:prstGeom prst="hexagon">
              <a:avLst/>
            </a:prstGeom>
            <a:gradFill>
              <a:gsLst>
                <a:gs pos="0">
                  <a:schemeClr val="tx1">
                    <a:lumMod val="60000"/>
                    <a:lumOff val="40000"/>
                  </a:schemeClr>
                </a:gs>
                <a:gs pos="23000">
                  <a:srgbClr val="02928C">
                    <a:alpha val="0"/>
                  </a:srgbClr>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p>
          </p:txBody>
        </p:sp>
      </p:grpSp>
      <p:pic>
        <p:nvPicPr>
          <p:cNvPr id="10" name="Picture 2" descr="C:\Users\rteligic\Desktop\04.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1879" y="1633538"/>
            <a:ext cx="2922555" cy="2524125"/>
          </a:xfrm>
          <a:prstGeom prst="rect">
            <a:avLst/>
          </a:prstGeom>
          <a:noFill/>
          <a:extLst>
            <a:ext uri="{909E8E84-426E-40DD-AFC4-6F175D3DCCD1}">
              <a14:hiddenFill xmlns:a14="http://schemas.microsoft.com/office/drawing/2010/main">
                <a:solidFill>
                  <a:srgbClr val="FFFFFF"/>
                </a:solidFill>
              </a14:hiddenFill>
            </a:ext>
          </a:extLst>
        </p:spPr>
      </p:pic>
      <p:sp>
        <p:nvSpPr>
          <p:cNvPr id="3" name="Footer Placeholder 2"/>
          <p:cNvSpPr>
            <a:spLocks noGrp="1"/>
          </p:cNvSpPr>
          <p:nvPr>
            <p:ph type="ftr" sz="quarter" idx="11"/>
          </p:nvPr>
        </p:nvSpPr>
        <p:spPr/>
        <p:txBody>
          <a:bodyPr/>
          <a:lstStyle/>
          <a:p>
            <a:r>
              <a:rPr lang="en-US" smtClean="0">
                <a:solidFill>
                  <a:prstClr val="white">
                    <a:lumMod val="65000"/>
                  </a:prstClr>
                </a:solidFill>
              </a:rPr>
              <a:t>CaféX Communications Confidential © 2015 – All Rights Reserved. </a:t>
            </a:r>
            <a:endParaRPr lang="en-US" dirty="0">
              <a:solidFill>
                <a:prstClr val="white">
                  <a:lumMod val="65000"/>
                </a:prstClr>
              </a:solidFill>
            </a:endParaRPr>
          </a:p>
        </p:txBody>
      </p:sp>
      <p:sp>
        <p:nvSpPr>
          <p:cNvPr id="4" name="Slide Number Placeholder 3"/>
          <p:cNvSpPr>
            <a:spLocks noGrp="1"/>
          </p:cNvSpPr>
          <p:nvPr>
            <p:ph type="sldNum" sz="quarter" idx="12"/>
          </p:nvPr>
        </p:nvSpPr>
        <p:spPr/>
        <p:txBody>
          <a:bodyPr/>
          <a:lstStyle/>
          <a:p>
            <a:fld id="{0431C951-9D62-474D-B35D-66AB940D3B2F}" type="slidenum">
              <a:rPr lang="en-US" smtClean="0">
                <a:solidFill>
                  <a:prstClr val="white">
                    <a:lumMod val="65000"/>
                  </a:prstClr>
                </a:solidFill>
              </a:rPr>
              <a:pPr/>
              <a:t>68</a:t>
            </a:fld>
            <a:endParaRPr lang="en-US" dirty="0">
              <a:solidFill>
                <a:prstClr val="white">
                  <a:lumMod val="65000"/>
                </a:prstClr>
              </a:solidFill>
            </a:endParaRPr>
          </a:p>
        </p:txBody>
      </p:sp>
    </p:spTree>
    <p:extLst>
      <p:ext uri="{BB962C8B-B14F-4D97-AF65-F5344CB8AC3E}">
        <p14:creationId xmlns:p14="http://schemas.microsoft.com/office/powerpoint/2010/main" val="3098333089"/>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5" name="Group 84"/>
          <p:cNvGrpSpPr/>
          <p:nvPr/>
        </p:nvGrpSpPr>
        <p:grpSpPr>
          <a:xfrm>
            <a:off x="5179037" y="1017985"/>
            <a:ext cx="3674885" cy="3776663"/>
            <a:chOff x="6903584" y="1357313"/>
            <a:chExt cx="4898571" cy="5035550"/>
          </a:xfrm>
        </p:grpSpPr>
        <p:grpSp>
          <p:nvGrpSpPr>
            <p:cNvPr id="39" name="Group 38"/>
            <p:cNvGrpSpPr/>
            <p:nvPr/>
          </p:nvGrpSpPr>
          <p:grpSpPr>
            <a:xfrm>
              <a:off x="6903584" y="1357313"/>
              <a:ext cx="4898571" cy="5035550"/>
              <a:chOff x="6903584" y="1357313"/>
              <a:chExt cx="4898571" cy="5035550"/>
            </a:xfrm>
          </p:grpSpPr>
          <p:sp>
            <p:nvSpPr>
              <p:cNvPr id="72" name="Trapezoid 71"/>
              <p:cNvSpPr/>
              <p:nvPr/>
            </p:nvSpPr>
            <p:spPr>
              <a:xfrm>
                <a:off x="6903584" y="4218505"/>
                <a:ext cx="4869543" cy="304083"/>
              </a:xfrm>
              <a:prstGeom prst="trapezoid">
                <a:avLst>
                  <a:gd name="adj" fmla="val 247090"/>
                </a:avLst>
              </a:prstGeom>
              <a:gradFill>
                <a:gsLst>
                  <a:gs pos="100000">
                    <a:schemeClr val="tx1">
                      <a:lumMod val="40000"/>
                      <a:lumOff val="60000"/>
                    </a:schemeClr>
                  </a:gs>
                  <a:gs pos="0">
                    <a:schemeClr val="accent1">
                      <a:alpha val="0"/>
                    </a:schemeClr>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grpSp>
            <p:nvGrpSpPr>
              <p:cNvPr id="35" name="Group 34"/>
              <p:cNvGrpSpPr/>
              <p:nvPr/>
            </p:nvGrpSpPr>
            <p:grpSpPr>
              <a:xfrm>
                <a:off x="6932612" y="1357313"/>
                <a:ext cx="4869543" cy="5035550"/>
                <a:chOff x="6932612" y="1357313"/>
                <a:chExt cx="4869543" cy="5035550"/>
              </a:xfrm>
            </p:grpSpPr>
            <p:sp>
              <p:nvSpPr>
                <p:cNvPr id="71" name="Rectangle 70"/>
                <p:cNvSpPr/>
                <p:nvPr/>
              </p:nvSpPr>
              <p:spPr>
                <a:xfrm>
                  <a:off x="7265987" y="1357313"/>
                  <a:ext cx="4169664" cy="3011488"/>
                </a:xfrm>
                <a:prstGeom prst="rect">
                  <a:avLst/>
                </a:prstGeom>
                <a:gradFill flip="none" rotWithShape="1">
                  <a:gsLst>
                    <a:gs pos="18000">
                      <a:schemeClr val="tx1">
                        <a:lumMod val="40000"/>
                        <a:lumOff val="60000"/>
                      </a:schemeClr>
                    </a:gs>
                    <a:gs pos="0">
                      <a:schemeClr val="accent1">
                        <a:alpha val="0"/>
                      </a:schemeClr>
                    </a:gs>
                  </a:gsLst>
                  <a:lin ang="54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73" name="Round Same Side Corner Rectangle 72"/>
                <p:cNvSpPr/>
                <p:nvPr/>
              </p:nvSpPr>
              <p:spPr>
                <a:xfrm>
                  <a:off x="6932612" y="4525098"/>
                  <a:ext cx="4869543" cy="1867765"/>
                </a:xfrm>
                <a:prstGeom prst="round2SameRect">
                  <a:avLst>
                    <a:gd name="adj1" fmla="val 8345"/>
                    <a:gd name="adj2" fmla="val 0"/>
                  </a:avLst>
                </a:prstGeom>
                <a:gradFill flip="none" rotWithShape="1">
                  <a:gsLst>
                    <a:gs pos="18000">
                      <a:schemeClr val="tx1">
                        <a:lumMod val="40000"/>
                        <a:lumOff val="60000"/>
                      </a:schemeClr>
                    </a:gs>
                    <a:gs pos="0">
                      <a:schemeClr val="accent1">
                        <a:alpha val="0"/>
                      </a:schemeClr>
                    </a:gs>
                  </a:gsLst>
                  <a:lin ang="54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 name="Rectangle 33"/>
                <p:cNvSpPr>
                  <a:spLocks noChangeArrowheads="1"/>
                </p:cNvSpPr>
                <p:nvPr/>
              </p:nvSpPr>
              <p:spPr bwMode="auto">
                <a:xfrm>
                  <a:off x="8337654" y="2389301"/>
                  <a:ext cx="2026330" cy="574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buClr>
                      <a:srgbClr val="000000"/>
                    </a:buClr>
                    <a:buFont typeface="Arial" charset="0"/>
                    <a:buNone/>
                  </a:pPr>
                  <a:r>
                    <a:rPr lang="en-US" sz="1100" b="1" dirty="0">
                      <a:solidFill>
                        <a:schemeClr val="tx1">
                          <a:lumMod val="50000"/>
                        </a:schemeClr>
                      </a:solidFill>
                      <a:cs typeface="Arial" charset="0"/>
                      <a:sym typeface="Arial" charset="0"/>
                    </a:rPr>
                    <a:t>Co-browse and Screen Sharing</a:t>
                  </a:r>
                </a:p>
              </p:txBody>
            </p:sp>
            <p:pic>
              <p:nvPicPr>
                <p:cNvPr id="79" name="Picture 78"/>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406412" y="4778827"/>
                  <a:ext cx="2428327" cy="143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0" name="Group 69"/>
                <p:cNvGrpSpPr/>
                <p:nvPr/>
              </p:nvGrpSpPr>
              <p:grpSpPr>
                <a:xfrm>
                  <a:off x="8448325" y="2957512"/>
                  <a:ext cx="1804988" cy="1804988"/>
                  <a:chOff x="8215312" y="2957512"/>
                  <a:chExt cx="1804988" cy="1804988"/>
                </a:xfrm>
              </p:grpSpPr>
              <p:pic>
                <p:nvPicPr>
                  <p:cNvPr id="68" name="Picture 67" descr="end_host_1177_256.png"/>
                  <p:cNvPicPr>
                    <a:picLocks noChangeAspect="1"/>
                  </p:cNvPicPr>
                  <p:nvPr/>
                </p:nvPicPr>
                <p:blipFill>
                  <a:blip r:embed="rId3" cstate="print"/>
                  <a:stretch>
                    <a:fillRect/>
                  </a:stretch>
                </p:blipFill>
                <p:spPr>
                  <a:xfrm>
                    <a:off x="8215312" y="2957512"/>
                    <a:ext cx="1804988" cy="1804988"/>
                  </a:xfrm>
                  <a:prstGeom prst="rect">
                    <a:avLst/>
                  </a:prstGeom>
                </p:spPr>
              </p:pic>
              <p:grpSp>
                <p:nvGrpSpPr>
                  <p:cNvPr id="77" name="Group 76"/>
                  <p:cNvGrpSpPr/>
                  <p:nvPr/>
                </p:nvGrpSpPr>
                <p:grpSpPr>
                  <a:xfrm>
                    <a:off x="8335865" y="3259935"/>
                    <a:ext cx="1562261" cy="935829"/>
                    <a:chOff x="7721954" y="2480715"/>
                    <a:chExt cx="1929897" cy="1160779"/>
                  </a:xfrm>
                </p:grpSpPr>
                <p:pic>
                  <p:nvPicPr>
                    <p:cNvPr id="75" name="Picture 14" descr="Screen Shot 2013-01-28 at 11.24.42 AM.png"/>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7721954" y="2480715"/>
                      <a:ext cx="1929897" cy="1160779"/>
                    </a:xfrm>
                    <a:prstGeom prst="rect">
                      <a:avLst/>
                    </a:prstGeom>
                    <a:noFill/>
                    <a:ln>
                      <a:noFill/>
                    </a:ln>
                    <a:effectLst>
                      <a:innerShdw blurRad="114300">
                        <a:prstClr val="black"/>
                      </a:inn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 name="Picture 2"/>
                    <p:cNvPicPr>
                      <a:picLocks noChangeArrowheads="1"/>
                    </p:cNvPicPr>
                    <p:nvPr/>
                  </p:nvPicPr>
                  <p:blipFill rotWithShape="1">
                    <a:blip r:embed="rId5"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9149739" y="3290009"/>
                      <a:ext cx="414767" cy="3219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grpSp>
        </p:grpSp>
        <p:grpSp>
          <p:nvGrpSpPr>
            <p:cNvPr id="80" name="Group 54"/>
            <p:cNvGrpSpPr/>
            <p:nvPr/>
          </p:nvGrpSpPr>
          <p:grpSpPr>
            <a:xfrm>
              <a:off x="10296293" y="5052645"/>
              <a:ext cx="984739" cy="984739"/>
              <a:chOff x="6486295" y="5483861"/>
              <a:chExt cx="705802" cy="705802"/>
            </a:xfrm>
          </p:grpSpPr>
          <p:grpSp>
            <p:nvGrpSpPr>
              <p:cNvPr id="81" name="Group 57"/>
              <p:cNvGrpSpPr/>
              <p:nvPr/>
            </p:nvGrpSpPr>
            <p:grpSpPr>
              <a:xfrm>
                <a:off x="6486295" y="5483861"/>
                <a:ext cx="705802" cy="705802"/>
                <a:chOff x="8169892" y="3595265"/>
                <a:chExt cx="643162" cy="643162"/>
              </a:xfrm>
            </p:grpSpPr>
            <p:pic>
              <p:nvPicPr>
                <p:cNvPr id="83" name="Picture 5" descr="C:\Users\rteligic\Desktop\sadsad.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169892" y="3595265"/>
                  <a:ext cx="643162" cy="643162"/>
                </a:xfrm>
                <a:prstGeom prst="rect">
                  <a:avLst/>
                </a:prstGeom>
                <a:noFill/>
                <a:extLst>
                  <a:ext uri="{909E8E84-426E-40DD-AFC4-6F175D3DCCD1}">
                    <a14:hiddenFill xmlns:a14="http://schemas.microsoft.com/office/drawing/2010/main">
                      <a:solidFill>
                        <a:srgbClr val="FFFFFF"/>
                      </a:solidFill>
                    </a14:hiddenFill>
                  </a:ext>
                </a:extLst>
              </p:spPr>
            </p:pic>
            <p:pic>
              <p:nvPicPr>
                <p:cNvPr id="84" name="Picture 3"/>
                <p:cNvPicPr>
                  <a:picLocks noChangeAspect="1" noChangeArrowheads="1"/>
                </p:cNvPicPr>
                <p:nvPr/>
              </p:nvPicPr>
              <p:blipFill rotWithShape="1">
                <a:blip r:embed="rId7" cstate="print">
                  <a:biLevel thresh="25000"/>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l="-2732" t="-462"/>
                <a:stretch/>
              </p:blipFill>
              <p:spPr bwMode="auto">
                <a:xfrm flipH="1">
                  <a:off x="8534503" y="3965122"/>
                  <a:ext cx="241196" cy="118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82" name="Freeform 158"/>
              <p:cNvSpPr>
                <a:spLocks/>
              </p:cNvSpPr>
              <p:nvPr/>
            </p:nvSpPr>
            <p:spPr bwMode="auto">
              <a:xfrm>
                <a:off x="6819069" y="5948362"/>
                <a:ext cx="60128" cy="124309"/>
              </a:xfrm>
              <a:custGeom>
                <a:avLst/>
                <a:gdLst>
                  <a:gd name="T0" fmla="*/ 2498 w 3832"/>
                  <a:gd name="T1" fmla="*/ 0 h 6646"/>
                  <a:gd name="T2" fmla="*/ 2498 w 3832"/>
                  <a:gd name="T3" fmla="*/ 4327 h 6646"/>
                  <a:gd name="T4" fmla="*/ 3832 w 3832"/>
                  <a:gd name="T5" fmla="*/ 4327 h 6646"/>
                  <a:gd name="T6" fmla="*/ 1916 w 3832"/>
                  <a:gd name="T7" fmla="*/ 6646 h 6646"/>
                  <a:gd name="T8" fmla="*/ 0 w 3832"/>
                  <a:gd name="T9" fmla="*/ 4327 h 6646"/>
                  <a:gd name="T10" fmla="*/ 1438 w 3832"/>
                  <a:gd name="T11" fmla="*/ 4327 h 6646"/>
                  <a:gd name="T12" fmla="*/ 1438 w 3832"/>
                  <a:gd name="T13" fmla="*/ 1490 h 6646"/>
                  <a:gd name="T14" fmla="*/ 1232 w 3832"/>
                  <a:gd name="T15" fmla="*/ 1490 h 6646"/>
                  <a:gd name="T16" fmla="*/ 2498 w 3832"/>
                  <a:gd name="T17" fmla="*/ 0 h 66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32" h="6646">
                    <a:moveTo>
                      <a:pt x="2498" y="0"/>
                    </a:moveTo>
                    <a:lnTo>
                      <a:pt x="2498" y="4327"/>
                    </a:lnTo>
                    <a:lnTo>
                      <a:pt x="3832" y="4327"/>
                    </a:lnTo>
                    <a:lnTo>
                      <a:pt x="1916" y="6646"/>
                    </a:lnTo>
                    <a:lnTo>
                      <a:pt x="0" y="4327"/>
                    </a:lnTo>
                    <a:lnTo>
                      <a:pt x="1438" y="4327"/>
                    </a:lnTo>
                    <a:lnTo>
                      <a:pt x="1438" y="1490"/>
                    </a:lnTo>
                    <a:lnTo>
                      <a:pt x="1232" y="1490"/>
                    </a:lnTo>
                    <a:lnTo>
                      <a:pt x="2498"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sz="1400" kern="0">
                  <a:solidFill>
                    <a:srgbClr val="FFFFFF"/>
                  </a:solidFill>
                  <a:latin typeface="Arial"/>
                </a:endParaRPr>
              </a:p>
            </p:txBody>
          </p:sp>
        </p:grpSp>
      </p:grpSp>
      <p:sp>
        <p:nvSpPr>
          <p:cNvPr id="2" name="Title 1"/>
          <p:cNvSpPr>
            <a:spLocks noGrp="1"/>
          </p:cNvSpPr>
          <p:nvPr>
            <p:ph type="title"/>
          </p:nvPr>
        </p:nvSpPr>
        <p:spPr/>
        <p:txBody>
          <a:bodyPr/>
          <a:lstStyle/>
          <a:p>
            <a:r>
              <a:rPr lang="en-US" sz="2400" dirty="0"/>
              <a:t>CaféX Fusion</a:t>
            </a:r>
            <a:r>
              <a:rPr lang="en-US" dirty="0"/>
              <a:t/>
            </a:r>
            <a:br>
              <a:rPr lang="en-US" dirty="0"/>
            </a:br>
            <a:r>
              <a:rPr lang="en-US" sz="1800" dirty="0"/>
              <a:t>Turning Impersonal Transactions into Personal Interactions</a:t>
            </a:r>
          </a:p>
        </p:txBody>
      </p:sp>
      <p:grpSp>
        <p:nvGrpSpPr>
          <p:cNvPr id="36" name="Group 35"/>
          <p:cNvGrpSpPr/>
          <p:nvPr/>
        </p:nvGrpSpPr>
        <p:grpSpPr>
          <a:xfrm>
            <a:off x="3655952" y="1688124"/>
            <a:ext cx="1857487" cy="1783623"/>
            <a:chOff x="5118756" y="2638955"/>
            <a:chExt cx="1985159" cy="1906716"/>
          </a:xfrm>
        </p:grpSpPr>
        <p:pic>
          <p:nvPicPr>
            <p:cNvPr id="40" name="Picture 2" descr="C:\Share\Rajesh\backup(15112012)\Device Icons\icons\Picture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118756" y="2638955"/>
              <a:ext cx="1906716" cy="1906716"/>
            </a:xfrm>
            <a:prstGeom prst="rect">
              <a:avLst/>
            </a:prstGeom>
            <a:noFill/>
            <a:extLst>
              <a:ext uri="{909E8E84-426E-40DD-AFC4-6F175D3DCCD1}">
                <a14:hiddenFill xmlns:a14="http://schemas.microsoft.com/office/drawing/2010/main">
                  <a:solidFill>
                    <a:srgbClr val="FFFFFF"/>
                  </a:solidFill>
                </a14:hiddenFill>
              </a:ext>
            </a:extLst>
          </p:spPr>
        </p:pic>
        <p:sp>
          <p:nvSpPr>
            <p:cNvPr id="94" name="TextBox 32"/>
            <p:cNvSpPr txBox="1">
              <a:spLocks noChangeArrowheads="1"/>
            </p:cNvSpPr>
            <p:nvPr/>
          </p:nvSpPr>
          <p:spPr bwMode="auto">
            <a:xfrm>
              <a:off x="5140322" y="3383504"/>
              <a:ext cx="1963593" cy="64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buClr>
                  <a:srgbClr val="000000"/>
                </a:buClr>
                <a:buFont typeface="Arial" charset="0"/>
                <a:buNone/>
              </a:pPr>
              <a:r>
                <a:rPr lang="en-US" sz="1100" b="1" dirty="0">
                  <a:solidFill>
                    <a:srgbClr val="000000"/>
                  </a:solidFill>
                  <a:cs typeface="Arial" charset="0"/>
                  <a:sym typeface="Arial" charset="0"/>
                </a:rPr>
                <a:t>Video Call,</a:t>
              </a:r>
              <a:br>
                <a:rPr lang="en-US" sz="1100" b="1" dirty="0">
                  <a:solidFill>
                    <a:srgbClr val="000000"/>
                  </a:solidFill>
                  <a:cs typeface="Arial" charset="0"/>
                  <a:sym typeface="Arial" charset="0"/>
                </a:rPr>
              </a:br>
              <a:r>
                <a:rPr lang="en-US" sz="1100" b="1" dirty="0">
                  <a:solidFill>
                    <a:srgbClr val="000000"/>
                  </a:solidFill>
                  <a:cs typeface="Arial" charset="0"/>
                  <a:sym typeface="Arial" charset="0"/>
                </a:rPr>
                <a:t>Collaboration, </a:t>
              </a:r>
              <a:br>
                <a:rPr lang="en-US" sz="1100" b="1" dirty="0">
                  <a:solidFill>
                    <a:srgbClr val="000000"/>
                  </a:solidFill>
                  <a:cs typeface="Arial" charset="0"/>
                  <a:sym typeface="Arial" charset="0"/>
                </a:rPr>
              </a:br>
              <a:r>
                <a:rPr lang="en-US" sz="1100" b="1" dirty="0">
                  <a:solidFill>
                    <a:srgbClr val="000000"/>
                  </a:solidFill>
                  <a:cs typeface="Arial" charset="0"/>
                  <a:sym typeface="Arial" charset="0"/>
                </a:rPr>
                <a:t>and Transact</a:t>
              </a:r>
            </a:p>
          </p:txBody>
        </p:sp>
      </p:grpSp>
      <p:grpSp>
        <p:nvGrpSpPr>
          <p:cNvPr id="34" name="Group 33"/>
          <p:cNvGrpSpPr/>
          <p:nvPr/>
        </p:nvGrpSpPr>
        <p:grpSpPr>
          <a:xfrm>
            <a:off x="342989" y="1017985"/>
            <a:ext cx="3467323" cy="3776663"/>
            <a:chOff x="457199" y="1357313"/>
            <a:chExt cx="4621893" cy="5035550"/>
          </a:xfrm>
        </p:grpSpPr>
        <p:sp>
          <p:nvSpPr>
            <p:cNvPr id="45" name="Rectangle 44"/>
            <p:cNvSpPr/>
            <p:nvPr/>
          </p:nvSpPr>
          <p:spPr>
            <a:xfrm>
              <a:off x="679740" y="1357313"/>
              <a:ext cx="4173311" cy="3011488"/>
            </a:xfrm>
            <a:prstGeom prst="rect">
              <a:avLst/>
            </a:prstGeom>
            <a:gradFill flip="none" rotWithShape="1">
              <a:gsLst>
                <a:gs pos="18000">
                  <a:schemeClr val="tx1">
                    <a:lumMod val="40000"/>
                    <a:lumOff val="60000"/>
                  </a:schemeClr>
                </a:gs>
                <a:gs pos="0">
                  <a:schemeClr val="accent1">
                    <a:alpha val="0"/>
                  </a:schemeClr>
                </a:gs>
              </a:gsLst>
              <a:lin ang="54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7" name="Trapezoid 46"/>
            <p:cNvSpPr/>
            <p:nvPr/>
          </p:nvSpPr>
          <p:spPr>
            <a:xfrm>
              <a:off x="457200" y="4218505"/>
              <a:ext cx="4616450" cy="309045"/>
            </a:xfrm>
            <a:prstGeom prst="trapezoid">
              <a:avLst>
                <a:gd name="adj" fmla="val 95041"/>
              </a:avLst>
            </a:prstGeom>
            <a:gradFill>
              <a:gsLst>
                <a:gs pos="100000">
                  <a:schemeClr val="tx1">
                    <a:lumMod val="40000"/>
                    <a:lumOff val="60000"/>
                  </a:schemeClr>
                </a:gs>
                <a:gs pos="0">
                  <a:schemeClr val="accent1">
                    <a:alpha val="0"/>
                  </a:schemeClr>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55" name="Round Same Side Corner Rectangle 54"/>
            <p:cNvSpPr/>
            <p:nvPr/>
          </p:nvSpPr>
          <p:spPr>
            <a:xfrm rot="10800000" flipV="1">
              <a:off x="457199" y="4493347"/>
              <a:ext cx="4621893" cy="1899516"/>
            </a:xfrm>
            <a:prstGeom prst="round2SameRect">
              <a:avLst>
                <a:gd name="adj1" fmla="val 8345"/>
                <a:gd name="adj2" fmla="val 0"/>
              </a:avLst>
            </a:prstGeom>
            <a:gradFill flip="none" rotWithShape="1">
              <a:gsLst>
                <a:gs pos="18000">
                  <a:schemeClr val="tx1">
                    <a:lumMod val="40000"/>
                    <a:lumOff val="60000"/>
                  </a:schemeClr>
                </a:gs>
                <a:gs pos="0">
                  <a:schemeClr val="accent1">
                    <a:alpha val="0"/>
                  </a:schemeClr>
                </a:gs>
              </a:gsLst>
              <a:lin ang="54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Rectangle 33"/>
            <p:cNvSpPr>
              <a:spLocks noChangeArrowheads="1"/>
            </p:cNvSpPr>
            <p:nvPr/>
          </p:nvSpPr>
          <p:spPr bwMode="auto">
            <a:xfrm>
              <a:off x="1027777" y="2389301"/>
              <a:ext cx="1279994" cy="574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buClr>
                  <a:srgbClr val="000000"/>
                </a:buClr>
              </a:pPr>
              <a:r>
                <a:rPr lang="en-US" sz="1100" b="1" dirty="0">
                  <a:solidFill>
                    <a:schemeClr val="tx1">
                      <a:lumMod val="50000"/>
                    </a:schemeClr>
                  </a:solidFill>
                  <a:cs typeface="Arial" charset="0"/>
                  <a:sym typeface="Arial" charset="0"/>
                </a:rPr>
                <a:t>Mobile</a:t>
              </a:r>
            </a:p>
            <a:p>
              <a:pPr algn="ctr">
                <a:buClr>
                  <a:srgbClr val="000000"/>
                </a:buClr>
              </a:pPr>
              <a:r>
                <a:rPr lang="en-US" sz="1100" b="1" dirty="0">
                  <a:solidFill>
                    <a:schemeClr val="tx1">
                      <a:lumMod val="50000"/>
                    </a:schemeClr>
                  </a:solidFill>
                  <a:cs typeface="Arial" charset="0"/>
                  <a:sym typeface="Arial" charset="0"/>
                </a:rPr>
                <a:t>Applications</a:t>
              </a:r>
            </a:p>
          </p:txBody>
        </p:sp>
        <p:sp>
          <p:nvSpPr>
            <p:cNvPr id="64" name="Rectangle 33"/>
            <p:cNvSpPr>
              <a:spLocks noChangeArrowheads="1"/>
            </p:cNvSpPr>
            <p:nvPr/>
          </p:nvSpPr>
          <p:spPr bwMode="auto">
            <a:xfrm>
              <a:off x="3124809" y="2497024"/>
              <a:ext cx="1561490" cy="34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buClr>
                  <a:srgbClr val="000000"/>
                </a:buClr>
                <a:buFont typeface="Arial" charset="0"/>
                <a:buNone/>
              </a:pPr>
              <a:r>
                <a:rPr lang="en-US" sz="1100" b="1" dirty="0">
                  <a:solidFill>
                    <a:schemeClr val="tx1">
                      <a:lumMod val="50000"/>
                    </a:schemeClr>
                  </a:solidFill>
                  <a:cs typeface="Arial" charset="0"/>
                  <a:sym typeface="Arial" charset="0"/>
                </a:rPr>
                <a:t>Online Banking</a:t>
              </a:r>
            </a:p>
          </p:txBody>
        </p:sp>
        <p:pic>
          <p:nvPicPr>
            <p:cNvPr id="66" name="Picture 65" descr="Mobile Advisor Tablet 2.jpg"/>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642996" y="4945482"/>
              <a:ext cx="2188274" cy="1229665"/>
            </a:xfrm>
            <a:prstGeom prst="rect">
              <a:avLst/>
            </a:prstGeom>
            <a:noFill/>
            <a:ln>
              <a:noFill/>
            </a:ln>
            <a:effectLst/>
          </p:spPr>
        </p:pic>
        <p:sp>
          <p:nvSpPr>
            <p:cNvPr id="52" name="Rectangle 51"/>
            <p:cNvSpPr/>
            <p:nvPr/>
          </p:nvSpPr>
          <p:spPr>
            <a:xfrm rot="5400000" flipV="1">
              <a:off x="1827213" y="2763017"/>
              <a:ext cx="2042608" cy="183383"/>
            </a:xfrm>
            <a:prstGeom prst="rect">
              <a:avLst/>
            </a:prstGeom>
            <a:gradFill>
              <a:gsLst>
                <a:gs pos="0">
                  <a:schemeClr val="tx1">
                    <a:lumMod val="40000"/>
                    <a:lumOff val="60000"/>
                  </a:schemeClr>
                </a:gs>
                <a:gs pos="30000">
                  <a:schemeClr val="tx2">
                    <a:alpha val="0"/>
                  </a:schemeClr>
                </a:gs>
              </a:gsLst>
              <a:lin ang="5220000" scaled="0"/>
            </a:gradFill>
            <a:ln>
              <a:no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grpSp>
          <p:nvGrpSpPr>
            <p:cNvPr id="56" name="Group 55"/>
            <p:cNvGrpSpPr/>
            <p:nvPr/>
          </p:nvGrpSpPr>
          <p:grpSpPr>
            <a:xfrm>
              <a:off x="3160712" y="3065462"/>
              <a:ext cx="1411288" cy="1411288"/>
              <a:chOff x="5141912" y="1384300"/>
              <a:chExt cx="2438400" cy="2438400"/>
            </a:xfrm>
          </p:grpSpPr>
          <p:pic>
            <p:nvPicPr>
              <p:cNvPr id="53" name="Picture 52" descr="Pc_1188_256.png"/>
              <p:cNvPicPr>
                <a:picLocks noChangeAspect="1"/>
              </p:cNvPicPr>
              <p:nvPr/>
            </p:nvPicPr>
            <p:blipFill>
              <a:blip r:embed="rId11" cstate="print"/>
              <a:stretch>
                <a:fillRect/>
              </a:stretch>
            </p:blipFill>
            <p:spPr>
              <a:xfrm>
                <a:off x="5141912" y="1384300"/>
                <a:ext cx="2438400" cy="2438400"/>
              </a:xfrm>
              <a:prstGeom prst="rect">
                <a:avLst/>
              </a:prstGeom>
            </p:spPr>
          </p:pic>
          <p:pic>
            <p:nvPicPr>
              <p:cNvPr id="54" name="Picture 53" descr="Mobile Advisor Laptop 2[1].jpg"/>
              <p:cNvPicPr>
                <a:picLocks noChangeAspect="1"/>
              </p:cNvPicPr>
              <p:nvPr/>
            </p:nvPicPr>
            <p:blipFill rotWithShape="1">
              <a:blip r:embed="rId12" cstate="email">
                <a:extLst>
                  <a:ext uri="{28A0092B-C50C-407E-A947-70E740481C1C}">
                    <a14:useLocalDpi xmlns:a14="http://schemas.microsoft.com/office/drawing/2010/main"/>
                  </a:ext>
                </a:extLst>
              </a:blip>
              <a:srcRect/>
              <a:stretch/>
            </p:blipFill>
            <p:spPr>
              <a:xfrm>
                <a:off x="5623170" y="1548450"/>
                <a:ext cx="1482480" cy="1105850"/>
              </a:xfrm>
              <a:prstGeom prst="rect">
                <a:avLst/>
              </a:prstGeom>
              <a:effectLst>
                <a:innerShdw blurRad="114300">
                  <a:prstClr val="black"/>
                </a:innerShdw>
              </a:effectLst>
            </p:spPr>
          </p:pic>
        </p:grpSp>
        <p:grpSp>
          <p:nvGrpSpPr>
            <p:cNvPr id="69" name="Group 68"/>
            <p:cNvGrpSpPr/>
            <p:nvPr/>
          </p:nvGrpSpPr>
          <p:grpSpPr>
            <a:xfrm>
              <a:off x="1049046" y="3299109"/>
              <a:ext cx="1324266" cy="1171291"/>
              <a:chOff x="1049046" y="3146709"/>
              <a:chExt cx="1324266" cy="1171291"/>
            </a:xfrm>
          </p:grpSpPr>
          <p:pic>
            <p:nvPicPr>
              <p:cNvPr id="2050" name="Picture 2" descr="http://t0.gstatic.com/images?q=tbn:ANd9GcQqCotD8OOPvBLcqMjCA9KAbga6EeDNeeYuVbWFUOIl9JOWdfXG"/>
              <p:cNvPicPr>
                <a:picLocks noChangeAspect="1" noChangeArrowheads="1"/>
              </p:cNvPicPr>
              <p:nvPr/>
            </p:nvPicPr>
            <p:blipFill>
              <a:blip r:embed="rId13" cstate="print"/>
              <a:stretch>
                <a:fillRect/>
              </a:stretch>
            </p:blipFill>
            <p:spPr bwMode="auto">
              <a:xfrm>
                <a:off x="1049046" y="3146709"/>
                <a:ext cx="1090860" cy="1090860"/>
              </a:xfrm>
              <a:prstGeom prst="rect">
                <a:avLst/>
              </a:prstGeom>
              <a:noFill/>
            </p:spPr>
          </p:pic>
          <p:pic>
            <p:nvPicPr>
              <p:cNvPr id="57" name="Picture 56" descr="Smartphone_256.png"/>
              <p:cNvPicPr>
                <a:picLocks noChangeAspect="1"/>
              </p:cNvPicPr>
              <p:nvPr/>
            </p:nvPicPr>
            <p:blipFill>
              <a:blip r:embed="rId14" cstate="print"/>
              <a:stretch>
                <a:fillRect/>
              </a:stretch>
            </p:blipFill>
            <p:spPr>
              <a:xfrm>
                <a:off x="1560512" y="3505200"/>
                <a:ext cx="812800" cy="812800"/>
              </a:xfrm>
              <a:prstGeom prst="rect">
                <a:avLst/>
              </a:prstGeom>
            </p:spPr>
          </p:pic>
        </p:grpSp>
      </p:grpSp>
      <p:pic>
        <p:nvPicPr>
          <p:cNvPr id="95" name="Picture 12" descr="customer_chat_bubble.png"/>
          <p:cNvPicPr>
            <a:picLocks noChangeAspect="1"/>
          </p:cNvPicPr>
          <p:nvPr/>
        </p:nvPicPr>
        <p:blipFill>
          <a:blip r:embed="rId15" cstate="print">
            <a:extLst>
              <a:ext uri="{28A0092B-C50C-407E-A947-70E740481C1C}">
                <a14:useLocalDpi xmlns:a14="http://schemas.microsoft.com/office/drawing/2010/main" val="0"/>
              </a:ext>
            </a:extLst>
          </a:blip>
          <a:srcRect/>
          <a:stretch>
            <a:fillRect/>
          </a:stretch>
        </p:blipFill>
        <p:spPr bwMode="auto">
          <a:xfrm flipH="1">
            <a:off x="3966203" y="3195715"/>
            <a:ext cx="1047677" cy="88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Round Same Side Corner Rectangle 36"/>
          <p:cNvSpPr/>
          <p:nvPr/>
        </p:nvSpPr>
        <p:spPr>
          <a:xfrm>
            <a:off x="1299039" y="1017985"/>
            <a:ext cx="1540399" cy="361100"/>
          </a:xfrm>
          <a:prstGeom prst="round2SameRect">
            <a:avLst>
              <a:gd name="adj1" fmla="val 0"/>
              <a:gd name="adj2" fmla="val 25131"/>
            </a:avLst>
          </a:prstGeom>
          <a:gradFill>
            <a:gsLst>
              <a:gs pos="0">
                <a:srgbClr val="3EB549"/>
              </a:gs>
              <a:gs pos="100000">
                <a:srgbClr val="02928C"/>
              </a:gs>
            </a:gsLst>
            <a:lin ang="9000000" scaled="0"/>
          </a:gra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nchorCtr="0"/>
          <a:lstStyle/>
          <a:p>
            <a:pPr algn="ctr">
              <a:buClr>
                <a:srgbClr val="0183B7"/>
              </a:buClr>
            </a:pPr>
            <a:r>
              <a:rPr lang="en-US" sz="1200" b="1" dirty="0">
                <a:latin typeface="+mj-lt"/>
                <a:sym typeface="Arial" charset="0"/>
              </a:rPr>
              <a:t>Consumer</a:t>
            </a:r>
          </a:p>
        </p:txBody>
      </p:sp>
      <p:sp>
        <p:nvSpPr>
          <p:cNvPr id="38" name="Round Same Side Corner Rectangle 37"/>
          <p:cNvSpPr/>
          <p:nvPr/>
        </p:nvSpPr>
        <p:spPr>
          <a:xfrm>
            <a:off x="5886792" y="1032273"/>
            <a:ext cx="2399394" cy="361100"/>
          </a:xfrm>
          <a:prstGeom prst="round2SameRect">
            <a:avLst>
              <a:gd name="adj1" fmla="val 0"/>
              <a:gd name="adj2" fmla="val 25131"/>
            </a:avLst>
          </a:prstGeom>
          <a:gradFill>
            <a:gsLst>
              <a:gs pos="0">
                <a:srgbClr val="3EB549"/>
              </a:gs>
              <a:gs pos="100000">
                <a:srgbClr val="02928C"/>
              </a:gs>
            </a:gsLst>
            <a:lin ang="9000000" scaled="0"/>
          </a:gra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nchorCtr="0"/>
          <a:lstStyle/>
          <a:p>
            <a:pPr algn="ctr">
              <a:buClr>
                <a:srgbClr val="0183B7"/>
              </a:buClr>
            </a:pPr>
            <a:r>
              <a:rPr lang="en-US" sz="1200" b="1" dirty="0">
                <a:latin typeface="+mj-lt"/>
                <a:sym typeface="Arial" charset="0"/>
              </a:rPr>
              <a:t>Financial Institution</a:t>
            </a:r>
          </a:p>
        </p:txBody>
      </p:sp>
      <p:sp>
        <p:nvSpPr>
          <p:cNvPr id="3" name="Footer Placeholder 2"/>
          <p:cNvSpPr>
            <a:spLocks noGrp="1"/>
          </p:cNvSpPr>
          <p:nvPr>
            <p:ph type="ftr" sz="quarter" idx="11"/>
          </p:nvPr>
        </p:nvSpPr>
        <p:spPr/>
        <p:txBody>
          <a:bodyPr/>
          <a:lstStyle/>
          <a:p>
            <a:r>
              <a:rPr lang="en-US" smtClean="0">
                <a:solidFill>
                  <a:prstClr val="white">
                    <a:lumMod val="65000"/>
                  </a:prstClr>
                </a:solidFill>
              </a:rPr>
              <a:t>CaféX Communications Confidential © 2015 – All Rights Reserved. </a:t>
            </a:r>
            <a:endParaRPr lang="en-US" dirty="0">
              <a:solidFill>
                <a:prstClr val="white">
                  <a:lumMod val="65000"/>
                </a:prstClr>
              </a:solidFill>
            </a:endParaRPr>
          </a:p>
        </p:txBody>
      </p:sp>
      <p:sp>
        <p:nvSpPr>
          <p:cNvPr id="4" name="Slide Number Placeholder 3"/>
          <p:cNvSpPr>
            <a:spLocks noGrp="1"/>
          </p:cNvSpPr>
          <p:nvPr>
            <p:ph type="sldNum" sz="quarter" idx="12"/>
          </p:nvPr>
        </p:nvSpPr>
        <p:spPr/>
        <p:txBody>
          <a:bodyPr/>
          <a:lstStyle/>
          <a:p>
            <a:fld id="{0431C951-9D62-474D-B35D-66AB940D3B2F}" type="slidenum">
              <a:rPr lang="en-US" smtClean="0">
                <a:solidFill>
                  <a:prstClr val="white">
                    <a:lumMod val="65000"/>
                  </a:prstClr>
                </a:solidFill>
              </a:rPr>
              <a:pPr/>
              <a:t>69</a:t>
            </a:fld>
            <a:endParaRPr lang="en-US" dirty="0">
              <a:solidFill>
                <a:prstClr val="white">
                  <a:lumMod val="65000"/>
                </a:prstClr>
              </a:solidFill>
            </a:endParaRPr>
          </a:p>
        </p:txBody>
      </p:sp>
    </p:spTree>
    <p:extLst>
      <p:ext uri="{BB962C8B-B14F-4D97-AF65-F5344CB8AC3E}">
        <p14:creationId xmlns:p14="http://schemas.microsoft.com/office/powerpoint/2010/main" val="102799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down)">
                                      <p:cBhvr>
                                        <p:cTn id="7" dur="500"/>
                                        <p:tgtEl>
                                          <p:spTgt spid="34"/>
                                        </p:tgtEl>
                                      </p:cBhvr>
                                    </p:animEffect>
                                  </p:childTnLst>
                                </p:cTn>
                              </p:par>
                            </p:childTnLst>
                          </p:cTn>
                        </p:par>
                        <p:par>
                          <p:cTn id="8" fill="hold">
                            <p:stCondLst>
                              <p:cond delay="500"/>
                            </p:stCondLst>
                            <p:childTnLst>
                              <p:par>
                                <p:cTn id="9" presetID="55" presetClass="entr" presetSubtype="0" fill="hold" grpId="0" nodeType="afterEffect">
                                  <p:stCondLst>
                                    <p:cond delay="0"/>
                                  </p:stCondLst>
                                  <p:childTnLst>
                                    <p:set>
                                      <p:cBhvr>
                                        <p:cTn id="10" dur="1" fill="hold">
                                          <p:stCondLst>
                                            <p:cond delay="0"/>
                                          </p:stCondLst>
                                        </p:cTn>
                                        <p:tgtEl>
                                          <p:spTgt spid="37"/>
                                        </p:tgtEl>
                                        <p:attrNameLst>
                                          <p:attrName>style.visibility</p:attrName>
                                        </p:attrNameLst>
                                      </p:cBhvr>
                                      <p:to>
                                        <p:strVal val="visible"/>
                                      </p:to>
                                    </p:set>
                                    <p:anim calcmode="lin" valueType="num">
                                      <p:cBhvr>
                                        <p:cTn id="11" dur="500" fill="hold"/>
                                        <p:tgtEl>
                                          <p:spTgt spid="37"/>
                                        </p:tgtEl>
                                        <p:attrNameLst>
                                          <p:attrName>ppt_w</p:attrName>
                                        </p:attrNameLst>
                                      </p:cBhvr>
                                      <p:tavLst>
                                        <p:tav tm="0">
                                          <p:val>
                                            <p:strVal val="#ppt_w*0.70"/>
                                          </p:val>
                                        </p:tav>
                                        <p:tav tm="100000">
                                          <p:val>
                                            <p:strVal val="#ppt_w"/>
                                          </p:val>
                                        </p:tav>
                                      </p:tavLst>
                                    </p:anim>
                                    <p:anim calcmode="lin" valueType="num">
                                      <p:cBhvr>
                                        <p:cTn id="12" dur="500" fill="hold"/>
                                        <p:tgtEl>
                                          <p:spTgt spid="37"/>
                                        </p:tgtEl>
                                        <p:attrNameLst>
                                          <p:attrName>ppt_h</p:attrName>
                                        </p:attrNameLst>
                                      </p:cBhvr>
                                      <p:tavLst>
                                        <p:tav tm="0">
                                          <p:val>
                                            <p:strVal val="#ppt_h"/>
                                          </p:val>
                                        </p:tav>
                                        <p:tav tm="100000">
                                          <p:val>
                                            <p:strVal val="#ppt_h"/>
                                          </p:val>
                                        </p:tav>
                                      </p:tavLst>
                                    </p:anim>
                                    <p:animEffect transition="in" filter="fade">
                                      <p:cBhvr>
                                        <p:cTn id="13" dur="500"/>
                                        <p:tgtEl>
                                          <p:spTgt spid="37"/>
                                        </p:tgtEl>
                                      </p:cBhvr>
                                    </p:animEffect>
                                  </p:childTnLst>
                                </p:cTn>
                              </p:par>
                            </p:childTnLst>
                          </p:cTn>
                        </p:par>
                        <p:par>
                          <p:cTn id="14" fill="hold">
                            <p:stCondLst>
                              <p:cond delay="1000"/>
                            </p:stCondLst>
                            <p:childTnLst>
                              <p:par>
                                <p:cTn id="15" presetID="22" presetClass="entr" presetSubtype="4" fill="hold" nodeType="afterEffect">
                                  <p:stCondLst>
                                    <p:cond delay="0"/>
                                  </p:stCondLst>
                                  <p:childTnLst>
                                    <p:set>
                                      <p:cBhvr>
                                        <p:cTn id="16" dur="1" fill="hold">
                                          <p:stCondLst>
                                            <p:cond delay="0"/>
                                          </p:stCondLst>
                                        </p:cTn>
                                        <p:tgtEl>
                                          <p:spTgt spid="85"/>
                                        </p:tgtEl>
                                        <p:attrNameLst>
                                          <p:attrName>style.visibility</p:attrName>
                                        </p:attrNameLst>
                                      </p:cBhvr>
                                      <p:to>
                                        <p:strVal val="visible"/>
                                      </p:to>
                                    </p:set>
                                    <p:animEffect transition="in" filter="wipe(down)">
                                      <p:cBhvr>
                                        <p:cTn id="17" dur="500"/>
                                        <p:tgtEl>
                                          <p:spTgt spid="85"/>
                                        </p:tgtEl>
                                      </p:cBhvr>
                                    </p:animEffect>
                                  </p:childTnLst>
                                </p:cTn>
                              </p:par>
                            </p:childTnLst>
                          </p:cTn>
                        </p:par>
                        <p:par>
                          <p:cTn id="18" fill="hold">
                            <p:stCondLst>
                              <p:cond delay="1500"/>
                            </p:stCondLst>
                            <p:childTnLst>
                              <p:par>
                                <p:cTn id="19" presetID="55" presetClass="entr" presetSubtype="0" fill="hold" grpId="0" nodeType="afterEffect">
                                  <p:stCondLst>
                                    <p:cond delay="0"/>
                                  </p:stCondLst>
                                  <p:childTnLst>
                                    <p:set>
                                      <p:cBhvr>
                                        <p:cTn id="20" dur="1" fill="hold">
                                          <p:stCondLst>
                                            <p:cond delay="0"/>
                                          </p:stCondLst>
                                        </p:cTn>
                                        <p:tgtEl>
                                          <p:spTgt spid="38"/>
                                        </p:tgtEl>
                                        <p:attrNameLst>
                                          <p:attrName>style.visibility</p:attrName>
                                        </p:attrNameLst>
                                      </p:cBhvr>
                                      <p:to>
                                        <p:strVal val="visible"/>
                                      </p:to>
                                    </p:set>
                                    <p:anim calcmode="lin" valueType="num">
                                      <p:cBhvr>
                                        <p:cTn id="21" dur="500" fill="hold"/>
                                        <p:tgtEl>
                                          <p:spTgt spid="38"/>
                                        </p:tgtEl>
                                        <p:attrNameLst>
                                          <p:attrName>ppt_w</p:attrName>
                                        </p:attrNameLst>
                                      </p:cBhvr>
                                      <p:tavLst>
                                        <p:tav tm="0">
                                          <p:val>
                                            <p:strVal val="#ppt_w*0.70"/>
                                          </p:val>
                                        </p:tav>
                                        <p:tav tm="100000">
                                          <p:val>
                                            <p:strVal val="#ppt_w"/>
                                          </p:val>
                                        </p:tav>
                                      </p:tavLst>
                                    </p:anim>
                                    <p:anim calcmode="lin" valueType="num">
                                      <p:cBhvr>
                                        <p:cTn id="22" dur="500" fill="hold"/>
                                        <p:tgtEl>
                                          <p:spTgt spid="38"/>
                                        </p:tgtEl>
                                        <p:attrNameLst>
                                          <p:attrName>ppt_h</p:attrName>
                                        </p:attrNameLst>
                                      </p:cBhvr>
                                      <p:tavLst>
                                        <p:tav tm="0">
                                          <p:val>
                                            <p:strVal val="#ppt_h"/>
                                          </p:val>
                                        </p:tav>
                                        <p:tav tm="100000">
                                          <p:val>
                                            <p:strVal val="#ppt_h"/>
                                          </p:val>
                                        </p:tav>
                                      </p:tavLst>
                                    </p:anim>
                                    <p:animEffect transition="in" filter="fade">
                                      <p:cBhvr>
                                        <p:cTn id="23" dur="500"/>
                                        <p:tgtEl>
                                          <p:spTgt spid="38"/>
                                        </p:tgtEl>
                                      </p:cBhvr>
                                    </p:animEffect>
                                  </p:childTnLst>
                                </p:cTn>
                              </p:par>
                            </p:childTnLst>
                          </p:cTn>
                        </p:par>
                        <p:par>
                          <p:cTn id="24" fill="hold">
                            <p:stCondLst>
                              <p:cond delay="2000"/>
                            </p:stCondLst>
                            <p:childTnLst>
                              <p:par>
                                <p:cTn id="25" presetID="53" presetClass="entr" presetSubtype="0" fill="hold" nodeType="afterEffect">
                                  <p:stCondLst>
                                    <p:cond delay="0"/>
                                  </p:stCondLst>
                                  <p:childTnLst>
                                    <p:set>
                                      <p:cBhvr>
                                        <p:cTn id="26" dur="1" fill="hold">
                                          <p:stCondLst>
                                            <p:cond delay="0"/>
                                          </p:stCondLst>
                                        </p:cTn>
                                        <p:tgtEl>
                                          <p:spTgt spid="36"/>
                                        </p:tgtEl>
                                        <p:attrNameLst>
                                          <p:attrName>style.visibility</p:attrName>
                                        </p:attrNameLst>
                                      </p:cBhvr>
                                      <p:to>
                                        <p:strVal val="visible"/>
                                      </p:to>
                                    </p:set>
                                    <p:anim calcmode="lin" valueType="num">
                                      <p:cBhvr>
                                        <p:cTn id="27" dur="500" fill="hold"/>
                                        <p:tgtEl>
                                          <p:spTgt spid="36"/>
                                        </p:tgtEl>
                                        <p:attrNameLst>
                                          <p:attrName>ppt_w</p:attrName>
                                        </p:attrNameLst>
                                      </p:cBhvr>
                                      <p:tavLst>
                                        <p:tav tm="0">
                                          <p:val>
                                            <p:fltVal val="0"/>
                                          </p:val>
                                        </p:tav>
                                        <p:tav tm="100000">
                                          <p:val>
                                            <p:strVal val="#ppt_w"/>
                                          </p:val>
                                        </p:tav>
                                      </p:tavLst>
                                    </p:anim>
                                    <p:anim calcmode="lin" valueType="num">
                                      <p:cBhvr>
                                        <p:cTn id="28" dur="500" fill="hold"/>
                                        <p:tgtEl>
                                          <p:spTgt spid="36"/>
                                        </p:tgtEl>
                                        <p:attrNameLst>
                                          <p:attrName>ppt_h</p:attrName>
                                        </p:attrNameLst>
                                      </p:cBhvr>
                                      <p:tavLst>
                                        <p:tav tm="0">
                                          <p:val>
                                            <p:fltVal val="0"/>
                                          </p:val>
                                        </p:tav>
                                        <p:tav tm="100000">
                                          <p:val>
                                            <p:strVal val="#ppt_h"/>
                                          </p:val>
                                        </p:tav>
                                      </p:tavLst>
                                    </p:anim>
                                    <p:animEffect transition="in" filter="fade">
                                      <p:cBhvr>
                                        <p:cTn id="29" dur="500"/>
                                        <p:tgtEl>
                                          <p:spTgt spid="36"/>
                                        </p:tgtEl>
                                      </p:cBhvr>
                                    </p:animEffect>
                                  </p:childTnLst>
                                </p:cTn>
                              </p:par>
                              <p:par>
                                <p:cTn id="30" presetID="47" presetClass="entr" presetSubtype="0" fill="hold" nodeType="withEffect">
                                  <p:stCondLst>
                                    <p:cond delay="0"/>
                                  </p:stCondLst>
                                  <p:childTnLst>
                                    <p:set>
                                      <p:cBhvr>
                                        <p:cTn id="31" dur="1" fill="hold">
                                          <p:stCondLst>
                                            <p:cond delay="0"/>
                                          </p:stCondLst>
                                        </p:cTn>
                                        <p:tgtEl>
                                          <p:spTgt spid="95"/>
                                        </p:tgtEl>
                                        <p:attrNameLst>
                                          <p:attrName>style.visibility</p:attrName>
                                        </p:attrNameLst>
                                      </p:cBhvr>
                                      <p:to>
                                        <p:strVal val="visible"/>
                                      </p:to>
                                    </p:set>
                                    <p:animEffect transition="in" filter="fade">
                                      <p:cBhvr>
                                        <p:cTn id="32" dur="1000"/>
                                        <p:tgtEl>
                                          <p:spTgt spid="95"/>
                                        </p:tgtEl>
                                      </p:cBhvr>
                                    </p:animEffect>
                                    <p:anim calcmode="lin" valueType="num">
                                      <p:cBhvr>
                                        <p:cTn id="33" dur="1000" fill="hold"/>
                                        <p:tgtEl>
                                          <p:spTgt spid="95"/>
                                        </p:tgtEl>
                                        <p:attrNameLst>
                                          <p:attrName>ppt_x</p:attrName>
                                        </p:attrNameLst>
                                      </p:cBhvr>
                                      <p:tavLst>
                                        <p:tav tm="0">
                                          <p:val>
                                            <p:strVal val="#ppt_x"/>
                                          </p:val>
                                        </p:tav>
                                        <p:tav tm="100000">
                                          <p:val>
                                            <p:strVal val="#ppt_x"/>
                                          </p:val>
                                        </p:tav>
                                      </p:tavLst>
                                    </p:anim>
                                    <p:anim calcmode="lin" valueType="num">
                                      <p:cBhvr>
                                        <p:cTn id="34" dur="1000" fill="hold"/>
                                        <p:tgtEl>
                                          <p:spTgt spid="9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p:cNvSpPr/>
          <p:nvPr/>
        </p:nvSpPr>
        <p:spPr>
          <a:xfrm>
            <a:off x="0" y="1031580"/>
            <a:ext cx="9144000" cy="2560320"/>
          </a:xfrm>
          <a:prstGeom prst="rect">
            <a:avLst/>
          </a:prstGeom>
          <a:solidFill>
            <a:schemeClr val="tx1">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cxnSp>
        <p:nvCxnSpPr>
          <p:cNvPr id="8" name="Straight Connector 7"/>
          <p:cNvCxnSpPr/>
          <p:nvPr/>
        </p:nvCxnSpPr>
        <p:spPr>
          <a:xfrm>
            <a:off x="4572000" y="1329298"/>
            <a:ext cx="0" cy="1917676"/>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40" name="TextBox 39"/>
          <p:cNvSpPr txBox="1"/>
          <p:nvPr/>
        </p:nvSpPr>
        <p:spPr>
          <a:xfrm>
            <a:off x="4748843" y="4062304"/>
            <a:ext cx="1737360" cy="530925"/>
          </a:xfrm>
          <a:prstGeom prst="rect">
            <a:avLst/>
          </a:prstGeom>
          <a:noFill/>
        </p:spPr>
        <p:txBody>
          <a:bodyPr wrap="square" lIns="68589" tIns="34295" rIns="68589" bIns="34295" rtlCol="0">
            <a:noAutofit/>
          </a:bodyPr>
          <a:lstStyle/>
          <a:p>
            <a:pPr algn="ctr"/>
            <a:r>
              <a:rPr lang="en-US" dirty="0" smtClean="0">
                <a:solidFill>
                  <a:srgbClr val="54647E"/>
                </a:solidFill>
                <a:cs typeface="Calibri"/>
              </a:rPr>
              <a:t>Amex </a:t>
            </a:r>
          </a:p>
          <a:p>
            <a:pPr algn="ctr"/>
            <a:r>
              <a:rPr lang="en-US" sz="1200" dirty="0" smtClean="0">
                <a:solidFill>
                  <a:srgbClr val="54647E"/>
                </a:solidFill>
                <a:cs typeface="Calibri"/>
              </a:rPr>
              <a:t>video chat in tablet app</a:t>
            </a:r>
            <a:endParaRPr lang="en-US" sz="1200" dirty="0">
              <a:solidFill>
                <a:srgbClr val="54647E"/>
              </a:solidFill>
              <a:cs typeface="Calibri"/>
            </a:endParaRPr>
          </a:p>
        </p:txBody>
      </p:sp>
      <p:sp>
        <p:nvSpPr>
          <p:cNvPr id="39" name="TextBox 38"/>
          <p:cNvSpPr txBox="1"/>
          <p:nvPr/>
        </p:nvSpPr>
        <p:spPr>
          <a:xfrm>
            <a:off x="2653231" y="4062304"/>
            <a:ext cx="1737360" cy="530925"/>
          </a:xfrm>
          <a:prstGeom prst="rect">
            <a:avLst/>
          </a:prstGeom>
          <a:noFill/>
        </p:spPr>
        <p:txBody>
          <a:bodyPr wrap="square" lIns="68589" tIns="34295" rIns="68589" bIns="34295" rtlCol="0">
            <a:noAutofit/>
          </a:bodyPr>
          <a:lstStyle/>
          <a:p>
            <a:pPr algn="ctr"/>
            <a:r>
              <a:rPr lang="en-US" dirty="0" smtClean="0">
                <a:solidFill>
                  <a:srgbClr val="54647E"/>
                </a:solidFill>
                <a:cs typeface="Calibri"/>
              </a:rPr>
              <a:t>Esurance</a:t>
            </a:r>
            <a:r>
              <a:rPr lang="en-US" sz="1600" dirty="0" smtClean="0">
                <a:solidFill>
                  <a:srgbClr val="54647E"/>
                </a:solidFill>
                <a:cs typeface="Calibri"/>
              </a:rPr>
              <a:t> </a:t>
            </a:r>
          </a:p>
          <a:p>
            <a:pPr algn="ctr"/>
            <a:r>
              <a:rPr lang="en-US" sz="1200" dirty="0" smtClean="0">
                <a:solidFill>
                  <a:srgbClr val="54647E"/>
                </a:solidFill>
                <a:cs typeface="Calibri"/>
              </a:rPr>
              <a:t>video claims appraisal</a:t>
            </a:r>
            <a:endParaRPr lang="en-US" sz="1200" dirty="0">
              <a:solidFill>
                <a:srgbClr val="54647E"/>
              </a:solidFill>
              <a:cs typeface="Calibri"/>
            </a:endParaRPr>
          </a:p>
        </p:txBody>
      </p:sp>
      <p:sp>
        <p:nvSpPr>
          <p:cNvPr id="41" name="TextBox 40"/>
          <p:cNvSpPr txBox="1"/>
          <p:nvPr/>
        </p:nvSpPr>
        <p:spPr>
          <a:xfrm>
            <a:off x="6844456" y="4062304"/>
            <a:ext cx="1737360" cy="530925"/>
          </a:xfrm>
          <a:prstGeom prst="rect">
            <a:avLst/>
          </a:prstGeom>
          <a:noFill/>
        </p:spPr>
        <p:txBody>
          <a:bodyPr wrap="square" lIns="68589" tIns="34295" rIns="68589" bIns="34295" rtlCol="0">
            <a:noAutofit/>
          </a:bodyPr>
          <a:lstStyle/>
          <a:p>
            <a:pPr algn="ctr"/>
            <a:r>
              <a:rPr lang="en-US" dirty="0" smtClean="0">
                <a:solidFill>
                  <a:srgbClr val="54647E"/>
                </a:solidFill>
                <a:cs typeface="Calibri"/>
              </a:rPr>
              <a:t>Nationwide Now</a:t>
            </a:r>
          </a:p>
          <a:p>
            <a:pPr algn="ctr"/>
            <a:r>
              <a:rPr lang="en-US" sz="1200" dirty="0" smtClean="0">
                <a:solidFill>
                  <a:srgbClr val="54647E"/>
                </a:solidFill>
                <a:cs typeface="Calibri"/>
              </a:rPr>
              <a:t>remote mortgage </a:t>
            </a:r>
            <a:r>
              <a:rPr lang="en-US" sz="1200" dirty="0">
                <a:solidFill>
                  <a:srgbClr val="54647E"/>
                </a:solidFill>
                <a:cs typeface="Calibri"/>
              </a:rPr>
              <a:t>a</a:t>
            </a:r>
            <a:r>
              <a:rPr lang="en-US" sz="1200" dirty="0" smtClean="0">
                <a:solidFill>
                  <a:srgbClr val="54647E"/>
                </a:solidFill>
                <a:cs typeface="Calibri"/>
              </a:rPr>
              <a:t>dvisor</a:t>
            </a:r>
            <a:endParaRPr lang="en-US" sz="1200" dirty="0">
              <a:solidFill>
                <a:srgbClr val="54647E"/>
              </a:solidFill>
              <a:cs typeface="Calibri"/>
            </a:endParaRPr>
          </a:p>
        </p:txBody>
      </p:sp>
      <p:sp>
        <p:nvSpPr>
          <p:cNvPr id="55" name="Rectangle 54"/>
          <p:cNvSpPr/>
          <p:nvPr/>
        </p:nvSpPr>
        <p:spPr>
          <a:xfrm>
            <a:off x="0" y="902040"/>
            <a:ext cx="9144000" cy="457200"/>
          </a:xfrm>
          <a:prstGeom prst="rect">
            <a:avLst/>
          </a:prstGeom>
          <a:solidFill>
            <a:schemeClr val="bg1"/>
          </a:solidFill>
          <a:ln>
            <a:noFill/>
          </a:ln>
          <a:effectLst>
            <a:outerShdw blurRad="63500" algn="ctr" rotWithShape="0">
              <a:prstClr val="black"/>
            </a:outerShdw>
          </a:effectLst>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2400" b="1" dirty="0" smtClean="0">
                <a:solidFill>
                  <a:srgbClr val="242852"/>
                </a:solidFill>
              </a:rPr>
              <a:t>FACTS</a:t>
            </a:r>
            <a:endParaRPr lang="en-US" sz="2400" b="1" dirty="0">
              <a:solidFill>
                <a:srgbClr val="242852"/>
              </a:solidFill>
            </a:endParaRPr>
          </a:p>
        </p:txBody>
      </p:sp>
      <p:sp>
        <p:nvSpPr>
          <p:cNvPr id="2" name="Title 1"/>
          <p:cNvSpPr>
            <a:spLocks noGrp="1"/>
          </p:cNvSpPr>
          <p:nvPr>
            <p:ph type="title"/>
          </p:nvPr>
        </p:nvSpPr>
        <p:spPr/>
        <p:txBody>
          <a:bodyPr/>
          <a:lstStyle/>
          <a:p>
            <a:r>
              <a:rPr lang="en-US" sz="2800" dirty="0" smtClean="0">
                <a:solidFill>
                  <a:srgbClr val="092E4D"/>
                </a:solidFill>
                <a:cs typeface="Calibri"/>
              </a:rPr>
              <a:t>Mobile &amp; Web are the New Face of Business </a:t>
            </a:r>
            <a:endParaRPr lang="en-US" sz="2800" dirty="0"/>
          </a:p>
        </p:txBody>
      </p:sp>
      <p:sp>
        <p:nvSpPr>
          <p:cNvPr id="5" name="Footer Placeholder 4"/>
          <p:cNvSpPr>
            <a:spLocks noGrp="1"/>
          </p:cNvSpPr>
          <p:nvPr>
            <p:ph type="ftr" sz="quarter" idx="11"/>
          </p:nvPr>
        </p:nvSpPr>
        <p:spPr/>
        <p:txBody>
          <a:bodyPr/>
          <a:lstStyle/>
          <a:p>
            <a:pPr defTabSz="914400"/>
            <a:r>
              <a:rPr lang="en-US" dirty="0" smtClean="0">
                <a:solidFill>
                  <a:prstClr val="white">
                    <a:lumMod val="65000"/>
                  </a:prstClr>
                </a:solidFill>
              </a:rPr>
              <a:t>CaféX Communications Confidential © 2015 – All Rights Reserved. </a:t>
            </a:r>
            <a:endParaRPr lang="en-US" dirty="0">
              <a:solidFill>
                <a:prstClr val="white">
                  <a:lumMod val="65000"/>
                </a:prstClr>
              </a:solidFill>
            </a:endParaRPr>
          </a:p>
        </p:txBody>
      </p:sp>
      <p:sp>
        <p:nvSpPr>
          <p:cNvPr id="6" name="Slide Number Placeholder 5"/>
          <p:cNvSpPr>
            <a:spLocks noGrp="1"/>
          </p:cNvSpPr>
          <p:nvPr>
            <p:ph type="sldNum" sz="quarter" idx="12"/>
          </p:nvPr>
        </p:nvSpPr>
        <p:spPr/>
        <p:txBody>
          <a:bodyPr/>
          <a:lstStyle/>
          <a:p>
            <a:pPr defTabSz="914400"/>
            <a:fld id="{0431C951-9D62-474D-B35D-66AB940D3B2F}" type="slidenum">
              <a:rPr lang="en-US" smtClean="0">
                <a:solidFill>
                  <a:prstClr val="white">
                    <a:lumMod val="65000"/>
                  </a:prstClr>
                </a:solidFill>
              </a:rPr>
              <a:pPr defTabSz="914400"/>
              <a:t>7</a:t>
            </a:fld>
            <a:endParaRPr lang="en-US" dirty="0">
              <a:solidFill>
                <a:prstClr val="white">
                  <a:lumMod val="65000"/>
                </a:prstClr>
              </a:solidFill>
            </a:endParaRPr>
          </a:p>
        </p:txBody>
      </p:sp>
      <p:sp>
        <p:nvSpPr>
          <p:cNvPr id="30" name="TextBox 29"/>
          <p:cNvSpPr txBox="1"/>
          <p:nvPr/>
        </p:nvSpPr>
        <p:spPr>
          <a:xfrm>
            <a:off x="557619" y="4062304"/>
            <a:ext cx="1737360" cy="530925"/>
          </a:xfrm>
          <a:prstGeom prst="rect">
            <a:avLst/>
          </a:prstGeom>
          <a:noFill/>
        </p:spPr>
        <p:txBody>
          <a:bodyPr wrap="square" lIns="68589" tIns="34295" rIns="68589" bIns="34295" rtlCol="0">
            <a:noAutofit/>
          </a:bodyPr>
          <a:lstStyle/>
          <a:p>
            <a:pPr algn="ctr"/>
            <a:r>
              <a:rPr lang="en-US" dirty="0" smtClean="0">
                <a:solidFill>
                  <a:srgbClr val="54647E"/>
                </a:solidFill>
                <a:cs typeface="Calibri"/>
              </a:rPr>
              <a:t>Desk.com</a:t>
            </a:r>
            <a:endParaRPr lang="en-US" sz="1600" dirty="0" smtClean="0">
              <a:solidFill>
                <a:srgbClr val="54647E"/>
              </a:solidFill>
              <a:cs typeface="Calibri"/>
            </a:endParaRPr>
          </a:p>
          <a:p>
            <a:pPr algn="ctr"/>
            <a:r>
              <a:rPr lang="en-US" sz="1200" dirty="0">
                <a:solidFill>
                  <a:srgbClr val="54647E"/>
                </a:solidFill>
                <a:cs typeface="Calibri"/>
              </a:rPr>
              <a:t>l</a:t>
            </a:r>
            <a:r>
              <a:rPr lang="en-US" sz="1200" dirty="0" smtClean="0">
                <a:solidFill>
                  <a:srgbClr val="54647E"/>
                </a:solidFill>
                <a:cs typeface="Calibri"/>
              </a:rPr>
              <a:t>ive video &amp; co-browse</a:t>
            </a:r>
            <a:endParaRPr lang="en-US" sz="1200" dirty="0">
              <a:solidFill>
                <a:srgbClr val="54647E"/>
              </a:solidFill>
              <a:cs typeface="Calibri"/>
            </a:endParaRPr>
          </a:p>
        </p:txBody>
      </p:sp>
      <p:grpSp>
        <p:nvGrpSpPr>
          <p:cNvPr id="16" name="Group 15"/>
          <p:cNvGrpSpPr/>
          <p:nvPr/>
        </p:nvGrpSpPr>
        <p:grpSpPr>
          <a:xfrm>
            <a:off x="969099" y="3128479"/>
            <a:ext cx="914400" cy="914400"/>
            <a:chOff x="1431234" y="2870103"/>
            <a:chExt cx="914400" cy="914400"/>
          </a:xfrm>
        </p:grpSpPr>
        <p:sp>
          <p:nvSpPr>
            <p:cNvPr id="47" name="Oval 46"/>
            <p:cNvSpPr/>
            <p:nvPr/>
          </p:nvSpPr>
          <p:spPr>
            <a:xfrm>
              <a:off x="1431234" y="2870103"/>
              <a:ext cx="914400" cy="914400"/>
            </a:xfrm>
            <a:prstGeom prst="ellipse">
              <a:avLst/>
            </a:prstGeom>
            <a:gradFill flip="none" rotWithShape="1">
              <a:gsLst>
                <a:gs pos="20000">
                  <a:schemeClr val="accent6"/>
                </a:gs>
                <a:gs pos="99000">
                  <a:schemeClr val="accent1">
                    <a:lumMod val="60000"/>
                    <a:lumOff val="40000"/>
                  </a:schemeClr>
                </a:gs>
              </a:gsLst>
              <a:path path="circle">
                <a:fillToRect r="100000" b="100000"/>
              </a:path>
              <a:tileRect l="-100000" t="-100000"/>
            </a:gradFill>
            <a:ln w="88900">
              <a:solidFill>
                <a:schemeClr val="bg1"/>
              </a:solidFill>
            </a:ln>
            <a:effectLst>
              <a:outerShdw blurRad="63500" algn="ctr"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91440" bIns="0" numCol="1" spcCol="0" rtlCol="0" fromWordArt="0" anchor="ctr" anchorCtr="0" forceAA="0" compatLnSpc="1">
              <a:prstTxWarp prst="textNoShape">
                <a:avLst/>
              </a:prstTxWarp>
              <a:noAutofit/>
            </a:bodyPr>
            <a:lstStyle/>
            <a:p>
              <a:pPr algn="ctr" defTabSz="685452"/>
              <a:endParaRPr lang="en-US" sz="1400" dirty="0">
                <a:solidFill>
                  <a:srgbClr val="FFFFFF"/>
                </a:solidFill>
                <a:latin typeface="Gotham-Medium"/>
                <a:cs typeface="Gotham-Medium"/>
              </a:endParaRPr>
            </a:p>
          </p:txBody>
        </p:sp>
        <p:sp>
          <p:nvSpPr>
            <p:cNvPr id="9" name="Oval 8"/>
            <p:cNvSpPr/>
            <p:nvPr/>
          </p:nvSpPr>
          <p:spPr>
            <a:xfrm>
              <a:off x="1476954" y="2915823"/>
              <a:ext cx="822960" cy="822960"/>
            </a:xfrm>
            <a:prstGeom prst="ellipse">
              <a:avLst/>
            </a:prstGeom>
            <a:solidFill>
              <a:schemeClr val="accent3"/>
            </a:solidFill>
            <a:ln>
              <a:noFill/>
            </a:ln>
            <a:effectLst>
              <a:innerShdw blurRad="114300">
                <a:prstClr val="black"/>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grpSp>
          <p:nvGrpSpPr>
            <p:cNvPr id="10" name="Group 9"/>
            <p:cNvGrpSpPr/>
            <p:nvPr/>
          </p:nvGrpSpPr>
          <p:grpSpPr>
            <a:xfrm>
              <a:off x="1593999" y="2994343"/>
              <a:ext cx="588870" cy="665920"/>
              <a:chOff x="1596687" y="3056688"/>
              <a:chExt cx="588870" cy="665920"/>
            </a:xfrm>
          </p:grpSpPr>
          <p:pic>
            <p:nvPicPr>
              <p:cNvPr id="4" name="Picture 3"/>
              <p:cNvPicPr>
                <a:picLocks noChangeAspect="1"/>
              </p:cNvPicPr>
              <p:nvPr/>
            </p:nvPicPr>
            <p:blipFill rotWithShape="1">
              <a:blip r:embed="rId3"/>
              <a:srcRect r="46987"/>
              <a:stretch/>
            </p:blipFill>
            <p:spPr>
              <a:xfrm>
                <a:off x="1596687" y="3056688"/>
                <a:ext cx="588870" cy="409246"/>
              </a:xfrm>
              <a:prstGeom prst="rect">
                <a:avLst/>
              </a:prstGeom>
            </p:spPr>
          </p:pic>
          <p:pic>
            <p:nvPicPr>
              <p:cNvPr id="28" name="Picture 27"/>
              <p:cNvPicPr>
                <a:picLocks noChangeAspect="1"/>
              </p:cNvPicPr>
              <p:nvPr/>
            </p:nvPicPr>
            <p:blipFill rotWithShape="1">
              <a:blip r:embed="rId3"/>
              <a:srcRect l="57015" t="13484" b="17391"/>
              <a:stretch/>
            </p:blipFill>
            <p:spPr>
              <a:xfrm>
                <a:off x="1657765" y="3446092"/>
                <a:ext cx="466714" cy="276516"/>
              </a:xfrm>
              <a:prstGeom prst="rect">
                <a:avLst/>
              </a:prstGeom>
            </p:spPr>
          </p:pic>
        </p:grpSp>
      </p:grpSp>
      <p:grpSp>
        <p:nvGrpSpPr>
          <p:cNvPr id="3" name="Group 2"/>
          <p:cNvGrpSpPr/>
          <p:nvPr/>
        </p:nvGrpSpPr>
        <p:grpSpPr>
          <a:xfrm>
            <a:off x="3064711" y="3128479"/>
            <a:ext cx="914400" cy="914400"/>
            <a:chOff x="3064711" y="3128479"/>
            <a:chExt cx="914400" cy="914400"/>
          </a:xfrm>
        </p:grpSpPr>
        <p:sp>
          <p:nvSpPr>
            <p:cNvPr id="50" name="Oval 49"/>
            <p:cNvSpPr/>
            <p:nvPr/>
          </p:nvSpPr>
          <p:spPr>
            <a:xfrm>
              <a:off x="3064711" y="3128479"/>
              <a:ext cx="914400" cy="914400"/>
            </a:xfrm>
            <a:prstGeom prst="ellipse">
              <a:avLst/>
            </a:prstGeom>
            <a:gradFill flip="none" rotWithShape="1">
              <a:gsLst>
                <a:gs pos="20000">
                  <a:schemeClr val="accent6"/>
                </a:gs>
                <a:gs pos="99000">
                  <a:schemeClr val="accent1">
                    <a:lumMod val="60000"/>
                    <a:lumOff val="40000"/>
                  </a:schemeClr>
                </a:gs>
              </a:gsLst>
              <a:path path="circle">
                <a:fillToRect r="100000" b="100000"/>
              </a:path>
              <a:tileRect l="-100000" t="-100000"/>
            </a:gradFill>
            <a:ln w="88900">
              <a:solidFill>
                <a:schemeClr val="bg1"/>
              </a:solidFill>
            </a:ln>
            <a:effectLst>
              <a:outerShdw blurRad="63500" algn="ctr"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91440" bIns="0" numCol="1" spcCol="0" rtlCol="0" fromWordArt="0" anchor="ctr" anchorCtr="0" forceAA="0" compatLnSpc="1">
              <a:prstTxWarp prst="textNoShape">
                <a:avLst/>
              </a:prstTxWarp>
              <a:noAutofit/>
            </a:bodyPr>
            <a:lstStyle/>
            <a:p>
              <a:pPr algn="ctr" defTabSz="685452"/>
              <a:endParaRPr lang="en-US" sz="1400" dirty="0">
                <a:solidFill>
                  <a:srgbClr val="FFFFFF"/>
                </a:solidFill>
                <a:latin typeface="Gotham-Medium"/>
                <a:cs typeface="Gotham-Medium"/>
              </a:endParaRPr>
            </a:p>
          </p:txBody>
        </p:sp>
        <p:pic>
          <p:nvPicPr>
            <p:cNvPr id="1026" name="Picture 2"/>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3110431" y="3172544"/>
              <a:ext cx="822323" cy="822960"/>
            </a:xfrm>
            <a:prstGeom prst="ellipse">
              <a:avLst/>
            </a:prstGeom>
            <a:noFill/>
            <a:effectLst>
              <a:innerShdw blurRad="114300">
                <a:prstClr val="black"/>
              </a:inn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7" name="Group 6"/>
          <p:cNvGrpSpPr/>
          <p:nvPr/>
        </p:nvGrpSpPr>
        <p:grpSpPr>
          <a:xfrm>
            <a:off x="5160323" y="3128479"/>
            <a:ext cx="914400" cy="914400"/>
            <a:chOff x="5160323" y="3128479"/>
            <a:chExt cx="914400" cy="914400"/>
          </a:xfrm>
        </p:grpSpPr>
        <p:sp>
          <p:nvSpPr>
            <p:cNvPr id="43" name="Oval 42"/>
            <p:cNvSpPr/>
            <p:nvPr/>
          </p:nvSpPr>
          <p:spPr>
            <a:xfrm>
              <a:off x="5160323" y="3128479"/>
              <a:ext cx="914400" cy="914400"/>
            </a:xfrm>
            <a:prstGeom prst="ellipse">
              <a:avLst/>
            </a:prstGeom>
            <a:gradFill flip="none" rotWithShape="1">
              <a:gsLst>
                <a:gs pos="20000">
                  <a:schemeClr val="accent6"/>
                </a:gs>
                <a:gs pos="99000">
                  <a:schemeClr val="accent1">
                    <a:lumMod val="60000"/>
                    <a:lumOff val="40000"/>
                  </a:schemeClr>
                </a:gs>
              </a:gsLst>
              <a:path path="circle">
                <a:fillToRect r="100000" b="100000"/>
              </a:path>
              <a:tileRect l="-100000" t="-100000"/>
            </a:gradFill>
            <a:ln w="88900">
              <a:solidFill>
                <a:schemeClr val="bg1"/>
              </a:solidFill>
            </a:ln>
            <a:effectLst>
              <a:outerShdw blurRad="63500" algn="ctr"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91440" bIns="0" numCol="1" spcCol="0" rtlCol="0" fromWordArt="0" anchor="ctr" anchorCtr="0" forceAA="0" compatLnSpc="1">
              <a:prstTxWarp prst="textNoShape">
                <a:avLst/>
              </a:prstTxWarp>
              <a:noAutofit/>
            </a:bodyPr>
            <a:lstStyle/>
            <a:p>
              <a:pPr algn="ctr" defTabSz="685452"/>
              <a:endParaRPr lang="en-US" sz="1400" dirty="0">
                <a:solidFill>
                  <a:srgbClr val="FFFFFF"/>
                </a:solidFill>
                <a:latin typeface="Gotham-Medium"/>
                <a:cs typeface="Gotham-Medium"/>
              </a:endParaRPr>
            </a:p>
          </p:txBody>
        </p:sp>
        <p:pic>
          <p:nvPicPr>
            <p:cNvPr id="1030" name="Picture 6" descr="http://johnboese.com/img/video-chat.jpg"/>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5206221" y="3174091"/>
              <a:ext cx="822782" cy="822960"/>
            </a:xfrm>
            <a:prstGeom prst="ellipse">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grpSp>
      <p:grpSp>
        <p:nvGrpSpPr>
          <p:cNvPr id="11" name="Group 10"/>
          <p:cNvGrpSpPr/>
          <p:nvPr/>
        </p:nvGrpSpPr>
        <p:grpSpPr>
          <a:xfrm>
            <a:off x="7255936" y="3128479"/>
            <a:ext cx="914400" cy="914400"/>
            <a:chOff x="7255936" y="3128479"/>
            <a:chExt cx="914400" cy="914400"/>
          </a:xfrm>
        </p:grpSpPr>
        <p:sp>
          <p:nvSpPr>
            <p:cNvPr id="53" name="Oval 52"/>
            <p:cNvSpPr/>
            <p:nvPr/>
          </p:nvSpPr>
          <p:spPr>
            <a:xfrm>
              <a:off x="7255936" y="3128479"/>
              <a:ext cx="914400" cy="914400"/>
            </a:xfrm>
            <a:prstGeom prst="ellipse">
              <a:avLst/>
            </a:prstGeom>
            <a:gradFill flip="none" rotWithShape="1">
              <a:gsLst>
                <a:gs pos="20000">
                  <a:schemeClr val="accent6"/>
                </a:gs>
                <a:gs pos="99000">
                  <a:schemeClr val="accent1">
                    <a:lumMod val="60000"/>
                    <a:lumOff val="40000"/>
                  </a:schemeClr>
                </a:gs>
              </a:gsLst>
              <a:path path="circle">
                <a:fillToRect r="100000" b="100000"/>
              </a:path>
              <a:tileRect l="-100000" t="-100000"/>
            </a:gradFill>
            <a:ln w="88900">
              <a:solidFill>
                <a:schemeClr val="bg1"/>
              </a:solidFill>
            </a:ln>
            <a:effectLst>
              <a:outerShdw blurRad="63500" algn="ctr"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91440" bIns="0" numCol="1" spcCol="0" rtlCol="0" fromWordArt="0" anchor="ctr" anchorCtr="0" forceAA="0" compatLnSpc="1">
              <a:prstTxWarp prst="textNoShape">
                <a:avLst/>
              </a:prstTxWarp>
              <a:noAutofit/>
            </a:bodyPr>
            <a:lstStyle/>
            <a:p>
              <a:pPr algn="ctr" defTabSz="685452"/>
              <a:endParaRPr lang="en-US" sz="1400" dirty="0">
                <a:solidFill>
                  <a:srgbClr val="FFFFFF"/>
                </a:solidFill>
                <a:latin typeface="Gotham-Medium"/>
                <a:cs typeface="Gotham-Medium"/>
              </a:endParaRPr>
            </a:p>
          </p:txBody>
        </p:sp>
        <p:pic>
          <p:nvPicPr>
            <p:cNvPr id="1031" name="Picture 7" descr="C:\Users\slobot\Desktop\WERK\CafeX\CafeX Overview Deck\_GFX\Nationwide_NOW.jpg"/>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a:stretch/>
          </p:blipFill>
          <p:spPr bwMode="auto">
            <a:xfrm>
              <a:off x="7301459" y="3174199"/>
              <a:ext cx="823157" cy="822960"/>
            </a:xfrm>
            <a:prstGeom prst="ellipse">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grpSp>
      <p:sp>
        <p:nvSpPr>
          <p:cNvPr id="29" name="Rectangle 28"/>
          <p:cNvSpPr/>
          <p:nvPr/>
        </p:nvSpPr>
        <p:spPr>
          <a:xfrm>
            <a:off x="609600" y="1517440"/>
            <a:ext cx="3352800" cy="15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US" sz="2400" b="1" dirty="0" smtClean="0">
                <a:solidFill>
                  <a:srgbClr val="FFFFFF"/>
                </a:solidFill>
                <a:cs typeface="Calibri"/>
              </a:rPr>
              <a:t>Over 90% of users </a:t>
            </a:r>
            <a:r>
              <a:rPr lang="en-US" sz="2000" dirty="0" smtClean="0">
                <a:solidFill>
                  <a:srgbClr val="FFFFFF"/>
                </a:solidFill>
                <a:cs typeface="Calibri"/>
              </a:rPr>
              <a:t>would replace customer channels with a mobile app </a:t>
            </a:r>
          </a:p>
        </p:txBody>
      </p:sp>
      <p:sp>
        <p:nvSpPr>
          <p:cNvPr id="31" name="Rectangle 30"/>
          <p:cNvSpPr/>
          <p:nvPr/>
        </p:nvSpPr>
        <p:spPr>
          <a:xfrm>
            <a:off x="4876800" y="1517440"/>
            <a:ext cx="3886200" cy="12309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US" sz="2000" dirty="0" smtClean="0">
                <a:solidFill>
                  <a:srgbClr val="FFFFFF"/>
                </a:solidFill>
                <a:cs typeface="Calibri"/>
              </a:rPr>
              <a:t>By 2015, at least </a:t>
            </a:r>
            <a:r>
              <a:rPr lang="en-US" sz="2400" b="1" dirty="0" smtClean="0">
                <a:solidFill>
                  <a:srgbClr val="FFFFFF"/>
                </a:solidFill>
                <a:cs typeface="Calibri"/>
              </a:rPr>
              <a:t>60% of Internet users</a:t>
            </a:r>
            <a:r>
              <a:rPr lang="en-US" sz="2400" dirty="0" smtClean="0">
                <a:solidFill>
                  <a:srgbClr val="FFFFFF"/>
                </a:solidFill>
                <a:cs typeface="Calibri"/>
              </a:rPr>
              <a:t> </a:t>
            </a:r>
            <a:r>
              <a:rPr lang="en-US" sz="2000" dirty="0" smtClean="0">
                <a:solidFill>
                  <a:srgbClr val="FFFFFF"/>
                </a:solidFill>
                <a:cs typeface="Calibri"/>
              </a:rPr>
              <a:t>will opt for mobile customer service as their first option</a:t>
            </a:r>
          </a:p>
          <a:p>
            <a:endParaRPr lang="en-US" sz="2000" dirty="0" smtClean="0">
              <a:solidFill>
                <a:srgbClr val="FFFFFF"/>
              </a:solidFill>
              <a:cs typeface="Calibri"/>
            </a:endParaRPr>
          </a:p>
        </p:txBody>
      </p:sp>
      <p:sp>
        <p:nvSpPr>
          <p:cNvPr id="32" name="TextBox 31"/>
          <p:cNvSpPr txBox="1"/>
          <p:nvPr/>
        </p:nvSpPr>
        <p:spPr>
          <a:xfrm>
            <a:off x="6646348" y="4774168"/>
            <a:ext cx="2049893" cy="307777"/>
          </a:xfrm>
          <a:prstGeom prst="rect">
            <a:avLst/>
          </a:prstGeom>
          <a:noFill/>
        </p:spPr>
        <p:txBody>
          <a:bodyPr wrap="square" rtlCol="0">
            <a:spAutoFit/>
          </a:bodyPr>
          <a:lstStyle/>
          <a:p>
            <a:pPr defTabSz="457200"/>
            <a:r>
              <a:rPr lang="en-US" sz="1400" i="1" dirty="0" smtClean="0">
                <a:solidFill>
                  <a:prstClr val="white">
                    <a:lumMod val="65000"/>
                  </a:prstClr>
                </a:solidFill>
              </a:rPr>
              <a:t>Sources: Gartner, ClickFox</a:t>
            </a:r>
            <a:endParaRPr lang="en-US" sz="1400" i="1" dirty="0">
              <a:solidFill>
                <a:prstClr val="white">
                  <a:lumMod val="65000"/>
                </a:prstClr>
              </a:solidFill>
            </a:endParaRPr>
          </a:p>
        </p:txBody>
      </p:sp>
    </p:spTree>
    <p:extLst>
      <p:ext uri="{BB962C8B-B14F-4D97-AF65-F5344CB8AC3E}">
        <p14:creationId xmlns:p14="http://schemas.microsoft.com/office/powerpoint/2010/main" val="2660922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1048379" y="1072055"/>
            <a:ext cx="7047241" cy="2398617"/>
          </a:xfrm>
          <a:prstGeom prst="rect">
            <a:avLst/>
          </a:prstGeom>
          <a:gradFill flip="none" rotWithShape="1">
            <a:gsLst>
              <a:gs pos="0">
                <a:schemeClr val="bg1"/>
              </a:gs>
              <a:gs pos="100000">
                <a:schemeClr val="bg1">
                  <a:lumMod val="85000"/>
                </a:schemeClr>
              </a:gs>
            </a:gsLst>
            <a:lin ang="54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en-US" dirty="0" smtClean="0"/>
          </a:p>
        </p:txBody>
      </p:sp>
      <p:grpSp>
        <p:nvGrpSpPr>
          <p:cNvPr id="20" name="Group 19"/>
          <p:cNvGrpSpPr/>
          <p:nvPr/>
        </p:nvGrpSpPr>
        <p:grpSpPr>
          <a:xfrm>
            <a:off x="1845941" y="1032272"/>
            <a:ext cx="5452118" cy="848484"/>
            <a:chOff x="2460613" y="1376363"/>
            <a:chExt cx="7267598" cy="1131312"/>
          </a:xfrm>
        </p:grpSpPr>
        <p:sp>
          <p:nvSpPr>
            <p:cNvPr id="21" name="Rectangle 20"/>
            <p:cNvSpPr/>
            <p:nvPr/>
          </p:nvSpPr>
          <p:spPr>
            <a:xfrm flipH="1">
              <a:off x="2519503" y="1892617"/>
              <a:ext cx="7149818" cy="615058"/>
            </a:xfrm>
            <a:prstGeom prst="rect">
              <a:avLst/>
            </a:prstGeom>
            <a:gradFill flip="none" rotWithShape="1">
              <a:gsLst>
                <a:gs pos="0">
                  <a:srgbClr val="000000"/>
                </a:gs>
                <a:gs pos="100000">
                  <a:schemeClr val="accent2">
                    <a:alpha val="0"/>
                  </a:schemeClr>
                </a:gs>
              </a:gsLst>
              <a:path path="shape">
                <a:fillToRect l="50000" t="50000" r="50000" b="50000"/>
              </a:path>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36" name="Round Same Side Corner Rectangle 35"/>
            <p:cNvSpPr/>
            <p:nvPr/>
          </p:nvSpPr>
          <p:spPr>
            <a:xfrm>
              <a:off x="2460613" y="1376363"/>
              <a:ext cx="7267598" cy="909637"/>
            </a:xfrm>
            <a:prstGeom prst="round2SameRect">
              <a:avLst>
                <a:gd name="adj1" fmla="val 0"/>
                <a:gd name="adj2" fmla="val 25131"/>
              </a:avLst>
            </a:prstGeom>
            <a:gradFill>
              <a:gsLst>
                <a:gs pos="0">
                  <a:srgbClr val="3EB549"/>
                </a:gs>
                <a:gs pos="100000">
                  <a:srgbClr val="02928C"/>
                </a:gs>
              </a:gsLst>
              <a:lin ang="9000000" scaled="0"/>
            </a:gra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nchorCtr="0"/>
            <a:lstStyle/>
            <a:p>
              <a:pPr algn="ctr">
                <a:buClr>
                  <a:srgbClr val="0183B7"/>
                </a:buClr>
              </a:pPr>
              <a:r>
                <a:rPr lang="en-US" sz="1500" b="1" dirty="0">
                  <a:latin typeface="+mj-lt"/>
                  <a:sym typeface="Arial" charset="0"/>
                </a:rPr>
                <a:t>Insert personalized interaction into </a:t>
              </a:r>
            </a:p>
            <a:p>
              <a:pPr algn="ctr">
                <a:buClr>
                  <a:srgbClr val="0183B7"/>
                </a:buClr>
              </a:pPr>
              <a:r>
                <a:rPr lang="en-US" sz="1500" b="1" dirty="0">
                  <a:latin typeface="+mj-lt"/>
                  <a:sym typeface="Arial" charset="0"/>
                </a:rPr>
                <a:t>existing banking platforms </a:t>
              </a:r>
            </a:p>
          </p:txBody>
        </p:sp>
      </p:grpSp>
      <p:sp>
        <p:nvSpPr>
          <p:cNvPr id="18" name="Title 17"/>
          <p:cNvSpPr>
            <a:spLocks noGrp="1"/>
          </p:cNvSpPr>
          <p:nvPr>
            <p:ph type="title"/>
          </p:nvPr>
        </p:nvSpPr>
        <p:spPr/>
        <p:txBody>
          <a:bodyPr/>
          <a:lstStyle/>
          <a:p>
            <a:r>
              <a:rPr lang="en-US" sz="2700" dirty="0"/>
              <a:t>Enhance Existing Platforms and Experiences </a:t>
            </a:r>
          </a:p>
        </p:txBody>
      </p:sp>
      <p:grpSp>
        <p:nvGrpSpPr>
          <p:cNvPr id="24" name="Group 23"/>
          <p:cNvGrpSpPr/>
          <p:nvPr/>
        </p:nvGrpSpPr>
        <p:grpSpPr>
          <a:xfrm>
            <a:off x="342990" y="3386136"/>
            <a:ext cx="8478353" cy="1317291"/>
            <a:chOff x="442913" y="5162549"/>
            <a:chExt cx="11301527" cy="1756388"/>
          </a:xfrm>
        </p:grpSpPr>
        <p:sp>
          <p:nvSpPr>
            <p:cNvPr id="27" name="Trapezoid 26"/>
            <p:cNvSpPr/>
            <p:nvPr/>
          </p:nvSpPr>
          <p:spPr>
            <a:xfrm>
              <a:off x="442913" y="5162549"/>
              <a:ext cx="11301527" cy="283245"/>
            </a:xfrm>
            <a:prstGeom prst="trapezoid">
              <a:avLst>
                <a:gd name="adj" fmla="val 247090"/>
              </a:avLst>
            </a:prstGeom>
            <a:gradFill>
              <a:gsLst>
                <a:gs pos="100000">
                  <a:schemeClr val="tx1">
                    <a:lumMod val="40000"/>
                    <a:lumOff val="60000"/>
                  </a:schemeClr>
                </a:gs>
                <a:gs pos="0">
                  <a:schemeClr val="accent1">
                    <a:alpha val="0"/>
                  </a:schemeClr>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29" name="Round Same Side Corner Rectangle 28"/>
            <p:cNvSpPr/>
            <p:nvPr/>
          </p:nvSpPr>
          <p:spPr>
            <a:xfrm flipV="1">
              <a:off x="442913" y="5445793"/>
              <a:ext cx="11301527" cy="1469357"/>
            </a:xfrm>
            <a:prstGeom prst="round2SameRect">
              <a:avLst>
                <a:gd name="adj1" fmla="val 8345"/>
                <a:gd name="adj2" fmla="val 0"/>
              </a:avLst>
            </a:prstGeom>
            <a:gradFill>
              <a:gsLst>
                <a:gs pos="0">
                  <a:schemeClr val="tx1"/>
                </a:gs>
                <a:gs pos="100000">
                  <a:schemeClr val="tx1">
                    <a:lumMod val="75000"/>
                  </a:schemeClr>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500" dirty="0">
                <a:solidFill>
                  <a:schemeClr val="tx1">
                    <a:lumMod val="75000"/>
                  </a:schemeClr>
                </a:solidFill>
              </a:endParaRPr>
            </a:p>
          </p:txBody>
        </p:sp>
        <p:sp>
          <p:nvSpPr>
            <p:cNvPr id="30" name="Rectangle 29"/>
            <p:cNvSpPr/>
            <p:nvPr/>
          </p:nvSpPr>
          <p:spPr>
            <a:xfrm>
              <a:off x="442913" y="5561301"/>
              <a:ext cx="11015777" cy="1357636"/>
            </a:xfrm>
            <a:prstGeom prst="rect">
              <a:avLst/>
            </a:prstGeom>
          </p:spPr>
          <p:txBody>
            <a:bodyPr wrap="square">
              <a:spAutoFit/>
            </a:bodyPr>
            <a:lstStyle/>
            <a:p>
              <a:pPr marL="171473" indent="-171473">
                <a:spcBef>
                  <a:spcPts val="450"/>
                </a:spcBef>
                <a:buFont typeface="Arial" pitchFamily="34" charset="0"/>
                <a:buChar char="•"/>
              </a:pPr>
              <a:r>
                <a:rPr lang="en-US" sz="1400" dirty="0" smtClean="0">
                  <a:solidFill>
                    <a:schemeClr val="bg1"/>
                  </a:solidFill>
                  <a:effectLst>
                    <a:outerShdw blurRad="38100" dist="38100" dir="2700000" algn="tl">
                      <a:srgbClr val="000000">
                        <a:alpha val="43137"/>
                      </a:srgbClr>
                    </a:outerShdw>
                  </a:effectLst>
                </a:rPr>
                <a:t>CaféX Fusion video can enable existing platforms and applications, allowing firms to differentiate the client experience </a:t>
              </a:r>
              <a:r>
                <a:rPr lang="en-US" sz="1400" dirty="0">
                  <a:solidFill>
                    <a:schemeClr val="bg1"/>
                  </a:solidFill>
                  <a:effectLst>
                    <a:outerShdw blurRad="38100" dist="38100" dir="2700000" algn="tl">
                      <a:srgbClr val="000000">
                        <a:alpha val="43137"/>
                      </a:srgbClr>
                    </a:outerShdw>
                  </a:effectLst>
                </a:rPr>
                <a:t>in a secure way </a:t>
              </a:r>
            </a:p>
            <a:p>
              <a:pPr marL="171473" indent="-171473">
                <a:spcBef>
                  <a:spcPts val="450"/>
                </a:spcBef>
                <a:buFont typeface="Arial" pitchFamily="34" charset="0"/>
                <a:buChar char="•"/>
              </a:pPr>
              <a:r>
                <a:rPr lang="en-US" sz="1400" dirty="0" smtClean="0">
                  <a:solidFill>
                    <a:schemeClr val="bg1"/>
                  </a:solidFill>
                  <a:effectLst>
                    <a:outerShdw blurRad="38100" dist="38100" dir="2700000" algn="tl">
                      <a:srgbClr val="000000">
                        <a:alpha val="43137"/>
                      </a:srgbClr>
                    </a:outerShdw>
                  </a:effectLst>
                </a:rPr>
                <a:t>CaféX Fusion bridges the internal (employees) and the external (clients) interactions over video by tying consumer video into existing enterprise applications and video infrastructure in </a:t>
              </a:r>
              <a:r>
                <a:rPr lang="en-US" sz="1400" dirty="0">
                  <a:solidFill>
                    <a:schemeClr val="bg1"/>
                  </a:solidFill>
                  <a:effectLst>
                    <a:outerShdw blurRad="38100" dist="38100" dir="2700000" algn="tl">
                      <a:srgbClr val="000000">
                        <a:alpha val="43137"/>
                      </a:srgbClr>
                    </a:outerShdw>
                  </a:effectLst>
                </a:rPr>
                <a:t>a secure way</a:t>
              </a:r>
            </a:p>
          </p:txBody>
        </p:sp>
      </p:grpSp>
      <p:grpSp>
        <p:nvGrpSpPr>
          <p:cNvPr id="26" name="Group 25"/>
          <p:cNvGrpSpPr/>
          <p:nvPr/>
        </p:nvGrpSpPr>
        <p:grpSpPr>
          <a:xfrm>
            <a:off x="5302043" y="1861111"/>
            <a:ext cx="2354109" cy="1653424"/>
            <a:chOff x="7067550" y="2481481"/>
            <a:chExt cx="3137994" cy="2204565"/>
          </a:xfrm>
        </p:grpSpPr>
        <p:grpSp>
          <p:nvGrpSpPr>
            <p:cNvPr id="42" name="Group 41"/>
            <p:cNvGrpSpPr/>
            <p:nvPr/>
          </p:nvGrpSpPr>
          <p:grpSpPr>
            <a:xfrm>
              <a:off x="7067550" y="3048000"/>
              <a:ext cx="3137994" cy="1638046"/>
              <a:chOff x="6670238" y="2259453"/>
              <a:chExt cx="5083612" cy="2653666"/>
            </a:xfrm>
          </p:grpSpPr>
          <p:sp>
            <p:nvSpPr>
              <p:cNvPr id="41" name="Rectangle 40"/>
              <p:cNvSpPr/>
              <p:nvPr/>
            </p:nvSpPr>
            <p:spPr>
              <a:xfrm flipH="1">
                <a:off x="7390998" y="4236737"/>
                <a:ext cx="3416991" cy="676382"/>
              </a:xfrm>
              <a:prstGeom prst="rect">
                <a:avLst/>
              </a:prstGeom>
              <a:gradFill flip="none" rotWithShape="1">
                <a:gsLst>
                  <a:gs pos="0">
                    <a:srgbClr val="000000"/>
                  </a:gs>
                  <a:gs pos="100000">
                    <a:schemeClr val="accent2">
                      <a:alpha val="0"/>
                    </a:schemeClr>
                  </a:gs>
                </a:gsLst>
                <a:path path="shape">
                  <a:fillToRect l="50000" t="50000" r="50000" b="50000"/>
                </a:path>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grpSp>
            <p:nvGrpSpPr>
              <p:cNvPr id="32" name="Group 31"/>
              <p:cNvGrpSpPr>
                <a:grpSpLocks noChangeAspect="1"/>
              </p:cNvGrpSpPr>
              <p:nvPr/>
            </p:nvGrpSpPr>
            <p:grpSpPr>
              <a:xfrm>
                <a:off x="6670238" y="2259453"/>
                <a:ext cx="5083612" cy="2413175"/>
                <a:chOff x="840976" y="-72504"/>
                <a:chExt cx="7807775" cy="5807816"/>
              </a:xfrm>
            </p:grpSpPr>
            <p:pic>
              <p:nvPicPr>
                <p:cNvPr id="33" name="Picture 32"/>
                <p:cNvPicPr>
                  <a:picLocks noChangeAspect="1"/>
                </p:cNvPicPr>
                <p:nvPr/>
              </p:nvPicPr>
              <p:blipFill rotWithShape="1">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840976" y="-72504"/>
                  <a:ext cx="7807775" cy="5807816"/>
                </a:xfrm>
                <a:prstGeom prst="rect">
                  <a:avLst/>
                </a:prstGeom>
              </p:spPr>
            </p:pic>
            <p:pic>
              <p:nvPicPr>
                <p:cNvPr id="34" name="Picture 2"/>
                <p:cNvPicPr>
                  <a:picLocks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229623" y="505577"/>
                  <a:ext cx="4966406" cy="46516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sp>
          <p:nvSpPr>
            <p:cNvPr id="17" name="TextBox 2"/>
            <p:cNvSpPr txBox="1">
              <a:spLocks noChangeArrowheads="1"/>
            </p:cNvSpPr>
            <p:nvPr/>
          </p:nvSpPr>
          <p:spPr bwMode="auto">
            <a:xfrm>
              <a:off x="7462172" y="2481481"/>
              <a:ext cx="2209800" cy="54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buClr>
                  <a:srgbClr val="000000"/>
                </a:buClr>
              </a:pPr>
              <a:r>
                <a:rPr lang="en-US" sz="1400" b="1" dirty="0">
                  <a:solidFill>
                    <a:srgbClr val="435153"/>
                  </a:solidFill>
                  <a:cs typeface="Arial" charset="0"/>
                  <a:sym typeface="Arial" charset="0"/>
                </a:rPr>
                <a:t>Mobile </a:t>
              </a:r>
            </a:p>
            <a:p>
              <a:pPr algn="ctr" eaLnBrk="1" hangingPunct="1">
                <a:buClr>
                  <a:srgbClr val="000000"/>
                </a:buClr>
              </a:pPr>
              <a:r>
                <a:rPr lang="en-US" sz="1400" b="1" dirty="0">
                  <a:solidFill>
                    <a:srgbClr val="435153"/>
                  </a:solidFill>
                  <a:cs typeface="Arial" charset="0"/>
                  <a:sym typeface="Arial" charset="0"/>
                </a:rPr>
                <a:t>Applications</a:t>
              </a:r>
            </a:p>
          </p:txBody>
        </p:sp>
      </p:grpSp>
      <p:grpSp>
        <p:nvGrpSpPr>
          <p:cNvPr id="25" name="Group 24"/>
          <p:cNvGrpSpPr/>
          <p:nvPr/>
        </p:nvGrpSpPr>
        <p:grpSpPr>
          <a:xfrm>
            <a:off x="1794546" y="1860824"/>
            <a:ext cx="2230886" cy="1853925"/>
            <a:chOff x="2392105" y="2481099"/>
            <a:chExt cx="2973740" cy="2471900"/>
          </a:xfrm>
        </p:grpSpPr>
        <p:grpSp>
          <p:nvGrpSpPr>
            <p:cNvPr id="23" name="Group 22"/>
            <p:cNvGrpSpPr/>
            <p:nvPr/>
          </p:nvGrpSpPr>
          <p:grpSpPr>
            <a:xfrm>
              <a:off x="2632706" y="2869324"/>
              <a:ext cx="2492539" cy="2083675"/>
              <a:chOff x="2132012" y="2160752"/>
              <a:chExt cx="3491022" cy="2918372"/>
            </a:xfrm>
          </p:grpSpPr>
          <p:pic>
            <p:nvPicPr>
              <p:cNvPr id="22" name="Picture 21" descr="end_host_1177_256.png"/>
              <p:cNvPicPr>
                <a:picLocks noChangeAspect="1"/>
              </p:cNvPicPr>
              <p:nvPr/>
            </p:nvPicPr>
            <p:blipFill>
              <a:blip r:embed="rId5" cstate="print"/>
              <a:stretch>
                <a:fillRect/>
              </a:stretch>
            </p:blipFill>
            <p:spPr>
              <a:xfrm>
                <a:off x="2132012" y="2160752"/>
                <a:ext cx="3491022" cy="2918372"/>
              </a:xfrm>
              <a:prstGeom prst="rect">
                <a:avLst/>
              </a:prstGeom>
            </p:spPr>
          </p:pic>
          <p:pic>
            <p:nvPicPr>
              <p:cNvPr id="31" name="Picture 30" descr="Mobile Advisor Laptop 2[1].jpg"/>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2395029" y="2652724"/>
                <a:ext cx="2986268" cy="1495319"/>
              </a:xfrm>
              <a:prstGeom prst="rect">
                <a:avLst/>
              </a:prstGeom>
              <a:ln w="28575">
                <a:noFill/>
              </a:ln>
              <a:effectLst>
                <a:innerShdw blurRad="114300">
                  <a:prstClr val="black"/>
                </a:innerShdw>
              </a:effectLst>
            </p:spPr>
          </p:pic>
        </p:grpSp>
        <p:sp>
          <p:nvSpPr>
            <p:cNvPr id="19" name="TextBox 11"/>
            <p:cNvSpPr txBox="1">
              <a:spLocks noChangeArrowheads="1"/>
            </p:cNvSpPr>
            <p:nvPr/>
          </p:nvSpPr>
          <p:spPr bwMode="auto">
            <a:xfrm>
              <a:off x="2392105" y="2481099"/>
              <a:ext cx="2973740" cy="5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buClr>
                  <a:srgbClr val="000000"/>
                </a:buClr>
                <a:buFont typeface="Arial" charset="0"/>
                <a:buNone/>
              </a:pPr>
              <a:r>
                <a:rPr lang="en-US" sz="1400" b="1" dirty="0">
                  <a:solidFill>
                    <a:srgbClr val="435153"/>
                  </a:solidFill>
                  <a:cs typeface="Arial" charset="0"/>
                  <a:sym typeface="Arial" charset="0"/>
                </a:rPr>
                <a:t>Web Portal </a:t>
              </a:r>
              <a:br>
                <a:rPr lang="en-US" sz="1400" b="1" dirty="0">
                  <a:solidFill>
                    <a:srgbClr val="435153"/>
                  </a:solidFill>
                  <a:cs typeface="Arial" charset="0"/>
                  <a:sym typeface="Arial" charset="0"/>
                </a:rPr>
              </a:br>
              <a:r>
                <a:rPr lang="en-US" sz="1400" b="1" dirty="0">
                  <a:solidFill>
                    <a:srgbClr val="435153"/>
                  </a:solidFill>
                  <a:cs typeface="Arial" charset="0"/>
                  <a:sym typeface="Arial" charset="0"/>
                </a:rPr>
                <a:t>Applications</a:t>
              </a:r>
            </a:p>
          </p:txBody>
        </p:sp>
      </p:grpSp>
      <p:sp>
        <p:nvSpPr>
          <p:cNvPr id="2" name="Footer Placeholder 1"/>
          <p:cNvSpPr>
            <a:spLocks noGrp="1"/>
          </p:cNvSpPr>
          <p:nvPr>
            <p:ph type="ftr" sz="quarter" idx="11"/>
          </p:nvPr>
        </p:nvSpPr>
        <p:spPr/>
        <p:txBody>
          <a:bodyPr/>
          <a:lstStyle/>
          <a:p>
            <a:r>
              <a:rPr lang="en-US" smtClean="0">
                <a:solidFill>
                  <a:prstClr val="white">
                    <a:lumMod val="65000"/>
                  </a:prstClr>
                </a:solidFill>
              </a:rPr>
              <a:t>CaféX Communications Confidential © 2015 – All Rights Reserved. </a:t>
            </a:r>
            <a:endParaRPr lang="en-US" dirty="0">
              <a:solidFill>
                <a:prstClr val="white">
                  <a:lumMod val="65000"/>
                </a:prstClr>
              </a:solidFill>
            </a:endParaRPr>
          </a:p>
        </p:txBody>
      </p:sp>
      <p:sp>
        <p:nvSpPr>
          <p:cNvPr id="3" name="Slide Number Placeholder 2"/>
          <p:cNvSpPr>
            <a:spLocks noGrp="1"/>
          </p:cNvSpPr>
          <p:nvPr>
            <p:ph type="sldNum" sz="quarter" idx="12"/>
          </p:nvPr>
        </p:nvSpPr>
        <p:spPr/>
        <p:txBody>
          <a:bodyPr/>
          <a:lstStyle/>
          <a:p>
            <a:fld id="{0431C951-9D62-474D-B35D-66AB940D3B2F}" type="slidenum">
              <a:rPr lang="en-US" smtClean="0">
                <a:solidFill>
                  <a:prstClr val="white">
                    <a:lumMod val="65000"/>
                  </a:prstClr>
                </a:solidFill>
              </a:rPr>
              <a:pPr/>
              <a:t>70</a:t>
            </a:fld>
            <a:endParaRPr lang="en-US" dirty="0">
              <a:solidFill>
                <a:prstClr val="white">
                  <a:lumMod val="65000"/>
                </a:prstClr>
              </a:solidFill>
            </a:endParaRPr>
          </a:p>
        </p:txBody>
      </p:sp>
    </p:spTree>
    <p:extLst>
      <p:ext uri="{BB962C8B-B14F-4D97-AF65-F5344CB8AC3E}">
        <p14:creationId xmlns:p14="http://schemas.microsoft.com/office/powerpoint/2010/main" val="1563361853"/>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up)">
                                      <p:cBhvr>
                                        <p:cTn id="7" dur="500"/>
                                        <p:tgtEl>
                                          <p:spTgt spid="2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down)">
                                      <p:cBhvr>
                                        <p:cTn id="10" dur="500"/>
                                        <p:tgtEl>
                                          <p:spTgt spid="16"/>
                                        </p:tgtEl>
                                      </p:cBhvr>
                                    </p:animEffect>
                                  </p:childTnLst>
                                </p:cTn>
                              </p:par>
                              <p:par>
                                <p:cTn id="11" presetID="55"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p:cTn id="13" dur="1000" fill="hold"/>
                                        <p:tgtEl>
                                          <p:spTgt spid="20"/>
                                        </p:tgtEl>
                                        <p:attrNameLst>
                                          <p:attrName>ppt_w</p:attrName>
                                        </p:attrNameLst>
                                      </p:cBhvr>
                                      <p:tavLst>
                                        <p:tav tm="0">
                                          <p:val>
                                            <p:strVal val="#ppt_w*0.70"/>
                                          </p:val>
                                        </p:tav>
                                        <p:tav tm="100000">
                                          <p:val>
                                            <p:strVal val="#ppt_w"/>
                                          </p:val>
                                        </p:tav>
                                      </p:tavLst>
                                    </p:anim>
                                    <p:anim calcmode="lin" valueType="num">
                                      <p:cBhvr>
                                        <p:cTn id="14" dur="1000" fill="hold"/>
                                        <p:tgtEl>
                                          <p:spTgt spid="20"/>
                                        </p:tgtEl>
                                        <p:attrNameLst>
                                          <p:attrName>ppt_h</p:attrName>
                                        </p:attrNameLst>
                                      </p:cBhvr>
                                      <p:tavLst>
                                        <p:tav tm="0">
                                          <p:val>
                                            <p:strVal val="#ppt_h"/>
                                          </p:val>
                                        </p:tav>
                                        <p:tav tm="100000">
                                          <p:val>
                                            <p:strVal val="#ppt_h"/>
                                          </p:val>
                                        </p:tav>
                                      </p:tavLst>
                                    </p:anim>
                                    <p:animEffect transition="in" filter="fade">
                                      <p:cBhvr>
                                        <p:cTn id="15" dur="1000"/>
                                        <p:tgtEl>
                                          <p:spTgt spid="20"/>
                                        </p:tgtEl>
                                      </p:cBhvr>
                                    </p:animEffect>
                                  </p:childTnLst>
                                </p:cTn>
                              </p:par>
                            </p:childTnLst>
                          </p:cTn>
                        </p:par>
                        <p:par>
                          <p:cTn id="16" fill="hold">
                            <p:stCondLst>
                              <p:cond delay="1000"/>
                            </p:stCondLst>
                            <p:childTnLst>
                              <p:par>
                                <p:cTn id="17" presetID="47" presetClass="entr" presetSubtype="0" fill="hold" nodeType="after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1000"/>
                                        <p:tgtEl>
                                          <p:spTgt spid="25"/>
                                        </p:tgtEl>
                                      </p:cBhvr>
                                    </p:animEffect>
                                    <p:anim calcmode="lin" valueType="num">
                                      <p:cBhvr>
                                        <p:cTn id="20" dur="1000" fill="hold"/>
                                        <p:tgtEl>
                                          <p:spTgt spid="25"/>
                                        </p:tgtEl>
                                        <p:attrNameLst>
                                          <p:attrName>ppt_x</p:attrName>
                                        </p:attrNameLst>
                                      </p:cBhvr>
                                      <p:tavLst>
                                        <p:tav tm="0">
                                          <p:val>
                                            <p:strVal val="#ppt_x"/>
                                          </p:val>
                                        </p:tav>
                                        <p:tav tm="100000">
                                          <p:val>
                                            <p:strVal val="#ppt_x"/>
                                          </p:val>
                                        </p:tav>
                                      </p:tavLst>
                                    </p:anim>
                                    <p:anim calcmode="lin" valueType="num">
                                      <p:cBhvr>
                                        <p:cTn id="21" dur="1000" fill="hold"/>
                                        <p:tgtEl>
                                          <p:spTgt spid="25"/>
                                        </p:tgtEl>
                                        <p:attrNameLst>
                                          <p:attrName>ppt_y</p:attrName>
                                        </p:attrNameLst>
                                      </p:cBhvr>
                                      <p:tavLst>
                                        <p:tav tm="0">
                                          <p:val>
                                            <p:strVal val="#ppt_y-.1"/>
                                          </p:val>
                                        </p:tav>
                                        <p:tav tm="100000">
                                          <p:val>
                                            <p:strVal val="#ppt_y"/>
                                          </p:val>
                                        </p:tav>
                                      </p:tavLst>
                                    </p:anim>
                                  </p:childTnLst>
                                </p:cTn>
                              </p:par>
                              <p:par>
                                <p:cTn id="22" presetID="47" presetClass="entr" presetSubtype="0" fill="hold" nodeType="with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fade">
                                      <p:cBhvr>
                                        <p:cTn id="24" dur="1000"/>
                                        <p:tgtEl>
                                          <p:spTgt spid="26"/>
                                        </p:tgtEl>
                                      </p:cBhvr>
                                    </p:animEffect>
                                    <p:anim calcmode="lin" valueType="num">
                                      <p:cBhvr>
                                        <p:cTn id="25" dur="1000" fill="hold"/>
                                        <p:tgtEl>
                                          <p:spTgt spid="26"/>
                                        </p:tgtEl>
                                        <p:attrNameLst>
                                          <p:attrName>ppt_x</p:attrName>
                                        </p:attrNameLst>
                                      </p:cBhvr>
                                      <p:tavLst>
                                        <p:tav tm="0">
                                          <p:val>
                                            <p:strVal val="#ppt_x"/>
                                          </p:val>
                                        </p:tav>
                                        <p:tav tm="100000">
                                          <p:val>
                                            <p:strVal val="#ppt_x"/>
                                          </p:val>
                                        </p:tav>
                                      </p:tavLst>
                                    </p:anim>
                                    <p:anim calcmode="lin" valueType="num">
                                      <p:cBhvr>
                                        <p:cTn id="26"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700" dirty="0"/>
              <a:t>Secure and Compliant</a:t>
            </a:r>
          </a:p>
        </p:txBody>
      </p:sp>
      <p:sp>
        <p:nvSpPr>
          <p:cNvPr id="3" name="Text Placeholder 2"/>
          <p:cNvSpPr>
            <a:spLocks noGrp="1"/>
          </p:cNvSpPr>
          <p:nvPr>
            <p:ph idx="1"/>
          </p:nvPr>
        </p:nvSpPr>
        <p:spPr/>
        <p:txBody>
          <a:bodyPr/>
          <a:lstStyle/>
          <a:p>
            <a:r>
              <a:rPr lang="en-US" sz="1400" b="1" dirty="0"/>
              <a:t>Application Security</a:t>
            </a:r>
          </a:p>
          <a:p>
            <a:pPr lvl="1"/>
            <a:r>
              <a:rPr lang="en-US" sz="1200" dirty="0"/>
              <a:t>User data security/protection</a:t>
            </a:r>
          </a:p>
          <a:p>
            <a:pPr lvl="2"/>
            <a:r>
              <a:rPr lang="en-US" sz="1100" dirty="0"/>
              <a:t>No user data is required for the communication SDK, (no user data transmitted)</a:t>
            </a:r>
          </a:p>
          <a:p>
            <a:pPr lvl="2"/>
            <a:r>
              <a:rPr lang="en-US" sz="1100" dirty="0"/>
              <a:t>Responsibility is in the customer app and backend services</a:t>
            </a:r>
          </a:p>
          <a:p>
            <a:pPr lvl="1"/>
            <a:r>
              <a:rPr lang="en-US" sz="1200" dirty="0"/>
              <a:t>Session authentication</a:t>
            </a:r>
          </a:p>
          <a:p>
            <a:pPr lvl="2"/>
            <a:r>
              <a:rPr lang="en-US" sz="1100" dirty="0"/>
              <a:t>Use of one-time token to ensure request is being made by a valid device</a:t>
            </a:r>
          </a:p>
          <a:p>
            <a:r>
              <a:rPr lang="en-US" sz="1400" b="1" dirty="0"/>
              <a:t>Transport Layer Security (data in flight)</a:t>
            </a:r>
          </a:p>
          <a:p>
            <a:pPr lvl="1"/>
            <a:r>
              <a:rPr lang="en-US" sz="1200" dirty="0"/>
              <a:t>Data related to CaféX Fusion is secure thru HTTPS, and secure RTP between client and services</a:t>
            </a:r>
          </a:p>
          <a:p>
            <a:r>
              <a:rPr lang="en-US" sz="1400" b="1" dirty="0"/>
              <a:t>Compliance Recording</a:t>
            </a:r>
          </a:p>
          <a:p>
            <a:pPr lvl="1"/>
            <a:r>
              <a:rPr lang="en-US" sz="1200" dirty="0"/>
              <a:t>CaféX Fusion calls support standard IP-based call recording </a:t>
            </a:r>
          </a:p>
          <a:p>
            <a:r>
              <a:rPr lang="en-US" sz="1400" b="1" dirty="0"/>
              <a:t>Security of backend services</a:t>
            </a:r>
          </a:p>
          <a:p>
            <a:pPr lvl="1"/>
            <a:r>
              <a:rPr lang="en-US" sz="1100" dirty="0"/>
              <a:t>Application users does not log in or access the backend servers associated with CaféX Fusion</a:t>
            </a:r>
          </a:p>
          <a:p>
            <a:pPr lvl="1"/>
            <a:r>
              <a:rPr lang="en-US" sz="1100" dirty="0"/>
              <a:t>Administrative access is via  user authentication as dictated by enterprise compliance</a:t>
            </a:r>
          </a:p>
          <a:p>
            <a:endParaRPr lang="en-US" sz="1500" dirty="0"/>
          </a:p>
        </p:txBody>
      </p:sp>
      <p:sp>
        <p:nvSpPr>
          <p:cNvPr id="4" name="Hexagon 3"/>
          <p:cNvSpPr/>
          <p:nvPr/>
        </p:nvSpPr>
        <p:spPr>
          <a:xfrm>
            <a:off x="5649452" y="1175657"/>
            <a:ext cx="4486835" cy="3420836"/>
          </a:xfrm>
          <a:prstGeom prst="hexagon">
            <a:avLst/>
          </a:prstGeom>
          <a:gradFill>
            <a:gsLst>
              <a:gs pos="0">
                <a:schemeClr val="tx1">
                  <a:lumMod val="20000"/>
                  <a:lumOff val="80000"/>
                </a:schemeClr>
              </a:gs>
              <a:gs pos="100000">
                <a:schemeClr val="bg1"/>
              </a:gs>
            </a:gsLst>
            <a:lin ang="0" scaled="0"/>
          </a:gra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9" tIns="34295" rIns="68589" bIns="34295" numCol="1" spcCol="0" rtlCol="0" fromWordArt="0" anchor="ctr" anchorCtr="0" forceAA="0" compatLnSpc="1">
            <a:prstTxWarp prst="textNoShape">
              <a:avLst/>
            </a:prstTxWarp>
            <a:noAutofit/>
          </a:bodyPr>
          <a:lstStyle/>
          <a:p>
            <a:pPr algn="ctr"/>
            <a:endParaRPr lang="en-US" dirty="0" smtClean="0">
              <a:solidFill>
                <a:srgbClr val="FFFFFF"/>
              </a:solidFill>
            </a:endParaRP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928261" y="1543781"/>
            <a:ext cx="3157097" cy="2718196"/>
          </a:xfrm>
          <a:prstGeom prst="rect">
            <a:avLst/>
          </a:prstGeom>
          <a:noFill/>
          <a:effectLst>
            <a:innerShdw blurRad="165100">
              <a:prstClr val="black"/>
            </a:innerShdw>
          </a:effectLst>
          <a:extLst>
            <a:ext uri="{909E8E84-426E-40DD-AFC4-6F175D3DCCD1}">
              <a14:hiddenFill xmlns:a14="http://schemas.microsoft.com/office/drawing/2010/main">
                <a:solidFill>
                  <a:srgbClr val="FFFFFF"/>
                </a:solidFill>
              </a14:hiddenFill>
            </a:ext>
          </a:extLst>
        </p:spPr>
      </p:pic>
      <p:sp>
        <p:nvSpPr>
          <p:cNvPr id="6" name="Footer Placeholder 5"/>
          <p:cNvSpPr>
            <a:spLocks noGrp="1"/>
          </p:cNvSpPr>
          <p:nvPr>
            <p:ph type="ftr" sz="quarter" idx="11"/>
          </p:nvPr>
        </p:nvSpPr>
        <p:spPr/>
        <p:txBody>
          <a:bodyPr/>
          <a:lstStyle/>
          <a:p>
            <a:r>
              <a:rPr lang="en-US" smtClean="0">
                <a:solidFill>
                  <a:prstClr val="white">
                    <a:lumMod val="65000"/>
                  </a:prstClr>
                </a:solidFill>
              </a:rPr>
              <a:t>CaféX Communications Confidential © 2015 – All Rights Reserved. </a:t>
            </a:r>
            <a:endParaRPr lang="en-US" dirty="0">
              <a:solidFill>
                <a:prstClr val="white">
                  <a:lumMod val="65000"/>
                </a:prstClr>
              </a:solidFill>
            </a:endParaRPr>
          </a:p>
        </p:txBody>
      </p:sp>
      <p:sp>
        <p:nvSpPr>
          <p:cNvPr id="7" name="Slide Number Placeholder 6"/>
          <p:cNvSpPr>
            <a:spLocks noGrp="1"/>
          </p:cNvSpPr>
          <p:nvPr>
            <p:ph type="sldNum" sz="quarter" idx="12"/>
          </p:nvPr>
        </p:nvSpPr>
        <p:spPr/>
        <p:txBody>
          <a:bodyPr/>
          <a:lstStyle/>
          <a:p>
            <a:fld id="{0431C951-9D62-474D-B35D-66AB940D3B2F}" type="slidenum">
              <a:rPr lang="en-US" smtClean="0">
                <a:solidFill>
                  <a:prstClr val="white">
                    <a:lumMod val="65000"/>
                  </a:prstClr>
                </a:solidFill>
              </a:rPr>
              <a:pPr/>
              <a:t>71</a:t>
            </a:fld>
            <a:endParaRPr lang="en-US" dirty="0">
              <a:solidFill>
                <a:prstClr val="white">
                  <a:lumMod val="65000"/>
                </a:prstClr>
              </a:solidFill>
            </a:endParaRPr>
          </a:p>
        </p:txBody>
      </p:sp>
    </p:spTree>
    <p:extLst>
      <p:ext uri="{BB962C8B-B14F-4D97-AF65-F5344CB8AC3E}">
        <p14:creationId xmlns:p14="http://schemas.microsoft.com/office/powerpoint/2010/main" val="4039785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p:txBody>
          <a:bodyPr/>
          <a:lstStyle/>
          <a:p>
            <a:endParaRPr lang="en-US"/>
          </a:p>
        </p:txBody>
      </p:sp>
      <p:sp>
        <p:nvSpPr>
          <p:cNvPr id="2" name="Footer Placeholder 1"/>
          <p:cNvSpPr>
            <a:spLocks noGrp="1"/>
          </p:cNvSpPr>
          <p:nvPr>
            <p:ph type="ftr" sz="quarter" idx="11"/>
          </p:nvPr>
        </p:nvSpPr>
        <p:spPr>
          <a:prstGeom prst="rect">
            <a:avLst/>
          </a:prstGeom>
        </p:spPr>
        <p:txBody>
          <a:bodyPr/>
          <a:lstStyle/>
          <a:p>
            <a:r>
              <a:rPr lang="en-US" smtClean="0">
                <a:solidFill>
                  <a:prstClr val="white"/>
                </a:solidFill>
              </a:rPr>
              <a:t>CaféX Communications Confidential © 2014 – All Rights Reserved. </a:t>
            </a:r>
            <a:endParaRPr lang="en-US" dirty="0">
              <a:solidFill>
                <a:prstClr val="white"/>
              </a:solidFill>
            </a:endParaRPr>
          </a:p>
        </p:txBody>
      </p:sp>
      <p:sp>
        <p:nvSpPr>
          <p:cNvPr id="4" name="Title 3"/>
          <p:cNvSpPr>
            <a:spLocks noGrp="1"/>
          </p:cNvSpPr>
          <p:nvPr>
            <p:ph type="title"/>
          </p:nvPr>
        </p:nvSpPr>
        <p:spPr/>
        <p:txBody>
          <a:bodyPr/>
          <a:lstStyle/>
          <a:p>
            <a:r>
              <a:rPr lang="en-US" dirty="0" smtClean="0"/>
              <a:t>Healthcare</a:t>
            </a:r>
            <a:endParaRPr lang="en-US" dirty="0"/>
          </a:p>
        </p:txBody>
      </p:sp>
      <p:sp>
        <p:nvSpPr>
          <p:cNvPr id="3" name="Slide Number Placeholder 2"/>
          <p:cNvSpPr>
            <a:spLocks noGrp="1"/>
          </p:cNvSpPr>
          <p:nvPr>
            <p:ph type="sldNum" sz="quarter" idx="4294967295"/>
          </p:nvPr>
        </p:nvSpPr>
        <p:spPr>
          <a:xfrm>
            <a:off x="7010400" y="4876800"/>
            <a:ext cx="2133600" cy="273050"/>
          </a:xfrm>
          <a:prstGeom prst="rect">
            <a:avLst/>
          </a:prstGeom>
        </p:spPr>
        <p:txBody>
          <a:bodyPr/>
          <a:lstStyle/>
          <a:p>
            <a:fld id="{0431C951-9D62-474D-B35D-66AB940D3B2F}" type="slidenum">
              <a:rPr lang="en-US" sz="1000" smtClean="0">
                <a:solidFill>
                  <a:srgbClr val="FFFFFF"/>
                </a:solidFill>
              </a:rPr>
              <a:pPr/>
              <a:t>72</a:t>
            </a:fld>
            <a:endParaRPr lang="en-US" sz="1000" dirty="0">
              <a:solidFill>
                <a:srgbClr val="FFFFFF"/>
              </a:solidFill>
            </a:endParaRPr>
          </a:p>
        </p:txBody>
      </p:sp>
    </p:spTree>
    <p:extLst>
      <p:ext uri="{BB962C8B-B14F-4D97-AF65-F5344CB8AC3E}">
        <p14:creationId xmlns:p14="http://schemas.microsoft.com/office/powerpoint/2010/main" val="3109658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208546" y="748568"/>
            <a:ext cx="2786870" cy="243639"/>
          </a:xfrm>
          <a:prstGeom prst="roundRect">
            <a:avLst/>
          </a:prstGeom>
          <a:solidFill>
            <a:schemeClr val="tx2"/>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lnSpc>
                <a:spcPct val="90000"/>
              </a:lnSpc>
              <a:spcBef>
                <a:spcPct val="0"/>
              </a:spcBef>
              <a:spcAft>
                <a:spcPct val="0"/>
              </a:spcAft>
            </a:pPr>
            <a:r>
              <a:rPr lang="en-AU" dirty="0">
                <a:solidFill>
                  <a:srgbClr val="FFFFFF"/>
                </a:solidFill>
              </a:rPr>
              <a:t>Aging population</a:t>
            </a:r>
            <a:endParaRPr lang="en-US" dirty="0">
              <a:solidFill>
                <a:srgbClr val="FFFFFF"/>
              </a:solidFill>
            </a:endParaRPr>
          </a:p>
        </p:txBody>
      </p:sp>
      <p:sp>
        <p:nvSpPr>
          <p:cNvPr id="9" name="Rounded Rectangle 8"/>
          <p:cNvSpPr/>
          <p:nvPr/>
        </p:nvSpPr>
        <p:spPr>
          <a:xfrm>
            <a:off x="3218668" y="748568"/>
            <a:ext cx="2786870" cy="243639"/>
          </a:xfrm>
          <a:prstGeom prst="roundRect">
            <a:avLst/>
          </a:prstGeom>
          <a:solidFill>
            <a:schemeClr val="tx2"/>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lnSpc>
                <a:spcPct val="90000"/>
              </a:lnSpc>
              <a:spcBef>
                <a:spcPct val="0"/>
              </a:spcBef>
              <a:spcAft>
                <a:spcPct val="0"/>
              </a:spcAft>
            </a:pPr>
            <a:r>
              <a:rPr lang="en-AU" dirty="0">
                <a:solidFill>
                  <a:srgbClr val="FFFFFF"/>
                </a:solidFill>
              </a:rPr>
              <a:t>Physician shortages</a:t>
            </a:r>
            <a:endParaRPr lang="en-US" dirty="0">
              <a:solidFill>
                <a:srgbClr val="FFFFFF"/>
              </a:solidFill>
            </a:endParaRPr>
          </a:p>
        </p:txBody>
      </p:sp>
      <p:sp>
        <p:nvSpPr>
          <p:cNvPr id="12" name="Rounded Rectangle 11"/>
          <p:cNvSpPr/>
          <p:nvPr/>
        </p:nvSpPr>
        <p:spPr>
          <a:xfrm>
            <a:off x="6212748" y="748568"/>
            <a:ext cx="2786870" cy="243639"/>
          </a:xfrm>
          <a:prstGeom prst="roundRect">
            <a:avLst/>
          </a:prstGeom>
          <a:solidFill>
            <a:schemeClr val="tx2"/>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lnSpc>
                <a:spcPct val="90000"/>
              </a:lnSpc>
              <a:spcBef>
                <a:spcPct val="0"/>
              </a:spcBef>
              <a:spcAft>
                <a:spcPct val="0"/>
              </a:spcAft>
            </a:pPr>
            <a:r>
              <a:rPr lang="en-AU" dirty="0">
                <a:solidFill>
                  <a:srgbClr val="FFFFFF"/>
                </a:solidFill>
              </a:rPr>
              <a:t>Rural population</a:t>
            </a:r>
            <a:endParaRPr lang="en-US" dirty="0">
              <a:solidFill>
                <a:srgbClr val="FFFFFF"/>
              </a:solidFill>
            </a:endParaRPr>
          </a:p>
        </p:txBody>
      </p:sp>
      <p:sp>
        <p:nvSpPr>
          <p:cNvPr id="14" name="AutoShape 63"/>
          <p:cNvSpPr>
            <a:spLocks noChangeArrowheads="1"/>
          </p:cNvSpPr>
          <p:nvPr/>
        </p:nvSpPr>
        <p:spPr bwMode="blackWhite">
          <a:xfrm>
            <a:off x="1383510" y="3586801"/>
            <a:ext cx="782177" cy="197675"/>
          </a:xfrm>
          <a:prstGeom prst="downArrow">
            <a:avLst>
              <a:gd name="adj1" fmla="val 50000"/>
              <a:gd name="adj2" fmla="val 50014"/>
            </a:avLst>
          </a:prstGeom>
          <a:solidFill>
            <a:srgbClr val="FFC000"/>
          </a:solidFill>
          <a:ln w="19050">
            <a:solidFill>
              <a:srgbClr val="000000"/>
            </a:solidFill>
            <a:miter lim="800000"/>
            <a:headEnd/>
            <a:tailEnd/>
          </a:ln>
          <a:effectLst/>
        </p:spPr>
        <p:txBody>
          <a:bodyPr wrap="none" lIns="88019" tIns="44010" rIns="88019" bIns="44010" anchor="ctr"/>
          <a:lstStyle/>
          <a:p>
            <a:pPr algn="ctr" defTabSz="881063" eaLnBrk="0" fontAlgn="base" hangingPunct="0">
              <a:lnSpc>
                <a:spcPct val="90000"/>
              </a:lnSpc>
              <a:spcBef>
                <a:spcPct val="0"/>
              </a:spcBef>
              <a:spcAft>
                <a:spcPct val="0"/>
              </a:spcAft>
            </a:pPr>
            <a:endParaRPr lang="en-US" altLang="zh-CN" sz="1200">
              <a:solidFill>
                <a:srgbClr val="0096D6"/>
              </a:solidFill>
              <a:ea typeface="SimSun"/>
              <a:cs typeface="SimSun"/>
            </a:endParaRPr>
          </a:p>
        </p:txBody>
      </p:sp>
      <p:sp>
        <p:nvSpPr>
          <p:cNvPr id="15" name="TextBox 14"/>
          <p:cNvSpPr txBox="1"/>
          <p:nvPr/>
        </p:nvSpPr>
        <p:spPr>
          <a:xfrm>
            <a:off x="753982" y="3844632"/>
            <a:ext cx="2037347" cy="480131"/>
          </a:xfrm>
          <a:prstGeom prst="rect">
            <a:avLst/>
          </a:prstGeom>
          <a:noFill/>
        </p:spPr>
        <p:txBody>
          <a:bodyPr wrap="square" rtlCol="0">
            <a:spAutoFit/>
          </a:bodyPr>
          <a:lstStyle/>
          <a:p>
            <a:pPr algn="ctr" eaLnBrk="0" fontAlgn="base" hangingPunct="0">
              <a:lnSpc>
                <a:spcPct val="90000"/>
              </a:lnSpc>
              <a:spcBef>
                <a:spcPct val="0"/>
              </a:spcBef>
              <a:spcAft>
                <a:spcPct val="0"/>
              </a:spcAft>
            </a:pPr>
            <a:r>
              <a:rPr lang="en-AU" sz="1400" b="1" dirty="0">
                <a:solidFill>
                  <a:srgbClr val="000000"/>
                </a:solidFill>
              </a:rPr>
              <a:t>Greater demand for services</a:t>
            </a:r>
            <a:endParaRPr lang="en-US" sz="1400" b="1" dirty="0">
              <a:solidFill>
                <a:srgbClr val="000000"/>
              </a:solidFill>
            </a:endParaRPr>
          </a:p>
        </p:txBody>
      </p:sp>
      <p:sp>
        <p:nvSpPr>
          <p:cNvPr id="16" name="AutoShape 63"/>
          <p:cNvSpPr>
            <a:spLocks noChangeArrowheads="1"/>
          </p:cNvSpPr>
          <p:nvPr/>
        </p:nvSpPr>
        <p:spPr bwMode="blackWhite">
          <a:xfrm>
            <a:off x="4287131" y="3586801"/>
            <a:ext cx="782177" cy="197675"/>
          </a:xfrm>
          <a:prstGeom prst="downArrow">
            <a:avLst>
              <a:gd name="adj1" fmla="val 50000"/>
              <a:gd name="adj2" fmla="val 50014"/>
            </a:avLst>
          </a:prstGeom>
          <a:solidFill>
            <a:srgbClr val="FFC000"/>
          </a:solidFill>
          <a:ln w="19050">
            <a:solidFill>
              <a:srgbClr val="000000"/>
            </a:solidFill>
            <a:miter lim="800000"/>
            <a:headEnd/>
            <a:tailEnd/>
          </a:ln>
          <a:effectLst/>
        </p:spPr>
        <p:txBody>
          <a:bodyPr wrap="none" lIns="88019" tIns="44010" rIns="88019" bIns="44010" anchor="ctr"/>
          <a:lstStyle/>
          <a:p>
            <a:pPr algn="ctr" defTabSz="881063" eaLnBrk="0" fontAlgn="base" hangingPunct="0">
              <a:lnSpc>
                <a:spcPct val="90000"/>
              </a:lnSpc>
              <a:spcBef>
                <a:spcPct val="0"/>
              </a:spcBef>
              <a:spcAft>
                <a:spcPct val="0"/>
              </a:spcAft>
            </a:pPr>
            <a:endParaRPr lang="en-US" altLang="zh-CN" sz="1200">
              <a:solidFill>
                <a:srgbClr val="0096D6"/>
              </a:solidFill>
              <a:ea typeface="SimSun"/>
              <a:cs typeface="SimSun"/>
            </a:endParaRPr>
          </a:p>
        </p:txBody>
      </p:sp>
      <p:sp>
        <p:nvSpPr>
          <p:cNvPr id="17" name="TextBox 16"/>
          <p:cNvSpPr txBox="1"/>
          <p:nvPr/>
        </p:nvSpPr>
        <p:spPr>
          <a:xfrm>
            <a:off x="3497180" y="3844632"/>
            <a:ext cx="2374232" cy="480131"/>
          </a:xfrm>
          <a:prstGeom prst="rect">
            <a:avLst/>
          </a:prstGeom>
          <a:noFill/>
        </p:spPr>
        <p:txBody>
          <a:bodyPr wrap="square" rtlCol="0">
            <a:spAutoFit/>
          </a:bodyPr>
          <a:lstStyle/>
          <a:p>
            <a:pPr algn="ctr" eaLnBrk="0" fontAlgn="base" hangingPunct="0">
              <a:lnSpc>
                <a:spcPct val="90000"/>
              </a:lnSpc>
              <a:spcBef>
                <a:spcPct val="0"/>
              </a:spcBef>
              <a:spcAft>
                <a:spcPct val="0"/>
              </a:spcAft>
            </a:pPr>
            <a:r>
              <a:rPr lang="en-AU" sz="1400" b="1" dirty="0">
                <a:solidFill>
                  <a:srgbClr val="000000"/>
                </a:solidFill>
              </a:rPr>
              <a:t>Increasingly strained supply of services</a:t>
            </a:r>
            <a:endParaRPr lang="en-US" sz="1400" b="1" dirty="0">
              <a:solidFill>
                <a:srgbClr val="000000"/>
              </a:solidFill>
            </a:endParaRPr>
          </a:p>
        </p:txBody>
      </p:sp>
      <p:sp>
        <p:nvSpPr>
          <p:cNvPr id="18" name="AutoShape 63"/>
          <p:cNvSpPr>
            <a:spLocks noChangeArrowheads="1"/>
          </p:cNvSpPr>
          <p:nvPr/>
        </p:nvSpPr>
        <p:spPr bwMode="blackWhite">
          <a:xfrm>
            <a:off x="7238879" y="3586801"/>
            <a:ext cx="782177" cy="197675"/>
          </a:xfrm>
          <a:prstGeom prst="downArrow">
            <a:avLst>
              <a:gd name="adj1" fmla="val 50000"/>
              <a:gd name="adj2" fmla="val 50014"/>
            </a:avLst>
          </a:prstGeom>
          <a:solidFill>
            <a:srgbClr val="FFC000"/>
          </a:solidFill>
          <a:ln w="19050">
            <a:solidFill>
              <a:srgbClr val="000000"/>
            </a:solidFill>
            <a:miter lim="800000"/>
            <a:headEnd/>
            <a:tailEnd/>
          </a:ln>
          <a:effectLst/>
        </p:spPr>
        <p:txBody>
          <a:bodyPr wrap="none" lIns="88019" tIns="44010" rIns="88019" bIns="44010" anchor="ctr"/>
          <a:lstStyle/>
          <a:p>
            <a:pPr algn="ctr" defTabSz="881063" eaLnBrk="0" fontAlgn="base" hangingPunct="0">
              <a:lnSpc>
                <a:spcPct val="90000"/>
              </a:lnSpc>
              <a:spcBef>
                <a:spcPct val="0"/>
              </a:spcBef>
              <a:spcAft>
                <a:spcPct val="0"/>
              </a:spcAft>
            </a:pPr>
            <a:endParaRPr lang="en-US" altLang="zh-CN" sz="1200">
              <a:solidFill>
                <a:srgbClr val="0096D6"/>
              </a:solidFill>
              <a:ea typeface="SimSun"/>
              <a:cs typeface="SimSun"/>
            </a:endParaRPr>
          </a:p>
        </p:txBody>
      </p:sp>
      <p:sp>
        <p:nvSpPr>
          <p:cNvPr id="19" name="TextBox 18"/>
          <p:cNvSpPr txBox="1"/>
          <p:nvPr/>
        </p:nvSpPr>
        <p:spPr>
          <a:xfrm>
            <a:off x="6448928" y="3844631"/>
            <a:ext cx="2374232" cy="480131"/>
          </a:xfrm>
          <a:prstGeom prst="rect">
            <a:avLst/>
          </a:prstGeom>
          <a:noFill/>
        </p:spPr>
        <p:txBody>
          <a:bodyPr wrap="square" rtlCol="0">
            <a:spAutoFit/>
          </a:bodyPr>
          <a:lstStyle/>
          <a:p>
            <a:pPr algn="ctr" eaLnBrk="0" fontAlgn="base" hangingPunct="0">
              <a:lnSpc>
                <a:spcPct val="90000"/>
              </a:lnSpc>
              <a:spcBef>
                <a:spcPct val="0"/>
              </a:spcBef>
              <a:spcAft>
                <a:spcPct val="0"/>
              </a:spcAft>
            </a:pPr>
            <a:r>
              <a:rPr lang="en-AU" sz="1400" b="1" dirty="0">
                <a:solidFill>
                  <a:srgbClr val="000000"/>
                </a:solidFill>
              </a:rPr>
              <a:t>Large population lacks qualified provider access</a:t>
            </a:r>
            <a:endParaRPr lang="en-US" sz="1400" b="1" dirty="0">
              <a:solidFill>
                <a:srgbClr val="000000"/>
              </a:solidFill>
            </a:endParaRPr>
          </a:p>
        </p:txBody>
      </p:sp>
      <p:sp>
        <p:nvSpPr>
          <p:cNvPr id="22" name="TextBox 21"/>
          <p:cNvSpPr txBox="1"/>
          <p:nvPr/>
        </p:nvSpPr>
        <p:spPr>
          <a:xfrm>
            <a:off x="241893" y="4570403"/>
            <a:ext cx="8902109" cy="535531"/>
          </a:xfrm>
          <a:prstGeom prst="rect">
            <a:avLst/>
          </a:prstGeom>
          <a:noFill/>
        </p:spPr>
        <p:txBody>
          <a:bodyPr wrap="square" rtlCol="0">
            <a:spAutoFit/>
          </a:bodyPr>
          <a:lstStyle/>
          <a:p>
            <a:pPr eaLnBrk="0" fontAlgn="base" hangingPunct="0">
              <a:lnSpc>
                <a:spcPct val="90000"/>
              </a:lnSpc>
              <a:spcBef>
                <a:spcPct val="0"/>
              </a:spcBef>
              <a:spcAft>
                <a:spcPct val="0"/>
              </a:spcAft>
            </a:pPr>
            <a:r>
              <a:rPr lang="en-AU" sz="1000" dirty="0">
                <a:solidFill>
                  <a:srgbClr val="323232"/>
                </a:solidFill>
              </a:rPr>
              <a:t>Sources: Frost &amp; Sullivan, Association of American Medical Colleges, WHO</a:t>
            </a:r>
          </a:p>
          <a:p>
            <a:pPr eaLnBrk="0" fontAlgn="base" hangingPunct="0">
              <a:lnSpc>
                <a:spcPct val="90000"/>
              </a:lnSpc>
              <a:spcBef>
                <a:spcPct val="0"/>
              </a:spcBef>
              <a:spcAft>
                <a:spcPct val="0"/>
              </a:spcAft>
            </a:pPr>
            <a:r>
              <a:rPr lang="en-US" sz="1000" dirty="0" err="1">
                <a:solidFill>
                  <a:srgbClr val="323232"/>
                </a:solidFill>
              </a:rPr>
              <a:t>WinterGreen</a:t>
            </a:r>
            <a:r>
              <a:rPr lang="en-US" sz="1000" dirty="0">
                <a:solidFill>
                  <a:srgbClr val="323232"/>
                </a:solidFill>
              </a:rPr>
              <a:t> Research concluded in its new report, "Tele-Health Monitoring: Market Shares, Strategies, and Forecasts, Worldwide, 2011 to 2017.”</a:t>
            </a:r>
          </a:p>
          <a:p>
            <a:pPr eaLnBrk="0" fontAlgn="base" hangingPunct="0">
              <a:lnSpc>
                <a:spcPct val="90000"/>
              </a:lnSpc>
              <a:spcBef>
                <a:spcPct val="0"/>
              </a:spcBef>
              <a:spcAft>
                <a:spcPct val="0"/>
              </a:spcAft>
            </a:pPr>
            <a:r>
              <a:rPr lang="en-AU" sz="1200" dirty="0">
                <a:solidFill>
                  <a:srgbClr val="323232"/>
                </a:solidFill>
              </a:rPr>
              <a:t> </a:t>
            </a:r>
            <a:endParaRPr lang="en-US" sz="1200" dirty="0">
              <a:solidFill>
                <a:srgbClr val="323232"/>
              </a:solidFill>
            </a:endParaRPr>
          </a:p>
        </p:txBody>
      </p:sp>
      <p:pic>
        <p:nvPicPr>
          <p:cNvPr id="519173" name="Picture 5"/>
          <p:cNvPicPr>
            <a:picLocks noChangeAspect="1" noChangeArrowheads="1"/>
          </p:cNvPicPr>
          <p:nvPr/>
        </p:nvPicPr>
        <p:blipFill>
          <a:blip r:embed="rId3" cstate="print"/>
          <a:srcRect/>
          <a:stretch>
            <a:fillRect/>
          </a:stretch>
        </p:blipFill>
        <p:spPr bwMode="auto">
          <a:xfrm>
            <a:off x="247650" y="1091468"/>
            <a:ext cx="3028950" cy="2514600"/>
          </a:xfrm>
          <a:prstGeom prst="rect">
            <a:avLst/>
          </a:prstGeom>
          <a:noFill/>
          <a:ln w="9525">
            <a:noFill/>
            <a:miter lim="800000"/>
            <a:headEnd/>
            <a:tailEnd/>
          </a:ln>
          <a:effectLst/>
        </p:spPr>
      </p:pic>
      <p:pic>
        <p:nvPicPr>
          <p:cNvPr id="519174" name="Picture 6"/>
          <p:cNvPicPr>
            <a:picLocks noChangeAspect="1" noChangeArrowheads="1"/>
          </p:cNvPicPr>
          <p:nvPr/>
        </p:nvPicPr>
        <p:blipFill>
          <a:blip r:embed="rId4" cstate="print"/>
          <a:srcRect/>
          <a:stretch>
            <a:fillRect/>
          </a:stretch>
        </p:blipFill>
        <p:spPr bwMode="auto">
          <a:xfrm>
            <a:off x="3295650" y="1091468"/>
            <a:ext cx="3028950" cy="2514600"/>
          </a:xfrm>
          <a:prstGeom prst="rect">
            <a:avLst/>
          </a:prstGeom>
          <a:noFill/>
          <a:ln w="9525">
            <a:noFill/>
            <a:miter lim="800000"/>
            <a:headEnd/>
            <a:tailEnd/>
          </a:ln>
          <a:effectLst/>
        </p:spPr>
      </p:pic>
      <p:pic>
        <p:nvPicPr>
          <p:cNvPr id="519175" name="Picture 7"/>
          <p:cNvPicPr>
            <a:picLocks noChangeAspect="1" noChangeArrowheads="1"/>
          </p:cNvPicPr>
          <p:nvPr/>
        </p:nvPicPr>
        <p:blipFill>
          <a:blip r:embed="rId5" cstate="print"/>
          <a:srcRect/>
          <a:stretch>
            <a:fillRect/>
          </a:stretch>
        </p:blipFill>
        <p:spPr bwMode="auto">
          <a:xfrm>
            <a:off x="6324600" y="1091468"/>
            <a:ext cx="3028950" cy="2514600"/>
          </a:xfrm>
          <a:prstGeom prst="rect">
            <a:avLst/>
          </a:prstGeom>
          <a:noFill/>
          <a:ln w="9525">
            <a:noFill/>
            <a:miter lim="800000"/>
            <a:headEnd/>
            <a:tailEnd/>
          </a:ln>
          <a:effectLst/>
        </p:spPr>
      </p:pic>
      <p:sp>
        <p:nvSpPr>
          <p:cNvPr id="23" name="Title 22"/>
          <p:cNvSpPr>
            <a:spLocks noGrp="1"/>
          </p:cNvSpPr>
          <p:nvPr>
            <p:ph type="title"/>
          </p:nvPr>
        </p:nvSpPr>
        <p:spPr>
          <a:xfrm>
            <a:off x="457201" y="116587"/>
            <a:ext cx="8588861" cy="491289"/>
          </a:xfrm>
        </p:spPr>
        <p:txBody>
          <a:bodyPr>
            <a:normAutofit/>
          </a:bodyPr>
          <a:lstStyle/>
          <a:p>
            <a:r>
              <a:rPr lang="en-US" dirty="0" smtClean="0">
                <a:solidFill>
                  <a:srgbClr val="323232"/>
                </a:solidFill>
              </a:rPr>
              <a:t>Tele-Health Addresses Healthcare Challenges</a:t>
            </a:r>
            <a:endParaRPr lang="en-US" dirty="0">
              <a:solidFill>
                <a:srgbClr val="323232"/>
              </a:solidFill>
            </a:endParaRPr>
          </a:p>
        </p:txBody>
      </p:sp>
      <p:sp>
        <p:nvSpPr>
          <p:cNvPr id="21" name="Rounded Rectangle 20"/>
          <p:cNvSpPr/>
          <p:nvPr/>
        </p:nvSpPr>
        <p:spPr>
          <a:xfrm>
            <a:off x="242194" y="4273306"/>
            <a:ext cx="8593048" cy="285008"/>
          </a:xfrm>
          <a:prstGeom prst="roundRect">
            <a:avLst/>
          </a:prstGeom>
          <a:solidFill>
            <a:schemeClr val="accent1"/>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lnSpc>
                <a:spcPct val="90000"/>
              </a:lnSpc>
              <a:spcBef>
                <a:spcPct val="0"/>
              </a:spcBef>
              <a:spcAft>
                <a:spcPct val="0"/>
              </a:spcAft>
            </a:pPr>
            <a:r>
              <a:rPr lang="en-US" sz="1600" dirty="0">
                <a:solidFill>
                  <a:srgbClr val="FFFFFF"/>
                </a:solidFill>
              </a:rPr>
              <a:t>Tele-health monitoring market expected to grow from $607M in 2010 to $3.1B by 2017 </a:t>
            </a:r>
          </a:p>
        </p:txBody>
      </p:sp>
      <p:sp>
        <p:nvSpPr>
          <p:cNvPr id="2" name="Footer Placeholder 1"/>
          <p:cNvSpPr>
            <a:spLocks noGrp="1"/>
          </p:cNvSpPr>
          <p:nvPr>
            <p:ph type="ftr" sz="quarter" idx="11"/>
          </p:nvPr>
        </p:nvSpPr>
        <p:spPr/>
        <p:txBody>
          <a:bodyPr/>
          <a:lstStyle/>
          <a:p>
            <a:r>
              <a:rPr lang="en-US" smtClean="0">
                <a:solidFill>
                  <a:prstClr val="white">
                    <a:lumMod val="65000"/>
                  </a:prstClr>
                </a:solidFill>
              </a:rPr>
              <a:t>CaféX Communications Confidential © 2015 – All Rights Reserved. </a:t>
            </a:r>
            <a:endParaRPr lang="en-US" dirty="0">
              <a:solidFill>
                <a:prstClr val="white">
                  <a:lumMod val="65000"/>
                </a:prstClr>
              </a:solidFill>
            </a:endParaRPr>
          </a:p>
        </p:txBody>
      </p:sp>
      <p:sp>
        <p:nvSpPr>
          <p:cNvPr id="3" name="Slide Number Placeholder 2"/>
          <p:cNvSpPr>
            <a:spLocks noGrp="1"/>
          </p:cNvSpPr>
          <p:nvPr>
            <p:ph type="sldNum" sz="quarter" idx="12"/>
          </p:nvPr>
        </p:nvSpPr>
        <p:spPr/>
        <p:txBody>
          <a:bodyPr/>
          <a:lstStyle/>
          <a:p>
            <a:fld id="{0431C951-9D62-474D-B35D-66AB940D3B2F}" type="slidenum">
              <a:rPr lang="en-US" smtClean="0">
                <a:solidFill>
                  <a:prstClr val="white">
                    <a:lumMod val="65000"/>
                  </a:prstClr>
                </a:solidFill>
              </a:rPr>
              <a:pPr/>
              <a:t>73</a:t>
            </a:fld>
            <a:endParaRPr lang="en-US" dirty="0">
              <a:solidFill>
                <a:prstClr val="white">
                  <a:lumMod val="65000"/>
                </a:prstClr>
              </a:solidFill>
            </a:endParaRPr>
          </a:p>
        </p:txBody>
      </p:sp>
    </p:spTree>
    <p:extLst>
      <p:ext uri="{BB962C8B-B14F-4D97-AF65-F5344CB8AC3E}">
        <p14:creationId xmlns:p14="http://schemas.microsoft.com/office/powerpoint/2010/main" val="375079232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19173"/>
                                        </p:tgtEl>
                                        <p:attrNameLst>
                                          <p:attrName>style.visibility</p:attrName>
                                        </p:attrNameLst>
                                      </p:cBhvr>
                                      <p:to>
                                        <p:strVal val="visible"/>
                                      </p:to>
                                    </p:set>
                                    <p:anim calcmode="lin" valueType="num">
                                      <p:cBhvr additive="base">
                                        <p:cTn id="11" dur="500" fill="hold"/>
                                        <p:tgtEl>
                                          <p:spTgt spid="519173"/>
                                        </p:tgtEl>
                                        <p:attrNameLst>
                                          <p:attrName>ppt_x</p:attrName>
                                        </p:attrNameLst>
                                      </p:cBhvr>
                                      <p:tavLst>
                                        <p:tav tm="0">
                                          <p:val>
                                            <p:strVal val="#ppt_x"/>
                                          </p:val>
                                        </p:tav>
                                        <p:tav tm="100000">
                                          <p:val>
                                            <p:strVal val="#ppt_x"/>
                                          </p:val>
                                        </p:tav>
                                      </p:tavLst>
                                    </p:anim>
                                    <p:anim calcmode="lin" valueType="num">
                                      <p:cBhvr additive="base">
                                        <p:cTn id="12" dur="500" fill="hold"/>
                                        <p:tgtEl>
                                          <p:spTgt spid="51917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519174"/>
                                        </p:tgtEl>
                                        <p:attrNameLst>
                                          <p:attrName>style.visibility</p:attrName>
                                        </p:attrNameLst>
                                      </p:cBhvr>
                                      <p:to>
                                        <p:strVal val="visible"/>
                                      </p:to>
                                    </p:set>
                                    <p:anim calcmode="lin" valueType="num">
                                      <p:cBhvr additive="base">
                                        <p:cTn id="29" dur="500" fill="hold"/>
                                        <p:tgtEl>
                                          <p:spTgt spid="519174"/>
                                        </p:tgtEl>
                                        <p:attrNameLst>
                                          <p:attrName>ppt_x</p:attrName>
                                        </p:attrNameLst>
                                      </p:cBhvr>
                                      <p:tavLst>
                                        <p:tav tm="0">
                                          <p:val>
                                            <p:strVal val="#ppt_x"/>
                                          </p:val>
                                        </p:tav>
                                        <p:tav tm="100000">
                                          <p:val>
                                            <p:strVal val="#ppt_x"/>
                                          </p:val>
                                        </p:tav>
                                      </p:tavLst>
                                    </p:anim>
                                    <p:anim calcmode="lin" valueType="num">
                                      <p:cBhvr additive="base">
                                        <p:cTn id="30" dur="500" fill="hold"/>
                                        <p:tgtEl>
                                          <p:spTgt spid="519174"/>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anim calcmode="lin" valueType="num">
                                      <p:cBhvr additive="base">
                                        <p:cTn id="33" dur="500" fill="hold"/>
                                        <p:tgtEl>
                                          <p:spTgt spid="16"/>
                                        </p:tgtEl>
                                        <p:attrNameLst>
                                          <p:attrName>ppt_x</p:attrName>
                                        </p:attrNameLst>
                                      </p:cBhvr>
                                      <p:tavLst>
                                        <p:tav tm="0">
                                          <p:val>
                                            <p:strVal val="#ppt_x"/>
                                          </p:val>
                                        </p:tav>
                                        <p:tav tm="100000">
                                          <p:val>
                                            <p:strVal val="#ppt_x"/>
                                          </p:val>
                                        </p:tav>
                                      </p:tavLst>
                                    </p:anim>
                                    <p:anim calcmode="lin" valueType="num">
                                      <p:cBhvr additive="base">
                                        <p:cTn id="34" dur="500" fill="hold"/>
                                        <p:tgtEl>
                                          <p:spTgt spid="16"/>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500" fill="hold"/>
                                        <p:tgtEl>
                                          <p:spTgt spid="17"/>
                                        </p:tgtEl>
                                        <p:attrNameLst>
                                          <p:attrName>ppt_x</p:attrName>
                                        </p:attrNameLst>
                                      </p:cBhvr>
                                      <p:tavLst>
                                        <p:tav tm="0">
                                          <p:val>
                                            <p:strVal val="#ppt_x"/>
                                          </p:val>
                                        </p:tav>
                                        <p:tav tm="100000">
                                          <p:val>
                                            <p:strVal val="#ppt_x"/>
                                          </p:val>
                                        </p:tav>
                                      </p:tavLst>
                                    </p:anim>
                                    <p:anim calcmode="lin" valueType="num">
                                      <p:cBhvr additive="base">
                                        <p:cTn id="3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anim calcmode="lin" valueType="num">
                                      <p:cBhvr additive="base">
                                        <p:cTn id="43" dur="500" fill="hold"/>
                                        <p:tgtEl>
                                          <p:spTgt spid="12"/>
                                        </p:tgtEl>
                                        <p:attrNameLst>
                                          <p:attrName>ppt_x</p:attrName>
                                        </p:attrNameLst>
                                      </p:cBhvr>
                                      <p:tavLst>
                                        <p:tav tm="0">
                                          <p:val>
                                            <p:strVal val="#ppt_x"/>
                                          </p:val>
                                        </p:tav>
                                        <p:tav tm="100000">
                                          <p:val>
                                            <p:strVal val="#ppt_x"/>
                                          </p:val>
                                        </p:tav>
                                      </p:tavLst>
                                    </p:anim>
                                    <p:anim calcmode="lin" valueType="num">
                                      <p:cBhvr additive="base">
                                        <p:cTn id="44" dur="500" fill="hold"/>
                                        <p:tgtEl>
                                          <p:spTgt spid="12"/>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519175"/>
                                        </p:tgtEl>
                                        <p:attrNameLst>
                                          <p:attrName>style.visibility</p:attrName>
                                        </p:attrNameLst>
                                      </p:cBhvr>
                                      <p:to>
                                        <p:strVal val="visible"/>
                                      </p:to>
                                    </p:set>
                                    <p:anim calcmode="lin" valueType="num">
                                      <p:cBhvr additive="base">
                                        <p:cTn id="47" dur="500" fill="hold"/>
                                        <p:tgtEl>
                                          <p:spTgt spid="519175"/>
                                        </p:tgtEl>
                                        <p:attrNameLst>
                                          <p:attrName>ppt_x</p:attrName>
                                        </p:attrNameLst>
                                      </p:cBhvr>
                                      <p:tavLst>
                                        <p:tav tm="0">
                                          <p:val>
                                            <p:strVal val="#ppt_x"/>
                                          </p:val>
                                        </p:tav>
                                        <p:tav tm="100000">
                                          <p:val>
                                            <p:strVal val="#ppt_x"/>
                                          </p:val>
                                        </p:tav>
                                      </p:tavLst>
                                    </p:anim>
                                    <p:anim calcmode="lin" valueType="num">
                                      <p:cBhvr additive="base">
                                        <p:cTn id="48" dur="500" fill="hold"/>
                                        <p:tgtEl>
                                          <p:spTgt spid="519175"/>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18"/>
                                        </p:tgtEl>
                                        <p:attrNameLst>
                                          <p:attrName>style.visibility</p:attrName>
                                        </p:attrNameLst>
                                      </p:cBhvr>
                                      <p:to>
                                        <p:strVal val="visible"/>
                                      </p:to>
                                    </p:set>
                                    <p:anim calcmode="lin" valueType="num">
                                      <p:cBhvr additive="base">
                                        <p:cTn id="51" dur="500" fill="hold"/>
                                        <p:tgtEl>
                                          <p:spTgt spid="18"/>
                                        </p:tgtEl>
                                        <p:attrNameLst>
                                          <p:attrName>ppt_x</p:attrName>
                                        </p:attrNameLst>
                                      </p:cBhvr>
                                      <p:tavLst>
                                        <p:tav tm="0">
                                          <p:val>
                                            <p:strVal val="#ppt_x"/>
                                          </p:val>
                                        </p:tav>
                                        <p:tav tm="100000">
                                          <p:val>
                                            <p:strVal val="#ppt_x"/>
                                          </p:val>
                                        </p:tav>
                                      </p:tavLst>
                                    </p:anim>
                                    <p:anim calcmode="lin" valueType="num">
                                      <p:cBhvr additive="base">
                                        <p:cTn id="52" dur="500" fill="hold"/>
                                        <p:tgtEl>
                                          <p:spTgt spid="18"/>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19"/>
                                        </p:tgtEl>
                                        <p:attrNameLst>
                                          <p:attrName>style.visibility</p:attrName>
                                        </p:attrNameLst>
                                      </p:cBhvr>
                                      <p:to>
                                        <p:strVal val="visible"/>
                                      </p:to>
                                    </p:set>
                                    <p:anim calcmode="lin" valueType="num">
                                      <p:cBhvr additive="base">
                                        <p:cTn id="55" dur="500" fill="hold"/>
                                        <p:tgtEl>
                                          <p:spTgt spid="19"/>
                                        </p:tgtEl>
                                        <p:attrNameLst>
                                          <p:attrName>ppt_x</p:attrName>
                                        </p:attrNameLst>
                                      </p:cBhvr>
                                      <p:tavLst>
                                        <p:tav tm="0">
                                          <p:val>
                                            <p:strVal val="#ppt_x"/>
                                          </p:val>
                                        </p:tav>
                                        <p:tav tm="100000">
                                          <p:val>
                                            <p:strVal val="#ppt_x"/>
                                          </p:val>
                                        </p:tav>
                                      </p:tavLst>
                                    </p:anim>
                                    <p:anim calcmode="lin" valueType="num">
                                      <p:cBhvr additive="base">
                                        <p:cTn id="5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21"/>
                                        </p:tgtEl>
                                        <p:attrNameLst>
                                          <p:attrName>style.visibility</p:attrName>
                                        </p:attrNameLst>
                                      </p:cBhvr>
                                      <p:to>
                                        <p:strVal val="visible"/>
                                      </p:to>
                                    </p:set>
                                    <p:anim calcmode="lin" valueType="num">
                                      <p:cBhvr additive="base">
                                        <p:cTn id="61" dur="500" fill="hold"/>
                                        <p:tgtEl>
                                          <p:spTgt spid="21"/>
                                        </p:tgtEl>
                                        <p:attrNameLst>
                                          <p:attrName>ppt_x</p:attrName>
                                        </p:attrNameLst>
                                      </p:cBhvr>
                                      <p:tavLst>
                                        <p:tav tm="0">
                                          <p:val>
                                            <p:strVal val="#ppt_x"/>
                                          </p:val>
                                        </p:tav>
                                        <p:tav tm="100000">
                                          <p:val>
                                            <p:strVal val="#ppt_x"/>
                                          </p:val>
                                        </p:tav>
                                      </p:tavLst>
                                    </p:anim>
                                    <p:anim calcmode="lin" valueType="num">
                                      <p:cBhvr additive="base">
                                        <p:cTn id="6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2" grpId="0" animBg="1"/>
      <p:bldP spid="14" grpId="0" animBg="1"/>
      <p:bldP spid="15" grpId="0"/>
      <p:bldP spid="16" grpId="0" animBg="1"/>
      <p:bldP spid="17" grpId="0"/>
      <p:bldP spid="18" grpId="0" animBg="1"/>
      <p:bldP spid="19" grpId="0"/>
      <p:bldP spid="21"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182"/>
          <p:cNvSpPr>
            <a:spLocks noGrp="1" noChangeArrowheads="1"/>
          </p:cNvSpPr>
          <p:nvPr>
            <p:ph type="title"/>
          </p:nvPr>
        </p:nvSpPr>
        <p:spPr/>
        <p:txBody>
          <a:bodyPr/>
          <a:lstStyle/>
          <a:p>
            <a:r>
              <a:rPr lang="en-GB" dirty="0" smtClean="0"/>
              <a:t>Emerging Trends in Healthcare</a:t>
            </a:r>
            <a:endParaRPr lang="en-US" dirty="0" smtClean="0"/>
          </a:p>
        </p:txBody>
      </p:sp>
      <p:sp>
        <p:nvSpPr>
          <p:cNvPr id="5124" name="Rectangle 6"/>
          <p:cNvSpPr>
            <a:spLocks noChangeArrowheads="1"/>
          </p:cNvSpPr>
          <p:nvPr/>
        </p:nvSpPr>
        <p:spPr bwMode="auto">
          <a:xfrm rot="10800000" flipV="1">
            <a:off x="704010" y="991413"/>
            <a:ext cx="7700402" cy="3009086"/>
          </a:xfrm>
          <a:prstGeom prst="rect">
            <a:avLst/>
          </a:prstGeom>
          <a:solidFill>
            <a:srgbClr val="C0C0C4"/>
          </a:solidFill>
          <a:ln w="9525">
            <a:noFill/>
            <a:miter lim="800000"/>
            <a:headEnd/>
            <a:tailEnd/>
          </a:ln>
        </p:spPr>
        <p:txBody>
          <a:bodyPr wrap="none" lIns="73025" tIns="36511" rIns="73025" bIns="36511" anchor="ctr"/>
          <a:lstStyle/>
          <a:p>
            <a:pPr algn="ctr" eaLnBrk="0" hangingPunct="0">
              <a:lnSpc>
                <a:spcPct val="90000"/>
              </a:lnSpc>
            </a:pPr>
            <a:endParaRPr lang="en-US"/>
          </a:p>
        </p:txBody>
      </p:sp>
      <p:sp>
        <p:nvSpPr>
          <p:cNvPr id="5125" name="Rectangle 5"/>
          <p:cNvSpPr>
            <a:spLocks noChangeArrowheads="1"/>
          </p:cNvSpPr>
          <p:nvPr/>
        </p:nvSpPr>
        <p:spPr bwMode="auto">
          <a:xfrm rot="10800000" flipV="1">
            <a:off x="675156" y="942738"/>
            <a:ext cx="7724721" cy="3010136"/>
          </a:xfrm>
          <a:prstGeom prst="rect">
            <a:avLst/>
          </a:prstGeom>
          <a:gradFill rotWithShape="1">
            <a:gsLst>
              <a:gs pos="0">
                <a:schemeClr val="accent4"/>
              </a:gs>
              <a:gs pos="100000">
                <a:schemeClr val="accent4">
                  <a:lumMod val="60000"/>
                  <a:lumOff val="40000"/>
                </a:schemeClr>
              </a:gs>
            </a:gsLst>
            <a:lin ang="5400000" scaled="1"/>
          </a:gradFill>
          <a:ln w="9525" algn="ctr">
            <a:noFill/>
            <a:miter lim="800000"/>
            <a:headEnd/>
            <a:tailEnd/>
          </a:ln>
        </p:spPr>
        <p:txBody>
          <a:bodyPr wrap="none" lIns="91440" tIns="45720" rIns="91440" bIns="45720" anchor="ctr"/>
          <a:lstStyle/>
          <a:p>
            <a:pPr algn="ctr" eaLnBrk="0" hangingPunct="0">
              <a:lnSpc>
                <a:spcPct val="90000"/>
              </a:lnSpc>
            </a:pPr>
            <a:endParaRPr lang="en-US" dirty="0"/>
          </a:p>
        </p:txBody>
      </p:sp>
      <p:sp>
        <p:nvSpPr>
          <p:cNvPr id="5143" name="Rectangle 189"/>
          <p:cNvSpPr>
            <a:spLocks noChangeArrowheads="1"/>
          </p:cNvSpPr>
          <p:nvPr/>
        </p:nvSpPr>
        <p:spPr bwMode="auto">
          <a:xfrm>
            <a:off x="812800" y="961374"/>
            <a:ext cx="1384300" cy="1710929"/>
          </a:xfrm>
          <a:prstGeom prst="rect">
            <a:avLst/>
          </a:prstGeom>
          <a:gradFill rotWithShape="1">
            <a:gsLst>
              <a:gs pos="0">
                <a:schemeClr val="bg1">
                  <a:alpha val="35001"/>
                </a:schemeClr>
              </a:gs>
              <a:gs pos="100000">
                <a:schemeClr val="bg1">
                  <a:alpha val="0"/>
                </a:schemeClr>
              </a:gs>
            </a:gsLst>
            <a:lin ang="5400000" scaled="1"/>
          </a:gradFill>
          <a:ln w="9525" algn="ctr">
            <a:noFill/>
            <a:miter lim="800000"/>
            <a:headEnd/>
            <a:tailEnd/>
          </a:ln>
        </p:spPr>
        <p:txBody>
          <a:bodyPr wrap="none" lIns="73025" tIns="36511" rIns="73025" bIns="36511" anchor="ctr"/>
          <a:lstStyle/>
          <a:p>
            <a:pPr algn="ctr" eaLnBrk="0" hangingPunct="0">
              <a:lnSpc>
                <a:spcPct val="90000"/>
              </a:lnSpc>
            </a:pPr>
            <a:endParaRPr lang="en-US"/>
          </a:p>
        </p:txBody>
      </p:sp>
      <p:sp>
        <p:nvSpPr>
          <p:cNvPr id="5144" name="Rectangle 198"/>
          <p:cNvSpPr>
            <a:spLocks noChangeArrowheads="1"/>
          </p:cNvSpPr>
          <p:nvPr/>
        </p:nvSpPr>
        <p:spPr bwMode="auto">
          <a:xfrm>
            <a:off x="846139" y="965747"/>
            <a:ext cx="1319213" cy="1310952"/>
          </a:xfrm>
          <a:prstGeom prst="rect">
            <a:avLst/>
          </a:prstGeom>
          <a:noFill/>
          <a:ln w="9525" algn="ctr">
            <a:noFill/>
            <a:miter lim="800000"/>
            <a:headEnd/>
            <a:tailEnd/>
          </a:ln>
        </p:spPr>
        <p:txBody>
          <a:bodyPr wrap="square" lIns="82124" tIns="41061" rIns="82124" bIns="41061">
            <a:spAutoFit/>
          </a:bodyPr>
          <a:lstStyle/>
          <a:p>
            <a:pPr defTabSz="814388" eaLnBrk="0" hangingPunct="0">
              <a:lnSpc>
                <a:spcPct val="95000"/>
              </a:lnSpc>
              <a:spcBef>
                <a:spcPct val="50000"/>
              </a:spcBef>
              <a:buClr>
                <a:schemeClr val="tx2"/>
              </a:buClr>
              <a:buSzPct val="100000"/>
            </a:pPr>
            <a:r>
              <a:rPr lang="en-US" sz="1400" dirty="0">
                <a:solidFill>
                  <a:schemeClr val="bg1"/>
                </a:solidFill>
              </a:rPr>
              <a:t>Rising patient volumes  with passage of Affordable Care Act (32MM newly insured)</a:t>
            </a:r>
          </a:p>
        </p:txBody>
      </p:sp>
      <p:sp>
        <p:nvSpPr>
          <p:cNvPr id="5141" name="Rectangle 194"/>
          <p:cNvSpPr>
            <a:spLocks noChangeArrowheads="1"/>
          </p:cNvSpPr>
          <p:nvPr/>
        </p:nvSpPr>
        <p:spPr bwMode="auto">
          <a:xfrm>
            <a:off x="2346326" y="961374"/>
            <a:ext cx="1384300" cy="1710929"/>
          </a:xfrm>
          <a:prstGeom prst="rect">
            <a:avLst/>
          </a:prstGeom>
          <a:gradFill rotWithShape="1">
            <a:gsLst>
              <a:gs pos="0">
                <a:schemeClr val="bg1">
                  <a:alpha val="35001"/>
                </a:schemeClr>
              </a:gs>
              <a:gs pos="100000">
                <a:schemeClr val="bg1">
                  <a:alpha val="0"/>
                </a:schemeClr>
              </a:gs>
            </a:gsLst>
            <a:lin ang="5400000" scaled="1"/>
          </a:gradFill>
          <a:ln w="9525" algn="ctr">
            <a:noFill/>
            <a:miter lim="800000"/>
            <a:headEnd/>
            <a:tailEnd/>
          </a:ln>
        </p:spPr>
        <p:txBody>
          <a:bodyPr wrap="none" lIns="73025" tIns="36511" rIns="73025" bIns="36511" anchor="ctr"/>
          <a:lstStyle/>
          <a:p>
            <a:pPr algn="ctr" eaLnBrk="0" hangingPunct="0">
              <a:lnSpc>
                <a:spcPct val="90000"/>
              </a:lnSpc>
            </a:pPr>
            <a:endParaRPr lang="en-US"/>
          </a:p>
        </p:txBody>
      </p:sp>
      <p:sp>
        <p:nvSpPr>
          <p:cNvPr id="5139" name="Rectangle 195"/>
          <p:cNvSpPr>
            <a:spLocks noChangeArrowheads="1"/>
          </p:cNvSpPr>
          <p:nvPr/>
        </p:nvSpPr>
        <p:spPr bwMode="auto">
          <a:xfrm>
            <a:off x="3881704" y="961373"/>
            <a:ext cx="1384300" cy="1663304"/>
          </a:xfrm>
          <a:prstGeom prst="rect">
            <a:avLst/>
          </a:prstGeom>
          <a:gradFill rotWithShape="1">
            <a:gsLst>
              <a:gs pos="0">
                <a:schemeClr val="bg1">
                  <a:alpha val="35001"/>
                </a:schemeClr>
              </a:gs>
              <a:gs pos="100000">
                <a:schemeClr val="bg1">
                  <a:alpha val="0"/>
                </a:schemeClr>
              </a:gs>
            </a:gsLst>
            <a:lin ang="5400000" scaled="1"/>
          </a:gradFill>
          <a:ln w="9525" algn="ctr">
            <a:noFill/>
            <a:miter lim="800000"/>
            <a:headEnd/>
            <a:tailEnd/>
          </a:ln>
        </p:spPr>
        <p:txBody>
          <a:bodyPr wrap="none" lIns="73025" tIns="36511" rIns="73025" bIns="36511" anchor="ctr"/>
          <a:lstStyle/>
          <a:p>
            <a:pPr algn="ctr" eaLnBrk="0" hangingPunct="0">
              <a:lnSpc>
                <a:spcPct val="90000"/>
              </a:lnSpc>
            </a:pPr>
            <a:endParaRPr lang="en-US"/>
          </a:p>
        </p:txBody>
      </p:sp>
      <p:sp>
        <p:nvSpPr>
          <p:cNvPr id="5140" name="Rectangle 200"/>
          <p:cNvSpPr>
            <a:spLocks noChangeArrowheads="1"/>
          </p:cNvSpPr>
          <p:nvPr/>
        </p:nvSpPr>
        <p:spPr bwMode="auto">
          <a:xfrm>
            <a:off x="2382839" y="965747"/>
            <a:ext cx="1311275" cy="1108472"/>
          </a:xfrm>
          <a:prstGeom prst="rect">
            <a:avLst/>
          </a:prstGeom>
          <a:noFill/>
          <a:ln w="9525" algn="ctr">
            <a:noFill/>
            <a:miter lim="800000"/>
            <a:headEnd/>
            <a:tailEnd/>
          </a:ln>
        </p:spPr>
        <p:txBody>
          <a:bodyPr lIns="82124" tIns="41061" rIns="82124" bIns="41061">
            <a:spAutoFit/>
          </a:bodyPr>
          <a:lstStyle/>
          <a:p>
            <a:pPr defTabSz="814388" eaLnBrk="0" hangingPunct="0">
              <a:lnSpc>
                <a:spcPct val="95000"/>
              </a:lnSpc>
              <a:spcBef>
                <a:spcPct val="50000"/>
              </a:spcBef>
              <a:buClr>
                <a:schemeClr val="tx2"/>
              </a:buClr>
              <a:buSzPct val="100000"/>
            </a:pPr>
            <a:r>
              <a:rPr lang="en-US" sz="1400" dirty="0">
                <a:solidFill>
                  <a:schemeClr val="bg1"/>
                </a:solidFill>
              </a:rPr>
              <a:t>Aging population with high incidence of chronic disease</a:t>
            </a:r>
          </a:p>
        </p:txBody>
      </p:sp>
      <p:sp>
        <p:nvSpPr>
          <p:cNvPr id="5136" name="Text Box 10"/>
          <p:cNvSpPr txBox="1">
            <a:spLocks noChangeArrowheads="1"/>
          </p:cNvSpPr>
          <p:nvPr/>
        </p:nvSpPr>
        <p:spPr bwMode="auto">
          <a:xfrm>
            <a:off x="6044793" y="1503108"/>
            <a:ext cx="184150" cy="369094"/>
          </a:xfrm>
          <a:prstGeom prst="rect">
            <a:avLst/>
          </a:prstGeom>
          <a:noFill/>
          <a:ln w="9525" algn="ctr">
            <a:noFill/>
            <a:miter lim="800000"/>
            <a:headEnd/>
            <a:tailEnd/>
          </a:ln>
        </p:spPr>
        <p:txBody>
          <a:bodyPr wrap="none" lIns="91440" tIns="45720" rIns="91440" bIns="45720">
            <a:spAutoFit/>
          </a:bodyPr>
          <a:lstStyle/>
          <a:p>
            <a:endParaRPr lang="en-US">
              <a:ea typeface="ＭＳ Ｐゴシック"/>
              <a:cs typeface="ＭＳ Ｐゴシック"/>
            </a:endParaRPr>
          </a:p>
        </p:txBody>
      </p:sp>
      <p:sp>
        <p:nvSpPr>
          <p:cNvPr id="5137" name="Rectangle 196"/>
          <p:cNvSpPr>
            <a:spLocks noChangeArrowheads="1"/>
          </p:cNvSpPr>
          <p:nvPr/>
        </p:nvSpPr>
        <p:spPr bwMode="auto">
          <a:xfrm>
            <a:off x="5444718" y="961374"/>
            <a:ext cx="1384300" cy="1710929"/>
          </a:xfrm>
          <a:prstGeom prst="rect">
            <a:avLst/>
          </a:prstGeom>
          <a:gradFill rotWithShape="1">
            <a:gsLst>
              <a:gs pos="0">
                <a:schemeClr val="bg1">
                  <a:alpha val="35001"/>
                </a:schemeClr>
              </a:gs>
              <a:gs pos="100000">
                <a:schemeClr val="bg1">
                  <a:alpha val="0"/>
                </a:schemeClr>
              </a:gs>
            </a:gsLst>
            <a:lin ang="5400000" scaled="1"/>
          </a:gradFill>
          <a:ln w="9525" algn="ctr">
            <a:noFill/>
            <a:miter lim="800000"/>
            <a:headEnd/>
            <a:tailEnd/>
          </a:ln>
        </p:spPr>
        <p:txBody>
          <a:bodyPr wrap="none" lIns="73025" tIns="36511" rIns="73025" bIns="36511" anchor="ctr"/>
          <a:lstStyle/>
          <a:p>
            <a:pPr algn="ctr" eaLnBrk="0" hangingPunct="0">
              <a:lnSpc>
                <a:spcPct val="90000"/>
              </a:lnSpc>
            </a:pPr>
            <a:endParaRPr lang="en-US"/>
          </a:p>
        </p:txBody>
      </p:sp>
      <p:sp>
        <p:nvSpPr>
          <p:cNvPr id="5138" name="Rectangle 201"/>
          <p:cNvSpPr>
            <a:spLocks noChangeArrowheads="1"/>
          </p:cNvSpPr>
          <p:nvPr/>
        </p:nvSpPr>
        <p:spPr bwMode="auto">
          <a:xfrm>
            <a:off x="5443924" y="965747"/>
            <a:ext cx="1385888" cy="1313260"/>
          </a:xfrm>
          <a:prstGeom prst="rect">
            <a:avLst/>
          </a:prstGeom>
          <a:noFill/>
          <a:ln w="9525" algn="ctr">
            <a:noFill/>
            <a:miter lim="800000"/>
            <a:headEnd/>
            <a:tailEnd/>
          </a:ln>
        </p:spPr>
        <p:txBody>
          <a:bodyPr wrap="square" lIns="82124" tIns="41061" rIns="82124" bIns="41061">
            <a:spAutoFit/>
          </a:bodyPr>
          <a:lstStyle/>
          <a:p>
            <a:pPr defTabSz="814388" eaLnBrk="0" hangingPunct="0">
              <a:lnSpc>
                <a:spcPct val="95000"/>
              </a:lnSpc>
              <a:spcBef>
                <a:spcPct val="50000"/>
              </a:spcBef>
              <a:buClr>
                <a:schemeClr val="tx2"/>
              </a:buClr>
              <a:buSzPct val="100000"/>
            </a:pPr>
            <a:r>
              <a:rPr lang="en-US" sz="1400" dirty="0">
                <a:solidFill>
                  <a:schemeClr val="bg1"/>
                </a:solidFill>
              </a:rPr>
              <a:t>Escalating costs of care delivery along with significant reductions in reimbursement</a:t>
            </a:r>
          </a:p>
        </p:txBody>
      </p:sp>
      <p:sp>
        <p:nvSpPr>
          <p:cNvPr id="5134" name="Rectangle 197"/>
          <p:cNvSpPr>
            <a:spLocks noChangeArrowheads="1"/>
          </p:cNvSpPr>
          <p:nvPr/>
        </p:nvSpPr>
        <p:spPr bwMode="auto">
          <a:xfrm>
            <a:off x="6977063" y="961374"/>
            <a:ext cx="1384300" cy="1710929"/>
          </a:xfrm>
          <a:prstGeom prst="rect">
            <a:avLst/>
          </a:prstGeom>
          <a:gradFill rotWithShape="1">
            <a:gsLst>
              <a:gs pos="0">
                <a:schemeClr val="bg1">
                  <a:alpha val="35001"/>
                </a:schemeClr>
              </a:gs>
              <a:gs pos="100000">
                <a:schemeClr val="bg1">
                  <a:alpha val="0"/>
                </a:schemeClr>
              </a:gs>
            </a:gsLst>
            <a:lin ang="5400000" scaled="1"/>
          </a:gradFill>
          <a:ln w="9525" algn="ctr">
            <a:noFill/>
            <a:miter lim="800000"/>
            <a:headEnd/>
            <a:tailEnd/>
          </a:ln>
        </p:spPr>
        <p:txBody>
          <a:bodyPr wrap="none" lIns="73025" tIns="36511" rIns="73025" bIns="36511" anchor="ctr"/>
          <a:lstStyle/>
          <a:p>
            <a:pPr algn="ctr" eaLnBrk="0" hangingPunct="0">
              <a:lnSpc>
                <a:spcPct val="90000"/>
              </a:lnSpc>
            </a:pPr>
            <a:endParaRPr lang="en-US"/>
          </a:p>
        </p:txBody>
      </p:sp>
      <p:sp>
        <p:nvSpPr>
          <p:cNvPr id="5135" name="Rectangle 202"/>
          <p:cNvSpPr>
            <a:spLocks noChangeArrowheads="1"/>
          </p:cNvSpPr>
          <p:nvPr/>
        </p:nvSpPr>
        <p:spPr bwMode="auto">
          <a:xfrm>
            <a:off x="6964363" y="965747"/>
            <a:ext cx="1409700" cy="1313260"/>
          </a:xfrm>
          <a:prstGeom prst="rect">
            <a:avLst/>
          </a:prstGeom>
          <a:noFill/>
          <a:ln w="9525" algn="ctr">
            <a:noFill/>
            <a:miter lim="800000"/>
            <a:headEnd/>
            <a:tailEnd/>
          </a:ln>
        </p:spPr>
        <p:txBody>
          <a:bodyPr wrap="square" lIns="82124" tIns="41061" rIns="82124" bIns="41061">
            <a:spAutoFit/>
          </a:bodyPr>
          <a:lstStyle/>
          <a:p>
            <a:pPr defTabSz="814388" eaLnBrk="0" hangingPunct="0">
              <a:lnSpc>
                <a:spcPct val="95000"/>
              </a:lnSpc>
              <a:spcBef>
                <a:spcPct val="50000"/>
              </a:spcBef>
              <a:buClr>
                <a:schemeClr val="tx2"/>
              </a:buClr>
              <a:buSzPct val="100000"/>
            </a:pPr>
            <a:r>
              <a:rPr lang="en-US" sz="1400" dirty="0">
                <a:solidFill>
                  <a:schemeClr val="bg1"/>
                </a:solidFill>
              </a:rPr>
              <a:t>New models of care being adopted such as ACOs, Patient Centered Medical Home</a:t>
            </a:r>
          </a:p>
        </p:txBody>
      </p:sp>
      <p:sp>
        <p:nvSpPr>
          <p:cNvPr id="5131" name="Rectangle 366"/>
          <p:cNvSpPr>
            <a:spLocks noChangeArrowheads="1"/>
          </p:cNvSpPr>
          <p:nvPr/>
        </p:nvSpPr>
        <p:spPr bwMode="auto">
          <a:xfrm>
            <a:off x="825500" y="2749204"/>
            <a:ext cx="7416800" cy="367903"/>
          </a:xfrm>
          <a:prstGeom prst="rect">
            <a:avLst/>
          </a:prstGeom>
          <a:gradFill rotWithShape="1">
            <a:gsLst>
              <a:gs pos="0">
                <a:schemeClr val="tx1">
                  <a:alpha val="35001"/>
                </a:schemeClr>
              </a:gs>
              <a:gs pos="100000">
                <a:schemeClr val="bg1">
                  <a:alpha val="0"/>
                </a:schemeClr>
              </a:gs>
            </a:gsLst>
            <a:path path="shape">
              <a:fillToRect l="50000" t="50000" r="50000" b="50000"/>
            </a:path>
          </a:gradFill>
          <a:ln w="9525" algn="ctr">
            <a:noFill/>
            <a:miter lim="800000"/>
            <a:headEnd/>
            <a:tailEnd/>
          </a:ln>
        </p:spPr>
        <p:txBody>
          <a:bodyPr wrap="none" lIns="73025" tIns="36511" rIns="73025" bIns="36511" anchor="ctr"/>
          <a:lstStyle/>
          <a:p>
            <a:pPr algn="ctr" eaLnBrk="0" hangingPunct="0">
              <a:lnSpc>
                <a:spcPct val="90000"/>
              </a:lnSpc>
            </a:pPr>
            <a:endParaRPr lang="en-US"/>
          </a:p>
        </p:txBody>
      </p:sp>
      <p:sp>
        <p:nvSpPr>
          <p:cNvPr id="25" name="TextBox 24"/>
          <p:cNvSpPr txBox="1"/>
          <p:nvPr/>
        </p:nvSpPr>
        <p:spPr>
          <a:xfrm>
            <a:off x="238125" y="4064697"/>
            <a:ext cx="8598783" cy="650178"/>
          </a:xfrm>
          <a:prstGeom prst="rect">
            <a:avLst/>
          </a:prstGeom>
          <a:noFill/>
          <a:ln>
            <a:noFill/>
          </a:ln>
        </p:spPr>
        <p:txBody>
          <a:bodyPr wrap="square" lIns="91440" tIns="45720" rIns="91440" bIns="45720" rtlCol="0">
            <a:spAutoFit/>
          </a:bodyPr>
          <a:lstStyle/>
          <a:p>
            <a:pPr algn="ctr"/>
            <a:r>
              <a:rPr lang="en-US" dirty="0">
                <a:cs typeface="Arial" pitchFamily="34" charset="0"/>
              </a:rPr>
              <a:t>The Healthcare systems faces significant challenges that will require greater </a:t>
            </a:r>
            <a:r>
              <a:rPr lang="en-US" b="1" dirty="0">
                <a:cs typeface="Arial" pitchFamily="34" charset="0"/>
              </a:rPr>
              <a:t>collaboration</a:t>
            </a:r>
            <a:r>
              <a:rPr lang="en-US" dirty="0">
                <a:cs typeface="Arial" pitchFamily="34" charset="0"/>
              </a:rPr>
              <a:t> and </a:t>
            </a:r>
            <a:r>
              <a:rPr lang="en-US" b="1" dirty="0">
                <a:cs typeface="Arial" pitchFamily="34" charset="0"/>
              </a:rPr>
              <a:t>coordination</a:t>
            </a:r>
            <a:r>
              <a:rPr lang="en-US" dirty="0">
                <a:cs typeface="Arial" pitchFamily="34" charset="0"/>
              </a:rPr>
              <a:t> among all stakeholders (administrators, clinicians, payers, and patients)</a:t>
            </a:r>
          </a:p>
        </p:txBody>
      </p:sp>
      <p:sp>
        <p:nvSpPr>
          <p:cNvPr id="5142" name="Rectangle 199"/>
          <p:cNvSpPr>
            <a:spLocks noChangeArrowheads="1"/>
          </p:cNvSpPr>
          <p:nvPr/>
        </p:nvSpPr>
        <p:spPr bwMode="auto">
          <a:xfrm>
            <a:off x="3924568" y="965747"/>
            <a:ext cx="1298575" cy="1310879"/>
          </a:xfrm>
          <a:prstGeom prst="rect">
            <a:avLst/>
          </a:prstGeom>
          <a:noFill/>
          <a:ln w="9525" algn="ctr">
            <a:noFill/>
            <a:miter lim="800000"/>
            <a:headEnd/>
            <a:tailEnd/>
          </a:ln>
        </p:spPr>
        <p:txBody>
          <a:bodyPr lIns="82124" tIns="41061" rIns="82124" bIns="41061">
            <a:spAutoFit/>
          </a:bodyPr>
          <a:lstStyle/>
          <a:p>
            <a:pPr defTabSz="814388" eaLnBrk="0" hangingPunct="0">
              <a:lnSpc>
                <a:spcPct val="95000"/>
              </a:lnSpc>
              <a:spcBef>
                <a:spcPct val="50000"/>
              </a:spcBef>
              <a:buClr>
                <a:schemeClr val="tx2"/>
              </a:buClr>
              <a:buSzPct val="100000"/>
            </a:pPr>
            <a:r>
              <a:rPr lang="en-US" sz="1400" dirty="0">
                <a:solidFill>
                  <a:schemeClr val="bg1"/>
                </a:solidFill>
              </a:rPr>
              <a:t>Shortage of medical professionals in urban and rural communities by 2020</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4176" y="2550414"/>
            <a:ext cx="7726680" cy="1545336"/>
          </a:xfrm>
          <a:prstGeom prst="rect">
            <a:avLst/>
          </a:prstGeom>
        </p:spPr>
      </p:pic>
      <p:sp>
        <p:nvSpPr>
          <p:cNvPr id="1184112" name="AutoShape 368"/>
          <p:cNvSpPr>
            <a:spLocks noChangeArrowheads="1"/>
          </p:cNvSpPr>
          <p:nvPr/>
        </p:nvSpPr>
        <p:spPr bwMode="auto">
          <a:xfrm rot="5400000" flipV="1">
            <a:off x="4374855" y="-1508112"/>
            <a:ext cx="325322" cy="7726680"/>
          </a:xfrm>
          <a:prstGeom prst="homePlate">
            <a:avLst>
              <a:gd name="adj" fmla="val 37815"/>
            </a:avLst>
          </a:prstGeom>
          <a:gradFill rotWithShape="1">
            <a:gsLst>
              <a:gs pos="0">
                <a:schemeClr val="bg1">
                  <a:alpha val="0"/>
                </a:schemeClr>
              </a:gs>
              <a:gs pos="100000">
                <a:schemeClr val="accent4"/>
              </a:gs>
            </a:gsLst>
            <a:lin ang="0" scaled="1"/>
          </a:gradFill>
          <a:ln w="9525" algn="ctr">
            <a:noFill/>
            <a:miter lim="800000"/>
            <a:headEnd/>
            <a:tailEnd/>
          </a:ln>
        </p:spPr>
        <p:txBody>
          <a:bodyPr wrap="none" lIns="73025" tIns="36511" rIns="73025" bIns="36511" anchor="ctr"/>
          <a:lstStyle/>
          <a:p>
            <a:pPr algn="ctr" eaLnBrk="0" hangingPunct="0">
              <a:lnSpc>
                <a:spcPct val="90000"/>
              </a:lnSpc>
            </a:pPr>
            <a:endParaRPr lang="en-US"/>
          </a:p>
        </p:txBody>
      </p:sp>
      <p:sp>
        <p:nvSpPr>
          <p:cNvPr id="2" name="Footer Placeholder 1"/>
          <p:cNvSpPr>
            <a:spLocks noGrp="1"/>
          </p:cNvSpPr>
          <p:nvPr>
            <p:ph type="ftr" sz="quarter" idx="11"/>
          </p:nvPr>
        </p:nvSpPr>
        <p:spPr/>
        <p:txBody>
          <a:bodyPr/>
          <a:lstStyle/>
          <a:p>
            <a:r>
              <a:rPr lang="en-US" smtClean="0">
                <a:solidFill>
                  <a:prstClr val="white">
                    <a:lumMod val="65000"/>
                  </a:prstClr>
                </a:solidFill>
              </a:rPr>
              <a:t>CaféX Communications Confidential © 2015 – All Rights Reserved. </a:t>
            </a:r>
            <a:endParaRPr lang="en-US" dirty="0">
              <a:solidFill>
                <a:prstClr val="white">
                  <a:lumMod val="65000"/>
                </a:prstClr>
              </a:solidFill>
            </a:endParaRPr>
          </a:p>
        </p:txBody>
      </p:sp>
      <p:sp>
        <p:nvSpPr>
          <p:cNvPr id="3" name="Slide Number Placeholder 2"/>
          <p:cNvSpPr>
            <a:spLocks noGrp="1"/>
          </p:cNvSpPr>
          <p:nvPr>
            <p:ph type="sldNum" sz="quarter" idx="12"/>
          </p:nvPr>
        </p:nvSpPr>
        <p:spPr/>
        <p:txBody>
          <a:bodyPr/>
          <a:lstStyle/>
          <a:p>
            <a:fld id="{0431C951-9D62-474D-B35D-66AB940D3B2F}" type="slidenum">
              <a:rPr lang="en-US" smtClean="0">
                <a:solidFill>
                  <a:prstClr val="white">
                    <a:lumMod val="65000"/>
                  </a:prstClr>
                </a:solidFill>
              </a:rPr>
              <a:pPr/>
              <a:t>74</a:t>
            </a:fld>
            <a:endParaRPr lang="en-US" dirty="0">
              <a:solidFill>
                <a:prstClr val="white">
                  <a:lumMod val="65000"/>
                </a:prstClr>
              </a:solidFill>
            </a:endParaRPr>
          </a:p>
        </p:txBody>
      </p:sp>
    </p:spTree>
    <p:extLst>
      <p:ext uri="{BB962C8B-B14F-4D97-AF65-F5344CB8AC3E}">
        <p14:creationId xmlns:p14="http://schemas.microsoft.com/office/powerpoint/2010/main" val="673352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1184112"/>
                                        </p:tgtEl>
                                        <p:attrNameLst>
                                          <p:attrName>style.visibility</p:attrName>
                                        </p:attrNameLst>
                                      </p:cBhvr>
                                      <p:to>
                                        <p:strVal val="visible"/>
                                      </p:to>
                                    </p:set>
                                    <p:animEffect transition="in" filter="fade">
                                      <p:cBhvr>
                                        <p:cTn id="7" dur="1000"/>
                                        <p:tgtEl>
                                          <p:spTgt spid="1184112"/>
                                        </p:tgtEl>
                                      </p:cBhvr>
                                    </p:animEffect>
                                    <p:anim calcmode="lin" valueType="num">
                                      <p:cBhvr>
                                        <p:cTn id="8" dur="1000" fill="hold"/>
                                        <p:tgtEl>
                                          <p:spTgt spid="1184112"/>
                                        </p:tgtEl>
                                        <p:attrNameLst>
                                          <p:attrName>ppt_x</p:attrName>
                                        </p:attrNameLst>
                                      </p:cBhvr>
                                      <p:tavLst>
                                        <p:tav tm="0">
                                          <p:val>
                                            <p:strVal val="#ppt_x"/>
                                          </p:val>
                                        </p:tav>
                                        <p:tav tm="100000">
                                          <p:val>
                                            <p:strVal val="#ppt_x"/>
                                          </p:val>
                                        </p:tav>
                                      </p:tavLst>
                                    </p:anim>
                                    <p:anim calcmode="lin" valueType="num">
                                      <p:cBhvr>
                                        <p:cTn id="9" dur="1000" fill="hold"/>
                                        <p:tgtEl>
                                          <p:spTgt spid="11841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4112"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3"/>
          <p:cNvSpPr>
            <a:spLocks noGrp="1"/>
          </p:cNvSpPr>
          <p:nvPr>
            <p:ph type="title"/>
          </p:nvPr>
        </p:nvSpPr>
        <p:spPr/>
        <p:txBody>
          <a:bodyPr>
            <a:noAutofit/>
          </a:bodyPr>
          <a:lstStyle/>
          <a:p>
            <a:r>
              <a:rPr lang="en-US" sz="2400" dirty="0"/>
              <a:t>Video Enabled Patient Care</a:t>
            </a:r>
            <a:r>
              <a:rPr lang="en-US" sz="2300" dirty="0"/>
              <a:t/>
            </a:r>
            <a:br>
              <a:rPr lang="en-US" sz="2300" dirty="0"/>
            </a:br>
            <a:r>
              <a:rPr lang="en-US" sz="2300" dirty="0"/>
              <a:t>Merge channel capabilities over time</a:t>
            </a:r>
          </a:p>
        </p:txBody>
      </p:sp>
      <p:cxnSp>
        <p:nvCxnSpPr>
          <p:cNvPr id="13" name="Straight Connector 12"/>
          <p:cNvCxnSpPr/>
          <p:nvPr/>
        </p:nvCxnSpPr>
        <p:spPr>
          <a:xfrm>
            <a:off x="4299859" y="2122714"/>
            <a:ext cx="10884" cy="2753407"/>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0" y="1087934"/>
            <a:ext cx="1929712" cy="769441"/>
          </a:xfrm>
          <a:prstGeom prst="rect">
            <a:avLst/>
          </a:prstGeom>
          <a:ln>
            <a:noFill/>
          </a:ln>
        </p:spPr>
        <p:style>
          <a:lnRef idx="2">
            <a:schemeClr val="dk1"/>
          </a:lnRef>
          <a:fillRef idx="1">
            <a:schemeClr val="lt1"/>
          </a:fillRef>
          <a:effectRef idx="0">
            <a:schemeClr val="dk1"/>
          </a:effectRef>
          <a:fontRef idx="minor">
            <a:schemeClr val="dk1"/>
          </a:fontRef>
        </p:style>
        <p:txBody>
          <a:bodyPr wrap="square" lIns="91440" tIns="45720" rIns="91440" bIns="45720" rtlCol="0">
            <a:spAutoFit/>
          </a:bodyPr>
          <a:lstStyle>
            <a:defPPr>
              <a:defRPr lang="en-US"/>
            </a:defPPr>
            <a:lvl1pPr algn="ctr">
              <a:defRPr>
                <a:latin typeface="Arial" pitchFamily="34" charset="0"/>
                <a:cs typeface="Arial" pitchFamily="34" charset="0"/>
              </a:defRPr>
            </a:lvl1pPr>
          </a:lstStyle>
          <a:p>
            <a:r>
              <a:rPr lang="en-US" sz="2200" b="1" dirty="0">
                <a:solidFill>
                  <a:schemeClr val="tx1"/>
                </a:solidFill>
              </a:rPr>
              <a:t>Digital Channels</a:t>
            </a:r>
          </a:p>
        </p:txBody>
      </p:sp>
      <p:sp>
        <p:nvSpPr>
          <p:cNvPr id="15" name="TextBox 14"/>
          <p:cNvSpPr txBox="1"/>
          <p:nvPr/>
        </p:nvSpPr>
        <p:spPr>
          <a:xfrm>
            <a:off x="4495800" y="1087934"/>
            <a:ext cx="1964634" cy="769441"/>
          </a:xfrm>
          <a:prstGeom prst="rect">
            <a:avLst/>
          </a:prstGeom>
          <a:ln>
            <a:solidFill>
              <a:srgbClr val="FFFFFF"/>
            </a:solidFill>
          </a:ln>
        </p:spPr>
        <p:style>
          <a:lnRef idx="2">
            <a:schemeClr val="dk1"/>
          </a:lnRef>
          <a:fillRef idx="1">
            <a:schemeClr val="lt1"/>
          </a:fillRef>
          <a:effectRef idx="0">
            <a:schemeClr val="dk1"/>
          </a:effectRef>
          <a:fontRef idx="minor">
            <a:schemeClr val="dk1"/>
          </a:fontRef>
        </p:style>
        <p:txBody>
          <a:bodyPr wrap="square" lIns="91440" tIns="45720" rIns="91440" bIns="45720" rtlCol="0">
            <a:spAutoFit/>
          </a:bodyPr>
          <a:lstStyle/>
          <a:p>
            <a:pPr algn="ctr"/>
            <a:r>
              <a:rPr lang="en-US" sz="2200" b="1" dirty="0">
                <a:solidFill>
                  <a:schemeClr val="accent2"/>
                </a:solidFill>
                <a:latin typeface="Arial" pitchFamily="34" charset="0"/>
                <a:cs typeface="Arial" pitchFamily="34" charset="0"/>
              </a:rPr>
              <a:t>Physical</a:t>
            </a:r>
          </a:p>
          <a:p>
            <a:pPr algn="ctr"/>
            <a:r>
              <a:rPr lang="en-US" sz="2200" b="1" dirty="0">
                <a:solidFill>
                  <a:schemeClr val="accent2"/>
                </a:solidFill>
                <a:latin typeface="Arial" pitchFamily="34" charset="0"/>
                <a:cs typeface="Arial" pitchFamily="34" charset="0"/>
              </a:rPr>
              <a:t>Channels</a:t>
            </a:r>
          </a:p>
        </p:txBody>
      </p:sp>
      <p:sp>
        <p:nvSpPr>
          <p:cNvPr id="16" name="TextBox 15"/>
          <p:cNvSpPr txBox="1"/>
          <p:nvPr/>
        </p:nvSpPr>
        <p:spPr>
          <a:xfrm>
            <a:off x="152400" y="2694710"/>
            <a:ext cx="3385456" cy="2062872"/>
          </a:xfrm>
          <a:prstGeom prst="rect">
            <a:avLst/>
          </a:prstGeom>
          <a:noFill/>
        </p:spPr>
        <p:txBody>
          <a:bodyPr wrap="square" lIns="91440" tIns="45720" rIns="91440" bIns="45720" rtlCol="0">
            <a:spAutoFit/>
          </a:bodyPr>
          <a:lstStyle/>
          <a:p>
            <a:pPr marL="166688" indent="-166688">
              <a:lnSpc>
                <a:spcPct val="95000"/>
              </a:lnSpc>
              <a:spcAft>
                <a:spcPts val="600"/>
              </a:spcAft>
              <a:buClr>
                <a:schemeClr val="accent2"/>
              </a:buClr>
              <a:buSzPct val="90000"/>
              <a:buFont typeface="Arial" pitchFamily="34" charset="0"/>
              <a:buChar char="•"/>
              <a:defRPr/>
            </a:pPr>
            <a:r>
              <a:rPr lang="en-US" sz="1700" dirty="0">
                <a:solidFill>
                  <a:srgbClr val="800000"/>
                </a:solidFill>
                <a:latin typeface="Arial"/>
                <a:ea typeface="Calibri"/>
              </a:rPr>
              <a:t>Put clinicians online via video</a:t>
            </a:r>
          </a:p>
          <a:p>
            <a:pPr marL="166688" indent="-166688">
              <a:lnSpc>
                <a:spcPct val="95000"/>
              </a:lnSpc>
              <a:spcAft>
                <a:spcPts val="600"/>
              </a:spcAft>
              <a:buClr>
                <a:schemeClr val="accent2"/>
              </a:buClr>
              <a:buSzPct val="90000"/>
              <a:buFont typeface="Arial" pitchFamily="34" charset="0"/>
              <a:buChar char="•"/>
              <a:defRPr/>
            </a:pPr>
            <a:r>
              <a:rPr lang="en-US" sz="1700" dirty="0">
                <a:solidFill>
                  <a:srgbClr val="800000"/>
                </a:solidFill>
                <a:latin typeface="Arial"/>
                <a:ea typeface="Calibri"/>
              </a:rPr>
              <a:t>Collaboration-enable patient mobile apps and experiences</a:t>
            </a:r>
          </a:p>
          <a:p>
            <a:pPr marL="166688" indent="-166688">
              <a:lnSpc>
                <a:spcPct val="95000"/>
              </a:lnSpc>
              <a:spcAft>
                <a:spcPts val="600"/>
              </a:spcAft>
              <a:buClr>
                <a:schemeClr val="accent2"/>
              </a:buClr>
              <a:buSzPct val="90000"/>
              <a:buFont typeface="Arial" pitchFamily="34" charset="0"/>
              <a:buChar char="•"/>
              <a:defRPr/>
            </a:pPr>
            <a:r>
              <a:rPr lang="en-US" sz="1700" dirty="0">
                <a:solidFill>
                  <a:srgbClr val="000000"/>
                </a:solidFill>
                <a:latin typeface="Arial"/>
                <a:ea typeface="Calibri"/>
              </a:rPr>
              <a:t>Educate &amp; advise patients via rich media, social and webinars</a:t>
            </a:r>
          </a:p>
          <a:p>
            <a:pPr marL="166688" indent="-166688">
              <a:lnSpc>
                <a:spcPct val="95000"/>
              </a:lnSpc>
              <a:spcAft>
                <a:spcPts val="600"/>
              </a:spcAft>
              <a:buClr>
                <a:schemeClr val="accent2"/>
              </a:buClr>
              <a:buSzPct val="90000"/>
              <a:buFont typeface="Arial" pitchFamily="34" charset="0"/>
              <a:buChar char="•"/>
              <a:defRPr/>
            </a:pPr>
            <a:r>
              <a:rPr lang="en-US" sz="1700" dirty="0">
                <a:solidFill>
                  <a:srgbClr val="000000"/>
                </a:solidFill>
                <a:latin typeface="Arial"/>
                <a:ea typeface="Calibri"/>
              </a:rPr>
              <a:t>Allow patients to schedule  visits</a:t>
            </a:r>
          </a:p>
        </p:txBody>
      </p:sp>
      <p:sp>
        <p:nvSpPr>
          <p:cNvPr id="17" name="TextBox 16"/>
          <p:cNvSpPr txBox="1"/>
          <p:nvPr/>
        </p:nvSpPr>
        <p:spPr>
          <a:xfrm>
            <a:off x="5268678" y="2694711"/>
            <a:ext cx="3709056" cy="1816523"/>
          </a:xfrm>
          <a:prstGeom prst="rect">
            <a:avLst/>
          </a:prstGeom>
          <a:noFill/>
        </p:spPr>
        <p:txBody>
          <a:bodyPr wrap="square" lIns="91440" tIns="45720" rIns="91440" bIns="45720" rtlCol="0">
            <a:spAutoFit/>
          </a:bodyPr>
          <a:lstStyle/>
          <a:p>
            <a:pPr marL="166688" indent="-166688">
              <a:lnSpc>
                <a:spcPct val="95000"/>
              </a:lnSpc>
              <a:spcAft>
                <a:spcPts val="600"/>
              </a:spcAft>
              <a:buClr>
                <a:schemeClr val="accent2"/>
              </a:buClr>
              <a:buSzPct val="90000"/>
              <a:buFont typeface="Arial" pitchFamily="34" charset="0"/>
              <a:buChar char="•"/>
              <a:defRPr/>
            </a:pPr>
            <a:r>
              <a:rPr lang="en-US" sz="1700" dirty="0">
                <a:solidFill>
                  <a:srgbClr val="800000"/>
                </a:solidFill>
                <a:latin typeface="Arial"/>
                <a:ea typeface="Calibri"/>
              </a:rPr>
              <a:t>Access remote expertise via video</a:t>
            </a:r>
          </a:p>
          <a:p>
            <a:pPr marL="166688" indent="-166688">
              <a:lnSpc>
                <a:spcPct val="95000"/>
              </a:lnSpc>
              <a:spcAft>
                <a:spcPts val="600"/>
              </a:spcAft>
              <a:buClr>
                <a:schemeClr val="accent2"/>
              </a:buClr>
              <a:buSzPct val="90000"/>
              <a:buFont typeface="Arial" pitchFamily="34" charset="0"/>
              <a:buChar char="•"/>
              <a:defRPr/>
            </a:pPr>
            <a:r>
              <a:rPr lang="en-US" sz="1700" dirty="0">
                <a:solidFill>
                  <a:srgbClr val="000000"/>
                </a:solidFill>
                <a:latin typeface="Arial"/>
                <a:ea typeface="Calibri"/>
              </a:rPr>
              <a:t>Flexible spaces for private meetings and group seminars</a:t>
            </a:r>
          </a:p>
          <a:p>
            <a:pPr marL="166688" indent="-166688">
              <a:lnSpc>
                <a:spcPct val="95000"/>
              </a:lnSpc>
              <a:spcAft>
                <a:spcPts val="600"/>
              </a:spcAft>
              <a:buClr>
                <a:schemeClr val="accent2"/>
              </a:buClr>
              <a:buSzPct val="90000"/>
              <a:buFont typeface="Arial" pitchFamily="34" charset="0"/>
              <a:buChar char="•"/>
              <a:defRPr/>
            </a:pPr>
            <a:r>
              <a:rPr lang="en-US" sz="1700" dirty="0">
                <a:solidFill>
                  <a:srgbClr val="000000"/>
                </a:solidFill>
                <a:latin typeface="Arial"/>
                <a:ea typeface="Calibri"/>
              </a:rPr>
              <a:t>Access to online and digital media</a:t>
            </a:r>
          </a:p>
          <a:p>
            <a:pPr marL="166688" indent="-166688">
              <a:lnSpc>
                <a:spcPct val="95000"/>
              </a:lnSpc>
              <a:spcAft>
                <a:spcPts val="600"/>
              </a:spcAft>
              <a:buClr>
                <a:schemeClr val="accent2"/>
              </a:buClr>
              <a:buSzPct val="90000"/>
              <a:buFont typeface="Arial" pitchFamily="34" charset="0"/>
              <a:buChar char="•"/>
              <a:defRPr/>
            </a:pPr>
            <a:r>
              <a:rPr lang="en-US" sz="1700" dirty="0">
                <a:solidFill>
                  <a:srgbClr val="000000"/>
                </a:solidFill>
                <a:latin typeface="Arial"/>
                <a:ea typeface="Calibri"/>
              </a:rPr>
              <a:t>Instantly recognize patients with clinic analytics &amp; mobile check-in</a:t>
            </a:r>
          </a:p>
        </p:txBody>
      </p:sp>
      <p:grpSp>
        <p:nvGrpSpPr>
          <p:cNvPr id="18" name="Group 17"/>
          <p:cNvGrpSpPr/>
          <p:nvPr/>
        </p:nvGrpSpPr>
        <p:grpSpPr>
          <a:xfrm>
            <a:off x="3385457" y="2713470"/>
            <a:ext cx="1741714" cy="923330"/>
            <a:chOff x="3385457" y="3267670"/>
            <a:chExt cx="1741714" cy="923330"/>
          </a:xfrm>
        </p:grpSpPr>
        <p:sp>
          <p:nvSpPr>
            <p:cNvPr id="19" name="Left Arrow 18"/>
            <p:cNvSpPr/>
            <p:nvPr/>
          </p:nvSpPr>
          <p:spPr>
            <a:xfrm>
              <a:off x="3385457" y="3418115"/>
              <a:ext cx="1741714" cy="696685"/>
            </a:xfrm>
            <a:prstGeom prst="leftArrow">
              <a:avLst/>
            </a:prstGeom>
            <a:solidFill>
              <a:schemeClr val="accent2">
                <a:lumMod val="40000"/>
                <a:lumOff val="60000"/>
                <a:alpha val="54000"/>
              </a:schemeClr>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dirty="0">
                <a:solidFill>
                  <a:srgbClr val="0071A0"/>
                </a:solidFill>
                <a:latin typeface="Arial"/>
              </a:endParaRPr>
            </a:p>
          </p:txBody>
        </p:sp>
        <p:sp>
          <p:nvSpPr>
            <p:cNvPr id="20" name="TextBox 19"/>
            <p:cNvSpPr txBox="1"/>
            <p:nvPr/>
          </p:nvSpPr>
          <p:spPr>
            <a:xfrm>
              <a:off x="3537856" y="3267670"/>
              <a:ext cx="1589314" cy="923330"/>
            </a:xfrm>
            <a:prstGeom prst="rect">
              <a:avLst/>
            </a:prstGeom>
            <a:noFill/>
          </p:spPr>
          <p:txBody>
            <a:bodyPr wrap="square" rtlCol="0">
              <a:spAutoFit/>
            </a:bodyPr>
            <a:lstStyle/>
            <a:p>
              <a:pPr algn="ctr"/>
              <a:r>
                <a:rPr lang="en-US" dirty="0">
                  <a:solidFill>
                    <a:schemeClr val="accent2"/>
                  </a:solidFill>
                  <a:latin typeface="Arial"/>
                  <a:cs typeface="Arial" pitchFamily="34" charset="0"/>
                </a:rPr>
                <a:t>“Take the Hospital to the Internet”</a:t>
              </a:r>
            </a:p>
          </p:txBody>
        </p:sp>
      </p:grpSp>
      <p:grpSp>
        <p:nvGrpSpPr>
          <p:cNvPr id="21" name="Group 20"/>
          <p:cNvGrpSpPr/>
          <p:nvPr/>
        </p:nvGrpSpPr>
        <p:grpSpPr>
          <a:xfrm>
            <a:off x="3439886" y="3900120"/>
            <a:ext cx="1741714" cy="923330"/>
            <a:chOff x="3439886" y="4454320"/>
            <a:chExt cx="1741714" cy="923330"/>
          </a:xfrm>
        </p:grpSpPr>
        <p:sp>
          <p:nvSpPr>
            <p:cNvPr id="22" name="Left Arrow 21"/>
            <p:cNvSpPr/>
            <p:nvPr/>
          </p:nvSpPr>
          <p:spPr>
            <a:xfrm flipH="1">
              <a:off x="3439886" y="4582903"/>
              <a:ext cx="1741714" cy="696685"/>
            </a:xfrm>
            <a:prstGeom prst="leftArrow">
              <a:avLst/>
            </a:prstGeom>
            <a:solidFill>
              <a:schemeClr val="accent2">
                <a:lumMod val="40000"/>
                <a:lumOff val="60000"/>
                <a:alpha val="54000"/>
              </a:schemeClr>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dirty="0">
                <a:solidFill>
                  <a:srgbClr val="0071A0"/>
                </a:solidFill>
                <a:latin typeface="Arial"/>
              </a:endParaRPr>
            </a:p>
          </p:txBody>
        </p:sp>
        <p:sp>
          <p:nvSpPr>
            <p:cNvPr id="23" name="TextBox 22"/>
            <p:cNvSpPr txBox="1"/>
            <p:nvPr/>
          </p:nvSpPr>
          <p:spPr>
            <a:xfrm>
              <a:off x="3537852" y="4454320"/>
              <a:ext cx="1589314" cy="923330"/>
            </a:xfrm>
            <a:prstGeom prst="rect">
              <a:avLst/>
            </a:prstGeom>
            <a:noFill/>
          </p:spPr>
          <p:txBody>
            <a:bodyPr wrap="square" rtlCol="0">
              <a:spAutoFit/>
            </a:bodyPr>
            <a:lstStyle/>
            <a:p>
              <a:pPr algn="ctr"/>
              <a:r>
                <a:rPr lang="en-US" dirty="0">
                  <a:solidFill>
                    <a:schemeClr val="accent2"/>
                  </a:solidFill>
                  <a:latin typeface="Arial"/>
                  <a:cs typeface="Arial" pitchFamily="34" charset="0"/>
                </a:rPr>
                <a:t>“</a:t>
              </a:r>
              <a:r>
                <a:rPr lang="en-US" dirty="0">
                  <a:solidFill>
                    <a:schemeClr val="accent2"/>
                  </a:solidFill>
                  <a:latin typeface="Arial" pitchFamily="34" charset="0"/>
                  <a:cs typeface="Arial" pitchFamily="34" charset="0"/>
                </a:rPr>
                <a:t>Bring the Internet to the Hospital”</a:t>
              </a:r>
            </a:p>
          </p:txBody>
        </p:sp>
      </p:grpSp>
      <p:grpSp>
        <p:nvGrpSpPr>
          <p:cNvPr id="5" name="Group 4"/>
          <p:cNvGrpSpPr/>
          <p:nvPr/>
        </p:nvGrpSpPr>
        <p:grpSpPr>
          <a:xfrm>
            <a:off x="1981200" y="1053231"/>
            <a:ext cx="2110740" cy="1676400"/>
            <a:chOff x="1981200" y="935175"/>
            <a:chExt cx="2110740" cy="1676400"/>
          </a:xfrm>
        </p:grpSpPr>
        <p:pic>
          <p:nvPicPr>
            <p:cNvPr id="25" name="Picture 2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981200" y="935175"/>
              <a:ext cx="1693913" cy="1295400"/>
            </a:xfrm>
            <a:prstGeom prst="rect">
              <a:avLst/>
            </a:prstGeom>
          </p:spPr>
        </p:pic>
        <p:pic>
          <p:nvPicPr>
            <p:cNvPr id="28" name="Picture 2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971800" y="1722575"/>
              <a:ext cx="1120140" cy="889000"/>
            </a:xfrm>
            <a:prstGeom prst="rect">
              <a:avLst/>
            </a:prstGeom>
          </p:spPr>
        </p:pic>
      </p:grpSp>
      <p:grpSp>
        <p:nvGrpSpPr>
          <p:cNvPr id="4" name="Group 3"/>
          <p:cNvGrpSpPr>
            <a:grpSpLocks noChangeAspect="1"/>
          </p:cNvGrpSpPr>
          <p:nvPr/>
        </p:nvGrpSpPr>
        <p:grpSpPr>
          <a:xfrm>
            <a:off x="6219506" y="1020613"/>
            <a:ext cx="2333975" cy="1741637"/>
            <a:chOff x="6324600" y="497304"/>
            <a:chExt cx="2819400" cy="2103866"/>
          </a:xfrm>
        </p:grpSpPr>
        <p:pic>
          <p:nvPicPr>
            <p:cNvPr id="24" name="Picture 2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781800" y="762000"/>
              <a:ext cx="1816100" cy="1117600"/>
            </a:xfrm>
            <a:prstGeom prst="rect">
              <a:avLst/>
            </a:prstGeom>
          </p:spPr>
        </p:pic>
        <p:pic>
          <p:nvPicPr>
            <p:cNvPr id="26" name="Picture 25" descr="Picture1.pn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flipH="1">
              <a:off x="7730136" y="1295400"/>
              <a:ext cx="1413864" cy="1305770"/>
            </a:xfrm>
            <a:prstGeom prst="rect">
              <a:avLst/>
            </a:prstGeom>
            <a:effectLst>
              <a:outerShdw blurRad="50800" dist="38100" dir="8100000" algn="tr" rotWithShape="0">
                <a:prstClr val="black">
                  <a:alpha val="40000"/>
                </a:prstClr>
              </a:outerShdw>
            </a:effectLst>
          </p:spPr>
        </p:pic>
        <p:pic>
          <p:nvPicPr>
            <p:cNvPr id="27" name="Content Placeholder 3" descr="Screen Shot 2012-06-14 at 9.41.20 AM.png"/>
            <p:cNvPicPr>
              <a:picLocks noChangeAspect="1"/>
            </p:cNvPicPr>
            <p:nvPr/>
          </p:nvPicPr>
          <p:blipFill>
            <a:blip r:embed="rId7" cstate="email">
              <a:extLst>
                <a:ext uri="{28A0092B-C50C-407E-A947-70E740481C1C}">
                  <a14:useLocalDpi xmlns:a14="http://schemas.microsoft.com/office/drawing/2010/main"/>
                </a:ext>
              </a:extLst>
            </a:blip>
            <a:srcRect l="-24143" r="-24143"/>
            <a:stretch>
              <a:fillRect/>
            </a:stretch>
          </p:blipFill>
          <p:spPr>
            <a:xfrm>
              <a:off x="6324600" y="1676400"/>
              <a:ext cx="1155265" cy="547355"/>
            </a:xfrm>
            <a:prstGeom prst="rect">
              <a:avLst/>
            </a:prstGeom>
            <a:ln>
              <a:noFill/>
            </a:ln>
            <a:effectLst>
              <a:outerShdw blurRad="292100" dist="139700" dir="2700000" algn="tl" rotWithShape="0">
                <a:srgbClr val="333333">
                  <a:alpha val="65000"/>
                </a:srgbClr>
              </a:outerShdw>
            </a:effectLst>
          </p:spPr>
        </p:pic>
        <p:grpSp>
          <p:nvGrpSpPr>
            <p:cNvPr id="29" name="Group 28"/>
            <p:cNvGrpSpPr/>
            <p:nvPr/>
          </p:nvGrpSpPr>
          <p:grpSpPr>
            <a:xfrm>
              <a:off x="7240392" y="497304"/>
              <a:ext cx="954802" cy="129265"/>
              <a:chOff x="3421579" y="675147"/>
              <a:chExt cx="2247825" cy="304320"/>
            </a:xfrm>
          </p:grpSpPr>
          <p:grpSp>
            <p:nvGrpSpPr>
              <p:cNvPr id="30" name="Group 115"/>
              <p:cNvGrpSpPr>
                <a:grpSpLocks/>
              </p:cNvGrpSpPr>
              <p:nvPr/>
            </p:nvGrpSpPr>
            <p:grpSpPr bwMode="auto">
              <a:xfrm>
                <a:off x="3421579" y="675147"/>
                <a:ext cx="211658" cy="304320"/>
                <a:chOff x="4636932" y="1924394"/>
                <a:chExt cx="570725" cy="889678"/>
              </a:xfrm>
            </p:grpSpPr>
            <p:sp>
              <p:nvSpPr>
                <p:cNvPr id="67" name="Freeform 62"/>
                <p:cNvSpPr>
                  <a:spLocks/>
                </p:cNvSpPr>
                <p:nvPr/>
              </p:nvSpPr>
              <p:spPr bwMode="auto">
                <a:xfrm>
                  <a:off x="4636932" y="1924394"/>
                  <a:ext cx="570725" cy="889678"/>
                </a:xfrm>
                <a:custGeom>
                  <a:avLst/>
                  <a:gdLst/>
                  <a:ahLst/>
                  <a:cxnLst>
                    <a:cxn ang="0">
                      <a:pos x="94" y="119"/>
                    </a:cxn>
                    <a:cxn ang="0">
                      <a:pos x="85" y="160"/>
                    </a:cxn>
                    <a:cxn ang="0">
                      <a:pos x="97" y="167"/>
                    </a:cxn>
                    <a:cxn ang="0">
                      <a:pos x="107" y="119"/>
                    </a:cxn>
                    <a:cxn ang="0">
                      <a:pos x="0" y="0"/>
                    </a:cxn>
                    <a:cxn ang="0">
                      <a:pos x="0" y="13"/>
                    </a:cxn>
                    <a:cxn ang="0">
                      <a:pos x="94" y="119"/>
                    </a:cxn>
                  </a:cxnLst>
                  <a:rect l="0" t="0" r="r" b="b"/>
                  <a:pathLst>
                    <a:path w="107" h="167">
                      <a:moveTo>
                        <a:pt x="94" y="119"/>
                      </a:moveTo>
                      <a:cubicBezTo>
                        <a:pt x="94" y="134"/>
                        <a:pt x="91" y="147"/>
                        <a:pt x="85" y="160"/>
                      </a:cubicBezTo>
                      <a:cubicBezTo>
                        <a:pt x="97" y="167"/>
                        <a:pt x="97" y="167"/>
                        <a:pt x="97" y="167"/>
                      </a:cubicBezTo>
                      <a:cubicBezTo>
                        <a:pt x="104" y="152"/>
                        <a:pt x="107" y="136"/>
                        <a:pt x="107" y="119"/>
                      </a:cubicBezTo>
                      <a:cubicBezTo>
                        <a:pt x="107" y="57"/>
                        <a:pt x="60" y="6"/>
                        <a:pt x="0" y="0"/>
                      </a:cubicBezTo>
                      <a:cubicBezTo>
                        <a:pt x="0" y="13"/>
                        <a:pt x="0" y="13"/>
                        <a:pt x="0" y="13"/>
                      </a:cubicBezTo>
                      <a:cubicBezTo>
                        <a:pt x="53" y="20"/>
                        <a:pt x="94" y="64"/>
                        <a:pt x="94" y="119"/>
                      </a:cubicBezTo>
                    </a:path>
                  </a:pathLst>
                </a:custGeom>
                <a:solidFill>
                  <a:srgbClr val="FFFFFF">
                    <a:alpha val="23000"/>
                  </a:srgbClr>
                </a:solidFill>
                <a:ln>
                  <a:noFill/>
                </a:ln>
                <a:effectLst>
                  <a:outerShdw blurRad="63500" sx="102000" sy="102000" algn="ctr" rotWithShape="0">
                    <a:srgbClr val="702D89">
                      <a:alpha val="60000"/>
                    </a:srgbClr>
                  </a:outerShdw>
                </a:effectLst>
              </p:spPr>
              <p:txBody>
                <a:bodyPr/>
                <a:lstStyle/>
                <a:p>
                  <a:pPr defTabSz="914323">
                    <a:defRPr/>
                  </a:pPr>
                  <a:endParaRPr lang="en-US" sz="1400" kern="0" dirty="0">
                    <a:solidFill>
                      <a:srgbClr val="FFFFFF"/>
                    </a:solidFill>
                    <a:latin typeface="Arial"/>
                    <a:cs typeface="Arial" pitchFamily="34" charset="0"/>
                  </a:endParaRPr>
                </a:p>
              </p:txBody>
            </p:sp>
            <p:sp>
              <p:nvSpPr>
                <p:cNvPr id="61" name="Freeform 65"/>
                <p:cNvSpPr>
                  <a:spLocks/>
                </p:cNvSpPr>
                <p:nvPr/>
              </p:nvSpPr>
              <p:spPr bwMode="auto">
                <a:xfrm>
                  <a:off x="4636932" y="2068111"/>
                  <a:ext cx="427189" cy="677520"/>
                </a:xfrm>
                <a:custGeom>
                  <a:avLst/>
                  <a:gdLst/>
                  <a:ahLst/>
                  <a:cxnLst>
                    <a:cxn ang="0">
                      <a:pos x="0" y="0"/>
                    </a:cxn>
                    <a:cxn ang="0">
                      <a:pos x="0" y="13"/>
                    </a:cxn>
                    <a:cxn ang="0">
                      <a:pos x="67" y="92"/>
                    </a:cxn>
                    <a:cxn ang="0">
                      <a:pos x="62" y="120"/>
                    </a:cxn>
                    <a:cxn ang="0">
                      <a:pos x="74" y="127"/>
                    </a:cxn>
                    <a:cxn ang="0">
                      <a:pos x="80" y="92"/>
                    </a:cxn>
                    <a:cxn ang="0">
                      <a:pos x="0" y="0"/>
                    </a:cxn>
                  </a:cxnLst>
                  <a:rect l="0" t="0" r="r" b="b"/>
                  <a:pathLst>
                    <a:path w="80" h="127">
                      <a:moveTo>
                        <a:pt x="0" y="0"/>
                      </a:moveTo>
                      <a:cubicBezTo>
                        <a:pt x="0" y="13"/>
                        <a:pt x="0" y="13"/>
                        <a:pt x="0" y="13"/>
                      </a:cubicBezTo>
                      <a:cubicBezTo>
                        <a:pt x="38" y="19"/>
                        <a:pt x="67" y="52"/>
                        <a:pt x="67" y="92"/>
                      </a:cubicBezTo>
                      <a:cubicBezTo>
                        <a:pt x="67" y="102"/>
                        <a:pt x="65" y="111"/>
                        <a:pt x="62" y="120"/>
                      </a:cubicBezTo>
                      <a:cubicBezTo>
                        <a:pt x="74" y="127"/>
                        <a:pt x="74" y="127"/>
                        <a:pt x="74" y="127"/>
                      </a:cubicBezTo>
                      <a:cubicBezTo>
                        <a:pt x="78" y="116"/>
                        <a:pt x="80" y="104"/>
                        <a:pt x="80" y="92"/>
                      </a:cubicBezTo>
                      <a:cubicBezTo>
                        <a:pt x="80" y="45"/>
                        <a:pt x="46" y="6"/>
                        <a:pt x="0" y="0"/>
                      </a:cubicBezTo>
                    </a:path>
                  </a:pathLst>
                </a:custGeom>
                <a:solidFill>
                  <a:srgbClr val="FFFFFF">
                    <a:alpha val="51000"/>
                  </a:srgbClr>
                </a:solidFill>
                <a:ln>
                  <a:noFill/>
                </a:ln>
                <a:effectLst>
                  <a:outerShdw blurRad="63500" sx="102000" sy="102000" algn="ctr" rotWithShape="0">
                    <a:srgbClr val="702D89">
                      <a:alpha val="60000"/>
                    </a:srgbClr>
                  </a:outerShdw>
                </a:effectLst>
              </p:spPr>
              <p:txBody>
                <a:bodyPr/>
                <a:lstStyle/>
                <a:p>
                  <a:pPr defTabSz="914323">
                    <a:defRPr/>
                  </a:pPr>
                  <a:endParaRPr lang="en-US" sz="1400" kern="0" dirty="0">
                    <a:solidFill>
                      <a:srgbClr val="FFFFFF"/>
                    </a:solidFill>
                    <a:latin typeface="Arial"/>
                    <a:cs typeface="Arial" pitchFamily="34" charset="0"/>
                  </a:endParaRPr>
                </a:p>
              </p:txBody>
            </p:sp>
          </p:grpSp>
          <p:grpSp>
            <p:nvGrpSpPr>
              <p:cNvPr id="32" name="Group 104"/>
              <p:cNvGrpSpPr>
                <a:grpSpLocks/>
              </p:cNvGrpSpPr>
              <p:nvPr/>
            </p:nvGrpSpPr>
            <p:grpSpPr bwMode="auto">
              <a:xfrm>
                <a:off x="5547732" y="788685"/>
                <a:ext cx="121672" cy="59694"/>
                <a:chOff x="4411378" y="2256308"/>
                <a:chExt cx="328082" cy="174514"/>
              </a:xfrm>
            </p:grpSpPr>
            <p:sp>
              <p:nvSpPr>
                <p:cNvPr id="35" name="Freeform 34"/>
                <p:cNvSpPr>
                  <a:spLocks/>
                </p:cNvSpPr>
                <p:nvPr/>
              </p:nvSpPr>
              <p:spPr bwMode="auto">
                <a:xfrm>
                  <a:off x="4411378" y="2256308"/>
                  <a:ext cx="328082" cy="112921"/>
                </a:xfrm>
                <a:custGeom>
                  <a:avLst/>
                  <a:gdLst>
                    <a:gd name="T0" fmla="*/ 0 w 2590"/>
                    <a:gd name="T1" fmla="*/ 542 h 773"/>
                    <a:gd name="T2" fmla="*/ 231 w 2590"/>
                    <a:gd name="T3" fmla="*/ 773 h 773"/>
                    <a:gd name="T4" fmla="*/ 1295 w 2590"/>
                    <a:gd name="T5" fmla="*/ 327 h 773"/>
                    <a:gd name="T6" fmla="*/ 2359 w 2590"/>
                    <a:gd name="T7" fmla="*/ 773 h 773"/>
                    <a:gd name="T8" fmla="*/ 2590 w 2590"/>
                    <a:gd name="T9" fmla="*/ 542 h 773"/>
                    <a:gd name="T10" fmla="*/ 1295 w 2590"/>
                    <a:gd name="T11" fmla="*/ 0 h 773"/>
                    <a:gd name="T12" fmla="*/ 0 w 2590"/>
                    <a:gd name="T13" fmla="*/ 542 h 773"/>
                  </a:gdLst>
                  <a:ahLst/>
                  <a:cxnLst>
                    <a:cxn ang="0">
                      <a:pos x="T0" y="T1"/>
                    </a:cxn>
                    <a:cxn ang="0">
                      <a:pos x="T2" y="T3"/>
                    </a:cxn>
                    <a:cxn ang="0">
                      <a:pos x="T4" y="T5"/>
                    </a:cxn>
                    <a:cxn ang="0">
                      <a:pos x="T6" y="T7"/>
                    </a:cxn>
                    <a:cxn ang="0">
                      <a:pos x="T8" y="T9"/>
                    </a:cxn>
                    <a:cxn ang="0">
                      <a:pos x="T10" y="T11"/>
                    </a:cxn>
                    <a:cxn ang="0">
                      <a:pos x="T12" y="T13"/>
                    </a:cxn>
                  </a:cxnLst>
                  <a:rect l="0" t="0" r="r" b="b"/>
                  <a:pathLst>
                    <a:path w="2590" h="773">
                      <a:moveTo>
                        <a:pt x="0" y="542"/>
                      </a:moveTo>
                      <a:cubicBezTo>
                        <a:pt x="231" y="773"/>
                        <a:pt x="231" y="773"/>
                        <a:pt x="231" y="773"/>
                      </a:cubicBezTo>
                      <a:cubicBezTo>
                        <a:pt x="502" y="497"/>
                        <a:pt x="879" y="327"/>
                        <a:pt x="1295" y="327"/>
                      </a:cubicBezTo>
                      <a:cubicBezTo>
                        <a:pt x="1711" y="327"/>
                        <a:pt x="2088" y="497"/>
                        <a:pt x="2359" y="773"/>
                      </a:cubicBezTo>
                      <a:cubicBezTo>
                        <a:pt x="2590" y="542"/>
                        <a:pt x="2590" y="542"/>
                        <a:pt x="2590" y="542"/>
                      </a:cubicBezTo>
                      <a:cubicBezTo>
                        <a:pt x="2260" y="207"/>
                        <a:pt x="1801" y="0"/>
                        <a:pt x="1295" y="0"/>
                      </a:cubicBezTo>
                      <a:cubicBezTo>
                        <a:pt x="789" y="0"/>
                        <a:pt x="330" y="207"/>
                        <a:pt x="0" y="542"/>
                      </a:cubicBezTo>
                      <a:close/>
                    </a:path>
                  </a:pathLst>
                </a:custGeom>
                <a:solidFill>
                  <a:srgbClr val="FFFFFF"/>
                </a:solidFill>
                <a:ln>
                  <a:noFill/>
                </a:ln>
                <a:effectLst>
                  <a:outerShdw blurRad="63500" sx="102000" sy="102000" algn="ctr" rotWithShape="0">
                    <a:srgbClr val="702D89">
                      <a:alpha val="60000"/>
                    </a:srgbClr>
                  </a:outerShdw>
                </a:effectLst>
                <a:extLst/>
              </p:spPr>
              <p:txBody>
                <a:bodyPr/>
                <a:lstStyle/>
                <a:p>
                  <a:pPr defTabSz="914323">
                    <a:defRPr/>
                  </a:pPr>
                  <a:endParaRPr lang="en-US" sz="1400" kern="0" dirty="0">
                    <a:solidFill>
                      <a:srgbClr val="FFFFFF"/>
                    </a:solidFill>
                    <a:latin typeface="Arial"/>
                    <a:cs typeface="Arial" pitchFamily="34" charset="0"/>
                  </a:endParaRPr>
                </a:p>
              </p:txBody>
            </p:sp>
            <p:sp>
              <p:nvSpPr>
                <p:cNvPr id="36" name="Freeform 35"/>
                <p:cNvSpPr>
                  <a:spLocks/>
                </p:cNvSpPr>
                <p:nvPr/>
              </p:nvSpPr>
              <p:spPr bwMode="auto">
                <a:xfrm>
                  <a:off x="4469474" y="2348698"/>
                  <a:ext cx="211886" cy="82124"/>
                </a:xfrm>
                <a:custGeom>
                  <a:avLst/>
                  <a:gdLst>
                    <a:gd name="T0" fmla="*/ 0 w 1666"/>
                    <a:gd name="T1" fmla="*/ 350 h 581"/>
                    <a:gd name="T2" fmla="*/ 231 w 1666"/>
                    <a:gd name="T3" fmla="*/ 581 h 581"/>
                    <a:gd name="T4" fmla="*/ 231 w 1666"/>
                    <a:gd name="T5" fmla="*/ 581 h 581"/>
                    <a:gd name="T6" fmla="*/ 790 w 1666"/>
                    <a:gd name="T7" fmla="*/ 328 h 581"/>
                    <a:gd name="T8" fmla="*/ 833 w 1666"/>
                    <a:gd name="T9" fmla="*/ 327 h 581"/>
                    <a:gd name="T10" fmla="*/ 876 w 1666"/>
                    <a:gd name="T11" fmla="*/ 328 h 581"/>
                    <a:gd name="T12" fmla="*/ 1436 w 1666"/>
                    <a:gd name="T13" fmla="*/ 581 h 581"/>
                    <a:gd name="T14" fmla="*/ 1436 w 1666"/>
                    <a:gd name="T15" fmla="*/ 581 h 581"/>
                    <a:gd name="T16" fmla="*/ 1666 w 1666"/>
                    <a:gd name="T17" fmla="*/ 350 h 581"/>
                    <a:gd name="T18" fmla="*/ 833 w 1666"/>
                    <a:gd name="T19" fmla="*/ 0 h 581"/>
                    <a:gd name="T20" fmla="*/ 0 w 1666"/>
                    <a:gd name="T21" fmla="*/ 350 h 5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66" h="581">
                      <a:moveTo>
                        <a:pt x="0" y="350"/>
                      </a:moveTo>
                      <a:cubicBezTo>
                        <a:pt x="231" y="581"/>
                        <a:pt x="231" y="581"/>
                        <a:pt x="231" y="581"/>
                      </a:cubicBezTo>
                      <a:cubicBezTo>
                        <a:pt x="231" y="581"/>
                        <a:pt x="231" y="581"/>
                        <a:pt x="231" y="581"/>
                      </a:cubicBezTo>
                      <a:cubicBezTo>
                        <a:pt x="374" y="434"/>
                        <a:pt x="571" y="339"/>
                        <a:pt x="790" y="328"/>
                      </a:cubicBezTo>
                      <a:cubicBezTo>
                        <a:pt x="804" y="327"/>
                        <a:pt x="819" y="327"/>
                        <a:pt x="833" y="327"/>
                      </a:cubicBezTo>
                      <a:cubicBezTo>
                        <a:pt x="848" y="327"/>
                        <a:pt x="862" y="327"/>
                        <a:pt x="876" y="328"/>
                      </a:cubicBezTo>
                      <a:cubicBezTo>
                        <a:pt x="1095" y="339"/>
                        <a:pt x="1292" y="434"/>
                        <a:pt x="1436" y="581"/>
                      </a:cubicBezTo>
                      <a:cubicBezTo>
                        <a:pt x="1436" y="581"/>
                        <a:pt x="1436" y="581"/>
                        <a:pt x="1436" y="581"/>
                      </a:cubicBezTo>
                      <a:cubicBezTo>
                        <a:pt x="1666" y="350"/>
                        <a:pt x="1666" y="350"/>
                        <a:pt x="1666" y="350"/>
                      </a:cubicBezTo>
                      <a:cubicBezTo>
                        <a:pt x="1454" y="135"/>
                        <a:pt x="1159" y="0"/>
                        <a:pt x="833" y="0"/>
                      </a:cubicBezTo>
                      <a:cubicBezTo>
                        <a:pt x="507" y="0"/>
                        <a:pt x="212" y="135"/>
                        <a:pt x="0" y="350"/>
                      </a:cubicBezTo>
                      <a:close/>
                    </a:path>
                  </a:pathLst>
                </a:custGeom>
                <a:solidFill>
                  <a:srgbClr val="FFFFFF"/>
                </a:solidFill>
                <a:ln>
                  <a:noFill/>
                </a:ln>
                <a:effectLst>
                  <a:outerShdw blurRad="63500" sx="102000" sy="102000" algn="ctr" rotWithShape="0">
                    <a:srgbClr val="702D89">
                      <a:alpha val="60000"/>
                    </a:srgbClr>
                  </a:outerShdw>
                </a:effectLst>
                <a:extLst/>
              </p:spPr>
              <p:txBody>
                <a:bodyPr/>
                <a:lstStyle/>
                <a:p>
                  <a:pPr defTabSz="914323">
                    <a:defRPr/>
                  </a:pPr>
                  <a:endParaRPr lang="en-US" sz="1400" kern="0" dirty="0">
                    <a:solidFill>
                      <a:srgbClr val="FFFFFF"/>
                    </a:solidFill>
                    <a:latin typeface="Arial"/>
                    <a:cs typeface="Arial" pitchFamily="34" charset="0"/>
                  </a:endParaRPr>
                </a:p>
              </p:txBody>
            </p:sp>
          </p:grpSp>
        </p:grpSp>
        <p:pic>
          <p:nvPicPr>
            <p:cNvPr id="72" name="Picture 71"/>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315200" y="1905000"/>
              <a:ext cx="476250" cy="381000"/>
            </a:xfrm>
            <a:prstGeom prst="rect">
              <a:avLst/>
            </a:prstGeom>
            <a:ln>
              <a:noFill/>
            </a:ln>
            <a:effectLst>
              <a:outerShdw blurRad="292100" dist="139700" dir="2700000" algn="tl" rotWithShape="0">
                <a:srgbClr val="333333">
                  <a:alpha val="65000"/>
                </a:srgbClr>
              </a:outerShdw>
            </a:effectLst>
          </p:spPr>
        </p:pic>
      </p:grpSp>
      <p:sp>
        <p:nvSpPr>
          <p:cNvPr id="2" name="Footer Placeholder 1"/>
          <p:cNvSpPr>
            <a:spLocks noGrp="1"/>
          </p:cNvSpPr>
          <p:nvPr>
            <p:ph type="ftr" sz="quarter" idx="11"/>
          </p:nvPr>
        </p:nvSpPr>
        <p:spPr/>
        <p:txBody>
          <a:bodyPr/>
          <a:lstStyle/>
          <a:p>
            <a:r>
              <a:rPr lang="en-US" smtClean="0">
                <a:solidFill>
                  <a:prstClr val="white">
                    <a:lumMod val="65000"/>
                  </a:prstClr>
                </a:solidFill>
              </a:rPr>
              <a:t>CaféX Communications Confidential © 2015 – All Rights Reserved. </a:t>
            </a:r>
            <a:endParaRPr lang="en-US" dirty="0">
              <a:solidFill>
                <a:prstClr val="white">
                  <a:lumMod val="65000"/>
                </a:prstClr>
              </a:solidFill>
            </a:endParaRPr>
          </a:p>
        </p:txBody>
      </p:sp>
      <p:sp>
        <p:nvSpPr>
          <p:cNvPr id="3" name="Slide Number Placeholder 2"/>
          <p:cNvSpPr>
            <a:spLocks noGrp="1"/>
          </p:cNvSpPr>
          <p:nvPr>
            <p:ph type="sldNum" sz="quarter" idx="12"/>
          </p:nvPr>
        </p:nvSpPr>
        <p:spPr/>
        <p:txBody>
          <a:bodyPr/>
          <a:lstStyle/>
          <a:p>
            <a:fld id="{0431C951-9D62-474D-B35D-66AB940D3B2F}" type="slidenum">
              <a:rPr lang="en-US" smtClean="0">
                <a:solidFill>
                  <a:prstClr val="white">
                    <a:lumMod val="65000"/>
                  </a:prstClr>
                </a:solidFill>
              </a:rPr>
              <a:pPr/>
              <a:t>75</a:t>
            </a:fld>
            <a:endParaRPr lang="en-US" dirty="0">
              <a:solidFill>
                <a:prstClr val="white">
                  <a:lumMod val="65000"/>
                </a:prstClr>
              </a:solidFill>
            </a:endParaRPr>
          </a:p>
        </p:txBody>
      </p:sp>
    </p:spTree>
    <p:extLst>
      <p:ext uri="{BB962C8B-B14F-4D97-AF65-F5344CB8AC3E}">
        <p14:creationId xmlns:p14="http://schemas.microsoft.com/office/powerpoint/2010/main" val="1401288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r>
              <a:rPr lang="en-US" dirty="0" smtClean="0"/>
              <a:t>Healthcare Trends </a:t>
            </a:r>
            <a:br>
              <a:rPr lang="en-US" dirty="0" smtClean="0"/>
            </a:br>
            <a:r>
              <a:rPr lang="en-US" sz="2400" dirty="0"/>
              <a:t>Connect to a Doctor from your iPad / iPhone for $40.00</a:t>
            </a:r>
            <a:endParaRPr lang="en-US" dirty="0"/>
          </a:p>
        </p:txBody>
      </p:sp>
      <p:pic>
        <p:nvPicPr>
          <p:cNvPr id="7" name="Picture 14" descr="CafeX"/>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485775" cy="25717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image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4375" y="1240051"/>
            <a:ext cx="2561154" cy="1935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image00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38626" y="1239123"/>
            <a:ext cx="2598299" cy="1937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image00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81123" y="2528656"/>
            <a:ext cx="2750058"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image00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953126" y="2528656"/>
            <a:ext cx="2754649"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p:cNvSpPr>
            <a:spLocks noGrp="1"/>
          </p:cNvSpPr>
          <p:nvPr>
            <p:ph type="ftr" sz="quarter" idx="11"/>
          </p:nvPr>
        </p:nvSpPr>
        <p:spPr/>
        <p:txBody>
          <a:bodyPr/>
          <a:lstStyle/>
          <a:p>
            <a:r>
              <a:rPr lang="en-US" smtClean="0">
                <a:solidFill>
                  <a:prstClr val="white">
                    <a:lumMod val="65000"/>
                  </a:prstClr>
                </a:solidFill>
              </a:rPr>
              <a:t>CaféX Communications Confidential © 2015 – All Rights Reserved. </a:t>
            </a:r>
            <a:endParaRPr lang="en-US" dirty="0">
              <a:solidFill>
                <a:prstClr val="white">
                  <a:lumMod val="65000"/>
                </a:prstClr>
              </a:solidFill>
            </a:endParaRPr>
          </a:p>
        </p:txBody>
      </p:sp>
      <p:sp>
        <p:nvSpPr>
          <p:cNvPr id="3" name="Slide Number Placeholder 2"/>
          <p:cNvSpPr>
            <a:spLocks noGrp="1"/>
          </p:cNvSpPr>
          <p:nvPr>
            <p:ph type="sldNum" sz="quarter" idx="12"/>
          </p:nvPr>
        </p:nvSpPr>
        <p:spPr/>
        <p:txBody>
          <a:bodyPr/>
          <a:lstStyle/>
          <a:p>
            <a:fld id="{0431C951-9D62-474D-B35D-66AB940D3B2F}" type="slidenum">
              <a:rPr lang="en-US" smtClean="0">
                <a:solidFill>
                  <a:prstClr val="white">
                    <a:lumMod val="65000"/>
                  </a:prstClr>
                </a:solidFill>
              </a:rPr>
              <a:pPr/>
              <a:t>76</a:t>
            </a:fld>
            <a:endParaRPr lang="en-US" dirty="0">
              <a:solidFill>
                <a:prstClr val="white">
                  <a:lumMod val="65000"/>
                </a:prstClr>
              </a:solidFill>
            </a:endParaRPr>
          </a:p>
        </p:txBody>
      </p:sp>
    </p:spTree>
    <p:extLst>
      <p:ext uri="{BB962C8B-B14F-4D97-AF65-F5344CB8AC3E}">
        <p14:creationId xmlns:p14="http://schemas.microsoft.com/office/powerpoint/2010/main" val="2032130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16"/>
          <p:cNvSpPr>
            <a:spLocks noGrp="1" noChangeArrowheads="1"/>
          </p:cNvSpPr>
          <p:nvPr>
            <p:ph type="title"/>
          </p:nvPr>
        </p:nvSpPr>
        <p:spPr>
          <a:xfrm>
            <a:off x="1363792" y="148684"/>
            <a:ext cx="8588861" cy="628650"/>
          </a:xfrm>
        </p:spPr>
        <p:txBody>
          <a:bodyPr/>
          <a:lstStyle/>
          <a:p>
            <a:pPr algn="l" eaLnBrk="1" hangingPunct="1"/>
            <a:r>
              <a:rPr sz="2800" dirty="0" smtClean="0">
                <a:latin typeface="Arial" charset="0"/>
                <a:cs typeface="Arial" charset="0"/>
              </a:rPr>
              <a:t>Visual Information Improves Patient Care</a:t>
            </a:r>
          </a:p>
        </p:txBody>
      </p:sp>
      <p:sp>
        <p:nvSpPr>
          <p:cNvPr id="56322" name="Rectangle 17"/>
          <p:cNvSpPr>
            <a:spLocks noGrp="1" noChangeArrowheads="1"/>
          </p:cNvSpPr>
          <p:nvPr>
            <p:ph idx="1"/>
          </p:nvPr>
        </p:nvSpPr>
        <p:spPr>
          <a:xfrm>
            <a:off x="279738" y="855634"/>
            <a:ext cx="5566879" cy="3082085"/>
          </a:xfrm>
        </p:spPr>
        <p:txBody>
          <a:bodyPr>
            <a:normAutofit fontScale="92500" lnSpcReduction="10000"/>
          </a:bodyPr>
          <a:lstStyle/>
          <a:p>
            <a:pPr eaLnBrk="1" hangingPunct="1"/>
            <a:r>
              <a:rPr sz="2000" dirty="0" smtClean="0">
                <a:latin typeface="Arial" charset="0"/>
                <a:cs typeface="Arial" charset="0"/>
              </a:rPr>
              <a:t>Video informed consent improved patient comprehension (78%) compared to verbal informed consent (65%) for knee arthroscopy</a:t>
            </a:r>
            <a:r>
              <a:rPr sz="2000" baseline="30000" dirty="0" smtClean="0">
                <a:latin typeface="Arial" charset="0"/>
                <a:cs typeface="Arial" charset="0"/>
              </a:rPr>
              <a:t>1  </a:t>
            </a:r>
          </a:p>
          <a:p>
            <a:pPr eaLnBrk="1" hangingPunct="1"/>
            <a:r>
              <a:rPr sz="2000" dirty="0" smtClean="0">
                <a:latin typeface="Arial" charset="0"/>
                <a:cs typeface="Arial" charset="0"/>
              </a:rPr>
              <a:t>Video chemotherapy education improved retention of information and management of side effects</a:t>
            </a:r>
            <a:r>
              <a:rPr sz="2000" baseline="30000" dirty="0" smtClean="0">
                <a:latin typeface="Arial" charset="0"/>
                <a:cs typeface="Arial" charset="0"/>
              </a:rPr>
              <a:t>2</a:t>
            </a:r>
          </a:p>
          <a:p>
            <a:pPr eaLnBrk="1" hangingPunct="1"/>
            <a:r>
              <a:rPr sz="2000" dirty="0" smtClean="0">
                <a:latin typeface="Arial" charset="0"/>
                <a:cs typeface="Arial" charset="0"/>
              </a:rPr>
              <a:t>Video improved sunscreen adherence and melanoma knowledge</a:t>
            </a:r>
            <a:r>
              <a:rPr sz="2000" baseline="30000" dirty="0" smtClean="0">
                <a:latin typeface="Arial" charset="0"/>
                <a:cs typeface="Arial" charset="0"/>
              </a:rPr>
              <a:t>3,4</a:t>
            </a:r>
          </a:p>
          <a:p>
            <a:pPr eaLnBrk="1" hangingPunct="1"/>
            <a:r>
              <a:rPr sz="2000" dirty="0" smtClean="0">
                <a:latin typeface="Arial" charset="0"/>
                <a:cs typeface="Arial" charset="0"/>
              </a:rPr>
              <a:t>Video educated heart failure patients had better self adherence</a:t>
            </a:r>
            <a:r>
              <a:rPr sz="2000" baseline="30000" dirty="0" smtClean="0">
                <a:latin typeface="Arial" charset="0"/>
                <a:cs typeface="Arial" charset="0"/>
              </a:rPr>
              <a:t>5</a:t>
            </a:r>
          </a:p>
          <a:p>
            <a:pPr eaLnBrk="1" hangingPunct="1"/>
            <a:endParaRPr sz="2000" baseline="30000" dirty="0" smtClean="0">
              <a:latin typeface="Arial" charset="0"/>
              <a:cs typeface="Arial" charset="0"/>
            </a:endParaRPr>
          </a:p>
          <a:p>
            <a:pPr eaLnBrk="1" hangingPunct="1"/>
            <a:endParaRPr dirty="0" smtClean="0">
              <a:latin typeface="Arial" charset="0"/>
              <a:cs typeface="Arial" charset="0"/>
            </a:endParaRPr>
          </a:p>
        </p:txBody>
      </p:sp>
      <p:pic>
        <p:nvPicPr>
          <p:cNvPr id="56323" name="Picture 19" descr="Picture5"/>
          <p:cNvPicPr>
            <a:picLocks noChangeAspect="1" noChangeArrowheads="1"/>
          </p:cNvPicPr>
          <p:nvPr/>
        </p:nvPicPr>
        <p:blipFill>
          <a:blip r:embed="rId3" cstate="print"/>
          <a:srcRect b="38461"/>
          <a:stretch>
            <a:fillRect/>
          </a:stretch>
        </p:blipFill>
        <p:spPr bwMode="auto">
          <a:xfrm>
            <a:off x="5945188" y="934641"/>
            <a:ext cx="2917825" cy="3876675"/>
          </a:xfrm>
          <a:prstGeom prst="rect">
            <a:avLst/>
          </a:prstGeom>
          <a:noFill/>
          <a:ln w="9525">
            <a:noFill/>
            <a:miter lim="800000"/>
            <a:headEnd/>
            <a:tailEnd/>
          </a:ln>
        </p:spPr>
      </p:pic>
      <p:sp>
        <p:nvSpPr>
          <p:cNvPr id="56324" name="TextBox 4"/>
          <p:cNvSpPr txBox="1">
            <a:spLocks noChangeArrowheads="1"/>
          </p:cNvSpPr>
          <p:nvPr/>
        </p:nvSpPr>
        <p:spPr bwMode="auto">
          <a:xfrm>
            <a:off x="193564" y="3638550"/>
            <a:ext cx="4891088" cy="1384995"/>
          </a:xfrm>
          <a:prstGeom prst="rect">
            <a:avLst/>
          </a:prstGeom>
          <a:noFill/>
          <a:ln w="9525">
            <a:noFill/>
            <a:miter lim="800000"/>
            <a:headEnd/>
            <a:tailEnd/>
          </a:ln>
        </p:spPr>
        <p:txBody>
          <a:bodyPr>
            <a:spAutoFit/>
          </a:bodyPr>
          <a:lstStyle/>
          <a:p>
            <a:r>
              <a:rPr lang="en-US" sz="1200" dirty="0">
                <a:cs typeface="Arial" charset="0"/>
              </a:rPr>
              <a:t>Source: </a:t>
            </a:r>
          </a:p>
          <a:p>
            <a:r>
              <a:rPr lang="en-US" sz="1200" dirty="0">
                <a:cs typeface="Arial" charset="0"/>
              </a:rPr>
              <a:t>1 </a:t>
            </a:r>
            <a:r>
              <a:rPr lang="en-US" sz="1200" dirty="0" err="1">
                <a:cs typeface="Arial" charset="0"/>
              </a:rPr>
              <a:t>Guttman</a:t>
            </a:r>
            <a:r>
              <a:rPr lang="en-US" sz="1200" dirty="0">
                <a:cs typeface="Arial" charset="0"/>
              </a:rPr>
              <a:t> D, et al. Arthroscopy ,June 2005</a:t>
            </a:r>
          </a:p>
          <a:p>
            <a:r>
              <a:rPr lang="en-US" sz="1200" dirty="0">
                <a:cs typeface="Arial" charset="0"/>
              </a:rPr>
              <a:t>2 </a:t>
            </a:r>
            <a:r>
              <a:rPr lang="en-US" sz="1200" dirty="0" err="1">
                <a:cs typeface="Arial" charset="0"/>
              </a:rPr>
              <a:t>Kinnare</a:t>
            </a:r>
            <a:r>
              <a:rPr lang="en-US" sz="1200" dirty="0">
                <a:cs typeface="Arial" charset="0"/>
              </a:rPr>
              <a:t> N, et al. European Journal of Cancer Care, July 2008</a:t>
            </a:r>
          </a:p>
          <a:p>
            <a:r>
              <a:rPr lang="en-US" sz="1200" dirty="0">
                <a:cs typeface="Arial" charset="0"/>
              </a:rPr>
              <a:t>3 </a:t>
            </a:r>
            <a:r>
              <a:rPr lang="en-US" sz="1200" dirty="0" err="1">
                <a:cs typeface="Arial" charset="0"/>
              </a:rPr>
              <a:t>Idriss</a:t>
            </a:r>
            <a:r>
              <a:rPr lang="en-US" sz="1200" dirty="0">
                <a:cs typeface="Arial" charset="0"/>
              </a:rPr>
              <a:t> NZ, et al .</a:t>
            </a:r>
            <a:r>
              <a:rPr lang="en-US" sz="1200" dirty="0" err="1">
                <a:cs typeface="Arial" charset="0"/>
              </a:rPr>
              <a:t>Telemed</a:t>
            </a:r>
            <a:r>
              <a:rPr lang="en-US" sz="1200" dirty="0">
                <a:cs typeface="Arial" charset="0"/>
              </a:rPr>
              <a:t> J E-Health, December 2009</a:t>
            </a:r>
          </a:p>
          <a:p>
            <a:r>
              <a:rPr lang="en-US" sz="1200" dirty="0">
                <a:cs typeface="Arial" charset="0"/>
              </a:rPr>
              <a:t>4 </a:t>
            </a:r>
            <a:r>
              <a:rPr lang="en-US" sz="1200" dirty="0" err="1">
                <a:cs typeface="Arial" charset="0"/>
              </a:rPr>
              <a:t>Loescher</a:t>
            </a:r>
            <a:r>
              <a:rPr lang="en-US" sz="1200" dirty="0">
                <a:cs typeface="Arial" charset="0"/>
              </a:rPr>
              <a:t> </a:t>
            </a:r>
            <a:r>
              <a:rPr lang="en-US" sz="1200" dirty="0" err="1">
                <a:cs typeface="Arial" charset="0"/>
              </a:rPr>
              <a:t>LJ</a:t>
            </a:r>
            <a:r>
              <a:rPr lang="en-US" sz="1200" dirty="0">
                <a:cs typeface="Arial" charset="0"/>
              </a:rPr>
              <a:t>, et al. Arch Dermatology, August  2010</a:t>
            </a:r>
          </a:p>
          <a:p>
            <a:r>
              <a:rPr lang="en-US" sz="1200" dirty="0">
                <a:cs typeface="Arial" charset="0"/>
              </a:rPr>
              <a:t>5 Albert, NM, et al. Patient Education Council , December  2007</a:t>
            </a:r>
          </a:p>
          <a:p>
            <a:endParaRPr lang="en-US" sz="1200" dirty="0">
              <a:latin typeface="Calibri" pitchFamily="34" charset="0"/>
            </a:endParaRPr>
          </a:p>
        </p:txBody>
      </p:sp>
      <p:sp>
        <p:nvSpPr>
          <p:cNvPr id="2" name="Footer Placeholder 1"/>
          <p:cNvSpPr>
            <a:spLocks noGrp="1"/>
          </p:cNvSpPr>
          <p:nvPr>
            <p:ph type="ftr" sz="quarter" idx="11"/>
          </p:nvPr>
        </p:nvSpPr>
        <p:spPr/>
        <p:txBody>
          <a:bodyPr/>
          <a:lstStyle/>
          <a:p>
            <a:r>
              <a:rPr lang="en-US" smtClean="0">
                <a:solidFill>
                  <a:prstClr val="white">
                    <a:lumMod val="65000"/>
                  </a:prstClr>
                </a:solidFill>
              </a:rPr>
              <a:t>CaféX Communications Confidential © 2015 – All Rights Reserved. </a:t>
            </a:r>
            <a:endParaRPr lang="en-US" dirty="0">
              <a:solidFill>
                <a:prstClr val="white">
                  <a:lumMod val="65000"/>
                </a:prstClr>
              </a:solidFill>
            </a:endParaRPr>
          </a:p>
        </p:txBody>
      </p:sp>
      <p:sp>
        <p:nvSpPr>
          <p:cNvPr id="3" name="Slide Number Placeholder 2"/>
          <p:cNvSpPr>
            <a:spLocks noGrp="1"/>
          </p:cNvSpPr>
          <p:nvPr>
            <p:ph type="sldNum" sz="quarter" idx="12"/>
          </p:nvPr>
        </p:nvSpPr>
        <p:spPr/>
        <p:txBody>
          <a:bodyPr/>
          <a:lstStyle/>
          <a:p>
            <a:fld id="{0431C951-9D62-474D-B35D-66AB940D3B2F}" type="slidenum">
              <a:rPr lang="en-US" smtClean="0">
                <a:solidFill>
                  <a:prstClr val="white">
                    <a:lumMod val="65000"/>
                  </a:prstClr>
                </a:solidFill>
              </a:rPr>
              <a:pPr/>
              <a:t>77</a:t>
            </a:fld>
            <a:endParaRPr lang="en-US" dirty="0">
              <a:solidFill>
                <a:prstClr val="white">
                  <a:lumMod val="65000"/>
                </a:prstClr>
              </a:solidFill>
            </a:endParaRPr>
          </a:p>
        </p:txBody>
      </p:sp>
    </p:spTree>
    <p:extLst>
      <p:ext uri="{BB962C8B-B14F-4D97-AF65-F5344CB8AC3E}">
        <p14:creationId xmlns:p14="http://schemas.microsoft.com/office/powerpoint/2010/main" val="3286874980"/>
      </p:ext>
    </p:extLst>
  </p:cSld>
  <p:clrMapOvr>
    <a:masterClrMapping/>
  </p:clrMapOvr>
  <p:transition spd="med"/>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a:spLocks noGrp="1"/>
          </p:cNvSpPr>
          <p:nvPr>
            <p:ph type="title"/>
          </p:nvPr>
        </p:nvSpPr>
        <p:spPr>
          <a:xfrm>
            <a:off x="1399479" y="8739"/>
            <a:ext cx="7758366" cy="852634"/>
          </a:xfrm>
        </p:spPr>
        <p:txBody>
          <a:bodyPr/>
          <a:lstStyle/>
          <a:p>
            <a:r>
              <a:rPr lang="en-US" sz="2400" b="1" dirty="0" smtClean="0"/>
              <a:t>Opportunity: Customers </a:t>
            </a:r>
            <a:r>
              <a:rPr lang="en-US" sz="2400" dirty="0" smtClean="0"/>
              <a:t>Demand </a:t>
            </a:r>
            <a:r>
              <a:rPr lang="en-US" sz="2400" b="1" dirty="0" smtClean="0"/>
              <a:t>More Convenient Access</a:t>
            </a:r>
            <a:br>
              <a:rPr lang="en-US" sz="2400" b="1" dirty="0" smtClean="0"/>
            </a:br>
            <a:r>
              <a:rPr lang="en-US" sz="2000" b="0" dirty="0" smtClean="0"/>
              <a:t>Top attributes </a:t>
            </a:r>
            <a:r>
              <a:rPr lang="en-US" sz="2000" b="0" dirty="0"/>
              <a:t>c</a:t>
            </a:r>
            <a:r>
              <a:rPr lang="en-US" sz="2000" b="0" dirty="0" smtClean="0"/>
              <a:t>onsumers </a:t>
            </a:r>
            <a:r>
              <a:rPr lang="en-US" sz="2000" b="0" dirty="0"/>
              <a:t>w</a:t>
            </a:r>
            <a:r>
              <a:rPr lang="en-US" sz="2000" b="0" dirty="0" smtClean="0"/>
              <a:t>ant from their healthcare provider</a:t>
            </a:r>
            <a:endParaRPr lang="en-US" sz="2000" b="1" dirty="0"/>
          </a:p>
        </p:txBody>
      </p:sp>
      <p:pic>
        <p:nvPicPr>
          <p:cNvPr id="6" name="Picture 5" descr="Virtual Banking Infographics.pn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914392" y="792167"/>
            <a:ext cx="7287498" cy="3964250"/>
          </a:xfrm>
          <a:prstGeom prst="rect">
            <a:avLst/>
          </a:prstGeom>
        </p:spPr>
      </p:pic>
      <p:sp>
        <p:nvSpPr>
          <p:cNvPr id="2" name="Footer Placeholder 1"/>
          <p:cNvSpPr>
            <a:spLocks noGrp="1"/>
          </p:cNvSpPr>
          <p:nvPr>
            <p:ph type="ftr" sz="quarter" idx="11"/>
          </p:nvPr>
        </p:nvSpPr>
        <p:spPr/>
        <p:txBody>
          <a:bodyPr/>
          <a:lstStyle/>
          <a:p>
            <a:r>
              <a:rPr lang="en-US" smtClean="0">
                <a:solidFill>
                  <a:prstClr val="white">
                    <a:lumMod val="65000"/>
                  </a:prstClr>
                </a:solidFill>
              </a:rPr>
              <a:t>CaféX Communications Confidential © 2015 – All Rights Reserved. </a:t>
            </a:r>
            <a:endParaRPr lang="en-US" dirty="0">
              <a:solidFill>
                <a:prstClr val="white">
                  <a:lumMod val="65000"/>
                </a:prstClr>
              </a:solidFill>
            </a:endParaRPr>
          </a:p>
        </p:txBody>
      </p:sp>
      <p:sp>
        <p:nvSpPr>
          <p:cNvPr id="3" name="Slide Number Placeholder 2"/>
          <p:cNvSpPr>
            <a:spLocks noGrp="1"/>
          </p:cNvSpPr>
          <p:nvPr>
            <p:ph type="sldNum" sz="quarter" idx="12"/>
          </p:nvPr>
        </p:nvSpPr>
        <p:spPr/>
        <p:txBody>
          <a:bodyPr/>
          <a:lstStyle/>
          <a:p>
            <a:fld id="{0431C951-9D62-474D-B35D-66AB940D3B2F}" type="slidenum">
              <a:rPr lang="en-US" smtClean="0">
                <a:solidFill>
                  <a:prstClr val="white">
                    <a:lumMod val="65000"/>
                  </a:prstClr>
                </a:solidFill>
              </a:rPr>
              <a:pPr/>
              <a:t>78</a:t>
            </a:fld>
            <a:endParaRPr lang="en-US" dirty="0">
              <a:solidFill>
                <a:prstClr val="white">
                  <a:lumMod val="65000"/>
                </a:prstClr>
              </a:solidFill>
            </a:endParaRPr>
          </a:p>
        </p:txBody>
      </p:sp>
    </p:spTree>
    <p:extLst>
      <p:ext uri="{BB962C8B-B14F-4D97-AF65-F5344CB8AC3E}">
        <p14:creationId xmlns:p14="http://schemas.microsoft.com/office/powerpoint/2010/main" val="972333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Oval 24"/>
          <p:cNvSpPr/>
          <p:nvPr/>
        </p:nvSpPr>
        <p:spPr>
          <a:xfrm>
            <a:off x="5224986" y="547164"/>
            <a:ext cx="1795986" cy="1795986"/>
          </a:xfrm>
          <a:prstGeom prst="ellipse">
            <a:avLst/>
          </a:prstGeom>
          <a:solidFill>
            <a:schemeClr val="accent2">
              <a:lumMod val="20000"/>
              <a:lumOff val="80000"/>
            </a:schemeClr>
          </a:solidFill>
          <a:ln w="57150"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2" name="Oval 21"/>
          <p:cNvSpPr/>
          <p:nvPr/>
        </p:nvSpPr>
        <p:spPr>
          <a:xfrm>
            <a:off x="4876800" y="666750"/>
            <a:ext cx="1795986" cy="1795986"/>
          </a:xfrm>
          <a:prstGeom prst="ellipse">
            <a:avLst/>
          </a:prstGeom>
          <a:solidFill>
            <a:schemeClr val="accent2">
              <a:lumMod val="20000"/>
              <a:lumOff val="80000"/>
            </a:schemeClr>
          </a:solidFill>
          <a:ln w="57150"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2" name="Cloud 51"/>
          <p:cNvSpPr/>
          <p:nvPr/>
        </p:nvSpPr>
        <p:spPr>
          <a:xfrm>
            <a:off x="2133600" y="1433958"/>
            <a:ext cx="4530851" cy="2661792"/>
          </a:xfrm>
          <a:prstGeom prst="cloud">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800" b="1" dirty="0" smtClean="0">
              <a:solidFill>
                <a:schemeClr val="accent2">
                  <a:lumMod val="75000"/>
                </a:schemeClr>
              </a:solidFill>
            </a:endParaRPr>
          </a:p>
        </p:txBody>
      </p:sp>
      <p:pic>
        <p:nvPicPr>
          <p:cNvPr id="6" name="Picture 5"/>
          <p:cNvPicPr>
            <a:picLocks noChangeAspect="1"/>
          </p:cNvPicPr>
          <p:nvPr/>
        </p:nvPicPr>
        <p:blipFill>
          <a:blip r:embed="rId3"/>
          <a:stretch>
            <a:fillRect/>
          </a:stretch>
        </p:blipFill>
        <p:spPr>
          <a:xfrm>
            <a:off x="3048000" y="1885950"/>
            <a:ext cx="791400" cy="340302"/>
          </a:xfrm>
          <a:prstGeom prst="rect">
            <a:avLst/>
          </a:prstGeom>
        </p:spPr>
      </p:pic>
      <p:sp>
        <p:nvSpPr>
          <p:cNvPr id="8" name="Oval 7"/>
          <p:cNvSpPr/>
          <p:nvPr/>
        </p:nvSpPr>
        <p:spPr>
          <a:xfrm>
            <a:off x="4572000" y="3105150"/>
            <a:ext cx="1795986" cy="1795986"/>
          </a:xfrm>
          <a:prstGeom prst="ellipse">
            <a:avLst/>
          </a:prstGeom>
          <a:solidFill>
            <a:schemeClr val="accent2">
              <a:lumMod val="20000"/>
              <a:lumOff val="80000"/>
            </a:schemeClr>
          </a:solidFill>
          <a:ln w="57150"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4876800" y="4021455"/>
            <a:ext cx="1525915" cy="845513"/>
          </a:xfrm>
          <a:prstGeom prst="rect">
            <a:avLst/>
          </a:prstGeom>
        </p:spPr>
        <p:txBody>
          <a:bodyPr wrap="square">
            <a:noAutofit/>
          </a:bodyPr>
          <a:lstStyle/>
          <a:p>
            <a:pPr algn="ctr" defTabSz="914400"/>
            <a:endParaRPr lang="en-US" sz="1600" dirty="0">
              <a:solidFill>
                <a:srgbClr val="092E4D"/>
              </a:solidFill>
              <a:cs typeface="Calibri"/>
            </a:endParaRPr>
          </a:p>
        </p:txBody>
      </p:sp>
      <p:sp>
        <p:nvSpPr>
          <p:cNvPr id="37" name="Rectangle 36"/>
          <p:cNvSpPr/>
          <p:nvPr/>
        </p:nvSpPr>
        <p:spPr>
          <a:xfrm>
            <a:off x="4812047" y="3486150"/>
            <a:ext cx="1512553" cy="830997"/>
          </a:xfrm>
          <a:prstGeom prst="rect">
            <a:avLst/>
          </a:prstGeom>
        </p:spPr>
        <p:txBody>
          <a:bodyPr wrap="none">
            <a:spAutoFit/>
          </a:bodyPr>
          <a:lstStyle/>
          <a:p>
            <a:r>
              <a:rPr lang="en-US" sz="2400" b="1" dirty="0" smtClean="0">
                <a:solidFill>
                  <a:srgbClr val="092E4D"/>
                </a:solidFill>
                <a:cs typeface="Calibri"/>
              </a:rPr>
              <a:t>Enterprise </a:t>
            </a:r>
          </a:p>
          <a:p>
            <a:r>
              <a:rPr lang="en-US" sz="2400" b="1" dirty="0" smtClean="0">
                <a:solidFill>
                  <a:srgbClr val="092E4D"/>
                </a:solidFill>
                <a:cs typeface="Calibri"/>
              </a:rPr>
              <a:t>Advocates</a:t>
            </a:r>
            <a:endParaRPr lang="en-US" sz="2400" b="1" dirty="0"/>
          </a:p>
        </p:txBody>
      </p:sp>
      <p:sp>
        <p:nvSpPr>
          <p:cNvPr id="7" name="Oval 6"/>
          <p:cNvSpPr/>
          <p:nvPr/>
        </p:nvSpPr>
        <p:spPr>
          <a:xfrm>
            <a:off x="4462986" y="864370"/>
            <a:ext cx="1795986" cy="1795986"/>
          </a:xfrm>
          <a:prstGeom prst="ellipse">
            <a:avLst/>
          </a:prstGeom>
          <a:solidFill>
            <a:schemeClr val="accent2">
              <a:lumMod val="20000"/>
              <a:lumOff val="80000"/>
            </a:schemeClr>
          </a:solidFill>
          <a:ln w="57150"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4419600" y="1452965"/>
            <a:ext cx="1948386" cy="838507"/>
          </a:xfrm>
          <a:prstGeom prst="rect">
            <a:avLst/>
          </a:prstGeom>
        </p:spPr>
        <p:txBody>
          <a:bodyPr wrap="square">
            <a:noAutofit/>
          </a:bodyPr>
          <a:lstStyle/>
          <a:p>
            <a:pPr algn="ctr" defTabSz="914400"/>
            <a:r>
              <a:rPr lang="en-US" sz="2000" dirty="0" smtClean="0">
                <a:solidFill>
                  <a:srgbClr val="092E4D"/>
                </a:solidFill>
                <a:cs typeface="Calibri"/>
              </a:rPr>
              <a:t>150,000+</a:t>
            </a:r>
          </a:p>
          <a:p>
            <a:pPr algn="ctr" defTabSz="914400"/>
            <a:r>
              <a:rPr lang="en-US" sz="2000" dirty="0" smtClean="0">
                <a:solidFill>
                  <a:srgbClr val="092E4D"/>
                </a:solidFill>
                <a:cs typeface="Calibri"/>
              </a:rPr>
              <a:t>Enterprises</a:t>
            </a:r>
          </a:p>
          <a:p>
            <a:pPr algn="ctr" defTabSz="914400"/>
            <a:r>
              <a:rPr lang="en-US" sz="2000" dirty="0" smtClean="0">
                <a:solidFill>
                  <a:srgbClr val="092E4D"/>
                </a:solidFill>
                <a:cs typeface="Calibri"/>
              </a:rPr>
              <a:t>($26.5B)</a:t>
            </a:r>
          </a:p>
        </p:txBody>
      </p:sp>
      <p:sp>
        <p:nvSpPr>
          <p:cNvPr id="36" name="Rectangle 35"/>
          <p:cNvSpPr/>
          <p:nvPr/>
        </p:nvSpPr>
        <p:spPr>
          <a:xfrm>
            <a:off x="4885265" y="895350"/>
            <a:ext cx="991578" cy="584776"/>
          </a:xfrm>
          <a:prstGeom prst="rect">
            <a:avLst/>
          </a:prstGeom>
        </p:spPr>
        <p:txBody>
          <a:bodyPr wrap="none">
            <a:spAutoFit/>
          </a:bodyPr>
          <a:lstStyle/>
          <a:p>
            <a:r>
              <a:rPr lang="en-US" sz="3200" b="1" dirty="0" smtClean="0">
                <a:solidFill>
                  <a:srgbClr val="092E4D"/>
                </a:solidFill>
                <a:cs typeface="Calibri"/>
              </a:rPr>
              <a:t>CRM</a:t>
            </a:r>
            <a:endParaRPr lang="en-US" sz="3200" b="1" dirty="0"/>
          </a:p>
        </p:txBody>
      </p:sp>
      <p:sp>
        <p:nvSpPr>
          <p:cNvPr id="4" name="Title 3"/>
          <p:cNvSpPr>
            <a:spLocks noGrp="1"/>
          </p:cNvSpPr>
          <p:nvPr>
            <p:ph type="title"/>
          </p:nvPr>
        </p:nvSpPr>
        <p:spPr/>
        <p:txBody>
          <a:bodyPr/>
          <a:lstStyle/>
          <a:p>
            <a:r>
              <a:rPr lang="en-US" dirty="0" smtClean="0"/>
              <a:t>Cloud Opportunity</a:t>
            </a:r>
            <a:endParaRPr lang="en-US" dirty="0"/>
          </a:p>
        </p:txBody>
      </p:sp>
      <p:sp>
        <p:nvSpPr>
          <p:cNvPr id="9" name="Oval 8"/>
          <p:cNvSpPr/>
          <p:nvPr/>
        </p:nvSpPr>
        <p:spPr>
          <a:xfrm>
            <a:off x="914400" y="2061915"/>
            <a:ext cx="1795986" cy="1795986"/>
          </a:xfrm>
          <a:prstGeom prst="ellipse">
            <a:avLst/>
          </a:prstGeom>
          <a:solidFill>
            <a:schemeClr val="accent2">
              <a:lumMod val="20000"/>
              <a:lumOff val="80000"/>
            </a:schemeClr>
          </a:solidFill>
          <a:ln w="57150"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Isosceles Triangle 9"/>
          <p:cNvSpPr/>
          <p:nvPr/>
        </p:nvSpPr>
        <p:spPr>
          <a:xfrm rot="16200000">
            <a:off x="2355035" y="1687827"/>
            <a:ext cx="2433652" cy="2609883"/>
          </a:xfrm>
          <a:prstGeom prst="triangle">
            <a:avLst>
              <a:gd name="adj" fmla="val 46256"/>
            </a:avLst>
          </a:prstGeom>
          <a:solidFill>
            <a:srgbClr val="5075AC"/>
          </a:solidFill>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1" name="Content Placeholder 4"/>
          <p:cNvSpPr txBox="1">
            <a:spLocks/>
          </p:cNvSpPr>
          <p:nvPr/>
        </p:nvSpPr>
        <p:spPr>
          <a:xfrm>
            <a:off x="7923951" y="2800350"/>
            <a:ext cx="1219200" cy="2133600"/>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2400" kern="1200">
                <a:solidFill>
                  <a:schemeClr val="tx1"/>
                </a:solidFill>
                <a:effectLst/>
                <a:latin typeface="+mn-lt"/>
                <a:ea typeface="+mn-ea"/>
                <a:cs typeface="+mn-cs"/>
              </a:defRPr>
            </a:lvl1pPr>
            <a:lvl2pPr marL="742950" indent="-285750" algn="l" defTabSz="457200" rtl="0" eaLnBrk="1" latinLnBrk="0" hangingPunct="1">
              <a:spcBef>
                <a:spcPct val="20000"/>
              </a:spcBef>
              <a:buFont typeface="Arial"/>
              <a:buChar char="–"/>
              <a:defRPr sz="2000" kern="1200">
                <a:solidFill>
                  <a:schemeClr val="tx1"/>
                </a:solidFill>
                <a:effectLst/>
                <a:latin typeface="+mn-lt"/>
                <a:ea typeface="+mn-ea"/>
                <a:cs typeface="+mn-cs"/>
              </a:defRPr>
            </a:lvl2pPr>
            <a:lvl3pPr marL="1143000" indent="-228600" algn="l" defTabSz="457200" rtl="0" eaLnBrk="1" latinLnBrk="0" hangingPunct="1">
              <a:spcBef>
                <a:spcPct val="20000"/>
              </a:spcBef>
              <a:buFont typeface="Arial"/>
              <a:buChar char="•"/>
              <a:defRPr sz="1800" kern="1200">
                <a:solidFill>
                  <a:schemeClr val="tx1"/>
                </a:solidFill>
                <a:effectLst/>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tx1"/>
                </a:solidFill>
                <a:effectLst/>
                <a:latin typeface="+mn-lt"/>
                <a:ea typeface="+mn-ea"/>
                <a:cs typeface="+mn-cs"/>
              </a:defRPr>
            </a:lvl4pPr>
            <a:lvl5pPr marL="2057400" indent="-228600" algn="l" defTabSz="457200" rtl="0" eaLnBrk="1" latinLnBrk="0" hangingPunct="1">
              <a:spcBef>
                <a:spcPct val="20000"/>
              </a:spcBef>
              <a:buFont typeface="Arial"/>
              <a:buChar char="»"/>
              <a:defRPr sz="1600" kern="1200">
                <a:solidFill>
                  <a:schemeClr val="tx1"/>
                </a:solidFill>
                <a:effectLst/>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sz="1100" dirty="0" smtClean="0"/>
          </a:p>
        </p:txBody>
      </p:sp>
      <p:sp>
        <p:nvSpPr>
          <p:cNvPr id="14" name="Rectangle 13"/>
          <p:cNvSpPr/>
          <p:nvPr/>
        </p:nvSpPr>
        <p:spPr>
          <a:xfrm>
            <a:off x="2635091" y="2673604"/>
            <a:ext cx="2406938" cy="1356081"/>
          </a:xfrm>
          <a:prstGeom prst="rect">
            <a:avLst/>
          </a:prstGeom>
        </p:spPr>
        <p:txBody>
          <a:bodyPr wrap="square">
            <a:noAutofit/>
          </a:bodyPr>
          <a:lstStyle/>
          <a:p>
            <a:pPr algn="ctr" defTabSz="914400">
              <a:lnSpc>
                <a:spcPct val="80000"/>
              </a:lnSpc>
            </a:pPr>
            <a:r>
              <a:rPr lang="en-US" sz="2800" b="1" dirty="0" smtClean="0">
                <a:solidFill>
                  <a:schemeClr val="bg1"/>
                </a:solidFill>
                <a:cs typeface="Calibri"/>
              </a:rPr>
              <a:t>142+ BILLION</a:t>
            </a:r>
          </a:p>
          <a:p>
            <a:pPr algn="ctr" defTabSz="914400">
              <a:lnSpc>
                <a:spcPct val="70000"/>
              </a:lnSpc>
            </a:pPr>
            <a:r>
              <a:rPr lang="en-US" sz="2000" dirty="0">
                <a:solidFill>
                  <a:schemeClr val="bg1"/>
                </a:solidFill>
                <a:cs typeface="Calibri"/>
              </a:rPr>
              <a:t>a</a:t>
            </a:r>
            <a:r>
              <a:rPr lang="en-US" sz="2000" dirty="0" smtClean="0">
                <a:solidFill>
                  <a:schemeClr val="bg1"/>
                </a:solidFill>
                <a:cs typeface="Calibri"/>
              </a:rPr>
              <a:t>nnual  </a:t>
            </a:r>
          </a:p>
          <a:p>
            <a:pPr algn="ctr" defTabSz="914400">
              <a:lnSpc>
                <a:spcPct val="70000"/>
              </a:lnSpc>
            </a:pPr>
            <a:r>
              <a:rPr lang="en-US" sz="2000" dirty="0" smtClean="0">
                <a:solidFill>
                  <a:schemeClr val="bg1"/>
                </a:solidFill>
                <a:cs typeface="Calibri"/>
              </a:rPr>
              <a:t>interactions</a:t>
            </a:r>
          </a:p>
        </p:txBody>
      </p:sp>
      <p:sp>
        <p:nvSpPr>
          <p:cNvPr id="15" name="Rectangle 14"/>
          <p:cNvSpPr/>
          <p:nvPr/>
        </p:nvSpPr>
        <p:spPr>
          <a:xfrm>
            <a:off x="1086239" y="2713392"/>
            <a:ext cx="1467539" cy="958411"/>
          </a:xfrm>
          <a:prstGeom prst="rect">
            <a:avLst/>
          </a:prstGeom>
        </p:spPr>
        <p:txBody>
          <a:bodyPr wrap="square">
            <a:noAutofit/>
          </a:bodyPr>
          <a:lstStyle/>
          <a:p>
            <a:pPr algn="ctr" defTabSz="914400"/>
            <a:r>
              <a:rPr lang="en-US" sz="2000" dirty="0" smtClean="0">
                <a:solidFill>
                  <a:srgbClr val="092E4D"/>
                </a:solidFill>
                <a:cs typeface="Calibri"/>
              </a:rPr>
              <a:t>4.4 Billion</a:t>
            </a:r>
          </a:p>
          <a:p>
            <a:pPr algn="ctr" defTabSz="914400"/>
            <a:r>
              <a:rPr lang="en-US" sz="2000" dirty="0" smtClean="0">
                <a:solidFill>
                  <a:srgbClr val="092E4D"/>
                </a:solidFill>
                <a:cs typeface="Calibri"/>
              </a:rPr>
              <a:t>app users </a:t>
            </a:r>
          </a:p>
          <a:p>
            <a:pPr algn="ctr" defTabSz="914400"/>
            <a:r>
              <a:rPr lang="en-US" sz="2000" dirty="0" smtClean="0">
                <a:solidFill>
                  <a:srgbClr val="092E4D"/>
                </a:solidFill>
                <a:cs typeface="Calibri"/>
              </a:rPr>
              <a:t>in 2017</a:t>
            </a:r>
          </a:p>
          <a:p>
            <a:pPr algn="ctr" defTabSz="914400"/>
            <a:endParaRPr lang="en-US" dirty="0" smtClean="0">
              <a:solidFill>
                <a:srgbClr val="092E4D"/>
              </a:solidFill>
              <a:cs typeface="Calibri"/>
            </a:endParaRPr>
          </a:p>
        </p:txBody>
      </p:sp>
      <p:sp>
        <p:nvSpPr>
          <p:cNvPr id="18" name="Rectangle 17"/>
          <p:cNvSpPr/>
          <p:nvPr/>
        </p:nvSpPr>
        <p:spPr>
          <a:xfrm>
            <a:off x="1290928" y="2193884"/>
            <a:ext cx="1064113" cy="584776"/>
          </a:xfrm>
          <a:prstGeom prst="rect">
            <a:avLst/>
          </a:prstGeom>
        </p:spPr>
        <p:txBody>
          <a:bodyPr wrap="none">
            <a:spAutoFit/>
          </a:bodyPr>
          <a:lstStyle/>
          <a:p>
            <a:r>
              <a:rPr lang="en-US" sz="3200" b="1" dirty="0" smtClean="0">
                <a:solidFill>
                  <a:srgbClr val="092E4D"/>
                </a:solidFill>
                <a:cs typeface="Calibri"/>
              </a:rPr>
              <a:t>APPS</a:t>
            </a:r>
            <a:endParaRPr lang="en-US" sz="3200" b="1" dirty="0"/>
          </a:p>
        </p:txBody>
      </p:sp>
      <p:sp>
        <p:nvSpPr>
          <p:cNvPr id="20" name="Content Placeholder 4"/>
          <p:cNvSpPr txBox="1">
            <a:spLocks/>
          </p:cNvSpPr>
          <p:nvPr/>
        </p:nvSpPr>
        <p:spPr>
          <a:xfrm>
            <a:off x="249020" y="3474400"/>
            <a:ext cx="1778870" cy="1288558"/>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2400" kern="1200">
                <a:solidFill>
                  <a:schemeClr val="tx1"/>
                </a:solidFill>
                <a:effectLst/>
                <a:latin typeface="+mn-lt"/>
                <a:ea typeface="+mn-ea"/>
                <a:cs typeface="+mn-cs"/>
              </a:defRPr>
            </a:lvl1pPr>
            <a:lvl2pPr marL="742950" indent="-285750" algn="l" defTabSz="457200" rtl="0" eaLnBrk="1" latinLnBrk="0" hangingPunct="1">
              <a:spcBef>
                <a:spcPct val="20000"/>
              </a:spcBef>
              <a:buFont typeface="Arial"/>
              <a:buChar char="–"/>
              <a:defRPr sz="2000" kern="1200">
                <a:solidFill>
                  <a:schemeClr val="tx1"/>
                </a:solidFill>
                <a:effectLst/>
                <a:latin typeface="+mn-lt"/>
                <a:ea typeface="+mn-ea"/>
                <a:cs typeface="+mn-cs"/>
              </a:defRPr>
            </a:lvl2pPr>
            <a:lvl3pPr marL="1143000" indent="-228600" algn="l" defTabSz="457200" rtl="0" eaLnBrk="1" latinLnBrk="0" hangingPunct="1">
              <a:spcBef>
                <a:spcPct val="20000"/>
              </a:spcBef>
              <a:buFont typeface="Arial"/>
              <a:buChar char="•"/>
              <a:defRPr sz="1800" kern="1200">
                <a:solidFill>
                  <a:schemeClr val="tx1"/>
                </a:solidFill>
                <a:effectLst/>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tx1"/>
                </a:solidFill>
                <a:effectLst/>
                <a:latin typeface="+mn-lt"/>
                <a:ea typeface="+mn-ea"/>
                <a:cs typeface="+mn-cs"/>
              </a:defRPr>
            </a:lvl4pPr>
            <a:lvl5pPr marL="2057400" indent="-228600" algn="l" defTabSz="457200" rtl="0" eaLnBrk="1" latinLnBrk="0" hangingPunct="1">
              <a:spcBef>
                <a:spcPct val="20000"/>
              </a:spcBef>
              <a:buFont typeface="Arial"/>
              <a:buChar char="»"/>
              <a:defRPr sz="1600" kern="1200">
                <a:solidFill>
                  <a:schemeClr val="tx1"/>
                </a:solidFill>
                <a:effectLst/>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sz="1100" dirty="0" smtClean="0"/>
          </a:p>
        </p:txBody>
      </p:sp>
      <p:sp>
        <p:nvSpPr>
          <p:cNvPr id="12" name="Rectangle 11"/>
          <p:cNvSpPr/>
          <p:nvPr/>
        </p:nvSpPr>
        <p:spPr>
          <a:xfrm rot="3169772">
            <a:off x="5694699" y="991551"/>
            <a:ext cx="1118816" cy="369332"/>
          </a:xfrm>
          <a:prstGeom prst="rect">
            <a:avLst/>
          </a:prstGeom>
        </p:spPr>
        <p:txBody>
          <a:bodyPr wrap="none">
            <a:spAutoFit/>
          </a:bodyPr>
          <a:lstStyle/>
          <a:p>
            <a:r>
              <a:rPr lang="en-US" b="1" dirty="0" smtClean="0">
                <a:solidFill>
                  <a:schemeClr val="accent3">
                    <a:lumMod val="50000"/>
                  </a:schemeClr>
                </a:solidFill>
                <a:cs typeface="Calibri"/>
              </a:rPr>
              <a:t>ERP/HCM</a:t>
            </a:r>
            <a:endParaRPr lang="en-US" dirty="0">
              <a:solidFill>
                <a:schemeClr val="accent3">
                  <a:lumMod val="50000"/>
                </a:schemeClr>
              </a:solidFill>
            </a:endParaRPr>
          </a:p>
        </p:txBody>
      </p:sp>
      <p:sp>
        <p:nvSpPr>
          <p:cNvPr id="24" name="Rectangle 23"/>
          <p:cNvSpPr/>
          <p:nvPr/>
        </p:nvSpPr>
        <p:spPr>
          <a:xfrm rot="3169772">
            <a:off x="6227410" y="864948"/>
            <a:ext cx="934195" cy="307777"/>
          </a:xfrm>
          <a:prstGeom prst="rect">
            <a:avLst/>
          </a:prstGeom>
        </p:spPr>
        <p:txBody>
          <a:bodyPr wrap="none">
            <a:spAutoFit/>
          </a:bodyPr>
          <a:lstStyle/>
          <a:p>
            <a:r>
              <a:rPr lang="en-US" sz="1400" dirty="0" err="1">
                <a:solidFill>
                  <a:schemeClr val="accent3">
                    <a:lumMod val="75000"/>
                  </a:schemeClr>
                </a:solidFill>
              </a:rPr>
              <a:t>Ent</a:t>
            </a:r>
            <a:r>
              <a:rPr lang="en-US" sz="1400" dirty="0">
                <a:solidFill>
                  <a:schemeClr val="accent3">
                    <a:lumMod val="75000"/>
                  </a:schemeClr>
                </a:solidFill>
              </a:rPr>
              <a:t>. Social</a:t>
            </a:r>
          </a:p>
        </p:txBody>
      </p:sp>
      <p:sp>
        <p:nvSpPr>
          <p:cNvPr id="26" name="Content Placeholder 4"/>
          <p:cNvSpPr txBox="1">
            <a:spLocks/>
          </p:cNvSpPr>
          <p:nvPr/>
        </p:nvSpPr>
        <p:spPr>
          <a:xfrm>
            <a:off x="6858000" y="2647950"/>
            <a:ext cx="1158240" cy="1527876"/>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2400" kern="1200">
                <a:solidFill>
                  <a:schemeClr val="tx1"/>
                </a:solidFill>
                <a:effectLst/>
                <a:latin typeface="+mn-lt"/>
                <a:ea typeface="+mn-ea"/>
                <a:cs typeface="+mn-cs"/>
              </a:defRPr>
            </a:lvl1pPr>
            <a:lvl2pPr marL="742950" indent="-285750" algn="l" defTabSz="457200" rtl="0" eaLnBrk="1" latinLnBrk="0" hangingPunct="1">
              <a:spcBef>
                <a:spcPct val="20000"/>
              </a:spcBef>
              <a:buFont typeface="Arial"/>
              <a:buChar char="–"/>
              <a:defRPr sz="2000" kern="1200">
                <a:solidFill>
                  <a:schemeClr val="tx1"/>
                </a:solidFill>
                <a:effectLst/>
                <a:latin typeface="+mn-lt"/>
                <a:ea typeface="+mn-ea"/>
                <a:cs typeface="+mn-cs"/>
              </a:defRPr>
            </a:lvl2pPr>
            <a:lvl3pPr marL="1143000" indent="-228600" algn="l" defTabSz="457200" rtl="0" eaLnBrk="1" latinLnBrk="0" hangingPunct="1">
              <a:spcBef>
                <a:spcPct val="20000"/>
              </a:spcBef>
              <a:buFont typeface="Arial"/>
              <a:buChar char="•"/>
              <a:defRPr sz="1800" kern="1200">
                <a:solidFill>
                  <a:schemeClr val="tx1"/>
                </a:solidFill>
                <a:effectLst/>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tx1"/>
                </a:solidFill>
                <a:effectLst/>
                <a:latin typeface="+mn-lt"/>
                <a:ea typeface="+mn-ea"/>
                <a:cs typeface="+mn-cs"/>
              </a:defRPr>
            </a:lvl4pPr>
            <a:lvl5pPr marL="2057400" indent="-228600" algn="l" defTabSz="457200" rtl="0" eaLnBrk="1" latinLnBrk="0" hangingPunct="1">
              <a:spcBef>
                <a:spcPct val="20000"/>
              </a:spcBef>
              <a:buFont typeface="Arial"/>
              <a:buChar char="»"/>
              <a:defRPr sz="1600" kern="1200">
                <a:solidFill>
                  <a:schemeClr val="tx1"/>
                </a:solidFill>
                <a:effectLst/>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sz="1100" dirty="0" smtClean="0"/>
          </a:p>
        </p:txBody>
      </p:sp>
      <p:sp>
        <p:nvSpPr>
          <p:cNvPr id="28" name="Content Placeholder 4"/>
          <p:cNvSpPr txBox="1">
            <a:spLocks/>
          </p:cNvSpPr>
          <p:nvPr/>
        </p:nvSpPr>
        <p:spPr>
          <a:xfrm>
            <a:off x="6705600" y="4076700"/>
            <a:ext cx="1219200" cy="2133600"/>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2400" kern="1200">
                <a:solidFill>
                  <a:schemeClr val="tx1"/>
                </a:solidFill>
                <a:effectLst/>
                <a:latin typeface="+mn-lt"/>
                <a:ea typeface="+mn-ea"/>
                <a:cs typeface="+mn-cs"/>
              </a:defRPr>
            </a:lvl1pPr>
            <a:lvl2pPr marL="742950" indent="-285750" algn="l" defTabSz="457200" rtl="0" eaLnBrk="1" latinLnBrk="0" hangingPunct="1">
              <a:spcBef>
                <a:spcPct val="20000"/>
              </a:spcBef>
              <a:buFont typeface="Arial"/>
              <a:buChar char="–"/>
              <a:defRPr sz="2000" kern="1200">
                <a:solidFill>
                  <a:schemeClr val="tx1"/>
                </a:solidFill>
                <a:effectLst/>
                <a:latin typeface="+mn-lt"/>
                <a:ea typeface="+mn-ea"/>
                <a:cs typeface="+mn-cs"/>
              </a:defRPr>
            </a:lvl2pPr>
            <a:lvl3pPr marL="1143000" indent="-228600" algn="l" defTabSz="457200" rtl="0" eaLnBrk="1" latinLnBrk="0" hangingPunct="1">
              <a:spcBef>
                <a:spcPct val="20000"/>
              </a:spcBef>
              <a:buFont typeface="Arial"/>
              <a:buChar char="•"/>
              <a:defRPr sz="1800" kern="1200">
                <a:solidFill>
                  <a:schemeClr val="tx1"/>
                </a:solidFill>
                <a:effectLst/>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tx1"/>
                </a:solidFill>
                <a:effectLst/>
                <a:latin typeface="+mn-lt"/>
                <a:ea typeface="+mn-ea"/>
                <a:cs typeface="+mn-cs"/>
              </a:defRPr>
            </a:lvl4pPr>
            <a:lvl5pPr marL="2057400" indent="-228600" algn="l" defTabSz="457200" rtl="0" eaLnBrk="1" latinLnBrk="0" hangingPunct="1">
              <a:spcBef>
                <a:spcPct val="20000"/>
              </a:spcBef>
              <a:buFont typeface="Arial"/>
              <a:buChar char="»"/>
              <a:defRPr sz="1600" kern="1200">
                <a:solidFill>
                  <a:schemeClr val="tx1"/>
                </a:solidFill>
                <a:effectLst/>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69863" indent="-169863"/>
            <a:endParaRPr lang="en-US" sz="1100" dirty="0" smtClean="0"/>
          </a:p>
        </p:txBody>
      </p:sp>
      <p:sp>
        <p:nvSpPr>
          <p:cNvPr id="5" name="Rectangle 4"/>
          <p:cNvSpPr/>
          <p:nvPr/>
        </p:nvSpPr>
        <p:spPr>
          <a:xfrm>
            <a:off x="6400800" y="3368754"/>
            <a:ext cx="2667000" cy="1107996"/>
          </a:xfrm>
          <a:prstGeom prst="rect">
            <a:avLst/>
          </a:prstGeom>
        </p:spPr>
        <p:txBody>
          <a:bodyPr wrap="square">
            <a:spAutoFit/>
          </a:bodyPr>
          <a:lstStyle/>
          <a:p>
            <a:pPr algn="ctr"/>
            <a:r>
              <a:rPr lang="en-US" u="sng" dirty="0" smtClean="0"/>
              <a:t>2015</a:t>
            </a:r>
          </a:p>
          <a:p>
            <a:pPr marL="285750" indent="-285750">
              <a:buFont typeface="Arial"/>
              <a:buChar char="•"/>
            </a:pPr>
            <a:r>
              <a:rPr lang="en-US" sz="1600" dirty="0" smtClean="0"/>
              <a:t>1.3 B mobile workers</a:t>
            </a:r>
          </a:p>
          <a:p>
            <a:pPr marL="285750" indent="-285750">
              <a:buFont typeface="Arial"/>
              <a:buChar char="•"/>
            </a:pPr>
            <a:r>
              <a:rPr lang="en-US" sz="1600" dirty="0" smtClean="0"/>
              <a:t>7.6 </a:t>
            </a:r>
            <a:r>
              <a:rPr lang="en-US" sz="1600" smtClean="0"/>
              <a:t>M agents</a:t>
            </a:r>
            <a:endParaRPr lang="en-US" sz="1600" dirty="0" smtClean="0"/>
          </a:p>
          <a:p>
            <a:pPr marL="285750" indent="-285750">
              <a:buFont typeface="Arial"/>
              <a:buChar char="•"/>
            </a:pPr>
            <a:r>
              <a:rPr lang="en-US" sz="1600" dirty="0" smtClean="0"/>
              <a:t>105,179 contact centers </a:t>
            </a:r>
            <a:endParaRPr lang="en-US" sz="1600" dirty="0"/>
          </a:p>
        </p:txBody>
      </p:sp>
      <p:sp>
        <p:nvSpPr>
          <p:cNvPr id="13" name="TextBox 12"/>
          <p:cNvSpPr txBox="1"/>
          <p:nvPr/>
        </p:nvSpPr>
        <p:spPr>
          <a:xfrm>
            <a:off x="152400" y="886420"/>
            <a:ext cx="3505200" cy="923330"/>
          </a:xfrm>
          <a:prstGeom prst="rect">
            <a:avLst/>
          </a:prstGeom>
          <a:noFill/>
        </p:spPr>
        <p:txBody>
          <a:bodyPr wrap="square" rtlCol="0">
            <a:spAutoFit/>
          </a:bodyPr>
          <a:lstStyle/>
          <a:p>
            <a:r>
              <a:rPr lang="en-US" dirty="0"/>
              <a:t>N</a:t>
            </a:r>
            <a:r>
              <a:rPr lang="en-US" dirty="0" smtClean="0"/>
              <a:t>early 90% </a:t>
            </a:r>
            <a:r>
              <a:rPr lang="en-US" dirty="0"/>
              <a:t>of all businesses </a:t>
            </a:r>
            <a:r>
              <a:rPr lang="en-US" dirty="0" smtClean="0"/>
              <a:t>will </a:t>
            </a:r>
            <a:r>
              <a:rPr lang="en-US" dirty="0"/>
              <a:t>employ collaboration technology </a:t>
            </a:r>
            <a:r>
              <a:rPr lang="en-US" dirty="0" smtClean="0"/>
              <a:t>by </a:t>
            </a:r>
            <a:r>
              <a:rPr lang="en-US" dirty="0"/>
              <a:t>2015</a:t>
            </a:r>
          </a:p>
        </p:txBody>
      </p:sp>
      <p:sp>
        <p:nvSpPr>
          <p:cNvPr id="29" name="TextBox 28"/>
          <p:cNvSpPr txBox="1"/>
          <p:nvPr/>
        </p:nvSpPr>
        <p:spPr>
          <a:xfrm>
            <a:off x="152400" y="4135219"/>
            <a:ext cx="3505200" cy="646331"/>
          </a:xfrm>
          <a:prstGeom prst="rect">
            <a:avLst/>
          </a:prstGeom>
          <a:noFill/>
        </p:spPr>
        <p:txBody>
          <a:bodyPr wrap="square" rtlCol="0">
            <a:spAutoFit/>
          </a:bodyPr>
          <a:lstStyle/>
          <a:p>
            <a:r>
              <a:rPr lang="en-US" dirty="0"/>
              <a:t>2</a:t>
            </a:r>
            <a:r>
              <a:rPr lang="en-US" dirty="0" smtClean="0"/>
              <a:t>5% of </a:t>
            </a:r>
            <a:r>
              <a:rPr lang="en-US" dirty="0"/>
              <a:t>all businesses </a:t>
            </a:r>
            <a:r>
              <a:rPr lang="en-US" dirty="0" smtClean="0"/>
              <a:t>will have a private app store in 2017</a:t>
            </a:r>
            <a:endParaRPr lang="en-US" dirty="0"/>
          </a:p>
        </p:txBody>
      </p:sp>
      <p:sp>
        <p:nvSpPr>
          <p:cNvPr id="19" name="Footer Placeholder 18"/>
          <p:cNvSpPr>
            <a:spLocks noGrp="1"/>
          </p:cNvSpPr>
          <p:nvPr>
            <p:ph type="ftr" sz="quarter" idx="11"/>
          </p:nvPr>
        </p:nvSpPr>
        <p:spPr/>
        <p:txBody>
          <a:bodyPr/>
          <a:lstStyle/>
          <a:p>
            <a:r>
              <a:rPr lang="en-US" smtClean="0">
                <a:solidFill>
                  <a:prstClr val="white">
                    <a:lumMod val="65000"/>
                  </a:prstClr>
                </a:solidFill>
              </a:rPr>
              <a:t>CaféX Communications Confidential © 2015 – All Rights Reserved. </a:t>
            </a:r>
            <a:endParaRPr lang="en-US" dirty="0">
              <a:solidFill>
                <a:prstClr val="white">
                  <a:lumMod val="65000"/>
                </a:prstClr>
              </a:solidFill>
            </a:endParaRPr>
          </a:p>
        </p:txBody>
      </p:sp>
      <p:sp>
        <p:nvSpPr>
          <p:cNvPr id="21" name="Slide Number Placeholder 20"/>
          <p:cNvSpPr>
            <a:spLocks noGrp="1"/>
          </p:cNvSpPr>
          <p:nvPr>
            <p:ph type="sldNum" sz="quarter" idx="12"/>
          </p:nvPr>
        </p:nvSpPr>
        <p:spPr/>
        <p:txBody>
          <a:bodyPr/>
          <a:lstStyle/>
          <a:p>
            <a:fld id="{0431C951-9D62-474D-B35D-66AB940D3B2F}" type="slidenum">
              <a:rPr lang="en-US" smtClean="0">
                <a:solidFill>
                  <a:prstClr val="white">
                    <a:lumMod val="65000"/>
                  </a:prstClr>
                </a:solidFill>
              </a:rPr>
              <a:pPr/>
              <a:t>79</a:t>
            </a:fld>
            <a:endParaRPr lang="en-US" dirty="0">
              <a:solidFill>
                <a:prstClr val="white">
                  <a:lumMod val="65000"/>
                </a:prstClr>
              </a:solidFill>
            </a:endParaRPr>
          </a:p>
        </p:txBody>
      </p:sp>
    </p:spTree>
    <p:extLst>
      <p:ext uri="{BB962C8B-B14F-4D97-AF65-F5344CB8AC3E}">
        <p14:creationId xmlns:p14="http://schemas.microsoft.com/office/powerpoint/2010/main" val="1495627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childTnLst>
                                  <p:subTnLst>
                                    <p:set>
                                      <p:cBhvr override="childStyle">
                                        <p:cTn dur="1" fill="hold" display="0" masterRel="nextClick" afterEffect="1"/>
                                        <p:tgtEl>
                                          <p:spTgt spid="52"/>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p:cNvSpPr/>
          <p:nvPr/>
        </p:nvSpPr>
        <p:spPr>
          <a:xfrm>
            <a:off x="4572000" y="1047750"/>
            <a:ext cx="4572000" cy="23622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dirty="0">
              <a:solidFill>
                <a:prstClr val="white"/>
              </a:solidFill>
              <a:latin typeface="Calibri"/>
            </a:endParaRPr>
          </a:p>
        </p:txBody>
      </p:sp>
      <p:sp>
        <p:nvSpPr>
          <p:cNvPr id="37" name="Rectangle 36"/>
          <p:cNvSpPr/>
          <p:nvPr/>
        </p:nvSpPr>
        <p:spPr>
          <a:xfrm>
            <a:off x="0" y="1047750"/>
            <a:ext cx="4572000" cy="23622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dirty="0">
              <a:solidFill>
                <a:prstClr val="white"/>
              </a:solidFill>
              <a:latin typeface="Calibri"/>
            </a:endParaRPr>
          </a:p>
        </p:txBody>
      </p:sp>
      <p:sp>
        <p:nvSpPr>
          <p:cNvPr id="13" name="Rectangle 12"/>
          <p:cNvSpPr/>
          <p:nvPr/>
        </p:nvSpPr>
        <p:spPr>
          <a:xfrm>
            <a:off x="5897835" y="1428750"/>
            <a:ext cx="3017520" cy="14311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spAutoFit/>
          </a:bodyPr>
          <a:lstStyle/>
          <a:p>
            <a:pPr defTabSz="914400"/>
            <a:r>
              <a:rPr lang="en-US" sz="2400" b="1" dirty="0">
                <a:solidFill>
                  <a:schemeClr val="bg1"/>
                </a:solidFill>
                <a:latin typeface="Calibri"/>
                <a:cs typeface="Calibri"/>
              </a:rPr>
              <a:t>Disconnected journey </a:t>
            </a:r>
          </a:p>
          <a:p>
            <a:pPr defTabSz="914400">
              <a:spcBef>
                <a:spcPts val="600"/>
              </a:spcBef>
            </a:pPr>
            <a:r>
              <a:rPr lang="en-US" sz="1600" dirty="0" smtClean="0">
                <a:solidFill>
                  <a:schemeClr val="bg1"/>
                </a:solidFill>
                <a:latin typeface="Calibri"/>
                <a:cs typeface="Calibri"/>
              </a:rPr>
              <a:t>App </a:t>
            </a:r>
            <a:r>
              <a:rPr lang="en-US" sz="1600" dirty="0">
                <a:solidFill>
                  <a:schemeClr val="bg1"/>
                </a:solidFill>
                <a:latin typeface="Calibri"/>
                <a:cs typeface="Calibri"/>
              </a:rPr>
              <a:t>context is not </a:t>
            </a:r>
            <a:r>
              <a:rPr lang="en-US" sz="1600" dirty="0" smtClean="0">
                <a:solidFill>
                  <a:schemeClr val="bg1"/>
                </a:solidFill>
                <a:latin typeface="Calibri"/>
                <a:cs typeface="Calibri"/>
              </a:rPr>
              <a:t>correlated</a:t>
            </a:r>
            <a:endParaRPr lang="en-US" sz="1600" dirty="0">
              <a:solidFill>
                <a:schemeClr val="bg1"/>
              </a:solidFill>
              <a:latin typeface="Calibri"/>
              <a:cs typeface="Calibri"/>
            </a:endParaRPr>
          </a:p>
          <a:p>
            <a:pPr defTabSz="914400">
              <a:spcBef>
                <a:spcPts val="600"/>
              </a:spcBef>
            </a:pPr>
            <a:r>
              <a:rPr lang="en-US" sz="1600" dirty="0" smtClean="0">
                <a:solidFill>
                  <a:schemeClr val="bg1"/>
                </a:solidFill>
                <a:latin typeface="Calibri"/>
                <a:cs typeface="Calibri"/>
              </a:rPr>
              <a:t>Users </a:t>
            </a:r>
            <a:r>
              <a:rPr lang="en-US" sz="1600" dirty="0">
                <a:solidFill>
                  <a:schemeClr val="bg1"/>
                </a:solidFill>
                <a:latin typeface="Calibri"/>
                <a:cs typeface="Calibri"/>
              </a:rPr>
              <a:t>must repeat details</a:t>
            </a:r>
          </a:p>
          <a:p>
            <a:pPr defTabSz="914400">
              <a:spcBef>
                <a:spcPts val="600"/>
              </a:spcBef>
            </a:pPr>
            <a:r>
              <a:rPr lang="en-US" sz="1600" dirty="0" smtClean="0">
                <a:solidFill>
                  <a:schemeClr val="bg1"/>
                </a:solidFill>
                <a:latin typeface="Calibri"/>
                <a:cs typeface="Calibri"/>
              </a:rPr>
              <a:t>No </a:t>
            </a:r>
            <a:r>
              <a:rPr lang="en-US" sz="1600" dirty="0">
                <a:solidFill>
                  <a:schemeClr val="bg1"/>
                </a:solidFill>
                <a:latin typeface="Calibri"/>
                <a:cs typeface="Calibri"/>
              </a:rPr>
              <a:t>visibility within CC, CRM &amp; IVR</a:t>
            </a:r>
          </a:p>
        </p:txBody>
      </p:sp>
      <p:sp>
        <p:nvSpPr>
          <p:cNvPr id="12" name="Rectangle 11"/>
          <p:cNvSpPr/>
          <p:nvPr/>
        </p:nvSpPr>
        <p:spPr>
          <a:xfrm>
            <a:off x="304800" y="1428750"/>
            <a:ext cx="3200400" cy="13849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spAutoFit/>
          </a:bodyPr>
          <a:lstStyle/>
          <a:p>
            <a:pPr defTabSz="914400">
              <a:spcBef>
                <a:spcPts val="600"/>
              </a:spcBef>
            </a:pPr>
            <a:r>
              <a:rPr lang="en-US" sz="2400" b="1" dirty="0">
                <a:solidFill>
                  <a:schemeClr val="bg1"/>
                </a:solidFill>
                <a:latin typeface="Calibri"/>
                <a:cs typeface="Calibri"/>
              </a:rPr>
              <a:t>High friction experience </a:t>
            </a:r>
            <a:r>
              <a:rPr lang="en-US" sz="1600" dirty="0" smtClean="0">
                <a:solidFill>
                  <a:schemeClr val="bg1"/>
                </a:solidFill>
                <a:latin typeface="Calibri"/>
                <a:cs typeface="Calibri"/>
              </a:rPr>
              <a:t>App users must switch channels</a:t>
            </a:r>
          </a:p>
          <a:p>
            <a:pPr defTabSz="914400">
              <a:spcBef>
                <a:spcPts val="600"/>
              </a:spcBef>
            </a:pPr>
            <a:r>
              <a:rPr lang="en-US" sz="1600" dirty="0" smtClean="0">
                <a:solidFill>
                  <a:schemeClr val="bg1"/>
                </a:solidFill>
                <a:latin typeface="Calibri"/>
                <a:cs typeface="Calibri"/>
              </a:rPr>
              <a:t>Install plugins</a:t>
            </a:r>
            <a:endParaRPr lang="en-US" sz="1600" dirty="0">
              <a:solidFill>
                <a:schemeClr val="bg1"/>
              </a:solidFill>
              <a:latin typeface="Calibri"/>
              <a:cs typeface="Calibri"/>
            </a:endParaRPr>
          </a:p>
          <a:p>
            <a:pPr defTabSz="914400">
              <a:spcBef>
                <a:spcPts val="600"/>
              </a:spcBef>
            </a:pPr>
            <a:r>
              <a:rPr lang="en-US" sz="1600" dirty="0" smtClean="0">
                <a:solidFill>
                  <a:schemeClr val="bg1"/>
                </a:solidFill>
                <a:latin typeface="Calibri"/>
                <a:cs typeface="Calibri"/>
              </a:rPr>
              <a:t>Download software </a:t>
            </a:r>
            <a:r>
              <a:rPr lang="en-US" sz="1600" dirty="0">
                <a:solidFill>
                  <a:schemeClr val="bg1"/>
                </a:solidFill>
                <a:latin typeface="Calibri"/>
                <a:cs typeface="Calibri"/>
              </a:rPr>
              <a:t>clients</a:t>
            </a:r>
          </a:p>
        </p:txBody>
      </p:sp>
      <p:sp>
        <p:nvSpPr>
          <p:cNvPr id="34" name="Oval 33"/>
          <p:cNvSpPr/>
          <p:nvPr/>
        </p:nvSpPr>
        <p:spPr>
          <a:xfrm>
            <a:off x="6324600" y="4019550"/>
            <a:ext cx="626832" cy="626832"/>
          </a:xfrm>
          <a:prstGeom prst="ellipse">
            <a:avLst/>
          </a:prstGeom>
          <a:gradFill flip="none" rotWithShape="1">
            <a:gsLst>
              <a:gs pos="20000">
                <a:schemeClr val="accent6"/>
              </a:gs>
              <a:gs pos="99000">
                <a:schemeClr val="accent1">
                  <a:lumMod val="60000"/>
                  <a:lumOff val="40000"/>
                </a:schemeClr>
              </a:gs>
            </a:gsLst>
            <a:path path="circle">
              <a:fillToRect r="100000" b="100000"/>
            </a:path>
            <a:tileRect l="-100000" t="-100000"/>
          </a:gradFill>
          <a:ln w="88900">
            <a:solidFill>
              <a:schemeClr val="bg1">
                <a:alpha val="58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91440" bIns="0" numCol="1" spcCol="0" rtlCol="0" fromWordArt="0" anchor="ctr" anchorCtr="0" forceAA="0" compatLnSpc="1">
            <a:prstTxWarp prst="textNoShape">
              <a:avLst/>
            </a:prstTxWarp>
            <a:noAutofit/>
          </a:bodyPr>
          <a:lstStyle/>
          <a:p>
            <a:pPr algn="ctr" defTabSz="685452"/>
            <a:endParaRPr lang="en-US" sz="1400" dirty="0">
              <a:solidFill>
                <a:srgbClr val="FFFFFF"/>
              </a:solidFill>
              <a:latin typeface="Calibri"/>
            </a:endParaRPr>
          </a:p>
        </p:txBody>
      </p:sp>
      <p:sp>
        <p:nvSpPr>
          <p:cNvPr id="55" name="Oval 54"/>
          <p:cNvSpPr/>
          <p:nvPr/>
        </p:nvSpPr>
        <p:spPr>
          <a:xfrm>
            <a:off x="5922183" y="3540933"/>
            <a:ext cx="402417" cy="402417"/>
          </a:xfrm>
          <a:prstGeom prst="ellipse">
            <a:avLst/>
          </a:prstGeom>
          <a:solidFill>
            <a:srgbClr val="FF0000"/>
          </a:solidFill>
          <a:ln w="88900">
            <a:solidFill>
              <a:schemeClr val="bg1">
                <a:alpha val="58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91440" bIns="0" numCol="1" spcCol="0" rtlCol="0" fromWordArt="0" anchor="ctr" anchorCtr="0" forceAA="0" compatLnSpc="1">
            <a:prstTxWarp prst="textNoShape">
              <a:avLst/>
            </a:prstTxWarp>
            <a:noAutofit/>
          </a:bodyPr>
          <a:lstStyle/>
          <a:p>
            <a:pPr algn="ctr" defTabSz="685452"/>
            <a:endParaRPr lang="en-US" sz="1400" dirty="0">
              <a:solidFill>
                <a:srgbClr val="FFFFFF"/>
              </a:solidFill>
              <a:latin typeface="Calibri"/>
            </a:endParaRPr>
          </a:p>
        </p:txBody>
      </p:sp>
      <p:cxnSp>
        <p:nvCxnSpPr>
          <p:cNvPr id="56" name="Straight Connector 55"/>
          <p:cNvCxnSpPr>
            <a:endCxn id="33" idx="2"/>
          </p:cNvCxnSpPr>
          <p:nvPr/>
        </p:nvCxnSpPr>
        <p:spPr>
          <a:xfrm>
            <a:off x="2133600" y="3976562"/>
            <a:ext cx="304800" cy="280204"/>
          </a:xfrm>
          <a:prstGeom prst="line">
            <a:avLst/>
          </a:prstGeom>
          <a:ln w="12700" cmpd="sng">
            <a:solidFill>
              <a:schemeClr val="bg1">
                <a:lumMod val="75000"/>
              </a:schemeClr>
            </a:solidFill>
            <a:prstDash val="solid"/>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57" name="Straight Connector 56"/>
          <p:cNvCxnSpPr>
            <a:stCxn id="55" idx="5"/>
            <a:endCxn id="34" idx="1"/>
          </p:cNvCxnSpPr>
          <p:nvPr/>
        </p:nvCxnSpPr>
        <p:spPr>
          <a:xfrm>
            <a:off x="6265667" y="3884417"/>
            <a:ext cx="150730" cy="226930"/>
          </a:xfrm>
          <a:prstGeom prst="line">
            <a:avLst/>
          </a:prstGeom>
          <a:ln w="12700" cmpd="sng">
            <a:solidFill>
              <a:schemeClr val="bg1">
                <a:lumMod val="75000"/>
              </a:schemeClr>
            </a:solidFill>
            <a:prstDash val="solid"/>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58" name="Straight Connector 57"/>
          <p:cNvCxnSpPr>
            <a:endCxn id="34" idx="6"/>
          </p:cNvCxnSpPr>
          <p:nvPr/>
        </p:nvCxnSpPr>
        <p:spPr>
          <a:xfrm flipH="1">
            <a:off x="6951432" y="4220759"/>
            <a:ext cx="516168" cy="112207"/>
          </a:xfrm>
          <a:prstGeom prst="line">
            <a:avLst/>
          </a:prstGeom>
          <a:ln w="12700" cmpd="sng">
            <a:solidFill>
              <a:schemeClr val="bg1">
                <a:lumMod val="75000"/>
              </a:schemeClr>
            </a:solidFill>
            <a:prstDash val="solid"/>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59" name="Straight Connector 58"/>
          <p:cNvCxnSpPr>
            <a:stCxn id="34" idx="2"/>
            <a:endCxn id="28" idx="5"/>
          </p:cNvCxnSpPr>
          <p:nvPr/>
        </p:nvCxnSpPr>
        <p:spPr>
          <a:xfrm flipH="1" flipV="1">
            <a:off x="5434105" y="3751036"/>
            <a:ext cx="890495" cy="581930"/>
          </a:xfrm>
          <a:prstGeom prst="line">
            <a:avLst/>
          </a:prstGeom>
          <a:ln w="12700" cmpd="sng">
            <a:solidFill>
              <a:schemeClr val="bg1">
                <a:lumMod val="75000"/>
              </a:schemeClr>
            </a:solidFill>
            <a:prstDash val="sysDash"/>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6" name="Title 5"/>
          <p:cNvSpPr>
            <a:spLocks noGrp="1"/>
          </p:cNvSpPr>
          <p:nvPr>
            <p:ph type="title"/>
          </p:nvPr>
        </p:nvSpPr>
        <p:spPr/>
        <p:txBody>
          <a:bodyPr/>
          <a:lstStyle/>
          <a:p>
            <a:r>
              <a:rPr lang="en-US" sz="2800" dirty="0" smtClean="0"/>
              <a:t>When App Users Need Help from a Live Person</a:t>
            </a:r>
            <a:endParaRPr lang="en-US" sz="2800" dirty="0"/>
          </a:p>
        </p:txBody>
      </p:sp>
      <p:sp>
        <p:nvSpPr>
          <p:cNvPr id="4" name="Footer Placeholder 3"/>
          <p:cNvSpPr>
            <a:spLocks noGrp="1"/>
          </p:cNvSpPr>
          <p:nvPr>
            <p:ph type="ftr" sz="quarter" idx="11"/>
          </p:nvPr>
        </p:nvSpPr>
        <p:spPr/>
        <p:txBody>
          <a:bodyPr/>
          <a:lstStyle/>
          <a:p>
            <a:r>
              <a:rPr lang="en-US" dirty="0" smtClean="0"/>
              <a:t>CaféX Communications Confidential © 2015 – All Rights Reserved. </a:t>
            </a:r>
            <a:endParaRPr lang="en-US" dirty="0"/>
          </a:p>
        </p:txBody>
      </p:sp>
      <p:sp>
        <p:nvSpPr>
          <p:cNvPr id="5" name="Slide Number Placeholder 4"/>
          <p:cNvSpPr>
            <a:spLocks noGrp="1"/>
          </p:cNvSpPr>
          <p:nvPr>
            <p:ph type="sldNum" sz="quarter" idx="12"/>
          </p:nvPr>
        </p:nvSpPr>
        <p:spPr/>
        <p:txBody>
          <a:bodyPr/>
          <a:lstStyle/>
          <a:p>
            <a:fld id="{0431C951-9D62-474D-B35D-66AB940D3B2F}" type="slidenum">
              <a:rPr lang="en-US" smtClean="0"/>
              <a:pPr/>
              <a:t>8</a:t>
            </a:fld>
            <a:endParaRPr lang="en-US" dirty="0"/>
          </a:p>
        </p:txBody>
      </p:sp>
      <p:grpSp>
        <p:nvGrpSpPr>
          <p:cNvPr id="7" name="Group 6"/>
          <p:cNvGrpSpPr/>
          <p:nvPr/>
        </p:nvGrpSpPr>
        <p:grpSpPr>
          <a:xfrm>
            <a:off x="3352800" y="1669731"/>
            <a:ext cx="2438400" cy="2438400"/>
            <a:chOff x="1833282" y="2132269"/>
            <a:chExt cx="2438400" cy="2438400"/>
          </a:xfrm>
        </p:grpSpPr>
        <p:sp>
          <p:nvSpPr>
            <p:cNvPr id="28" name="Oval 27"/>
            <p:cNvSpPr/>
            <p:nvPr/>
          </p:nvSpPr>
          <p:spPr>
            <a:xfrm>
              <a:off x="1833282" y="2132269"/>
              <a:ext cx="2438400" cy="2438400"/>
            </a:xfrm>
            <a:prstGeom prst="ellipse">
              <a:avLst/>
            </a:prstGeom>
            <a:gradFill flip="none" rotWithShape="1">
              <a:gsLst>
                <a:gs pos="20000">
                  <a:schemeClr val="accent6"/>
                </a:gs>
                <a:gs pos="99000">
                  <a:schemeClr val="accent1">
                    <a:lumMod val="60000"/>
                    <a:lumOff val="40000"/>
                  </a:schemeClr>
                </a:gs>
              </a:gsLst>
              <a:path path="circle">
                <a:fillToRect r="100000" b="100000"/>
              </a:path>
              <a:tileRect l="-100000" t="-100000"/>
            </a:gradFill>
            <a:ln w="88900">
              <a:solidFill>
                <a:schemeClr val="bg1"/>
              </a:solidFill>
            </a:ln>
            <a:effectLst>
              <a:outerShdw blurRad="63500" algn="ctr"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91440" bIns="0" numCol="1" spcCol="0" rtlCol="0" fromWordArt="0" anchor="ctr" anchorCtr="0" forceAA="0" compatLnSpc="1">
              <a:prstTxWarp prst="textNoShape">
                <a:avLst/>
              </a:prstTxWarp>
              <a:noAutofit/>
            </a:bodyPr>
            <a:lstStyle/>
            <a:p>
              <a:pPr algn="ctr" defTabSz="685452"/>
              <a:endParaRPr lang="en-US" sz="1400" dirty="0">
                <a:solidFill>
                  <a:srgbClr val="FFFFFF"/>
                </a:solidFill>
                <a:latin typeface="Gotham-Medium"/>
                <a:cs typeface="Gotham-Medium"/>
              </a:endParaRPr>
            </a:p>
          </p:txBody>
        </p:sp>
        <p:pic>
          <p:nvPicPr>
            <p:cNvPr id="1028" name="Picture 4" descr="http://www.beservices.es/blog/wp-content/uploads/2014/09/Fotolia_50567431_Subscription_Monthly_M-1024x682.jpg"/>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1862506" y="2162749"/>
              <a:ext cx="2379952" cy="2377440"/>
            </a:xfrm>
            <a:prstGeom prst="ellipse">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grpSp>
      <p:sp>
        <p:nvSpPr>
          <p:cNvPr id="29" name="Rectangle 28"/>
          <p:cNvSpPr/>
          <p:nvPr/>
        </p:nvSpPr>
        <p:spPr>
          <a:xfrm>
            <a:off x="0" y="902040"/>
            <a:ext cx="9144000" cy="457200"/>
          </a:xfrm>
          <a:prstGeom prst="rect">
            <a:avLst/>
          </a:prstGeom>
          <a:solidFill>
            <a:schemeClr val="tx1"/>
          </a:solidFill>
          <a:ln>
            <a:noFill/>
          </a:ln>
          <a:effectLst>
            <a:outerShdw blurRad="63500" algn="ctr" rotWithShape="0">
              <a:prstClr val="black"/>
            </a:outerShdw>
          </a:effectLst>
        </p:spPr>
        <p:style>
          <a:lnRef idx="1">
            <a:schemeClr val="accent2"/>
          </a:lnRef>
          <a:fillRef idx="3">
            <a:schemeClr val="accent2"/>
          </a:fillRef>
          <a:effectRef idx="2">
            <a:schemeClr val="accent2"/>
          </a:effectRef>
          <a:fontRef idx="minor">
            <a:schemeClr val="lt1"/>
          </a:fontRef>
        </p:style>
        <p:txBody>
          <a:bodyPr rtlCol="0" anchor="ctr"/>
          <a:lstStyle/>
          <a:p>
            <a:pPr algn="ctr" defTabSz="914400"/>
            <a:r>
              <a:rPr lang="en-US" sz="2400" b="1" dirty="0">
                <a:solidFill>
                  <a:schemeClr val="bg1"/>
                </a:solidFill>
              </a:rPr>
              <a:t>PROBLEM</a:t>
            </a:r>
          </a:p>
        </p:txBody>
      </p:sp>
      <p:grpSp>
        <p:nvGrpSpPr>
          <p:cNvPr id="8" name="Group 7"/>
          <p:cNvGrpSpPr>
            <a:grpSpLocks noChangeAspect="1"/>
          </p:cNvGrpSpPr>
          <p:nvPr/>
        </p:nvGrpSpPr>
        <p:grpSpPr bwMode="auto">
          <a:xfrm>
            <a:off x="1564566" y="3586867"/>
            <a:ext cx="685500" cy="595099"/>
            <a:chOff x="-223" y="1757"/>
            <a:chExt cx="1327" cy="1152"/>
          </a:xfrm>
          <a:effectLst>
            <a:outerShdw blurRad="63500" algn="ctr" rotWithShape="0">
              <a:prstClr val="black"/>
            </a:outerShdw>
          </a:effectLst>
        </p:grpSpPr>
        <p:sp>
          <p:nvSpPr>
            <p:cNvPr id="9" name="AutoShape 6"/>
            <p:cNvSpPr>
              <a:spLocks noChangeAspect="1" noChangeArrowheads="1" noTextEdit="1"/>
            </p:cNvSpPr>
            <p:nvPr/>
          </p:nvSpPr>
          <p:spPr bwMode="auto">
            <a:xfrm>
              <a:off x="-223" y="1757"/>
              <a:ext cx="1327" cy="1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Freeform 8"/>
            <p:cNvSpPr>
              <a:spLocks/>
            </p:cNvSpPr>
            <p:nvPr/>
          </p:nvSpPr>
          <p:spPr bwMode="auto">
            <a:xfrm>
              <a:off x="-186" y="1791"/>
              <a:ext cx="1253" cy="1084"/>
            </a:xfrm>
            <a:custGeom>
              <a:avLst/>
              <a:gdLst>
                <a:gd name="T0" fmla="*/ 939 w 3759"/>
                <a:gd name="T1" fmla="*/ 3254 h 3254"/>
                <a:gd name="T2" fmla="*/ 0 w 3759"/>
                <a:gd name="T3" fmla="*/ 1627 h 3254"/>
                <a:gd name="T4" fmla="*/ 939 w 3759"/>
                <a:gd name="T5" fmla="*/ 0 h 3254"/>
                <a:gd name="T6" fmla="*/ 2820 w 3759"/>
                <a:gd name="T7" fmla="*/ 0 h 3254"/>
                <a:gd name="T8" fmla="*/ 3759 w 3759"/>
                <a:gd name="T9" fmla="*/ 1627 h 3254"/>
                <a:gd name="T10" fmla="*/ 2820 w 3759"/>
                <a:gd name="T11" fmla="*/ 3254 h 3254"/>
                <a:gd name="T12" fmla="*/ 939 w 3759"/>
                <a:gd name="T13" fmla="*/ 3254 h 3254"/>
              </a:gdLst>
              <a:ahLst/>
              <a:cxnLst>
                <a:cxn ang="0">
                  <a:pos x="T0" y="T1"/>
                </a:cxn>
                <a:cxn ang="0">
                  <a:pos x="T2" y="T3"/>
                </a:cxn>
                <a:cxn ang="0">
                  <a:pos x="T4" y="T5"/>
                </a:cxn>
                <a:cxn ang="0">
                  <a:pos x="T6" y="T7"/>
                </a:cxn>
                <a:cxn ang="0">
                  <a:pos x="T8" y="T9"/>
                </a:cxn>
                <a:cxn ang="0">
                  <a:pos x="T10" y="T11"/>
                </a:cxn>
                <a:cxn ang="0">
                  <a:pos x="T12" y="T13"/>
                </a:cxn>
              </a:cxnLst>
              <a:rect l="0" t="0" r="r" b="b"/>
              <a:pathLst>
                <a:path w="3759" h="3254">
                  <a:moveTo>
                    <a:pt x="939" y="3254"/>
                  </a:moveTo>
                  <a:lnTo>
                    <a:pt x="0" y="1627"/>
                  </a:lnTo>
                  <a:lnTo>
                    <a:pt x="939" y="0"/>
                  </a:lnTo>
                  <a:lnTo>
                    <a:pt x="2820" y="0"/>
                  </a:lnTo>
                  <a:lnTo>
                    <a:pt x="3759" y="1627"/>
                  </a:lnTo>
                  <a:lnTo>
                    <a:pt x="2820" y="3254"/>
                  </a:lnTo>
                  <a:lnTo>
                    <a:pt x="939" y="325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 name="Freeform 9"/>
            <p:cNvSpPr>
              <a:spLocks noEditPoints="1"/>
            </p:cNvSpPr>
            <p:nvPr/>
          </p:nvSpPr>
          <p:spPr bwMode="auto">
            <a:xfrm>
              <a:off x="-223" y="1759"/>
              <a:ext cx="1327" cy="1148"/>
            </a:xfrm>
            <a:custGeom>
              <a:avLst/>
              <a:gdLst>
                <a:gd name="T0" fmla="*/ 2985 w 3981"/>
                <a:gd name="T1" fmla="*/ 3444 h 3444"/>
                <a:gd name="T2" fmla="*/ 996 w 3981"/>
                <a:gd name="T3" fmla="*/ 3444 h 3444"/>
                <a:gd name="T4" fmla="*/ 0 w 3981"/>
                <a:gd name="T5" fmla="*/ 1722 h 3444"/>
                <a:gd name="T6" fmla="*/ 996 w 3981"/>
                <a:gd name="T7" fmla="*/ 0 h 3444"/>
                <a:gd name="T8" fmla="*/ 2985 w 3981"/>
                <a:gd name="T9" fmla="*/ 0 h 3444"/>
                <a:gd name="T10" fmla="*/ 3981 w 3981"/>
                <a:gd name="T11" fmla="*/ 1722 h 3444"/>
                <a:gd name="T12" fmla="*/ 2985 w 3981"/>
                <a:gd name="T13" fmla="*/ 3444 h 3444"/>
                <a:gd name="T14" fmla="*/ 1107 w 3981"/>
                <a:gd name="T15" fmla="*/ 3254 h 3444"/>
                <a:gd name="T16" fmla="*/ 2876 w 3981"/>
                <a:gd name="T17" fmla="*/ 3254 h 3444"/>
                <a:gd name="T18" fmla="*/ 3759 w 3981"/>
                <a:gd name="T19" fmla="*/ 1722 h 3444"/>
                <a:gd name="T20" fmla="*/ 2876 w 3981"/>
                <a:gd name="T21" fmla="*/ 190 h 3444"/>
                <a:gd name="T22" fmla="*/ 1107 w 3981"/>
                <a:gd name="T23" fmla="*/ 190 h 3444"/>
                <a:gd name="T24" fmla="*/ 222 w 3981"/>
                <a:gd name="T25" fmla="*/ 1722 h 3444"/>
                <a:gd name="T26" fmla="*/ 1107 w 3981"/>
                <a:gd name="T27" fmla="*/ 3254 h 34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81" h="3444">
                  <a:moveTo>
                    <a:pt x="2985" y="3444"/>
                  </a:moveTo>
                  <a:lnTo>
                    <a:pt x="996" y="3444"/>
                  </a:lnTo>
                  <a:lnTo>
                    <a:pt x="0" y="1722"/>
                  </a:lnTo>
                  <a:lnTo>
                    <a:pt x="996" y="0"/>
                  </a:lnTo>
                  <a:lnTo>
                    <a:pt x="2985" y="0"/>
                  </a:lnTo>
                  <a:lnTo>
                    <a:pt x="3981" y="1722"/>
                  </a:lnTo>
                  <a:lnTo>
                    <a:pt x="2985" y="3444"/>
                  </a:lnTo>
                  <a:close/>
                  <a:moveTo>
                    <a:pt x="1107" y="3254"/>
                  </a:moveTo>
                  <a:lnTo>
                    <a:pt x="2876" y="3254"/>
                  </a:lnTo>
                  <a:lnTo>
                    <a:pt x="3759" y="1722"/>
                  </a:lnTo>
                  <a:lnTo>
                    <a:pt x="2876" y="190"/>
                  </a:lnTo>
                  <a:lnTo>
                    <a:pt x="1107" y="190"/>
                  </a:lnTo>
                  <a:lnTo>
                    <a:pt x="222" y="1722"/>
                  </a:lnTo>
                  <a:lnTo>
                    <a:pt x="1107" y="3254"/>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10"/>
            <p:cNvSpPr>
              <a:spLocks/>
            </p:cNvSpPr>
            <p:nvPr/>
          </p:nvSpPr>
          <p:spPr bwMode="auto">
            <a:xfrm>
              <a:off x="-44" y="1915"/>
              <a:ext cx="966" cy="836"/>
            </a:xfrm>
            <a:custGeom>
              <a:avLst/>
              <a:gdLst>
                <a:gd name="T0" fmla="*/ 725 w 2898"/>
                <a:gd name="T1" fmla="*/ 2508 h 2508"/>
                <a:gd name="T2" fmla="*/ 0 w 2898"/>
                <a:gd name="T3" fmla="*/ 1255 h 2508"/>
                <a:gd name="T4" fmla="*/ 725 w 2898"/>
                <a:gd name="T5" fmla="*/ 0 h 2508"/>
                <a:gd name="T6" fmla="*/ 2173 w 2898"/>
                <a:gd name="T7" fmla="*/ 0 h 2508"/>
                <a:gd name="T8" fmla="*/ 2898 w 2898"/>
                <a:gd name="T9" fmla="*/ 1255 h 2508"/>
                <a:gd name="T10" fmla="*/ 2173 w 2898"/>
                <a:gd name="T11" fmla="*/ 2508 h 2508"/>
                <a:gd name="T12" fmla="*/ 725 w 2898"/>
                <a:gd name="T13" fmla="*/ 2508 h 2508"/>
              </a:gdLst>
              <a:ahLst/>
              <a:cxnLst>
                <a:cxn ang="0">
                  <a:pos x="T0" y="T1"/>
                </a:cxn>
                <a:cxn ang="0">
                  <a:pos x="T2" y="T3"/>
                </a:cxn>
                <a:cxn ang="0">
                  <a:pos x="T4" y="T5"/>
                </a:cxn>
                <a:cxn ang="0">
                  <a:pos x="T6" y="T7"/>
                </a:cxn>
                <a:cxn ang="0">
                  <a:pos x="T8" y="T9"/>
                </a:cxn>
                <a:cxn ang="0">
                  <a:pos x="T10" y="T11"/>
                </a:cxn>
                <a:cxn ang="0">
                  <a:pos x="T12" y="T13"/>
                </a:cxn>
              </a:cxnLst>
              <a:rect l="0" t="0" r="r" b="b"/>
              <a:pathLst>
                <a:path w="2898" h="2508">
                  <a:moveTo>
                    <a:pt x="725" y="2508"/>
                  </a:moveTo>
                  <a:lnTo>
                    <a:pt x="0" y="1255"/>
                  </a:lnTo>
                  <a:lnTo>
                    <a:pt x="725" y="0"/>
                  </a:lnTo>
                  <a:lnTo>
                    <a:pt x="2173" y="0"/>
                  </a:lnTo>
                  <a:lnTo>
                    <a:pt x="2898" y="1255"/>
                  </a:lnTo>
                  <a:lnTo>
                    <a:pt x="2173" y="2508"/>
                  </a:lnTo>
                  <a:lnTo>
                    <a:pt x="725" y="2508"/>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11"/>
            <p:cNvSpPr>
              <a:spLocks/>
            </p:cNvSpPr>
            <p:nvPr/>
          </p:nvSpPr>
          <p:spPr bwMode="auto">
            <a:xfrm>
              <a:off x="250" y="2005"/>
              <a:ext cx="401" cy="656"/>
            </a:xfrm>
            <a:custGeom>
              <a:avLst/>
              <a:gdLst>
                <a:gd name="T0" fmla="*/ 1057 w 1204"/>
                <a:gd name="T1" fmla="*/ 643 h 1970"/>
                <a:gd name="T2" fmla="*/ 1000 w 1204"/>
                <a:gd name="T3" fmla="*/ 682 h 1970"/>
                <a:gd name="T4" fmla="*/ 984 w 1204"/>
                <a:gd name="T5" fmla="*/ 733 h 1970"/>
                <a:gd name="T6" fmla="*/ 984 w 1204"/>
                <a:gd name="T7" fmla="*/ 1069 h 1970"/>
                <a:gd name="T8" fmla="*/ 914 w 1204"/>
                <a:gd name="T9" fmla="*/ 1122 h 1970"/>
                <a:gd name="T10" fmla="*/ 866 w 1204"/>
                <a:gd name="T11" fmla="*/ 1196 h 1970"/>
                <a:gd name="T12" fmla="*/ 843 w 1204"/>
                <a:gd name="T13" fmla="*/ 1285 h 1970"/>
                <a:gd name="T14" fmla="*/ 780 w 1204"/>
                <a:gd name="T15" fmla="*/ 1304 h 1970"/>
                <a:gd name="T16" fmla="*/ 795 w 1204"/>
                <a:gd name="T17" fmla="*/ 1203 h 1970"/>
                <a:gd name="T18" fmla="*/ 839 w 1204"/>
                <a:gd name="T19" fmla="*/ 1116 h 1970"/>
                <a:gd name="T20" fmla="*/ 907 w 1204"/>
                <a:gd name="T21" fmla="*/ 1046 h 1970"/>
                <a:gd name="T22" fmla="*/ 920 w 1204"/>
                <a:gd name="T23" fmla="*/ 223 h 1970"/>
                <a:gd name="T24" fmla="*/ 894 w 1204"/>
                <a:gd name="T25" fmla="*/ 169 h 1970"/>
                <a:gd name="T26" fmla="*/ 839 w 1204"/>
                <a:gd name="T27" fmla="*/ 143 h 1970"/>
                <a:gd name="T28" fmla="*/ 810 w 1204"/>
                <a:gd name="T29" fmla="*/ 144 h 1970"/>
                <a:gd name="T30" fmla="*/ 754 w 1204"/>
                <a:gd name="T31" fmla="*/ 183 h 1970"/>
                <a:gd name="T32" fmla="*/ 738 w 1204"/>
                <a:gd name="T33" fmla="*/ 234 h 1970"/>
                <a:gd name="T34" fmla="*/ 674 w 1204"/>
                <a:gd name="T35" fmla="*/ 82 h 1970"/>
                <a:gd name="T36" fmla="*/ 648 w 1204"/>
                <a:gd name="T37" fmla="*/ 27 h 1970"/>
                <a:gd name="T38" fmla="*/ 593 w 1204"/>
                <a:gd name="T39" fmla="*/ 1 h 1970"/>
                <a:gd name="T40" fmla="*/ 565 w 1204"/>
                <a:gd name="T41" fmla="*/ 3 h 1970"/>
                <a:gd name="T42" fmla="*/ 507 w 1204"/>
                <a:gd name="T43" fmla="*/ 40 h 1970"/>
                <a:gd name="T44" fmla="*/ 492 w 1204"/>
                <a:gd name="T45" fmla="*/ 91 h 1970"/>
                <a:gd name="T46" fmla="*/ 427 w 1204"/>
                <a:gd name="T47" fmla="*/ 225 h 1970"/>
                <a:gd name="T48" fmla="*/ 402 w 1204"/>
                <a:gd name="T49" fmla="*/ 170 h 1970"/>
                <a:gd name="T50" fmla="*/ 347 w 1204"/>
                <a:gd name="T51" fmla="*/ 144 h 1970"/>
                <a:gd name="T52" fmla="*/ 318 w 1204"/>
                <a:gd name="T53" fmla="*/ 146 h 1970"/>
                <a:gd name="T54" fmla="*/ 262 w 1204"/>
                <a:gd name="T55" fmla="*/ 183 h 1970"/>
                <a:gd name="T56" fmla="*/ 246 w 1204"/>
                <a:gd name="T57" fmla="*/ 234 h 1970"/>
                <a:gd name="T58" fmla="*/ 181 w 1204"/>
                <a:gd name="T59" fmla="*/ 496 h 1970"/>
                <a:gd name="T60" fmla="*/ 155 w 1204"/>
                <a:gd name="T61" fmla="*/ 441 h 1970"/>
                <a:gd name="T62" fmla="*/ 100 w 1204"/>
                <a:gd name="T63" fmla="*/ 415 h 1970"/>
                <a:gd name="T64" fmla="*/ 73 w 1204"/>
                <a:gd name="T65" fmla="*/ 417 h 1970"/>
                <a:gd name="T66" fmla="*/ 15 w 1204"/>
                <a:gd name="T67" fmla="*/ 454 h 1970"/>
                <a:gd name="T68" fmla="*/ 0 w 1204"/>
                <a:gd name="T69" fmla="*/ 505 h 1970"/>
                <a:gd name="T70" fmla="*/ 5 w 1204"/>
                <a:gd name="T71" fmla="*/ 1585 h 1970"/>
                <a:gd name="T72" fmla="*/ 35 w 1204"/>
                <a:gd name="T73" fmla="*/ 1693 h 1970"/>
                <a:gd name="T74" fmla="*/ 90 w 1204"/>
                <a:gd name="T75" fmla="*/ 1787 h 1970"/>
                <a:gd name="T76" fmla="*/ 165 w 1204"/>
                <a:gd name="T77" fmla="*/ 1866 h 1970"/>
                <a:gd name="T78" fmla="*/ 257 w 1204"/>
                <a:gd name="T79" fmla="*/ 1924 h 1970"/>
                <a:gd name="T80" fmla="*/ 361 w 1204"/>
                <a:gd name="T81" fmla="*/ 1960 h 1970"/>
                <a:gd name="T82" fmla="*/ 751 w 1204"/>
                <a:gd name="T83" fmla="*/ 1970 h 1970"/>
                <a:gd name="T84" fmla="*/ 842 w 1204"/>
                <a:gd name="T85" fmla="*/ 1960 h 1970"/>
                <a:gd name="T86" fmla="*/ 947 w 1204"/>
                <a:gd name="T87" fmla="*/ 1924 h 1970"/>
                <a:gd name="T88" fmla="*/ 1038 w 1204"/>
                <a:gd name="T89" fmla="*/ 1866 h 1970"/>
                <a:gd name="T90" fmla="*/ 1113 w 1204"/>
                <a:gd name="T91" fmla="*/ 1787 h 1970"/>
                <a:gd name="T92" fmla="*/ 1168 w 1204"/>
                <a:gd name="T93" fmla="*/ 1693 h 1970"/>
                <a:gd name="T94" fmla="*/ 1198 w 1204"/>
                <a:gd name="T95" fmla="*/ 1585 h 1970"/>
                <a:gd name="T96" fmla="*/ 1204 w 1204"/>
                <a:gd name="T97" fmla="*/ 733 h 1970"/>
                <a:gd name="T98" fmla="*/ 1188 w 1204"/>
                <a:gd name="T99" fmla="*/ 682 h 1970"/>
                <a:gd name="T100" fmla="*/ 1132 w 1204"/>
                <a:gd name="T101" fmla="*/ 643 h 19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204" h="1970">
                  <a:moveTo>
                    <a:pt x="1113" y="642"/>
                  </a:moveTo>
                  <a:lnTo>
                    <a:pt x="1074" y="642"/>
                  </a:lnTo>
                  <a:lnTo>
                    <a:pt x="1074" y="642"/>
                  </a:lnTo>
                  <a:lnTo>
                    <a:pt x="1065" y="642"/>
                  </a:lnTo>
                  <a:lnTo>
                    <a:pt x="1057" y="643"/>
                  </a:lnTo>
                  <a:lnTo>
                    <a:pt x="1048" y="646"/>
                  </a:lnTo>
                  <a:lnTo>
                    <a:pt x="1039" y="649"/>
                  </a:lnTo>
                  <a:lnTo>
                    <a:pt x="1025" y="658"/>
                  </a:lnTo>
                  <a:lnTo>
                    <a:pt x="1010" y="668"/>
                  </a:lnTo>
                  <a:lnTo>
                    <a:pt x="1000" y="682"/>
                  </a:lnTo>
                  <a:lnTo>
                    <a:pt x="992" y="697"/>
                  </a:lnTo>
                  <a:lnTo>
                    <a:pt x="989" y="705"/>
                  </a:lnTo>
                  <a:lnTo>
                    <a:pt x="986" y="714"/>
                  </a:lnTo>
                  <a:lnTo>
                    <a:pt x="984" y="722"/>
                  </a:lnTo>
                  <a:lnTo>
                    <a:pt x="984" y="733"/>
                  </a:lnTo>
                  <a:lnTo>
                    <a:pt x="984" y="999"/>
                  </a:lnTo>
                  <a:lnTo>
                    <a:pt x="984" y="999"/>
                  </a:lnTo>
                  <a:lnTo>
                    <a:pt x="984" y="999"/>
                  </a:lnTo>
                  <a:lnTo>
                    <a:pt x="984" y="1069"/>
                  </a:lnTo>
                  <a:lnTo>
                    <a:pt x="984" y="1069"/>
                  </a:lnTo>
                  <a:lnTo>
                    <a:pt x="969" y="1077"/>
                  </a:lnTo>
                  <a:lnTo>
                    <a:pt x="954" y="1087"/>
                  </a:lnTo>
                  <a:lnTo>
                    <a:pt x="940" y="1099"/>
                  </a:lnTo>
                  <a:lnTo>
                    <a:pt x="927" y="1110"/>
                  </a:lnTo>
                  <a:lnTo>
                    <a:pt x="914" y="1122"/>
                  </a:lnTo>
                  <a:lnTo>
                    <a:pt x="902" y="1136"/>
                  </a:lnTo>
                  <a:lnTo>
                    <a:pt x="892" y="1149"/>
                  </a:lnTo>
                  <a:lnTo>
                    <a:pt x="882" y="1165"/>
                  </a:lnTo>
                  <a:lnTo>
                    <a:pt x="873" y="1180"/>
                  </a:lnTo>
                  <a:lnTo>
                    <a:pt x="866" y="1196"/>
                  </a:lnTo>
                  <a:lnTo>
                    <a:pt x="859" y="1213"/>
                  </a:lnTo>
                  <a:lnTo>
                    <a:pt x="853" y="1230"/>
                  </a:lnTo>
                  <a:lnTo>
                    <a:pt x="849" y="1248"/>
                  </a:lnTo>
                  <a:lnTo>
                    <a:pt x="846" y="1266"/>
                  </a:lnTo>
                  <a:lnTo>
                    <a:pt x="843" y="1285"/>
                  </a:lnTo>
                  <a:lnTo>
                    <a:pt x="843" y="1304"/>
                  </a:lnTo>
                  <a:lnTo>
                    <a:pt x="843" y="1543"/>
                  </a:lnTo>
                  <a:lnTo>
                    <a:pt x="780" y="1543"/>
                  </a:lnTo>
                  <a:lnTo>
                    <a:pt x="780" y="1304"/>
                  </a:lnTo>
                  <a:lnTo>
                    <a:pt x="780" y="1304"/>
                  </a:lnTo>
                  <a:lnTo>
                    <a:pt x="781" y="1282"/>
                  </a:lnTo>
                  <a:lnTo>
                    <a:pt x="782" y="1262"/>
                  </a:lnTo>
                  <a:lnTo>
                    <a:pt x="785" y="1242"/>
                  </a:lnTo>
                  <a:lnTo>
                    <a:pt x="790" y="1223"/>
                  </a:lnTo>
                  <a:lnTo>
                    <a:pt x="795" y="1203"/>
                  </a:lnTo>
                  <a:lnTo>
                    <a:pt x="803" y="1184"/>
                  </a:lnTo>
                  <a:lnTo>
                    <a:pt x="810" y="1167"/>
                  </a:lnTo>
                  <a:lnTo>
                    <a:pt x="819" y="1149"/>
                  </a:lnTo>
                  <a:lnTo>
                    <a:pt x="829" y="1132"/>
                  </a:lnTo>
                  <a:lnTo>
                    <a:pt x="839" y="1116"/>
                  </a:lnTo>
                  <a:lnTo>
                    <a:pt x="852" y="1100"/>
                  </a:lnTo>
                  <a:lnTo>
                    <a:pt x="863" y="1086"/>
                  </a:lnTo>
                  <a:lnTo>
                    <a:pt x="878" y="1072"/>
                  </a:lnTo>
                  <a:lnTo>
                    <a:pt x="891" y="1059"/>
                  </a:lnTo>
                  <a:lnTo>
                    <a:pt x="907" y="1046"/>
                  </a:lnTo>
                  <a:lnTo>
                    <a:pt x="922" y="1034"/>
                  </a:lnTo>
                  <a:lnTo>
                    <a:pt x="921" y="1034"/>
                  </a:lnTo>
                  <a:lnTo>
                    <a:pt x="921" y="234"/>
                  </a:lnTo>
                  <a:lnTo>
                    <a:pt x="921" y="234"/>
                  </a:lnTo>
                  <a:lnTo>
                    <a:pt x="920" y="223"/>
                  </a:lnTo>
                  <a:lnTo>
                    <a:pt x="918" y="215"/>
                  </a:lnTo>
                  <a:lnTo>
                    <a:pt x="917" y="206"/>
                  </a:lnTo>
                  <a:lnTo>
                    <a:pt x="914" y="197"/>
                  </a:lnTo>
                  <a:lnTo>
                    <a:pt x="905" y="183"/>
                  </a:lnTo>
                  <a:lnTo>
                    <a:pt x="894" y="169"/>
                  </a:lnTo>
                  <a:lnTo>
                    <a:pt x="881" y="159"/>
                  </a:lnTo>
                  <a:lnTo>
                    <a:pt x="865" y="150"/>
                  </a:lnTo>
                  <a:lnTo>
                    <a:pt x="856" y="147"/>
                  </a:lnTo>
                  <a:lnTo>
                    <a:pt x="847" y="144"/>
                  </a:lnTo>
                  <a:lnTo>
                    <a:pt x="839" y="143"/>
                  </a:lnTo>
                  <a:lnTo>
                    <a:pt x="830" y="143"/>
                  </a:lnTo>
                  <a:lnTo>
                    <a:pt x="829" y="143"/>
                  </a:lnTo>
                  <a:lnTo>
                    <a:pt x="829" y="143"/>
                  </a:lnTo>
                  <a:lnTo>
                    <a:pt x="820" y="143"/>
                  </a:lnTo>
                  <a:lnTo>
                    <a:pt x="810" y="144"/>
                  </a:lnTo>
                  <a:lnTo>
                    <a:pt x="801" y="147"/>
                  </a:lnTo>
                  <a:lnTo>
                    <a:pt x="794" y="150"/>
                  </a:lnTo>
                  <a:lnTo>
                    <a:pt x="778" y="159"/>
                  </a:lnTo>
                  <a:lnTo>
                    <a:pt x="765" y="169"/>
                  </a:lnTo>
                  <a:lnTo>
                    <a:pt x="754" y="183"/>
                  </a:lnTo>
                  <a:lnTo>
                    <a:pt x="745" y="197"/>
                  </a:lnTo>
                  <a:lnTo>
                    <a:pt x="742" y="206"/>
                  </a:lnTo>
                  <a:lnTo>
                    <a:pt x="741" y="215"/>
                  </a:lnTo>
                  <a:lnTo>
                    <a:pt x="739" y="223"/>
                  </a:lnTo>
                  <a:lnTo>
                    <a:pt x="738" y="234"/>
                  </a:lnTo>
                  <a:lnTo>
                    <a:pt x="738" y="1034"/>
                  </a:lnTo>
                  <a:lnTo>
                    <a:pt x="674" y="1034"/>
                  </a:lnTo>
                  <a:lnTo>
                    <a:pt x="674" y="91"/>
                  </a:lnTo>
                  <a:lnTo>
                    <a:pt x="674" y="91"/>
                  </a:lnTo>
                  <a:lnTo>
                    <a:pt x="674" y="82"/>
                  </a:lnTo>
                  <a:lnTo>
                    <a:pt x="673" y="72"/>
                  </a:lnTo>
                  <a:lnTo>
                    <a:pt x="670" y="63"/>
                  </a:lnTo>
                  <a:lnTo>
                    <a:pt x="667" y="56"/>
                  </a:lnTo>
                  <a:lnTo>
                    <a:pt x="658" y="40"/>
                  </a:lnTo>
                  <a:lnTo>
                    <a:pt x="648" y="27"/>
                  </a:lnTo>
                  <a:lnTo>
                    <a:pt x="634" y="16"/>
                  </a:lnTo>
                  <a:lnTo>
                    <a:pt x="619" y="7"/>
                  </a:lnTo>
                  <a:lnTo>
                    <a:pt x="611" y="4"/>
                  </a:lnTo>
                  <a:lnTo>
                    <a:pt x="602" y="3"/>
                  </a:lnTo>
                  <a:lnTo>
                    <a:pt x="593" y="1"/>
                  </a:lnTo>
                  <a:lnTo>
                    <a:pt x="583" y="0"/>
                  </a:lnTo>
                  <a:lnTo>
                    <a:pt x="582" y="0"/>
                  </a:lnTo>
                  <a:lnTo>
                    <a:pt x="582" y="0"/>
                  </a:lnTo>
                  <a:lnTo>
                    <a:pt x="573" y="1"/>
                  </a:lnTo>
                  <a:lnTo>
                    <a:pt x="565" y="3"/>
                  </a:lnTo>
                  <a:lnTo>
                    <a:pt x="556" y="4"/>
                  </a:lnTo>
                  <a:lnTo>
                    <a:pt x="547" y="7"/>
                  </a:lnTo>
                  <a:lnTo>
                    <a:pt x="531" y="16"/>
                  </a:lnTo>
                  <a:lnTo>
                    <a:pt x="518" y="27"/>
                  </a:lnTo>
                  <a:lnTo>
                    <a:pt x="507" y="40"/>
                  </a:lnTo>
                  <a:lnTo>
                    <a:pt x="500" y="56"/>
                  </a:lnTo>
                  <a:lnTo>
                    <a:pt x="497" y="63"/>
                  </a:lnTo>
                  <a:lnTo>
                    <a:pt x="494" y="72"/>
                  </a:lnTo>
                  <a:lnTo>
                    <a:pt x="492" y="82"/>
                  </a:lnTo>
                  <a:lnTo>
                    <a:pt x="492" y="91"/>
                  </a:lnTo>
                  <a:lnTo>
                    <a:pt x="492" y="1034"/>
                  </a:lnTo>
                  <a:lnTo>
                    <a:pt x="427" y="1034"/>
                  </a:lnTo>
                  <a:lnTo>
                    <a:pt x="427" y="234"/>
                  </a:lnTo>
                  <a:lnTo>
                    <a:pt x="427" y="234"/>
                  </a:lnTo>
                  <a:lnTo>
                    <a:pt x="427" y="225"/>
                  </a:lnTo>
                  <a:lnTo>
                    <a:pt x="426" y="216"/>
                  </a:lnTo>
                  <a:lnTo>
                    <a:pt x="425" y="208"/>
                  </a:lnTo>
                  <a:lnTo>
                    <a:pt x="420" y="199"/>
                  </a:lnTo>
                  <a:lnTo>
                    <a:pt x="413" y="183"/>
                  </a:lnTo>
                  <a:lnTo>
                    <a:pt x="402" y="170"/>
                  </a:lnTo>
                  <a:lnTo>
                    <a:pt x="389" y="159"/>
                  </a:lnTo>
                  <a:lnTo>
                    <a:pt x="373" y="150"/>
                  </a:lnTo>
                  <a:lnTo>
                    <a:pt x="364" y="147"/>
                  </a:lnTo>
                  <a:lnTo>
                    <a:pt x="355" y="146"/>
                  </a:lnTo>
                  <a:lnTo>
                    <a:pt x="347" y="144"/>
                  </a:lnTo>
                  <a:lnTo>
                    <a:pt x="338" y="144"/>
                  </a:lnTo>
                  <a:lnTo>
                    <a:pt x="337" y="144"/>
                  </a:lnTo>
                  <a:lnTo>
                    <a:pt x="337" y="144"/>
                  </a:lnTo>
                  <a:lnTo>
                    <a:pt x="328" y="144"/>
                  </a:lnTo>
                  <a:lnTo>
                    <a:pt x="318" y="146"/>
                  </a:lnTo>
                  <a:lnTo>
                    <a:pt x="309" y="147"/>
                  </a:lnTo>
                  <a:lnTo>
                    <a:pt x="302" y="150"/>
                  </a:lnTo>
                  <a:lnTo>
                    <a:pt x="286" y="159"/>
                  </a:lnTo>
                  <a:lnTo>
                    <a:pt x="273" y="170"/>
                  </a:lnTo>
                  <a:lnTo>
                    <a:pt x="262" y="183"/>
                  </a:lnTo>
                  <a:lnTo>
                    <a:pt x="253" y="199"/>
                  </a:lnTo>
                  <a:lnTo>
                    <a:pt x="250" y="208"/>
                  </a:lnTo>
                  <a:lnTo>
                    <a:pt x="249" y="216"/>
                  </a:lnTo>
                  <a:lnTo>
                    <a:pt x="247" y="225"/>
                  </a:lnTo>
                  <a:lnTo>
                    <a:pt x="246" y="234"/>
                  </a:lnTo>
                  <a:lnTo>
                    <a:pt x="246" y="1034"/>
                  </a:lnTo>
                  <a:lnTo>
                    <a:pt x="182" y="1034"/>
                  </a:lnTo>
                  <a:lnTo>
                    <a:pt x="182" y="505"/>
                  </a:lnTo>
                  <a:lnTo>
                    <a:pt x="182" y="505"/>
                  </a:lnTo>
                  <a:lnTo>
                    <a:pt x="181" y="496"/>
                  </a:lnTo>
                  <a:lnTo>
                    <a:pt x="179" y="487"/>
                  </a:lnTo>
                  <a:lnTo>
                    <a:pt x="178" y="479"/>
                  </a:lnTo>
                  <a:lnTo>
                    <a:pt x="175" y="470"/>
                  </a:lnTo>
                  <a:lnTo>
                    <a:pt x="166" y="454"/>
                  </a:lnTo>
                  <a:lnTo>
                    <a:pt x="155" y="441"/>
                  </a:lnTo>
                  <a:lnTo>
                    <a:pt x="142" y="430"/>
                  </a:lnTo>
                  <a:lnTo>
                    <a:pt x="126" y="421"/>
                  </a:lnTo>
                  <a:lnTo>
                    <a:pt x="119" y="418"/>
                  </a:lnTo>
                  <a:lnTo>
                    <a:pt x="110" y="417"/>
                  </a:lnTo>
                  <a:lnTo>
                    <a:pt x="100" y="415"/>
                  </a:lnTo>
                  <a:lnTo>
                    <a:pt x="91" y="415"/>
                  </a:lnTo>
                  <a:lnTo>
                    <a:pt x="90" y="415"/>
                  </a:lnTo>
                  <a:lnTo>
                    <a:pt x="90" y="415"/>
                  </a:lnTo>
                  <a:lnTo>
                    <a:pt x="81" y="415"/>
                  </a:lnTo>
                  <a:lnTo>
                    <a:pt x="73" y="417"/>
                  </a:lnTo>
                  <a:lnTo>
                    <a:pt x="64" y="418"/>
                  </a:lnTo>
                  <a:lnTo>
                    <a:pt x="55" y="421"/>
                  </a:lnTo>
                  <a:lnTo>
                    <a:pt x="39" y="430"/>
                  </a:lnTo>
                  <a:lnTo>
                    <a:pt x="26" y="441"/>
                  </a:lnTo>
                  <a:lnTo>
                    <a:pt x="15" y="454"/>
                  </a:lnTo>
                  <a:lnTo>
                    <a:pt x="8" y="470"/>
                  </a:lnTo>
                  <a:lnTo>
                    <a:pt x="3" y="479"/>
                  </a:lnTo>
                  <a:lnTo>
                    <a:pt x="2" y="487"/>
                  </a:lnTo>
                  <a:lnTo>
                    <a:pt x="0" y="496"/>
                  </a:lnTo>
                  <a:lnTo>
                    <a:pt x="0" y="505"/>
                  </a:lnTo>
                  <a:lnTo>
                    <a:pt x="0" y="1517"/>
                  </a:lnTo>
                  <a:lnTo>
                    <a:pt x="0" y="1517"/>
                  </a:lnTo>
                  <a:lnTo>
                    <a:pt x="0" y="1540"/>
                  </a:lnTo>
                  <a:lnTo>
                    <a:pt x="2" y="1563"/>
                  </a:lnTo>
                  <a:lnTo>
                    <a:pt x="5" y="1585"/>
                  </a:lnTo>
                  <a:lnTo>
                    <a:pt x="9" y="1608"/>
                  </a:lnTo>
                  <a:lnTo>
                    <a:pt x="15" y="1630"/>
                  </a:lnTo>
                  <a:lnTo>
                    <a:pt x="21" y="1651"/>
                  </a:lnTo>
                  <a:lnTo>
                    <a:pt x="28" y="1672"/>
                  </a:lnTo>
                  <a:lnTo>
                    <a:pt x="35" y="1693"/>
                  </a:lnTo>
                  <a:lnTo>
                    <a:pt x="45" y="1712"/>
                  </a:lnTo>
                  <a:lnTo>
                    <a:pt x="55" y="1732"/>
                  </a:lnTo>
                  <a:lnTo>
                    <a:pt x="65" y="1751"/>
                  </a:lnTo>
                  <a:lnTo>
                    <a:pt x="77" y="1770"/>
                  </a:lnTo>
                  <a:lnTo>
                    <a:pt x="90" y="1787"/>
                  </a:lnTo>
                  <a:lnTo>
                    <a:pt x="103" y="1804"/>
                  </a:lnTo>
                  <a:lnTo>
                    <a:pt x="117" y="1820"/>
                  </a:lnTo>
                  <a:lnTo>
                    <a:pt x="133" y="1836"/>
                  </a:lnTo>
                  <a:lnTo>
                    <a:pt x="149" y="1852"/>
                  </a:lnTo>
                  <a:lnTo>
                    <a:pt x="165" y="1866"/>
                  </a:lnTo>
                  <a:lnTo>
                    <a:pt x="182" y="1879"/>
                  </a:lnTo>
                  <a:lnTo>
                    <a:pt x="200" y="1892"/>
                  </a:lnTo>
                  <a:lnTo>
                    <a:pt x="218" y="1904"/>
                  </a:lnTo>
                  <a:lnTo>
                    <a:pt x="237" y="1914"/>
                  </a:lnTo>
                  <a:lnTo>
                    <a:pt x="257" y="1924"/>
                  </a:lnTo>
                  <a:lnTo>
                    <a:pt x="276" y="1934"/>
                  </a:lnTo>
                  <a:lnTo>
                    <a:pt x="298" y="1941"/>
                  </a:lnTo>
                  <a:lnTo>
                    <a:pt x="318" y="1949"/>
                  </a:lnTo>
                  <a:lnTo>
                    <a:pt x="339" y="1956"/>
                  </a:lnTo>
                  <a:lnTo>
                    <a:pt x="361" y="1960"/>
                  </a:lnTo>
                  <a:lnTo>
                    <a:pt x="384" y="1964"/>
                  </a:lnTo>
                  <a:lnTo>
                    <a:pt x="406" y="1967"/>
                  </a:lnTo>
                  <a:lnTo>
                    <a:pt x="429" y="1969"/>
                  </a:lnTo>
                  <a:lnTo>
                    <a:pt x="452" y="1970"/>
                  </a:lnTo>
                  <a:lnTo>
                    <a:pt x="751" y="1970"/>
                  </a:lnTo>
                  <a:lnTo>
                    <a:pt x="751" y="1970"/>
                  </a:lnTo>
                  <a:lnTo>
                    <a:pt x="775" y="1969"/>
                  </a:lnTo>
                  <a:lnTo>
                    <a:pt x="797" y="1967"/>
                  </a:lnTo>
                  <a:lnTo>
                    <a:pt x="820" y="1964"/>
                  </a:lnTo>
                  <a:lnTo>
                    <a:pt x="842" y="1960"/>
                  </a:lnTo>
                  <a:lnTo>
                    <a:pt x="865" y="1956"/>
                  </a:lnTo>
                  <a:lnTo>
                    <a:pt x="885" y="1949"/>
                  </a:lnTo>
                  <a:lnTo>
                    <a:pt x="907" y="1941"/>
                  </a:lnTo>
                  <a:lnTo>
                    <a:pt x="927" y="1934"/>
                  </a:lnTo>
                  <a:lnTo>
                    <a:pt x="947" y="1924"/>
                  </a:lnTo>
                  <a:lnTo>
                    <a:pt x="966" y="1914"/>
                  </a:lnTo>
                  <a:lnTo>
                    <a:pt x="986" y="1904"/>
                  </a:lnTo>
                  <a:lnTo>
                    <a:pt x="1003" y="1892"/>
                  </a:lnTo>
                  <a:lnTo>
                    <a:pt x="1022" y="1879"/>
                  </a:lnTo>
                  <a:lnTo>
                    <a:pt x="1038" y="1866"/>
                  </a:lnTo>
                  <a:lnTo>
                    <a:pt x="1055" y="1852"/>
                  </a:lnTo>
                  <a:lnTo>
                    <a:pt x="1071" y="1836"/>
                  </a:lnTo>
                  <a:lnTo>
                    <a:pt x="1085" y="1820"/>
                  </a:lnTo>
                  <a:lnTo>
                    <a:pt x="1100" y="1804"/>
                  </a:lnTo>
                  <a:lnTo>
                    <a:pt x="1113" y="1787"/>
                  </a:lnTo>
                  <a:lnTo>
                    <a:pt x="1126" y="1770"/>
                  </a:lnTo>
                  <a:lnTo>
                    <a:pt x="1137" y="1751"/>
                  </a:lnTo>
                  <a:lnTo>
                    <a:pt x="1149" y="1732"/>
                  </a:lnTo>
                  <a:lnTo>
                    <a:pt x="1159" y="1712"/>
                  </a:lnTo>
                  <a:lnTo>
                    <a:pt x="1168" y="1693"/>
                  </a:lnTo>
                  <a:lnTo>
                    <a:pt x="1176" y="1672"/>
                  </a:lnTo>
                  <a:lnTo>
                    <a:pt x="1184" y="1651"/>
                  </a:lnTo>
                  <a:lnTo>
                    <a:pt x="1189" y="1630"/>
                  </a:lnTo>
                  <a:lnTo>
                    <a:pt x="1194" y="1608"/>
                  </a:lnTo>
                  <a:lnTo>
                    <a:pt x="1198" y="1585"/>
                  </a:lnTo>
                  <a:lnTo>
                    <a:pt x="1201" y="1563"/>
                  </a:lnTo>
                  <a:lnTo>
                    <a:pt x="1202" y="1540"/>
                  </a:lnTo>
                  <a:lnTo>
                    <a:pt x="1204" y="1517"/>
                  </a:lnTo>
                  <a:lnTo>
                    <a:pt x="1204" y="733"/>
                  </a:lnTo>
                  <a:lnTo>
                    <a:pt x="1204" y="733"/>
                  </a:lnTo>
                  <a:lnTo>
                    <a:pt x="1202" y="722"/>
                  </a:lnTo>
                  <a:lnTo>
                    <a:pt x="1201" y="714"/>
                  </a:lnTo>
                  <a:lnTo>
                    <a:pt x="1199" y="705"/>
                  </a:lnTo>
                  <a:lnTo>
                    <a:pt x="1197" y="697"/>
                  </a:lnTo>
                  <a:lnTo>
                    <a:pt x="1188" y="682"/>
                  </a:lnTo>
                  <a:lnTo>
                    <a:pt x="1176" y="668"/>
                  </a:lnTo>
                  <a:lnTo>
                    <a:pt x="1163" y="658"/>
                  </a:lnTo>
                  <a:lnTo>
                    <a:pt x="1149" y="649"/>
                  </a:lnTo>
                  <a:lnTo>
                    <a:pt x="1140" y="646"/>
                  </a:lnTo>
                  <a:lnTo>
                    <a:pt x="1132" y="643"/>
                  </a:lnTo>
                  <a:lnTo>
                    <a:pt x="1123" y="642"/>
                  </a:lnTo>
                  <a:lnTo>
                    <a:pt x="1113" y="642"/>
                  </a:lnTo>
                  <a:lnTo>
                    <a:pt x="1113" y="64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33" name="Oval 32"/>
          <p:cNvSpPr/>
          <p:nvPr/>
        </p:nvSpPr>
        <p:spPr>
          <a:xfrm>
            <a:off x="2438400" y="3943350"/>
            <a:ext cx="626832" cy="626832"/>
          </a:xfrm>
          <a:prstGeom prst="ellipse">
            <a:avLst/>
          </a:prstGeom>
          <a:gradFill flip="none" rotWithShape="1">
            <a:gsLst>
              <a:gs pos="20000">
                <a:schemeClr val="accent6"/>
              </a:gs>
              <a:gs pos="99000">
                <a:schemeClr val="accent1">
                  <a:lumMod val="60000"/>
                  <a:lumOff val="40000"/>
                </a:schemeClr>
              </a:gs>
            </a:gsLst>
            <a:path path="circle">
              <a:fillToRect r="100000" b="100000"/>
            </a:path>
            <a:tileRect l="-100000" t="-100000"/>
          </a:gradFill>
          <a:ln w="88900">
            <a:solidFill>
              <a:schemeClr val="bg1">
                <a:alpha val="58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91440" bIns="0" numCol="1" spcCol="0" rtlCol="0" fromWordArt="0" anchor="ctr" anchorCtr="0" forceAA="0" compatLnSpc="1">
            <a:prstTxWarp prst="textNoShape">
              <a:avLst/>
            </a:prstTxWarp>
            <a:noAutofit/>
          </a:bodyPr>
          <a:lstStyle/>
          <a:p>
            <a:pPr algn="ctr" defTabSz="685452"/>
            <a:endParaRPr lang="en-US" sz="1400" dirty="0">
              <a:solidFill>
                <a:srgbClr val="FFFFFF"/>
              </a:solidFill>
              <a:latin typeface="Calibri"/>
            </a:endParaRPr>
          </a:p>
        </p:txBody>
      </p:sp>
      <p:cxnSp>
        <p:nvCxnSpPr>
          <p:cNvPr id="44" name="Straight Connector 43"/>
          <p:cNvCxnSpPr>
            <a:stCxn id="33" idx="6"/>
            <a:endCxn id="1028" idx="3"/>
          </p:cNvCxnSpPr>
          <p:nvPr/>
        </p:nvCxnSpPr>
        <p:spPr>
          <a:xfrm flipV="1">
            <a:off x="3065232" y="3729483"/>
            <a:ext cx="665328" cy="527283"/>
          </a:xfrm>
          <a:prstGeom prst="line">
            <a:avLst/>
          </a:prstGeom>
          <a:ln w="12700" cmpd="sng">
            <a:solidFill>
              <a:schemeClr val="bg1">
                <a:lumMod val="75000"/>
              </a:schemeClr>
            </a:solidFill>
            <a:prstDash val="sysDash"/>
            <a:headEnd type="none"/>
            <a:tailEnd type="none"/>
          </a:ln>
          <a:effectLst/>
        </p:spPr>
        <p:style>
          <a:lnRef idx="2">
            <a:schemeClr val="accent1"/>
          </a:lnRef>
          <a:fillRef idx="0">
            <a:schemeClr val="accent1"/>
          </a:fillRef>
          <a:effectRef idx="1">
            <a:schemeClr val="accent1"/>
          </a:effectRef>
          <a:fontRef idx="minor">
            <a:schemeClr val="tx1"/>
          </a:fontRef>
        </p:style>
      </p:cxnSp>
      <p:grpSp>
        <p:nvGrpSpPr>
          <p:cNvPr id="16" name="Group 14"/>
          <p:cNvGrpSpPr>
            <a:grpSpLocks noChangeAspect="1"/>
          </p:cNvGrpSpPr>
          <p:nvPr/>
        </p:nvGrpSpPr>
        <p:grpSpPr bwMode="auto">
          <a:xfrm>
            <a:off x="7305347" y="3847777"/>
            <a:ext cx="721318" cy="626665"/>
            <a:chOff x="3273" y="769"/>
            <a:chExt cx="1326" cy="1152"/>
          </a:xfrm>
          <a:effectLst>
            <a:outerShdw blurRad="63500" algn="ctr" rotWithShape="0">
              <a:prstClr val="black"/>
            </a:outerShdw>
          </a:effectLst>
        </p:grpSpPr>
        <p:sp>
          <p:nvSpPr>
            <p:cNvPr id="17" name="AutoShape 13"/>
            <p:cNvSpPr>
              <a:spLocks noChangeAspect="1" noChangeArrowheads="1" noTextEdit="1"/>
            </p:cNvSpPr>
            <p:nvPr/>
          </p:nvSpPr>
          <p:spPr bwMode="auto">
            <a:xfrm>
              <a:off x="3273" y="769"/>
              <a:ext cx="1326" cy="1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15"/>
            <p:cNvSpPr>
              <a:spLocks/>
            </p:cNvSpPr>
            <p:nvPr/>
          </p:nvSpPr>
          <p:spPr bwMode="auto">
            <a:xfrm>
              <a:off x="3348" y="821"/>
              <a:ext cx="1181" cy="1045"/>
            </a:xfrm>
            <a:custGeom>
              <a:avLst/>
              <a:gdLst>
                <a:gd name="T0" fmla="*/ 1563 w 3544"/>
                <a:gd name="T1" fmla="*/ 148 h 3134"/>
                <a:gd name="T2" fmla="*/ 1584 w 3544"/>
                <a:gd name="T3" fmla="*/ 114 h 3134"/>
                <a:gd name="T4" fmla="*/ 1609 w 3544"/>
                <a:gd name="T5" fmla="*/ 83 h 3134"/>
                <a:gd name="T6" fmla="*/ 1634 w 3544"/>
                <a:gd name="T7" fmla="*/ 57 h 3134"/>
                <a:gd name="T8" fmla="*/ 1659 w 3544"/>
                <a:gd name="T9" fmla="*/ 36 h 3134"/>
                <a:gd name="T10" fmla="*/ 1687 w 3544"/>
                <a:gd name="T11" fmla="*/ 20 h 3134"/>
                <a:gd name="T12" fmla="*/ 1714 w 3544"/>
                <a:gd name="T13" fmla="*/ 8 h 3134"/>
                <a:gd name="T14" fmla="*/ 1743 w 3544"/>
                <a:gd name="T15" fmla="*/ 1 h 3134"/>
                <a:gd name="T16" fmla="*/ 1772 w 3544"/>
                <a:gd name="T17" fmla="*/ 0 h 3134"/>
                <a:gd name="T18" fmla="*/ 1799 w 3544"/>
                <a:gd name="T19" fmla="*/ 1 h 3134"/>
                <a:gd name="T20" fmla="*/ 1828 w 3544"/>
                <a:gd name="T21" fmla="*/ 8 h 3134"/>
                <a:gd name="T22" fmla="*/ 1856 w 3544"/>
                <a:gd name="T23" fmla="*/ 20 h 3134"/>
                <a:gd name="T24" fmla="*/ 1883 w 3544"/>
                <a:gd name="T25" fmla="*/ 36 h 3134"/>
                <a:gd name="T26" fmla="*/ 1909 w 3544"/>
                <a:gd name="T27" fmla="*/ 57 h 3134"/>
                <a:gd name="T28" fmla="*/ 1935 w 3544"/>
                <a:gd name="T29" fmla="*/ 83 h 3134"/>
                <a:gd name="T30" fmla="*/ 1958 w 3544"/>
                <a:gd name="T31" fmla="*/ 114 h 3134"/>
                <a:gd name="T32" fmla="*/ 1981 w 3544"/>
                <a:gd name="T33" fmla="*/ 148 h 3134"/>
                <a:gd name="T34" fmla="*/ 2529 w 3544"/>
                <a:gd name="T35" fmla="*/ 1097 h 3134"/>
                <a:gd name="T36" fmla="*/ 3495 w 3544"/>
                <a:gd name="T37" fmla="*/ 2772 h 3134"/>
                <a:gd name="T38" fmla="*/ 3505 w 3544"/>
                <a:gd name="T39" fmla="*/ 2791 h 3134"/>
                <a:gd name="T40" fmla="*/ 3521 w 3544"/>
                <a:gd name="T41" fmla="*/ 2827 h 3134"/>
                <a:gd name="T42" fmla="*/ 3534 w 3544"/>
                <a:gd name="T43" fmla="*/ 2862 h 3134"/>
                <a:gd name="T44" fmla="*/ 3541 w 3544"/>
                <a:gd name="T45" fmla="*/ 2896 h 3134"/>
                <a:gd name="T46" fmla="*/ 3544 w 3544"/>
                <a:gd name="T47" fmla="*/ 2928 h 3134"/>
                <a:gd name="T48" fmla="*/ 3541 w 3544"/>
                <a:gd name="T49" fmla="*/ 2960 h 3134"/>
                <a:gd name="T50" fmla="*/ 3535 w 3544"/>
                <a:gd name="T51" fmla="*/ 2988 h 3134"/>
                <a:gd name="T52" fmla="*/ 3525 w 3544"/>
                <a:gd name="T53" fmla="*/ 3014 h 3134"/>
                <a:gd name="T54" fmla="*/ 3511 w 3544"/>
                <a:gd name="T55" fmla="*/ 3039 h 3134"/>
                <a:gd name="T56" fmla="*/ 3493 w 3544"/>
                <a:gd name="T57" fmla="*/ 3062 h 3134"/>
                <a:gd name="T58" fmla="*/ 3472 w 3544"/>
                <a:gd name="T59" fmla="*/ 3081 h 3134"/>
                <a:gd name="T60" fmla="*/ 3446 w 3544"/>
                <a:gd name="T61" fmla="*/ 3098 h 3134"/>
                <a:gd name="T62" fmla="*/ 3416 w 3544"/>
                <a:gd name="T63" fmla="*/ 3112 h 3134"/>
                <a:gd name="T64" fmla="*/ 3382 w 3544"/>
                <a:gd name="T65" fmla="*/ 3123 h 3134"/>
                <a:gd name="T66" fmla="*/ 3346 w 3544"/>
                <a:gd name="T67" fmla="*/ 3130 h 3134"/>
                <a:gd name="T68" fmla="*/ 3306 w 3544"/>
                <a:gd name="T69" fmla="*/ 3134 h 3134"/>
                <a:gd name="T70" fmla="*/ 2190 w 3544"/>
                <a:gd name="T71" fmla="*/ 3134 h 3134"/>
                <a:gd name="T72" fmla="*/ 1352 w 3544"/>
                <a:gd name="T73" fmla="*/ 3134 h 3134"/>
                <a:gd name="T74" fmla="*/ 258 w 3544"/>
                <a:gd name="T75" fmla="*/ 3134 h 3134"/>
                <a:gd name="T76" fmla="*/ 216 w 3544"/>
                <a:gd name="T77" fmla="*/ 3133 h 3134"/>
                <a:gd name="T78" fmla="*/ 177 w 3544"/>
                <a:gd name="T79" fmla="*/ 3127 h 3134"/>
                <a:gd name="T80" fmla="*/ 143 w 3544"/>
                <a:gd name="T81" fmla="*/ 3118 h 3134"/>
                <a:gd name="T82" fmla="*/ 111 w 3544"/>
                <a:gd name="T83" fmla="*/ 3105 h 3134"/>
                <a:gd name="T84" fmla="*/ 84 w 3544"/>
                <a:gd name="T85" fmla="*/ 3091 h 3134"/>
                <a:gd name="T86" fmla="*/ 60 w 3544"/>
                <a:gd name="T87" fmla="*/ 3072 h 3134"/>
                <a:gd name="T88" fmla="*/ 40 w 3544"/>
                <a:gd name="T89" fmla="*/ 3050 h 3134"/>
                <a:gd name="T90" fmla="*/ 23 w 3544"/>
                <a:gd name="T91" fmla="*/ 3027 h 3134"/>
                <a:gd name="T92" fmla="*/ 11 w 3544"/>
                <a:gd name="T93" fmla="*/ 3001 h 3134"/>
                <a:gd name="T94" fmla="*/ 3 w 3544"/>
                <a:gd name="T95" fmla="*/ 2974 h 3134"/>
                <a:gd name="T96" fmla="*/ 0 w 3544"/>
                <a:gd name="T97" fmla="*/ 2944 h 3134"/>
                <a:gd name="T98" fmla="*/ 0 w 3544"/>
                <a:gd name="T99" fmla="*/ 2912 h 3134"/>
                <a:gd name="T100" fmla="*/ 6 w 3544"/>
                <a:gd name="T101" fmla="*/ 2879 h 3134"/>
                <a:gd name="T102" fmla="*/ 14 w 3544"/>
                <a:gd name="T103" fmla="*/ 2844 h 3134"/>
                <a:gd name="T104" fmla="*/ 29 w 3544"/>
                <a:gd name="T105" fmla="*/ 2808 h 3134"/>
                <a:gd name="T106" fmla="*/ 49 w 3544"/>
                <a:gd name="T107" fmla="*/ 2772 h 3134"/>
                <a:gd name="T108" fmla="*/ 595 w 3544"/>
                <a:gd name="T109" fmla="*/ 1823 h 3134"/>
                <a:gd name="T110" fmla="*/ 1563 w 3544"/>
                <a:gd name="T111" fmla="*/ 148 h 3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544" h="3134">
                  <a:moveTo>
                    <a:pt x="1563" y="148"/>
                  </a:moveTo>
                  <a:lnTo>
                    <a:pt x="1563" y="148"/>
                  </a:lnTo>
                  <a:lnTo>
                    <a:pt x="1573" y="131"/>
                  </a:lnTo>
                  <a:lnTo>
                    <a:pt x="1584" y="114"/>
                  </a:lnTo>
                  <a:lnTo>
                    <a:pt x="1596" y="98"/>
                  </a:lnTo>
                  <a:lnTo>
                    <a:pt x="1609" y="83"/>
                  </a:lnTo>
                  <a:lnTo>
                    <a:pt x="1621" y="70"/>
                  </a:lnTo>
                  <a:lnTo>
                    <a:pt x="1634" y="57"/>
                  </a:lnTo>
                  <a:lnTo>
                    <a:pt x="1646" y="46"/>
                  </a:lnTo>
                  <a:lnTo>
                    <a:pt x="1659" y="36"/>
                  </a:lnTo>
                  <a:lnTo>
                    <a:pt x="1674" y="27"/>
                  </a:lnTo>
                  <a:lnTo>
                    <a:pt x="1687" y="20"/>
                  </a:lnTo>
                  <a:lnTo>
                    <a:pt x="1701" y="14"/>
                  </a:lnTo>
                  <a:lnTo>
                    <a:pt x="1714" y="8"/>
                  </a:lnTo>
                  <a:lnTo>
                    <a:pt x="1729" y="4"/>
                  </a:lnTo>
                  <a:lnTo>
                    <a:pt x="1743" y="1"/>
                  </a:lnTo>
                  <a:lnTo>
                    <a:pt x="1758" y="0"/>
                  </a:lnTo>
                  <a:lnTo>
                    <a:pt x="1772" y="0"/>
                  </a:lnTo>
                  <a:lnTo>
                    <a:pt x="1785" y="0"/>
                  </a:lnTo>
                  <a:lnTo>
                    <a:pt x="1799" y="1"/>
                  </a:lnTo>
                  <a:lnTo>
                    <a:pt x="1814" y="4"/>
                  </a:lnTo>
                  <a:lnTo>
                    <a:pt x="1828" y="8"/>
                  </a:lnTo>
                  <a:lnTo>
                    <a:pt x="1841" y="14"/>
                  </a:lnTo>
                  <a:lnTo>
                    <a:pt x="1856" y="20"/>
                  </a:lnTo>
                  <a:lnTo>
                    <a:pt x="1870" y="27"/>
                  </a:lnTo>
                  <a:lnTo>
                    <a:pt x="1883" y="36"/>
                  </a:lnTo>
                  <a:lnTo>
                    <a:pt x="1896" y="46"/>
                  </a:lnTo>
                  <a:lnTo>
                    <a:pt x="1909" y="57"/>
                  </a:lnTo>
                  <a:lnTo>
                    <a:pt x="1922" y="70"/>
                  </a:lnTo>
                  <a:lnTo>
                    <a:pt x="1935" y="83"/>
                  </a:lnTo>
                  <a:lnTo>
                    <a:pt x="1946" y="98"/>
                  </a:lnTo>
                  <a:lnTo>
                    <a:pt x="1958" y="114"/>
                  </a:lnTo>
                  <a:lnTo>
                    <a:pt x="1969" y="131"/>
                  </a:lnTo>
                  <a:lnTo>
                    <a:pt x="1981" y="148"/>
                  </a:lnTo>
                  <a:lnTo>
                    <a:pt x="2529" y="1097"/>
                  </a:lnTo>
                  <a:lnTo>
                    <a:pt x="2529" y="1097"/>
                  </a:lnTo>
                  <a:lnTo>
                    <a:pt x="2947" y="1823"/>
                  </a:lnTo>
                  <a:lnTo>
                    <a:pt x="3495" y="2772"/>
                  </a:lnTo>
                  <a:lnTo>
                    <a:pt x="3495" y="2772"/>
                  </a:lnTo>
                  <a:lnTo>
                    <a:pt x="3505" y="2791"/>
                  </a:lnTo>
                  <a:lnTo>
                    <a:pt x="3514" y="2808"/>
                  </a:lnTo>
                  <a:lnTo>
                    <a:pt x="3521" y="2827"/>
                  </a:lnTo>
                  <a:lnTo>
                    <a:pt x="3528" y="2844"/>
                  </a:lnTo>
                  <a:lnTo>
                    <a:pt x="3534" y="2862"/>
                  </a:lnTo>
                  <a:lnTo>
                    <a:pt x="3537" y="2879"/>
                  </a:lnTo>
                  <a:lnTo>
                    <a:pt x="3541" y="2896"/>
                  </a:lnTo>
                  <a:lnTo>
                    <a:pt x="3542" y="2912"/>
                  </a:lnTo>
                  <a:lnTo>
                    <a:pt x="3544" y="2928"/>
                  </a:lnTo>
                  <a:lnTo>
                    <a:pt x="3542" y="2944"/>
                  </a:lnTo>
                  <a:lnTo>
                    <a:pt x="3541" y="2960"/>
                  </a:lnTo>
                  <a:lnTo>
                    <a:pt x="3540" y="2974"/>
                  </a:lnTo>
                  <a:lnTo>
                    <a:pt x="3535" y="2988"/>
                  </a:lnTo>
                  <a:lnTo>
                    <a:pt x="3531" y="3001"/>
                  </a:lnTo>
                  <a:lnTo>
                    <a:pt x="3525" y="3014"/>
                  </a:lnTo>
                  <a:lnTo>
                    <a:pt x="3519" y="3027"/>
                  </a:lnTo>
                  <a:lnTo>
                    <a:pt x="3511" y="3039"/>
                  </a:lnTo>
                  <a:lnTo>
                    <a:pt x="3504" y="3050"/>
                  </a:lnTo>
                  <a:lnTo>
                    <a:pt x="3493" y="3062"/>
                  </a:lnTo>
                  <a:lnTo>
                    <a:pt x="3483" y="3072"/>
                  </a:lnTo>
                  <a:lnTo>
                    <a:pt x="3472" y="3081"/>
                  </a:lnTo>
                  <a:lnTo>
                    <a:pt x="3459" y="3091"/>
                  </a:lnTo>
                  <a:lnTo>
                    <a:pt x="3446" y="3098"/>
                  </a:lnTo>
                  <a:lnTo>
                    <a:pt x="3431" y="3105"/>
                  </a:lnTo>
                  <a:lnTo>
                    <a:pt x="3416" y="3112"/>
                  </a:lnTo>
                  <a:lnTo>
                    <a:pt x="3400" y="3118"/>
                  </a:lnTo>
                  <a:lnTo>
                    <a:pt x="3382" y="3123"/>
                  </a:lnTo>
                  <a:lnTo>
                    <a:pt x="3365" y="3127"/>
                  </a:lnTo>
                  <a:lnTo>
                    <a:pt x="3346" y="3130"/>
                  </a:lnTo>
                  <a:lnTo>
                    <a:pt x="3326" y="3133"/>
                  </a:lnTo>
                  <a:lnTo>
                    <a:pt x="3306" y="3134"/>
                  </a:lnTo>
                  <a:lnTo>
                    <a:pt x="3284" y="3134"/>
                  </a:lnTo>
                  <a:lnTo>
                    <a:pt x="2190" y="3134"/>
                  </a:lnTo>
                  <a:lnTo>
                    <a:pt x="2190" y="3134"/>
                  </a:lnTo>
                  <a:lnTo>
                    <a:pt x="1352" y="3134"/>
                  </a:lnTo>
                  <a:lnTo>
                    <a:pt x="258" y="3134"/>
                  </a:lnTo>
                  <a:lnTo>
                    <a:pt x="258" y="3134"/>
                  </a:lnTo>
                  <a:lnTo>
                    <a:pt x="236" y="3134"/>
                  </a:lnTo>
                  <a:lnTo>
                    <a:pt x="216" y="3133"/>
                  </a:lnTo>
                  <a:lnTo>
                    <a:pt x="196" y="3130"/>
                  </a:lnTo>
                  <a:lnTo>
                    <a:pt x="177" y="3127"/>
                  </a:lnTo>
                  <a:lnTo>
                    <a:pt x="160" y="3123"/>
                  </a:lnTo>
                  <a:lnTo>
                    <a:pt x="143" y="3118"/>
                  </a:lnTo>
                  <a:lnTo>
                    <a:pt x="127" y="3112"/>
                  </a:lnTo>
                  <a:lnTo>
                    <a:pt x="111" y="3105"/>
                  </a:lnTo>
                  <a:lnTo>
                    <a:pt x="98" y="3098"/>
                  </a:lnTo>
                  <a:lnTo>
                    <a:pt x="84" y="3091"/>
                  </a:lnTo>
                  <a:lnTo>
                    <a:pt x="72" y="3081"/>
                  </a:lnTo>
                  <a:lnTo>
                    <a:pt x="60" y="3072"/>
                  </a:lnTo>
                  <a:lnTo>
                    <a:pt x="49" y="3062"/>
                  </a:lnTo>
                  <a:lnTo>
                    <a:pt x="40" y="3050"/>
                  </a:lnTo>
                  <a:lnTo>
                    <a:pt x="32" y="3039"/>
                  </a:lnTo>
                  <a:lnTo>
                    <a:pt x="23" y="3027"/>
                  </a:lnTo>
                  <a:lnTo>
                    <a:pt x="17" y="3014"/>
                  </a:lnTo>
                  <a:lnTo>
                    <a:pt x="11" y="3001"/>
                  </a:lnTo>
                  <a:lnTo>
                    <a:pt x="7" y="2988"/>
                  </a:lnTo>
                  <a:lnTo>
                    <a:pt x="3" y="2974"/>
                  </a:lnTo>
                  <a:lnTo>
                    <a:pt x="1" y="2960"/>
                  </a:lnTo>
                  <a:lnTo>
                    <a:pt x="0" y="2944"/>
                  </a:lnTo>
                  <a:lnTo>
                    <a:pt x="0" y="2928"/>
                  </a:lnTo>
                  <a:lnTo>
                    <a:pt x="0" y="2912"/>
                  </a:lnTo>
                  <a:lnTo>
                    <a:pt x="3" y="2896"/>
                  </a:lnTo>
                  <a:lnTo>
                    <a:pt x="6" y="2879"/>
                  </a:lnTo>
                  <a:lnTo>
                    <a:pt x="10" y="2862"/>
                  </a:lnTo>
                  <a:lnTo>
                    <a:pt x="14" y="2844"/>
                  </a:lnTo>
                  <a:lnTo>
                    <a:pt x="22" y="2827"/>
                  </a:lnTo>
                  <a:lnTo>
                    <a:pt x="29" y="2808"/>
                  </a:lnTo>
                  <a:lnTo>
                    <a:pt x="39" y="2791"/>
                  </a:lnTo>
                  <a:lnTo>
                    <a:pt x="49" y="2772"/>
                  </a:lnTo>
                  <a:lnTo>
                    <a:pt x="595" y="1823"/>
                  </a:lnTo>
                  <a:lnTo>
                    <a:pt x="595" y="1823"/>
                  </a:lnTo>
                  <a:lnTo>
                    <a:pt x="1015" y="1097"/>
                  </a:lnTo>
                  <a:lnTo>
                    <a:pt x="1563" y="14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 name="Freeform 16"/>
            <p:cNvSpPr>
              <a:spLocks noEditPoints="1"/>
            </p:cNvSpPr>
            <p:nvPr/>
          </p:nvSpPr>
          <p:spPr bwMode="auto">
            <a:xfrm>
              <a:off x="3299" y="772"/>
              <a:ext cx="1279" cy="1142"/>
            </a:xfrm>
            <a:custGeom>
              <a:avLst/>
              <a:gdLst>
                <a:gd name="T0" fmla="*/ 405 w 3837"/>
                <a:gd name="T1" fmla="*/ 3427 h 3427"/>
                <a:gd name="T2" fmla="*/ 316 w 3837"/>
                <a:gd name="T3" fmla="*/ 3421 h 3427"/>
                <a:gd name="T4" fmla="*/ 236 w 3837"/>
                <a:gd name="T5" fmla="*/ 3401 h 3427"/>
                <a:gd name="T6" fmla="*/ 166 w 3837"/>
                <a:gd name="T7" fmla="*/ 3368 h 3427"/>
                <a:gd name="T8" fmla="*/ 105 w 3837"/>
                <a:gd name="T9" fmla="*/ 3324 h 3427"/>
                <a:gd name="T10" fmla="*/ 58 w 3837"/>
                <a:gd name="T11" fmla="*/ 3268 h 3427"/>
                <a:gd name="T12" fmla="*/ 32 w 3837"/>
                <a:gd name="T13" fmla="*/ 3226 h 3427"/>
                <a:gd name="T14" fmla="*/ 9 w 3837"/>
                <a:gd name="T15" fmla="*/ 3157 h 3427"/>
                <a:gd name="T16" fmla="*/ 0 w 3837"/>
                <a:gd name="T17" fmla="*/ 3082 h 3427"/>
                <a:gd name="T18" fmla="*/ 7 w 3837"/>
                <a:gd name="T19" fmla="*/ 3004 h 3427"/>
                <a:gd name="T20" fmla="*/ 30 w 3837"/>
                <a:gd name="T21" fmla="*/ 2925 h 3427"/>
                <a:gd name="T22" fmla="*/ 69 w 3837"/>
                <a:gd name="T23" fmla="*/ 2846 h 3427"/>
                <a:gd name="T24" fmla="*/ 1599 w 3837"/>
                <a:gd name="T25" fmla="*/ 197 h 3427"/>
                <a:gd name="T26" fmla="*/ 1651 w 3837"/>
                <a:gd name="T27" fmla="*/ 128 h 3427"/>
                <a:gd name="T28" fmla="*/ 1710 w 3837"/>
                <a:gd name="T29" fmla="*/ 73 h 3427"/>
                <a:gd name="T30" fmla="*/ 1776 w 3837"/>
                <a:gd name="T31" fmla="*/ 33 h 3427"/>
                <a:gd name="T32" fmla="*/ 1845 w 3837"/>
                <a:gd name="T33" fmla="*/ 8 h 3427"/>
                <a:gd name="T34" fmla="*/ 1919 w 3837"/>
                <a:gd name="T35" fmla="*/ 0 h 3427"/>
                <a:gd name="T36" fmla="*/ 1968 w 3837"/>
                <a:gd name="T37" fmla="*/ 4 h 3427"/>
                <a:gd name="T38" fmla="*/ 2039 w 3837"/>
                <a:gd name="T39" fmla="*/ 23 h 3427"/>
                <a:gd name="T40" fmla="*/ 2105 w 3837"/>
                <a:gd name="T41" fmla="*/ 57 h 3427"/>
                <a:gd name="T42" fmla="*/ 2167 w 3837"/>
                <a:gd name="T43" fmla="*/ 108 h 3427"/>
                <a:gd name="T44" fmla="*/ 2222 w 3837"/>
                <a:gd name="T45" fmla="*/ 173 h 3427"/>
                <a:gd name="T46" fmla="*/ 3767 w 3837"/>
                <a:gd name="T47" fmla="*/ 2846 h 3427"/>
                <a:gd name="T48" fmla="*/ 3795 w 3837"/>
                <a:gd name="T49" fmla="*/ 2899 h 3427"/>
                <a:gd name="T50" fmla="*/ 3824 w 3837"/>
                <a:gd name="T51" fmla="*/ 2978 h 3427"/>
                <a:gd name="T52" fmla="*/ 3835 w 3837"/>
                <a:gd name="T53" fmla="*/ 3058 h 3427"/>
                <a:gd name="T54" fmla="*/ 3832 w 3837"/>
                <a:gd name="T55" fmla="*/ 3133 h 3427"/>
                <a:gd name="T56" fmla="*/ 3813 w 3837"/>
                <a:gd name="T57" fmla="*/ 3203 h 3427"/>
                <a:gd name="T58" fmla="*/ 3793 w 3837"/>
                <a:gd name="T59" fmla="*/ 3248 h 3427"/>
                <a:gd name="T60" fmla="*/ 3749 w 3837"/>
                <a:gd name="T61" fmla="*/ 3307 h 3427"/>
                <a:gd name="T62" fmla="*/ 3692 w 3837"/>
                <a:gd name="T63" fmla="*/ 3355 h 3427"/>
                <a:gd name="T64" fmla="*/ 3626 w 3837"/>
                <a:gd name="T65" fmla="*/ 3391 h 3427"/>
                <a:gd name="T66" fmla="*/ 3548 w 3837"/>
                <a:gd name="T67" fmla="*/ 3415 h 3427"/>
                <a:gd name="T68" fmla="*/ 3462 w 3837"/>
                <a:gd name="T69" fmla="*/ 3427 h 3427"/>
                <a:gd name="T70" fmla="*/ 1919 w 3837"/>
                <a:gd name="T71" fmla="*/ 292 h 3427"/>
                <a:gd name="T72" fmla="*/ 1902 w 3837"/>
                <a:gd name="T73" fmla="*/ 297 h 3427"/>
                <a:gd name="T74" fmla="*/ 1870 w 3837"/>
                <a:gd name="T75" fmla="*/ 321 h 3427"/>
                <a:gd name="T76" fmla="*/ 1835 w 3837"/>
                <a:gd name="T77" fmla="*/ 369 h 3427"/>
                <a:gd name="T78" fmla="*/ 311 w 3837"/>
                <a:gd name="T79" fmla="*/ 3011 h 3427"/>
                <a:gd name="T80" fmla="*/ 295 w 3837"/>
                <a:gd name="T81" fmla="*/ 3060 h 3427"/>
                <a:gd name="T82" fmla="*/ 294 w 3837"/>
                <a:gd name="T83" fmla="*/ 3094 h 3427"/>
                <a:gd name="T84" fmla="*/ 303 w 3837"/>
                <a:gd name="T85" fmla="*/ 3108 h 3427"/>
                <a:gd name="T86" fmla="*/ 331 w 3837"/>
                <a:gd name="T87" fmla="*/ 3124 h 3427"/>
                <a:gd name="T88" fmla="*/ 383 w 3837"/>
                <a:gd name="T89" fmla="*/ 3134 h 3427"/>
                <a:gd name="T90" fmla="*/ 3431 w 3837"/>
                <a:gd name="T91" fmla="*/ 3134 h 3427"/>
                <a:gd name="T92" fmla="*/ 3491 w 3837"/>
                <a:gd name="T93" fmla="*/ 3128 h 3427"/>
                <a:gd name="T94" fmla="*/ 3527 w 3837"/>
                <a:gd name="T95" fmla="*/ 3114 h 3427"/>
                <a:gd name="T96" fmla="*/ 3540 w 3837"/>
                <a:gd name="T97" fmla="*/ 3101 h 3427"/>
                <a:gd name="T98" fmla="*/ 3544 w 3837"/>
                <a:gd name="T99" fmla="*/ 3073 h 3427"/>
                <a:gd name="T100" fmla="*/ 3532 w 3837"/>
                <a:gd name="T101" fmla="*/ 3029 h 3427"/>
                <a:gd name="T102" fmla="*/ 2001 w 3837"/>
                <a:gd name="T103" fmla="*/ 369 h 3427"/>
                <a:gd name="T104" fmla="*/ 1978 w 3837"/>
                <a:gd name="T105" fmla="*/ 334 h 3427"/>
                <a:gd name="T106" fmla="*/ 1945 w 3837"/>
                <a:gd name="T107" fmla="*/ 303 h 3427"/>
                <a:gd name="T108" fmla="*/ 1919 w 3837"/>
                <a:gd name="T109" fmla="*/ 292 h 3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837" h="3427">
                  <a:moveTo>
                    <a:pt x="3431" y="3427"/>
                  </a:moveTo>
                  <a:lnTo>
                    <a:pt x="405" y="3427"/>
                  </a:lnTo>
                  <a:lnTo>
                    <a:pt x="405" y="3427"/>
                  </a:lnTo>
                  <a:lnTo>
                    <a:pt x="375" y="3427"/>
                  </a:lnTo>
                  <a:lnTo>
                    <a:pt x="344" y="3424"/>
                  </a:lnTo>
                  <a:lnTo>
                    <a:pt x="316" y="3421"/>
                  </a:lnTo>
                  <a:lnTo>
                    <a:pt x="288" y="3415"/>
                  </a:lnTo>
                  <a:lnTo>
                    <a:pt x="262" y="3409"/>
                  </a:lnTo>
                  <a:lnTo>
                    <a:pt x="236" y="3401"/>
                  </a:lnTo>
                  <a:lnTo>
                    <a:pt x="212" y="3391"/>
                  </a:lnTo>
                  <a:lnTo>
                    <a:pt x="187" y="3381"/>
                  </a:lnTo>
                  <a:lnTo>
                    <a:pt x="166" y="3368"/>
                  </a:lnTo>
                  <a:lnTo>
                    <a:pt x="144" y="3355"/>
                  </a:lnTo>
                  <a:lnTo>
                    <a:pt x="124" y="3340"/>
                  </a:lnTo>
                  <a:lnTo>
                    <a:pt x="105" y="3324"/>
                  </a:lnTo>
                  <a:lnTo>
                    <a:pt x="88" y="3307"/>
                  </a:lnTo>
                  <a:lnTo>
                    <a:pt x="72" y="3288"/>
                  </a:lnTo>
                  <a:lnTo>
                    <a:pt x="58" y="3268"/>
                  </a:lnTo>
                  <a:lnTo>
                    <a:pt x="43" y="3248"/>
                  </a:lnTo>
                  <a:lnTo>
                    <a:pt x="43" y="3248"/>
                  </a:lnTo>
                  <a:lnTo>
                    <a:pt x="32" y="3226"/>
                  </a:lnTo>
                  <a:lnTo>
                    <a:pt x="23" y="3203"/>
                  </a:lnTo>
                  <a:lnTo>
                    <a:pt x="14" y="3180"/>
                  </a:lnTo>
                  <a:lnTo>
                    <a:pt x="9" y="3157"/>
                  </a:lnTo>
                  <a:lnTo>
                    <a:pt x="4" y="3133"/>
                  </a:lnTo>
                  <a:lnTo>
                    <a:pt x="1" y="3108"/>
                  </a:lnTo>
                  <a:lnTo>
                    <a:pt x="0" y="3082"/>
                  </a:lnTo>
                  <a:lnTo>
                    <a:pt x="1" y="3058"/>
                  </a:lnTo>
                  <a:lnTo>
                    <a:pt x="3" y="3032"/>
                  </a:lnTo>
                  <a:lnTo>
                    <a:pt x="7" y="3004"/>
                  </a:lnTo>
                  <a:lnTo>
                    <a:pt x="13" y="2978"/>
                  </a:lnTo>
                  <a:lnTo>
                    <a:pt x="21" y="2952"/>
                  </a:lnTo>
                  <a:lnTo>
                    <a:pt x="30" y="2925"/>
                  </a:lnTo>
                  <a:lnTo>
                    <a:pt x="42" y="2899"/>
                  </a:lnTo>
                  <a:lnTo>
                    <a:pt x="55" y="2871"/>
                  </a:lnTo>
                  <a:lnTo>
                    <a:pt x="69" y="2846"/>
                  </a:lnTo>
                  <a:lnTo>
                    <a:pt x="1583" y="222"/>
                  </a:lnTo>
                  <a:lnTo>
                    <a:pt x="1583" y="222"/>
                  </a:lnTo>
                  <a:lnTo>
                    <a:pt x="1599" y="197"/>
                  </a:lnTo>
                  <a:lnTo>
                    <a:pt x="1615" y="173"/>
                  </a:lnTo>
                  <a:lnTo>
                    <a:pt x="1632" y="150"/>
                  </a:lnTo>
                  <a:lnTo>
                    <a:pt x="1651" y="128"/>
                  </a:lnTo>
                  <a:lnTo>
                    <a:pt x="1669" y="108"/>
                  </a:lnTo>
                  <a:lnTo>
                    <a:pt x="1690" y="89"/>
                  </a:lnTo>
                  <a:lnTo>
                    <a:pt x="1710" y="73"/>
                  </a:lnTo>
                  <a:lnTo>
                    <a:pt x="1731" y="57"/>
                  </a:lnTo>
                  <a:lnTo>
                    <a:pt x="1753" y="44"/>
                  </a:lnTo>
                  <a:lnTo>
                    <a:pt x="1776" y="33"/>
                  </a:lnTo>
                  <a:lnTo>
                    <a:pt x="1798" y="23"/>
                  </a:lnTo>
                  <a:lnTo>
                    <a:pt x="1822" y="14"/>
                  </a:lnTo>
                  <a:lnTo>
                    <a:pt x="1845" y="8"/>
                  </a:lnTo>
                  <a:lnTo>
                    <a:pt x="1870" y="4"/>
                  </a:lnTo>
                  <a:lnTo>
                    <a:pt x="1894" y="1"/>
                  </a:lnTo>
                  <a:lnTo>
                    <a:pt x="1919" y="0"/>
                  </a:lnTo>
                  <a:lnTo>
                    <a:pt x="1919" y="0"/>
                  </a:lnTo>
                  <a:lnTo>
                    <a:pt x="1943" y="1"/>
                  </a:lnTo>
                  <a:lnTo>
                    <a:pt x="1968" y="4"/>
                  </a:lnTo>
                  <a:lnTo>
                    <a:pt x="1991" y="8"/>
                  </a:lnTo>
                  <a:lnTo>
                    <a:pt x="2016" y="14"/>
                  </a:lnTo>
                  <a:lnTo>
                    <a:pt x="2039" y="23"/>
                  </a:lnTo>
                  <a:lnTo>
                    <a:pt x="2062" y="33"/>
                  </a:lnTo>
                  <a:lnTo>
                    <a:pt x="2083" y="44"/>
                  </a:lnTo>
                  <a:lnTo>
                    <a:pt x="2105" y="57"/>
                  </a:lnTo>
                  <a:lnTo>
                    <a:pt x="2127" y="73"/>
                  </a:lnTo>
                  <a:lnTo>
                    <a:pt x="2147" y="89"/>
                  </a:lnTo>
                  <a:lnTo>
                    <a:pt x="2167" y="108"/>
                  </a:lnTo>
                  <a:lnTo>
                    <a:pt x="2186" y="128"/>
                  </a:lnTo>
                  <a:lnTo>
                    <a:pt x="2204" y="150"/>
                  </a:lnTo>
                  <a:lnTo>
                    <a:pt x="2222" y="173"/>
                  </a:lnTo>
                  <a:lnTo>
                    <a:pt x="2239" y="197"/>
                  </a:lnTo>
                  <a:lnTo>
                    <a:pt x="2255" y="222"/>
                  </a:lnTo>
                  <a:lnTo>
                    <a:pt x="3767" y="2846"/>
                  </a:lnTo>
                  <a:lnTo>
                    <a:pt x="3767" y="2846"/>
                  </a:lnTo>
                  <a:lnTo>
                    <a:pt x="3783" y="2871"/>
                  </a:lnTo>
                  <a:lnTo>
                    <a:pt x="3795" y="2899"/>
                  </a:lnTo>
                  <a:lnTo>
                    <a:pt x="3806" y="2925"/>
                  </a:lnTo>
                  <a:lnTo>
                    <a:pt x="3816" y="2952"/>
                  </a:lnTo>
                  <a:lnTo>
                    <a:pt x="3824" y="2978"/>
                  </a:lnTo>
                  <a:lnTo>
                    <a:pt x="3829" y="3004"/>
                  </a:lnTo>
                  <a:lnTo>
                    <a:pt x="3834" y="3032"/>
                  </a:lnTo>
                  <a:lnTo>
                    <a:pt x="3835" y="3058"/>
                  </a:lnTo>
                  <a:lnTo>
                    <a:pt x="3837" y="3082"/>
                  </a:lnTo>
                  <a:lnTo>
                    <a:pt x="3835" y="3108"/>
                  </a:lnTo>
                  <a:lnTo>
                    <a:pt x="3832" y="3133"/>
                  </a:lnTo>
                  <a:lnTo>
                    <a:pt x="3828" y="3157"/>
                  </a:lnTo>
                  <a:lnTo>
                    <a:pt x="3822" y="3180"/>
                  </a:lnTo>
                  <a:lnTo>
                    <a:pt x="3813" y="3203"/>
                  </a:lnTo>
                  <a:lnTo>
                    <a:pt x="3805" y="3226"/>
                  </a:lnTo>
                  <a:lnTo>
                    <a:pt x="3793" y="3248"/>
                  </a:lnTo>
                  <a:lnTo>
                    <a:pt x="3793" y="3248"/>
                  </a:lnTo>
                  <a:lnTo>
                    <a:pt x="3780" y="3268"/>
                  </a:lnTo>
                  <a:lnTo>
                    <a:pt x="3764" y="3288"/>
                  </a:lnTo>
                  <a:lnTo>
                    <a:pt x="3749" y="3307"/>
                  </a:lnTo>
                  <a:lnTo>
                    <a:pt x="3731" y="3324"/>
                  </a:lnTo>
                  <a:lnTo>
                    <a:pt x="3713" y="3340"/>
                  </a:lnTo>
                  <a:lnTo>
                    <a:pt x="3692" y="3355"/>
                  </a:lnTo>
                  <a:lnTo>
                    <a:pt x="3672" y="3368"/>
                  </a:lnTo>
                  <a:lnTo>
                    <a:pt x="3649" y="3381"/>
                  </a:lnTo>
                  <a:lnTo>
                    <a:pt x="3626" y="3391"/>
                  </a:lnTo>
                  <a:lnTo>
                    <a:pt x="3600" y="3401"/>
                  </a:lnTo>
                  <a:lnTo>
                    <a:pt x="3576" y="3409"/>
                  </a:lnTo>
                  <a:lnTo>
                    <a:pt x="3548" y="3415"/>
                  </a:lnTo>
                  <a:lnTo>
                    <a:pt x="3521" y="3421"/>
                  </a:lnTo>
                  <a:lnTo>
                    <a:pt x="3492" y="3424"/>
                  </a:lnTo>
                  <a:lnTo>
                    <a:pt x="3462" y="3427"/>
                  </a:lnTo>
                  <a:lnTo>
                    <a:pt x="3431" y="3427"/>
                  </a:lnTo>
                  <a:lnTo>
                    <a:pt x="3431" y="3427"/>
                  </a:lnTo>
                  <a:close/>
                  <a:moveTo>
                    <a:pt x="1919" y="292"/>
                  </a:moveTo>
                  <a:lnTo>
                    <a:pt x="1919" y="292"/>
                  </a:lnTo>
                  <a:lnTo>
                    <a:pt x="1910" y="294"/>
                  </a:lnTo>
                  <a:lnTo>
                    <a:pt x="1902" y="297"/>
                  </a:lnTo>
                  <a:lnTo>
                    <a:pt x="1892" y="303"/>
                  </a:lnTo>
                  <a:lnTo>
                    <a:pt x="1881" y="311"/>
                  </a:lnTo>
                  <a:lnTo>
                    <a:pt x="1870" y="321"/>
                  </a:lnTo>
                  <a:lnTo>
                    <a:pt x="1858" y="334"/>
                  </a:lnTo>
                  <a:lnTo>
                    <a:pt x="1847" y="350"/>
                  </a:lnTo>
                  <a:lnTo>
                    <a:pt x="1835" y="369"/>
                  </a:lnTo>
                  <a:lnTo>
                    <a:pt x="323" y="2991"/>
                  </a:lnTo>
                  <a:lnTo>
                    <a:pt x="323" y="2991"/>
                  </a:lnTo>
                  <a:lnTo>
                    <a:pt x="311" y="3011"/>
                  </a:lnTo>
                  <a:lnTo>
                    <a:pt x="304" y="3029"/>
                  </a:lnTo>
                  <a:lnTo>
                    <a:pt x="298" y="3046"/>
                  </a:lnTo>
                  <a:lnTo>
                    <a:pt x="295" y="3060"/>
                  </a:lnTo>
                  <a:lnTo>
                    <a:pt x="293" y="3073"/>
                  </a:lnTo>
                  <a:lnTo>
                    <a:pt x="293" y="3085"/>
                  </a:lnTo>
                  <a:lnTo>
                    <a:pt x="294" y="3094"/>
                  </a:lnTo>
                  <a:lnTo>
                    <a:pt x="297" y="3101"/>
                  </a:lnTo>
                  <a:lnTo>
                    <a:pt x="297" y="3101"/>
                  </a:lnTo>
                  <a:lnTo>
                    <a:pt x="303" y="3108"/>
                  </a:lnTo>
                  <a:lnTo>
                    <a:pt x="310" y="3114"/>
                  </a:lnTo>
                  <a:lnTo>
                    <a:pt x="320" y="3120"/>
                  </a:lnTo>
                  <a:lnTo>
                    <a:pt x="331" y="3124"/>
                  </a:lnTo>
                  <a:lnTo>
                    <a:pt x="346" y="3128"/>
                  </a:lnTo>
                  <a:lnTo>
                    <a:pt x="363" y="3131"/>
                  </a:lnTo>
                  <a:lnTo>
                    <a:pt x="383" y="3134"/>
                  </a:lnTo>
                  <a:lnTo>
                    <a:pt x="405" y="3134"/>
                  </a:lnTo>
                  <a:lnTo>
                    <a:pt x="3431" y="3134"/>
                  </a:lnTo>
                  <a:lnTo>
                    <a:pt x="3431" y="3134"/>
                  </a:lnTo>
                  <a:lnTo>
                    <a:pt x="3453" y="3134"/>
                  </a:lnTo>
                  <a:lnTo>
                    <a:pt x="3473" y="3131"/>
                  </a:lnTo>
                  <a:lnTo>
                    <a:pt x="3491" y="3128"/>
                  </a:lnTo>
                  <a:lnTo>
                    <a:pt x="3505" y="3124"/>
                  </a:lnTo>
                  <a:lnTo>
                    <a:pt x="3518" y="3120"/>
                  </a:lnTo>
                  <a:lnTo>
                    <a:pt x="3527" y="3114"/>
                  </a:lnTo>
                  <a:lnTo>
                    <a:pt x="3534" y="3108"/>
                  </a:lnTo>
                  <a:lnTo>
                    <a:pt x="3540" y="3101"/>
                  </a:lnTo>
                  <a:lnTo>
                    <a:pt x="3540" y="3101"/>
                  </a:lnTo>
                  <a:lnTo>
                    <a:pt x="3542" y="3094"/>
                  </a:lnTo>
                  <a:lnTo>
                    <a:pt x="3544" y="3085"/>
                  </a:lnTo>
                  <a:lnTo>
                    <a:pt x="3544" y="3073"/>
                  </a:lnTo>
                  <a:lnTo>
                    <a:pt x="3542" y="3060"/>
                  </a:lnTo>
                  <a:lnTo>
                    <a:pt x="3538" y="3046"/>
                  </a:lnTo>
                  <a:lnTo>
                    <a:pt x="3532" y="3029"/>
                  </a:lnTo>
                  <a:lnTo>
                    <a:pt x="3525" y="3011"/>
                  </a:lnTo>
                  <a:lnTo>
                    <a:pt x="3515" y="2991"/>
                  </a:lnTo>
                  <a:lnTo>
                    <a:pt x="2001" y="369"/>
                  </a:lnTo>
                  <a:lnTo>
                    <a:pt x="2001" y="369"/>
                  </a:lnTo>
                  <a:lnTo>
                    <a:pt x="1990" y="350"/>
                  </a:lnTo>
                  <a:lnTo>
                    <a:pt x="1978" y="334"/>
                  </a:lnTo>
                  <a:lnTo>
                    <a:pt x="1967" y="321"/>
                  </a:lnTo>
                  <a:lnTo>
                    <a:pt x="1955" y="311"/>
                  </a:lnTo>
                  <a:lnTo>
                    <a:pt x="1945" y="303"/>
                  </a:lnTo>
                  <a:lnTo>
                    <a:pt x="1935" y="297"/>
                  </a:lnTo>
                  <a:lnTo>
                    <a:pt x="1926" y="294"/>
                  </a:lnTo>
                  <a:lnTo>
                    <a:pt x="1919" y="292"/>
                  </a:lnTo>
                  <a:lnTo>
                    <a:pt x="1919" y="292"/>
                  </a:lnTo>
                  <a:close/>
                </a:path>
              </a:pathLst>
            </a:custGeom>
            <a:solidFill>
              <a:srgbClr val="FFC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 name="Freeform 17"/>
            <p:cNvSpPr>
              <a:spLocks/>
            </p:cNvSpPr>
            <p:nvPr/>
          </p:nvSpPr>
          <p:spPr bwMode="auto">
            <a:xfrm>
              <a:off x="3845" y="1091"/>
              <a:ext cx="186" cy="440"/>
            </a:xfrm>
            <a:custGeom>
              <a:avLst/>
              <a:gdLst>
                <a:gd name="T0" fmla="*/ 558 w 558"/>
                <a:gd name="T1" fmla="*/ 279 h 1319"/>
                <a:gd name="T2" fmla="*/ 552 w 558"/>
                <a:gd name="T3" fmla="*/ 368 h 1319"/>
                <a:gd name="T4" fmla="*/ 537 w 558"/>
                <a:gd name="T5" fmla="*/ 507 h 1319"/>
                <a:gd name="T6" fmla="*/ 511 w 558"/>
                <a:gd name="T7" fmla="*/ 675 h 1319"/>
                <a:gd name="T8" fmla="*/ 476 w 558"/>
                <a:gd name="T9" fmla="*/ 856 h 1319"/>
                <a:gd name="T10" fmla="*/ 436 w 558"/>
                <a:gd name="T11" fmla="*/ 1030 h 1319"/>
                <a:gd name="T12" fmla="*/ 413 w 558"/>
                <a:gd name="T13" fmla="*/ 1108 h 1319"/>
                <a:gd name="T14" fmla="*/ 388 w 558"/>
                <a:gd name="T15" fmla="*/ 1177 h 1319"/>
                <a:gd name="T16" fmla="*/ 362 w 558"/>
                <a:gd name="T17" fmla="*/ 1235 h 1319"/>
                <a:gd name="T18" fmla="*/ 335 w 558"/>
                <a:gd name="T19" fmla="*/ 1280 h 1319"/>
                <a:gd name="T20" fmla="*/ 315 w 558"/>
                <a:gd name="T21" fmla="*/ 1303 h 1319"/>
                <a:gd name="T22" fmla="*/ 300 w 558"/>
                <a:gd name="T23" fmla="*/ 1313 h 1319"/>
                <a:gd name="T24" fmla="*/ 287 w 558"/>
                <a:gd name="T25" fmla="*/ 1317 h 1319"/>
                <a:gd name="T26" fmla="*/ 280 w 558"/>
                <a:gd name="T27" fmla="*/ 1319 h 1319"/>
                <a:gd name="T28" fmla="*/ 266 w 558"/>
                <a:gd name="T29" fmla="*/ 1316 h 1319"/>
                <a:gd name="T30" fmla="*/ 251 w 558"/>
                <a:gd name="T31" fmla="*/ 1309 h 1319"/>
                <a:gd name="T32" fmla="*/ 237 w 558"/>
                <a:gd name="T33" fmla="*/ 1296 h 1319"/>
                <a:gd name="T34" fmla="*/ 209 w 558"/>
                <a:gd name="T35" fmla="*/ 1260 h 1319"/>
                <a:gd name="T36" fmla="*/ 183 w 558"/>
                <a:gd name="T37" fmla="*/ 1208 h 1319"/>
                <a:gd name="T38" fmla="*/ 159 w 558"/>
                <a:gd name="T39" fmla="*/ 1144 h 1319"/>
                <a:gd name="T40" fmla="*/ 134 w 558"/>
                <a:gd name="T41" fmla="*/ 1071 h 1319"/>
                <a:gd name="T42" fmla="*/ 103 w 558"/>
                <a:gd name="T43" fmla="*/ 945 h 1319"/>
                <a:gd name="T44" fmla="*/ 65 w 558"/>
                <a:gd name="T45" fmla="*/ 766 h 1319"/>
                <a:gd name="T46" fmla="*/ 35 w 558"/>
                <a:gd name="T47" fmla="*/ 589 h 1319"/>
                <a:gd name="T48" fmla="*/ 13 w 558"/>
                <a:gd name="T49" fmla="*/ 432 h 1319"/>
                <a:gd name="T50" fmla="*/ 2 w 558"/>
                <a:gd name="T51" fmla="*/ 316 h 1319"/>
                <a:gd name="T52" fmla="*/ 0 w 558"/>
                <a:gd name="T53" fmla="*/ 279 h 1319"/>
                <a:gd name="T54" fmla="*/ 6 w 558"/>
                <a:gd name="T55" fmla="*/ 223 h 1319"/>
                <a:gd name="T56" fmla="*/ 23 w 558"/>
                <a:gd name="T57" fmla="*/ 171 h 1319"/>
                <a:gd name="T58" fmla="*/ 48 w 558"/>
                <a:gd name="T59" fmla="*/ 123 h 1319"/>
                <a:gd name="T60" fmla="*/ 82 w 558"/>
                <a:gd name="T61" fmla="*/ 83 h 1319"/>
                <a:gd name="T62" fmla="*/ 124 w 558"/>
                <a:gd name="T63" fmla="*/ 48 h 1319"/>
                <a:gd name="T64" fmla="*/ 170 w 558"/>
                <a:gd name="T65" fmla="*/ 22 h 1319"/>
                <a:gd name="T66" fmla="*/ 224 w 558"/>
                <a:gd name="T67" fmla="*/ 6 h 1319"/>
                <a:gd name="T68" fmla="*/ 280 w 558"/>
                <a:gd name="T69" fmla="*/ 0 h 1319"/>
                <a:gd name="T70" fmla="*/ 307 w 558"/>
                <a:gd name="T71" fmla="*/ 2 h 1319"/>
                <a:gd name="T72" fmla="*/ 362 w 558"/>
                <a:gd name="T73" fmla="*/ 13 h 1319"/>
                <a:gd name="T74" fmla="*/ 413 w 558"/>
                <a:gd name="T75" fmla="*/ 34 h 1319"/>
                <a:gd name="T76" fmla="*/ 456 w 558"/>
                <a:gd name="T77" fmla="*/ 64 h 1319"/>
                <a:gd name="T78" fmla="*/ 495 w 558"/>
                <a:gd name="T79" fmla="*/ 101 h 1319"/>
                <a:gd name="T80" fmla="*/ 524 w 558"/>
                <a:gd name="T81" fmla="*/ 146 h 1319"/>
                <a:gd name="T82" fmla="*/ 545 w 558"/>
                <a:gd name="T83" fmla="*/ 197 h 1319"/>
                <a:gd name="T84" fmla="*/ 557 w 558"/>
                <a:gd name="T85" fmla="*/ 250 h 1319"/>
                <a:gd name="T86" fmla="*/ 558 w 558"/>
                <a:gd name="T87" fmla="*/ 279 h 1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58" h="1319">
                  <a:moveTo>
                    <a:pt x="558" y="279"/>
                  </a:moveTo>
                  <a:lnTo>
                    <a:pt x="558" y="279"/>
                  </a:lnTo>
                  <a:lnTo>
                    <a:pt x="557" y="316"/>
                  </a:lnTo>
                  <a:lnTo>
                    <a:pt x="552" y="368"/>
                  </a:lnTo>
                  <a:lnTo>
                    <a:pt x="545" y="432"/>
                  </a:lnTo>
                  <a:lnTo>
                    <a:pt x="537" y="507"/>
                  </a:lnTo>
                  <a:lnTo>
                    <a:pt x="524" y="589"/>
                  </a:lnTo>
                  <a:lnTo>
                    <a:pt x="511" y="675"/>
                  </a:lnTo>
                  <a:lnTo>
                    <a:pt x="495" y="766"/>
                  </a:lnTo>
                  <a:lnTo>
                    <a:pt x="476" y="856"/>
                  </a:lnTo>
                  <a:lnTo>
                    <a:pt x="456" y="945"/>
                  </a:lnTo>
                  <a:lnTo>
                    <a:pt x="436" y="1030"/>
                  </a:lnTo>
                  <a:lnTo>
                    <a:pt x="424" y="1071"/>
                  </a:lnTo>
                  <a:lnTo>
                    <a:pt x="413" y="1108"/>
                  </a:lnTo>
                  <a:lnTo>
                    <a:pt x="400" y="1144"/>
                  </a:lnTo>
                  <a:lnTo>
                    <a:pt x="388" y="1177"/>
                  </a:lnTo>
                  <a:lnTo>
                    <a:pt x="375" y="1208"/>
                  </a:lnTo>
                  <a:lnTo>
                    <a:pt x="362" y="1235"/>
                  </a:lnTo>
                  <a:lnTo>
                    <a:pt x="349" y="1260"/>
                  </a:lnTo>
                  <a:lnTo>
                    <a:pt x="335" y="1280"/>
                  </a:lnTo>
                  <a:lnTo>
                    <a:pt x="322" y="1296"/>
                  </a:lnTo>
                  <a:lnTo>
                    <a:pt x="315" y="1303"/>
                  </a:lnTo>
                  <a:lnTo>
                    <a:pt x="307" y="1309"/>
                  </a:lnTo>
                  <a:lnTo>
                    <a:pt x="300" y="1313"/>
                  </a:lnTo>
                  <a:lnTo>
                    <a:pt x="294" y="1316"/>
                  </a:lnTo>
                  <a:lnTo>
                    <a:pt x="287" y="1317"/>
                  </a:lnTo>
                  <a:lnTo>
                    <a:pt x="280" y="1319"/>
                  </a:lnTo>
                  <a:lnTo>
                    <a:pt x="280" y="1319"/>
                  </a:lnTo>
                  <a:lnTo>
                    <a:pt x="273" y="1317"/>
                  </a:lnTo>
                  <a:lnTo>
                    <a:pt x="266" y="1316"/>
                  </a:lnTo>
                  <a:lnTo>
                    <a:pt x="258" y="1313"/>
                  </a:lnTo>
                  <a:lnTo>
                    <a:pt x="251" y="1309"/>
                  </a:lnTo>
                  <a:lnTo>
                    <a:pt x="244" y="1303"/>
                  </a:lnTo>
                  <a:lnTo>
                    <a:pt x="237" y="1296"/>
                  </a:lnTo>
                  <a:lnTo>
                    <a:pt x="224" y="1280"/>
                  </a:lnTo>
                  <a:lnTo>
                    <a:pt x="209" y="1260"/>
                  </a:lnTo>
                  <a:lnTo>
                    <a:pt x="196" y="1235"/>
                  </a:lnTo>
                  <a:lnTo>
                    <a:pt x="183" y="1208"/>
                  </a:lnTo>
                  <a:lnTo>
                    <a:pt x="170" y="1177"/>
                  </a:lnTo>
                  <a:lnTo>
                    <a:pt x="159" y="1144"/>
                  </a:lnTo>
                  <a:lnTo>
                    <a:pt x="146" y="1108"/>
                  </a:lnTo>
                  <a:lnTo>
                    <a:pt x="134" y="1071"/>
                  </a:lnTo>
                  <a:lnTo>
                    <a:pt x="124" y="1030"/>
                  </a:lnTo>
                  <a:lnTo>
                    <a:pt x="103" y="945"/>
                  </a:lnTo>
                  <a:lnTo>
                    <a:pt x="82" y="856"/>
                  </a:lnTo>
                  <a:lnTo>
                    <a:pt x="65" y="766"/>
                  </a:lnTo>
                  <a:lnTo>
                    <a:pt x="48" y="675"/>
                  </a:lnTo>
                  <a:lnTo>
                    <a:pt x="35" y="589"/>
                  </a:lnTo>
                  <a:lnTo>
                    <a:pt x="23" y="507"/>
                  </a:lnTo>
                  <a:lnTo>
                    <a:pt x="13" y="432"/>
                  </a:lnTo>
                  <a:lnTo>
                    <a:pt x="6" y="368"/>
                  </a:lnTo>
                  <a:lnTo>
                    <a:pt x="2" y="316"/>
                  </a:lnTo>
                  <a:lnTo>
                    <a:pt x="0" y="279"/>
                  </a:lnTo>
                  <a:lnTo>
                    <a:pt x="0" y="279"/>
                  </a:lnTo>
                  <a:lnTo>
                    <a:pt x="2" y="250"/>
                  </a:lnTo>
                  <a:lnTo>
                    <a:pt x="6" y="223"/>
                  </a:lnTo>
                  <a:lnTo>
                    <a:pt x="13" y="197"/>
                  </a:lnTo>
                  <a:lnTo>
                    <a:pt x="23" y="171"/>
                  </a:lnTo>
                  <a:lnTo>
                    <a:pt x="35" y="146"/>
                  </a:lnTo>
                  <a:lnTo>
                    <a:pt x="48" y="123"/>
                  </a:lnTo>
                  <a:lnTo>
                    <a:pt x="65" y="101"/>
                  </a:lnTo>
                  <a:lnTo>
                    <a:pt x="82" y="83"/>
                  </a:lnTo>
                  <a:lnTo>
                    <a:pt x="103" y="64"/>
                  </a:lnTo>
                  <a:lnTo>
                    <a:pt x="124" y="48"/>
                  </a:lnTo>
                  <a:lnTo>
                    <a:pt x="146" y="34"/>
                  </a:lnTo>
                  <a:lnTo>
                    <a:pt x="170" y="22"/>
                  </a:lnTo>
                  <a:lnTo>
                    <a:pt x="196" y="13"/>
                  </a:lnTo>
                  <a:lnTo>
                    <a:pt x="224" y="6"/>
                  </a:lnTo>
                  <a:lnTo>
                    <a:pt x="251" y="2"/>
                  </a:lnTo>
                  <a:lnTo>
                    <a:pt x="280" y="0"/>
                  </a:lnTo>
                  <a:lnTo>
                    <a:pt x="280" y="0"/>
                  </a:lnTo>
                  <a:lnTo>
                    <a:pt x="307" y="2"/>
                  </a:lnTo>
                  <a:lnTo>
                    <a:pt x="335" y="6"/>
                  </a:lnTo>
                  <a:lnTo>
                    <a:pt x="362" y="13"/>
                  </a:lnTo>
                  <a:lnTo>
                    <a:pt x="388" y="22"/>
                  </a:lnTo>
                  <a:lnTo>
                    <a:pt x="413" y="34"/>
                  </a:lnTo>
                  <a:lnTo>
                    <a:pt x="436" y="48"/>
                  </a:lnTo>
                  <a:lnTo>
                    <a:pt x="456" y="64"/>
                  </a:lnTo>
                  <a:lnTo>
                    <a:pt x="476" y="83"/>
                  </a:lnTo>
                  <a:lnTo>
                    <a:pt x="495" y="101"/>
                  </a:lnTo>
                  <a:lnTo>
                    <a:pt x="511" y="123"/>
                  </a:lnTo>
                  <a:lnTo>
                    <a:pt x="524" y="146"/>
                  </a:lnTo>
                  <a:lnTo>
                    <a:pt x="537" y="171"/>
                  </a:lnTo>
                  <a:lnTo>
                    <a:pt x="545" y="197"/>
                  </a:lnTo>
                  <a:lnTo>
                    <a:pt x="552" y="223"/>
                  </a:lnTo>
                  <a:lnTo>
                    <a:pt x="557" y="250"/>
                  </a:lnTo>
                  <a:lnTo>
                    <a:pt x="558" y="279"/>
                  </a:lnTo>
                  <a:lnTo>
                    <a:pt x="558" y="279"/>
                  </a:lnTo>
                  <a:close/>
                </a:path>
              </a:pathLst>
            </a:custGeom>
            <a:solidFill>
              <a:srgbClr val="FFC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18"/>
            <p:cNvSpPr>
              <a:spLocks/>
            </p:cNvSpPr>
            <p:nvPr/>
          </p:nvSpPr>
          <p:spPr bwMode="auto">
            <a:xfrm>
              <a:off x="3857" y="1583"/>
              <a:ext cx="162" cy="162"/>
            </a:xfrm>
            <a:custGeom>
              <a:avLst/>
              <a:gdLst>
                <a:gd name="T0" fmla="*/ 486 w 486"/>
                <a:gd name="T1" fmla="*/ 242 h 486"/>
                <a:gd name="T2" fmla="*/ 482 w 486"/>
                <a:gd name="T3" fmla="*/ 292 h 486"/>
                <a:gd name="T4" fmla="*/ 467 w 486"/>
                <a:gd name="T5" fmla="*/ 337 h 486"/>
                <a:gd name="T6" fmla="*/ 446 w 486"/>
                <a:gd name="T7" fmla="*/ 379 h 486"/>
                <a:gd name="T8" fmla="*/ 416 w 486"/>
                <a:gd name="T9" fmla="*/ 415 h 486"/>
                <a:gd name="T10" fmla="*/ 379 w 486"/>
                <a:gd name="T11" fmla="*/ 444 h 486"/>
                <a:gd name="T12" fmla="*/ 338 w 486"/>
                <a:gd name="T13" fmla="*/ 467 h 486"/>
                <a:gd name="T14" fmla="*/ 293 w 486"/>
                <a:gd name="T15" fmla="*/ 481 h 486"/>
                <a:gd name="T16" fmla="*/ 244 w 486"/>
                <a:gd name="T17" fmla="*/ 486 h 486"/>
                <a:gd name="T18" fmla="*/ 218 w 486"/>
                <a:gd name="T19" fmla="*/ 484 h 486"/>
                <a:gd name="T20" fmla="*/ 170 w 486"/>
                <a:gd name="T21" fmla="*/ 476 h 486"/>
                <a:gd name="T22" fmla="*/ 127 w 486"/>
                <a:gd name="T23" fmla="*/ 457 h 486"/>
                <a:gd name="T24" fmla="*/ 88 w 486"/>
                <a:gd name="T25" fmla="*/ 431 h 486"/>
                <a:gd name="T26" fmla="*/ 55 w 486"/>
                <a:gd name="T27" fmla="*/ 398 h 486"/>
                <a:gd name="T28" fmla="*/ 29 w 486"/>
                <a:gd name="T29" fmla="*/ 359 h 486"/>
                <a:gd name="T30" fmla="*/ 10 w 486"/>
                <a:gd name="T31" fmla="*/ 315 h 486"/>
                <a:gd name="T32" fmla="*/ 2 w 486"/>
                <a:gd name="T33" fmla="*/ 268 h 486"/>
                <a:gd name="T34" fmla="*/ 0 w 486"/>
                <a:gd name="T35" fmla="*/ 242 h 486"/>
                <a:gd name="T36" fmla="*/ 5 w 486"/>
                <a:gd name="T37" fmla="*/ 193 h 486"/>
                <a:gd name="T38" fmla="*/ 19 w 486"/>
                <a:gd name="T39" fmla="*/ 148 h 486"/>
                <a:gd name="T40" fmla="*/ 42 w 486"/>
                <a:gd name="T41" fmla="*/ 106 h 486"/>
                <a:gd name="T42" fmla="*/ 71 w 486"/>
                <a:gd name="T43" fmla="*/ 70 h 486"/>
                <a:gd name="T44" fmla="*/ 107 w 486"/>
                <a:gd name="T45" fmla="*/ 41 h 486"/>
                <a:gd name="T46" fmla="*/ 149 w 486"/>
                <a:gd name="T47" fmla="*/ 18 h 486"/>
                <a:gd name="T48" fmla="*/ 195 w 486"/>
                <a:gd name="T49" fmla="*/ 4 h 486"/>
                <a:gd name="T50" fmla="*/ 244 w 486"/>
                <a:gd name="T51" fmla="*/ 0 h 486"/>
                <a:gd name="T52" fmla="*/ 268 w 486"/>
                <a:gd name="T53" fmla="*/ 1 h 486"/>
                <a:gd name="T54" fmla="*/ 316 w 486"/>
                <a:gd name="T55" fmla="*/ 10 h 486"/>
                <a:gd name="T56" fmla="*/ 359 w 486"/>
                <a:gd name="T57" fmla="*/ 28 h 486"/>
                <a:gd name="T58" fmla="*/ 398 w 486"/>
                <a:gd name="T59" fmla="*/ 54 h 486"/>
                <a:gd name="T60" fmla="*/ 431 w 486"/>
                <a:gd name="T61" fmla="*/ 88 h 486"/>
                <a:gd name="T62" fmla="*/ 457 w 486"/>
                <a:gd name="T63" fmla="*/ 126 h 486"/>
                <a:gd name="T64" fmla="*/ 476 w 486"/>
                <a:gd name="T65" fmla="*/ 170 h 486"/>
                <a:gd name="T66" fmla="*/ 486 w 486"/>
                <a:gd name="T67" fmla="*/ 217 h 486"/>
                <a:gd name="T68" fmla="*/ 486 w 486"/>
                <a:gd name="T69" fmla="*/ 242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86" h="486">
                  <a:moveTo>
                    <a:pt x="486" y="242"/>
                  </a:moveTo>
                  <a:lnTo>
                    <a:pt x="486" y="242"/>
                  </a:lnTo>
                  <a:lnTo>
                    <a:pt x="486" y="268"/>
                  </a:lnTo>
                  <a:lnTo>
                    <a:pt x="482" y="292"/>
                  </a:lnTo>
                  <a:lnTo>
                    <a:pt x="476" y="315"/>
                  </a:lnTo>
                  <a:lnTo>
                    <a:pt x="467" y="337"/>
                  </a:lnTo>
                  <a:lnTo>
                    <a:pt x="457" y="359"/>
                  </a:lnTo>
                  <a:lnTo>
                    <a:pt x="446" y="379"/>
                  </a:lnTo>
                  <a:lnTo>
                    <a:pt x="431" y="398"/>
                  </a:lnTo>
                  <a:lnTo>
                    <a:pt x="416" y="415"/>
                  </a:lnTo>
                  <a:lnTo>
                    <a:pt x="398" y="431"/>
                  </a:lnTo>
                  <a:lnTo>
                    <a:pt x="379" y="444"/>
                  </a:lnTo>
                  <a:lnTo>
                    <a:pt x="359" y="457"/>
                  </a:lnTo>
                  <a:lnTo>
                    <a:pt x="338" y="467"/>
                  </a:lnTo>
                  <a:lnTo>
                    <a:pt x="316" y="476"/>
                  </a:lnTo>
                  <a:lnTo>
                    <a:pt x="293" y="481"/>
                  </a:lnTo>
                  <a:lnTo>
                    <a:pt x="268" y="484"/>
                  </a:lnTo>
                  <a:lnTo>
                    <a:pt x="244" y="486"/>
                  </a:lnTo>
                  <a:lnTo>
                    <a:pt x="244" y="486"/>
                  </a:lnTo>
                  <a:lnTo>
                    <a:pt x="218" y="484"/>
                  </a:lnTo>
                  <a:lnTo>
                    <a:pt x="195" y="481"/>
                  </a:lnTo>
                  <a:lnTo>
                    <a:pt x="170" y="476"/>
                  </a:lnTo>
                  <a:lnTo>
                    <a:pt x="149" y="467"/>
                  </a:lnTo>
                  <a:lnTo>
                    <a:pt x="127" y="457"/>
                  </a:lnTo>
                  <a:lnTo>
                    <a:pt x="107" y="444"/>
                  </a:lnTo>
                  <a:lnTo>
                    <a:pt x="88" y="431"/>
                  </a:lnTo>
                  <a:lnTo>
                    <a:pt x="71" y="415"/>
                  </a:lnTo>
                  <a:lnTo>
                    <a:pt x="55" y="398"/>
                  </a:lnTo>
                  <a:lnTo>
                    <a:pt x="42" y="379"/>
                  </a:lnTo>
                  <a:lnTo>
                    <a:pt x="29" y="359"/>
                  </a:lnTo>
                  <a:lnTo>
                    <a:pt x="19" y="337"/>
                  </a:lnTo>
                  <a:lnTo>
                    <a:pt x="10" y="315"/>
                  </a:lnTo>
                  <a:lnTo>
                    <a:pt x="5" y="292"/>
                  </a:lnTo>
                  <a:lnTo>
                    <a:pt x="2" y="268"/>
                  </a:lnTo>
                  <a:lnTo>
                    <a:pt x="0" y="242"/>
                  </a:lnTo>
                  <a:lnTo>
                    <a:pt x="0" y="242"/>
                  </a:lnTo>
                  <a:lnTo>
                    <a:pt x="2" y="217"/>
                  </a:lnTo>
                  <a:lnTo>
                    <a:pt x="5" y="193"/>
                  </a:lnTo>
                  <a:lnTo>
                    <a:pt x="10" y="170"/>
                  </a:lnTo>
                  <a:lnTo>
                    <a:pt x="19" y="148"/>
                  </a:lnTo>
                  <a:lnTo>
                    <a:pt x="29" y="126"/>
                  </a:lnTo>
                  <a:lnTo>
                    <a:pt x="42" y="106"/>
                  </a:lnTo>
                  <a:lnTo>
                    <a:pt x="55" y="88"/>
                  </a:lnTo>
                  <a:lnTo>
                    <a:pt x="71" y="70"/>
                  </a:lnTo>
                  <a:lnTo>
                    <a:pt x="88" y="54"/>
                  </a:lnTo>
                  <a:lnTo>
                    <a:pt x="107" y="41"/>
                  </a:lnTo>
                  <a:lnTo>
                    <a:pt x="127" y="28"/>
                  </a:lnTo>
                  <a:lnTo>
                    <a:pt x="149" y="18"/>
                  </a:lnTo>
                  <a:lnTo>
                    <a:pt x="170" y="10"/>
                  </a:lnTo>
                  <a:lnTo>
                    <a:pt x="195" y="4"/>
                  </a:lnTo>
                  <a:lnTo>
                    <a:pt x="218" y="1"/>
                  </a:lnTo>
                  <a:lnTo>
                    <a:pt x="244" y="0"/>
                  </a:lnTo>
                  <a:lnTo>
                    <a:pt x="244" y="0"/>
                  </a:lnTo>
                  <a:lnTo>
                    <a:pt x="268" y="1"/>
                  </a:lnTo>
                  <a:lnTo>
                    <a:pt x="293" y="4"/>
                  </a:lnTo>
                  <a:lnTo>
                    <a:pt x="316" y="10"/>
                  </a:lnTo>
                  <a:lnTo>
                    <a:pt x="338" y="18"/>
                  </a:lnTo>
                  <a:lnTo>
                    <a:pt x="359" y="28"/>
                  </a:lnTo>
                  <a:lnTo>
                    <a:pt x="379" y="41"/>
                  </a:lnTo>
                  <a:lnTo>
                    <a:pt x="398" y="54"/>
                  </a:lnTo>
                  <a:lnTo>
                    <a:pt x="416" y="70"/>
                  </a:lnTo>
                  <a:lnTo>
                    <a:pt x="431" y="88"/>
                  </a:lnTo>
                  <a:lnTo>
                    <a:pt x="446" y="106"/>
                  </a:lnTo>
                  <a:lnTo>
                    <a:pt x="457" y="126"/>
                  </a:lnTo>
                  <a:lnTo>
                    <a:pt x="467" y="148"/>
                  </a:lnTo>
                  <a:lnTo>
                    <a:pt x="476" y="170"/>
                  </a:lnTo>
                  <a:lnTo>
                    <a:pt x="482" y="193"/>
                  </a:lnTo>
                  <a:lnTo>
                    <a:pt x="486" y="217"/>
                  </a:lnTo>
                  <a:lnTo>
                    <a:pt x="486" y="242"/>
                  </a:lnTo>
                  <a:lnTo>
                    <a:pt x="486" y="242"/>
                  </a:lnTo>
                  <a:close/>
                </a:path>
              </a:pathLst>
            </a:custGeom>
            <a:solidFill>
              <a:srgbClr val="FFC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2512786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84"/>
          <a:stretch/>
        </p:blipFill>
        <p:spPr bwMode="auto">
          <a:xfrm>
            <a:off x="3803" y="947922"/>
            <a:ext cx="9119616" cy="3422742"/>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p:nvPr>
        </p:nvSpPr>
        <p:spPr/>
        <p:txBody>
          <a:bodyPr/>
          <a:lstStyle/>
          <a:p>
            <a:r>
              <a:rPr lang="en-US" dirty="0" smtClean="0"/>
              <a:t>Mobile in Customer Service</a:t>
            </a:r>
            <a:endParaRPr lang="en-US" dirty="0"/>
          </a:p>
        </p:txBody>
      </p:sp>
      <p:sp>
        <p:nvSpPr>
          <p:cNvPr id="6" name="TextBox 5"/>
          <p:cNvSpPr txBox="1"/>
          <p:nvPr/>
        </p:nvSpPr>
        <p:spPr>
          <a:xfrm>
            <a:off x="0" y="872455"/>
            <a:ext cx="9144000" cy="595618"/>
          </a:xfrm>
          <a:prstGeom prst="rect">
            <a:avLst/>
          </a:prstGeom>
          <a:solidFill>
            <a:schemeClr val="accent4"/>
          </a:solidFill>
          <a:ln w="38100">
            <a:noFill/>
            <a:miter lim="800000"/>
          </a:ln>
          <a:effectLst>
            <a:outerShdw blurRad="63500" algn="ctr" rotWithShape="0">
              <a:prstClr val="black"/>
            </a:outerShdw>
          </a:effectLst>
        </p:spPr>
        <p:txBody>
          <a:bodyPr wrap="square" lIns="68580" tIns="34290" rIns="68580" bIns="34290" rtlCol="0" anchor="ctr" anchorCtr="0">
            <a:noAutofit/>
          </a:bodyPr>
          <a:lstStyle/>
          <a:p>
            <a:pPr algn="ctr"/>
            <a:r>
              <a:rPr lang="en-US" dirty="0">
                <a:solidFill>
                  <a:schemeClr val="bg1"/>
                </a:solidFill>
              </a:rPr>
              <a:t>Mobile Channels </a:t>
            </a:r>
            <a:r>
              <a:rPr lang="en-US" dirty="0" smtClean="0">
                <a:solidFill>
                  <a:schemeClr val="bg1"/>
                </a:solidFill>
              </a:rPr>
              <a:t>to have growing </a:t>
            </a:r>
            <a:r>
              <a:rPr lang="en-US" dirty="0">
                <a:solidFill>
                  <a:schemeClr val="bg1"/>
                </a:solidFill>
              </a:rPr>
              <a:t>impact on </a:t>
            </a:r>
            <a:r>
              <a:rPr lang="en-US" dirty="0" smtClean="0">
                <a:solidFill>
                  <a:schemeClr val="bg1"/>
                </a:solidFill>
              </a:rPr>
              <a:t>overall </a:t>
            </a:r>
            <a:r>
              <a:rPr lang="en-US" dirty="0">
                <a:solidFill>
                  <a:schemeClr val="bg1"/>
                </a:solidFill>
              </a:rPr>
              <a:t>customer experience over </a:t>
            </a:r>
            <a:r>
              <a:rPr lang="en-US" dirty="0" smtClean="0">
                <a:solidFill>
                  <a:schemeClr val="bg1"/>
                </a:solidFill>
              </a:rPr>
              <a:t>next </a:t>
            </a:r>
            <a:r>
              <a:rPr lang="en-US" dirty="0">
                <a:solidFill>
                  <a:schemeClr val="bg1"/>
                </a:solidFill>
              </a:rPr>
              <a:t>10 </a:t>
            </a:r>
            <a:r>
              <a:rPr lang="en-US" dirty="0" smtClean="0">
                <a:solidFill>
                  <a:schemeClr val="bg1"/>
                </a:solidFill>
              </a:rPr>
              <a:t>years</a:t>
            </a:r>
          </a:p>
        </p:txBody>
      </p:sp>
      <p:sp>
        <p:nvSpPr>
          <p:cNvPr id="2" name="Footer Placeholder 1"/>
          <p:cNvSpPr>
            <a:spLocks noGrp="1"/>
          </p:cNvSpPr>
          <p:nvPr>
            <p:ph type="ftr" sz="quarter" idx="11"/>
          </p:nvPr>
        </p:nvSpPr>
        <p:spPr/>
        <p:txBody>
          <a:bodyPr/>
          <a:lstStyle/>
          <a:p>
            <a:pPr defTabSz="914400"/>
            <a:r>
              <a:rPr lang="en-US" dirty="0" smtClean="0">
                <a:solidFill>
                  <a:prstClr val="white">
                    <a:lumMod val="65000"/>
                  </a:prstClr>
                </a:solidFill>
              </a:rPr>
              <a:t>CaféX Communications Confidential © 2015 – All Rights Reserved. </a:t>
            </a:r>
            <a:endParaRPr lang="en-US" dirty="0">
              <a:solidFill>
                <a:prstClr val="white">
                  <a:lumMod val="65000"/>
                </a:prstClr>
              </a:solidFill>
            </a:endParaRPr>
          </a:p>
        </p:txBody>
      </p:sp>
      <p:sp>
        <p:nvSpPr>
          <p:cNvPr id="4" name="Slide Number Placeholder 3"/>
          <p:cNvSpPr>
            <a:spLocks noGrp="1"/>
          </p:cNvSpPr>
          <p:nvPr>
            <p:ph type="sldNum" sz="quarter" idx="12"/>
          </p:nvPr>
        </p:nvSpPr>
        <p:spPr/>
        <p:txBody>
          <a:bodyPr/>
          <a:lstStyle/>
          <a:p>
            <a:pPr defTabSz="914400"/>
            <a:fld id="{0431C951-9D62-474D-B35D-66AB940D3B2F}" type="slidenum">
              <a:rPr lang="en-US" smtClean="0">
                <a:solidFill>
                  <a:prstClr val="white">
                    <a:lumMod val="65000"/>
                  </a:prstClr>
                </a:solidFill>
              </a:rPr>
              <a:pPr defTabSz="914400"/>
              <a:t>9</a:t>
            </a:fld>
            <a:endParaRPr lang="en-US" dirty="0">
              <a:solidFill>
                <a:prstClr val="white">
                  <a:lumMod val="65000"/>
                </a:prstClr>
              </a:solidFill>
            </a:endParaRPr>
          </a:p>
        </p:txBody>
      </p:sp>
      <p:grpSp>
        <p:nvGrpSpPr>
          <p:cNvPr id="42" name="Group 41"/>
          <p:cNvGrpSpPr/>
          <p:nvPr/>
        </p:nvGrpSpPr>
        <p:grpSpPr>
          <a:xfrm>
            <a:off x="247037" y="1911421"/>
            <a:ext cx="2697480" cy="1962795"/>
            <a:chOff x="137980" y="1812250"/>
            <a:chExt cx="2697480" cy="1962795"/>
          </a:xfrm>
        </p:grpSpPr>
        <p:sp>
          <p:nvSpPr>
            <p:cNvPr id="19" name="TextBox 18"/>
            <p:cNvSpPr txBox="1"/>
            <p:nvPr/>
          </p:nvSpPr>
          <p:spPr>
            <a:xfrm>
              <a:off x="549460" y="1974322"/>
              <a:ext cx="2286000" cy="1800723"/>
            </a:xfrm>
            <a:prstGeom prst="rect">
              <a:avLst/>
            </a:prstGeom>
            <a:solidFill>
              <a:schemeClr val="bg1"/>
            </a:solidFill>
            <a:ln w="38100">
              <a:solidFill>
                <a:schemeClr val="accent1"/>
              </a:solidFill>
              <a:miter lim="800000"/>
            </a:ln>
            <a:effectLst>
              <a:outerShdw blurRad="63500" algn="ctr" rotWithShape="0">
                <a:prstClr val="black"/>
              </a:outerShdw>
            </a:effectLst>
          </p:spPr>
          <p:txBody>
            <a:bodyPr wrap="square" lIns="548640" rtlCol="0" anchor="ctr" anchorCtr="0">
              <a:noAutofit/>
            </a:bodyPr>
            <a:lstStyle/>
            <a:p>
              <a:pPr>
                <a:lnSpc>
                  <a:spcPct val="90000"/>
                </a:lnSpc>
              </a:pPr>
              <a:r>
                <a:rPr lang="en-US" sz="1400" dirty="0" smtClean="0"/>
                <a:t>Customers </a:t>
              </a:r>
              <a:r>
                <a:rPr lang="en-US" sz="1400" dirty="0"/>
                <a:t>will expect at least </a:t>
              </a:r>
              <a:r>
                <a:rPr lang="en-US" b="1" dirty="0" smtClean="0"/>
                <a:t>65</a:t>
              </a:r>
              <a:r>
                <a:rPr lang="en-US" sz="1400" b="1" dirty="0"/>
                <a:t>%</a:t>
              </a:r>
              <a:r>
                <a:rPr lang="en-US" b="1" dirty="0"/>
                <a:t> </a:t>
              </a:r>
              <a:r>
                <a:rPr lang="en-US" sz="1400" dirty="0"/>
                <a:t>of all customer support issues </a:t>
              </a:r>
              <a:r>
                <a:rPr lang="en-US" sz="1400" dirty="0" smtClean="0"/>
                <a:t>to </a:t>
              </a:r>
              <a:r>
                <a:rPr lang="en-US" sz="1400" dirty="0"/>
                <a:t>be addressable </a:t>
              </a:r>
              <a:r>
                <a:rPr lang="en-US" sz="1400" dirty="0" smtClean="0"/>
                <a:t>on </a:t>
              </a:r>
              <a:r>
                <a:rPr lang="en-US" sz="1400" dirty="0"/>
                <a:t>their mobile devices.</a:t>
              </a:r>
            </a:p>
          </p:txBody>
        </p:sp>
        <p:grpSp>
          <p:nvGrpSpPr>
            <p:cNvPr id="26" name="Group 25"/>
            <p:cNvGrpSpPr/>
            <p:nvPr/>
          </p:nvGrpSpPr>
          <p:grpSpPr>
            <a:xfrm>
              <a:off x="137980" y="1812250"/>
              <a:ext cx="822960" cy="822960"/>
              <a:chOff x="644942" y="1621183"/>
              <a:chExt cx="787105" cy="787105"/>
            </a:xfrm>
          </p:grpSpPr>
          <p:sp>
            <p:nvSpPr>
              <p:cNvPr id="20" name="Oval 19"/>
              <p:cNvSpPr/>
              <p:nvPr/>
            </p:nvSpPr>
            <p:spPr>
              <a:xfrm>
                <a:off x="672734" y="1648975"/>
                <a:ext cx="731520" cy="731520"/>
              </a:xfrm>
              <a:prstGeom prst="ellipse">
                <a:avLst/>
              </a:prstGeom>
              <a:solidFill>
                <a:schemeClr val="bg2"/>
              </a:solidFill>
            </p:spPr>
            <p:txBody>
              <a:bodyPr wrap="none" anchor="ctr" anchorCtr="0">
                <a:noAutofit/>
              </a:bodyPr>
              <a:lstStyle/>
              <a:p>
                <a:pPr algn="ctr"/>
                <a:r>
                  <a:rPr lang="en-US" b="1" dirty="0" smtClean="0"/>
                  <a:t>2016</a:t>
                </a:r>
                <a:endParaRPr lang="en-US" dirty="0"/>
              </a:p>
            </p:txBody>
          </p:sp>
          <p:sp>
            <p:nvSpPr>
              <p:cNvPr id="23" name="Oval 22">
                <a:hlinkClick r:id="rId4"/>
              </p:cNvPr>
              <p:cNvSpPr/>
              <p:nvPr/>
            </p:nvSpPr>
            <p:spPr>
              <a:xfrm>
                <a:off x="644942" y="1621183"/>
                <a:ext cx="787105" cy="787105"/>
              </a:xfrm>
              <a:prstGeom prst="ellipse">
                <a:avLst/>
              </a:prstGeom>
              <a:noFill/>
              <a:ln w="88900">
                <a:solidFill>
                  <a:schemeClr val="bg1"/>
                </a:solidFill>
              </a:ln>
              <a:effectLst>
                <a:outerShdw blurRad="63500" algn="ctr"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91440" bIns="0" numCol="1" spcCol="0" rtlCol="0" fromWordArt="0" anchor="ctr" anchorCtr="0" forceAA="0" compatLnSpc="1">
                <a:prstTxWarp prst="textNoShape">
                  <a:avLst/>
                </a:prstTxWarp>
                <a:noAutofit/>
              </a:bodyPr>
              <a:lstStyle/>
              <a:p>
                <a:pPr algn="ctr" defTabSz="685452"/>
                <a:endParaRPr lang="en-US" sz="1400" dirty="0">
                  <a:solidFill>
                    <a:srgbClr val="FFFFFF"/>
                  </a:solidFill>
                  <a:latin typeface="Gotham-Medium"/>
                  <a:cs typeface="Gotham-Medium"/>
                </a:endParaRPr>
              </a:p>
            </p:txBody>
          </p:sp>
        </p:grpSp>
      </p:grpSp>
      <p:grpSp>
        <p:nvGrpSpPr>
          <p:cNvPr id="43" name="Group 42"/>
          <p:cNvGrpSpPr/>
          <p:nvPr/>
        </p:nvGrpSpPr>
        <p:grpSpPr>
          <a:xfrm>
            <a:off x="6186862" y="1911421"/>
            <a:ext cx="2514600" cy="1962795"/>
            <a:chOff x="6077805" y="1812250"/>
            <a:chExt cx="2514600" cy="1962795"/>
          </a:xfrm>
        </p:grpSpPr>
        <p:sp>
          <p:nvSpPr>
            <p:cNvPr id="34" name="TextBox 33"/>
            <p:cNvSpPr txBox="1"/>
            <p:nvPr/>
          </p:nvSpPr>
          <p:spPr>
            <a:xfrm>
              <a:off x="6077805" y="1974322"/>
              <a:ext cx="2103120" cy="1800723"/>
            </a:xfrm>
            <a:prstGeom prst="rect">
              <a:avLst/>
            </a:prstGeom>
            <a:solidFill>
              <a:schemeClr val="bg1"/>
            </a:solidFill>
            <a:ln w="38100">
              <a:solidFill>
                <a:schemeClr val="accent1"/>
              </a:solidFill>
              <a:miter lim="800000"/>
            </a:ln>
            <a:effectLst>
              <a:outerShdw blurRad="63500" algn="ctr" rotWithShape="0">
                <a:prstClr val="black"/>
              </a:outerShdw>
            </a:effectLst>
          </p:spPr>
          <p:txBody>
            <a:bodyPr wrap="square" lIns="182880" rIns="457200" rtlCol="0" anchor="ctr" anchorCtr="0">
              <a:noAutofit/>
            </a:bodyPr>
            <a:lstStyle/>
            <a:p>
              <a:pPr>
                <a:lnSpc>
                  <a:spcPct val="90000"/>
                </a:lnSpc>
              </a:pPr>
              <a:r>
                <a:rPr lang="en-US" b="1" dirty="0"/>
                <a:t>35</a:t>
              </a:r>
              <a:r>
                <a:rPr lang="en-US" sz="1400" b="1" dirty="0"/>
                <a:t>%</a:t>
              </a:r>
              <a:r>
                <a:rPr lang="en-US" b="1" dirty="0"/>
                <a:t> </a:t>
              </a:r>
              <a:r>
                <a:rPr lang="en-US" sz="1400" dirty="0"/>
                <a:t>of all customer support will take place on a mobile device, an increase of </a:t>
              </a:r>
              <a:r>
                <a:rPr lang="en-US" b="1" dirty="0"/>
                <a:t>300</a:t>
              </a:r>
              <a:r>
                <a:rPr lang="en-US" sz="1400" b="1" dirty="0"/>
                <a:t>%</a:t>
              </a:r>
              <a:r>
                <a:rPr lang="en-US" sz="1400" dirty="0"/>
                <a:t>.</a:t>
              </a:r>
              <a:endParaRPr lang="en-US" dirty="0"/>
            </a:p>
          </p:txBody>
        </p:sp>
        <p:grpSp>
          <p:nvGrpSpPr>
            <p:cNvPr id="35" name="Group 34"/>
            <p:cNvGrpSpPr/>
            <p:nvPr/>
          </p:nvGrpSpPr>
          <p:grpSpPr>
            <a:xfrm>
              <a:off x="7769445" y="1812250"/>
              <a:ext cx="822960" cy="822960"/>
              <a:chOff x="644942" y="1621183"/>
              <a:chExt cx="787105" cy="787105"/>
            </a:xfrm>
          </p:grpSpPr>
          <p:sp>
            <p:nvSpPr>
              <p:cNvPr id="36" name="Oval 35"/>
              <p:cNvSpPr/>
              <p:nvPr/>
            </p:nvSpPr>
            <p:spPr>
              <a:xfrm>
                <a:off x="672734" y="1648975"/>
                <a:ext cx="731520" cy="731520"/>
              </a:xfrm>
              <a:prstGeom prst="ellipse">
                <a:avLst/>
              </a:prstGeom>
              <a:solidFill>
                <a:schemeClr val="bg2"/>
              </a:solidFill>
            </p:spPr>
            <p:txBody>
              <a:bodyPr wrap="none" anchor="ctr" anchorCtr="0">
                <a:noAutofit/>
              </a:bodyPr>
              <a:lstStyle/>
              <a:p>
                <a:pPr algn="ctr"/>
                <a:r>
                  <a:rPr lang="en-US" b="1" dirty="0" smtClean="0"/>
                  <a:t>2017</a:t>
                </a:r>
                <a:endParaRPr lang="en-US" dirty="0"/>
              </a:p>
            </p:txBody>
          </p:sp>
          <p:sp>
            <p:nvSpPr>
              <p:cNvPr id="37" name="Oval 36">
                <a:hlinkClick r:id="rId4"/>
              </p:cNvPr>
              <p:cNvSpPr/>
              <p:nvPr/>
            </p:nvSpPr>
            <p:spPr>
              <a:xfrm>
                <a:off x="644942" y="1621183"/>
                <a:ext cx="787105" cy="787105"/>
              </a:xfrm>
              <a:prstGeom prst="ellipse">
                <a:avLst/>
              </a:prstGeom>
              <a:noFill/>
              <a:ln w="88900">
                <a:solidFill>
                  <a:schemeClr val="bg1"/>
                </a:solidFill>
              </a:ln>
              <a:effectLst>
                <a:outerShdw blurRad="63500" algn="ctr"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91440" bIns="0" numCol="1" spcCol="0" rtlCol="0" fromWordArt="0" anchor="ctr" anchorCtr="0" forceAA="0" compatLnSpc="1">
                <a:prstTxWarp prst="textNoShape">
                  <a:avLst/>
                </a:prstTxWarp>
                <a:noAutofit/>
              </a:bodyPr>
              <a:lstStyle/>
              <a:p>
                <a:pPr algn="ctr" defTabSz="685452"/>
                <a:endParaRPr lang="en-US" sz="1400" dirty="0">
                  <a:solidFill>
                    <a:srgbClr val="FFFFFF"/>
                  </a:solidFill>
                  <a:latin typeface="Gotham-Medium"/>
                  <a:cs typeface="Gotham-Medium"/>
                </a:endParaRPr>
              </a:p>
            </p:txBody>
          </p:sp>
        </p:grpSp>
      </p:grpSp>
      <p:grpSp>
        <p:nvGrpSpPr>
          <p:cNvPr id="41" name="Group 40"/>
          <p:cNvGrpSpPr/>
          <p:nvPr/>
        </p:nvGrpSpPr>
        <p:grpSpPr>
          <a:xfrm>
            <a:off x="3406627" y="1733756"/>
            <a:ext cx="2318125" cy="2318125"/>
            <a:chOff x="3730295" y="2050898"/>
            <a:chExt cx="1724148" cy="1724148"/>
          </a:xfrm>
        </p:grpSpPr>
        <p:sp>
          <p:nvSpPr>
            <p:cNvPr id="39" name="Oval 38"/>
            <p:cNvSpPr/>
            <p:nvPr/>
          </p:nvSpPr>
          <p:spPr>
            <a:xfrm>
              <a:off x="3766573" y="2087176"/>
              <a:ext cx="1651593" cy="1651593"/>
            </a:xfrm>
            <a:prstGeom prst="ellipse">
              <a:avLst/>
            </a:prstGeom>
            <a:solidFill>
              <a:schemeClr val="tx2"/>
            </a:solidFill>
          </p:spPr>
          <p:txBody>
            <a:bodyPr wrap="none" anchor="ctr" anchorCtr="0">
              <a:noAutofit/>
            </a:bodyPr>
            <a:lstStyle/>
            <a:p>
              <a:pPr algn="ctr"/>
              <a:r>
                <a:rPr lang="en-US" sz="1600" dirty="0">
                  <a:solidFill>
                    <a:schemeClr val="bg1"/>
                  </a:solidFill>
                </a:rPr>
                <a:t>Less than </a:t>
              </a:r>
              <a:r>
                <a:rPr lang="en-US" sz="2000" b="1" dirty="0" smtClean="0">
                  <a:solidFill>
                    <a:schemeClr val="bg1"/>
                  </a:solidFill>
                </a:rPr>
                <a:t>10</a:t>
              </a:r>
              <a:r>
                <a:rPr lang="en-US" b="1" dirty="0" smtClean="0">
                  <a:solidFill>
                    <a:schemeClr val="bg1"/>
                  </a:solidFill>
                </a:rPr>
                <a:t>%</a:t>
              </a:r>
              <a:r>
                <a:rPr lang="en-US" sz="1600" dirty="0" smtClean="0">
                  <a:solidFill>
                    <a:schemeClr val="bg1"/>
                  </a:solidFill>
                </a:rPr>
                <a:t/>
              </a:r>
              <a:br>
                <a:rPr lang="en-US" sz="1600" dirty="0" smtClean="0">
                  <a:solidFill>
                    <a:schemeClr val="bg1"/>
                  </a:solidFill>
                </a:rPr>
              </a:br>
              <a:r>
                <a:rPr lang="en-US" sz="1600" dirty="0" smtClean="0">
                  <a:solidFill>
                    <a:schemeClr val="bg1"/>
                  </a:solidFill>
                </a:rPr>
                <a:t>of </a:t>
              </a:r>
              <a:r>
                <a:rPr lang="en-US" sz="1600" dirty="0">
                  <a:solidFill>
                    <a:schemeClr val="bg1"/>
                  </a:solidFill>
                </a:rPr>
                <a:t>global </a:t>
              </a:r>
              <a:r>
                <a:rPr lang="en-US" sz="1600" dirty="0" smtClean="0">
                  <a:solidFill>
                    <a:schemeClr val="bg1"/>
                  </a:solidFill>
                </a:rPr>
                <a:t>enterprises</a:t>
              </a:r>
              <a:br>
                <a:rPr lang="en-US" sz="1600" dirty="0" smtClean="0">
                  <a:solidFill>
                    <a:schemeClr val="bg1"/>
                  </a:solidFill>
                </a:rPr>
              </a:br>
              <a:r>
                <a:rPr lang="en-US" sz="1600" dirty="0" smtClean="0">
                  <a:solidFill>
                    <a:schemeClr val="bg1"/>
                  </a:solidFill>
                </a:rPr>
                <a:t>are </a:t>
              </a:r>
              <a:r>
                <a:rPr lang="en-US" sz="1600" dirty="0">
                  <a:solidFill>
                    <a:schemeClr val="bg1"/>
                  </a:solidFill>
                </a:rPr>
                <a:t>prepared </a:t>
              </a:r>
              <a:r>
                <a:rPr lang="en-US" sz="1600" dirty="0" smtClean="0">
                  <a:solidFill>
                    <a:schemeClr val="bg1"/>
                  </a:solidFill>
                </a:rPr>
                <a:t>to</a:t>
              </a:r>
              <a:br>
                <a:rPr lang="en-US" sz="1600" dirty="0" smtClean="0">
                  <a:solidFill>
                    <a:schemeClr val="bg1"/>
                  </a:solidFill>
                </a:rPr>
              </a:br>
              <a:r>
                <a:rPr lang="en-US" sz="1600" dirty="0" smtClean="0">
                  <a:solidFill>
                    <a:schemeClr val="bg1"/>
                  </a:solidFill>
                </a:rPr>
                <a:t>support the</a:t>
              </a:r>
              <a:br>
                <a:rPr lang="en-US" sz="1600" dirty="0" smtClean="0">
                  <a:solidFill>
                    <a:schemeClr val="bg1"/>
                  </a:solidFill>
                </a:rPr>
              </a:br>
              <a:r>
                <a:rPr lang="en-US" sz="1600" dirty="0" smtClean="0">
                  <a:solidFill>
                    <a:schemeClr val="bg1"/>
                  </a:solidFill>
                </a:rPr>
                <a:t>mobile customer</a:t>
              </a:r>
              <a:endParaRPr lang="en-US" sz="1600" dirty="0">
                <a:solidFill>
                  <a:schemeClr val="bg1"/>
                </a:solidFill>
              </a:endParaRPr>
            </a:p>
          </p:txBody>
        </p:sp>
        <p:sp>
          <p:nvSpPr>
            <p:cNvPr id="40" name="Oval 39"/>
            <p:cNvSpPr/>
            <p:nvPr/>
          </p:nvSpPr>
          <p:spPr>
            <a:xfrm>
              <a:off x="3730295" y="2050898"/>
              <a:ext cx="1724148" cy="1724148"/>
            </a:xfrm>
            <a:prstGeom prst="ellipse">
              <a:avLst/>
            </a:prstGeom>
            <a:noFill/>
            <a:ln w="88900">
              <a:solidFill>
                <a:schemeClr val="bg1"/>
              </a:solidFill>
            </a:ln>
            <a:effectLst>
              <a:outerShdw blurRad="63500" algn="ctr"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91440" bIns="0" numCol="1" spcCol="0" rtlCol="0" fromWordArt="0" anchor="ctr" anchorCtr="0" forceAA="0" compatLnSpc="1">
              <a:prstTxWarp prst="textNoShape">
                <a:avLst/>
              </a:prstTxWarp>
              <a:noAutofit/>
            </a:bodyPr>
            <a:lstStyle/>
            <a:p>
              <a:pPr algn="ctr" defTabSz="685452"/>
              <a:endParaRPr lang="en-US" sz="1400" dirty="0">
                <a:solidFill>
                  <a:srgbClr val="FFFFFF"/>
                </a:solidFill>
                <a:latin typeface="Gotham-Medium"/>
                <a:cs typeface="Gotham-Medium"/>
              </a:endParaRPr>
            </a:p>
          </p:txBody>
        </p:sp>
      </p:grpSp>
      <p:sp>
        <p:nvSpPr>
          <p:cNvPr id="44" name="Footer Placeholder 1"/>
          <p:cNvSpPr txBox="1">
            <a:spLocks/>
          </p:cNvSpPr>
          <p:nvPr/>
        </p:nvSpPr>
        <p:spPr>
          <a:xfrm>
            <a:off x="107629" y="4734258"/>
            <a:ext cx="3898938" cy="215444"/>
          </a:xfrm>
          <a:prstGeom prst="rect">
            <a:avLst/>
          </a:prstGeom>
        </p:spPr>
        <p:txBody>
          <a:bodyPr anchor="ctr" anchorCtr="0">
            <a:noAutofit/>
          </a:bodyPr>
          <a:lstStyle>
            <a:defPPr>
              <a:defRPr lang="en-US"/>
            </a:defPPr>
            <a:lvl1pPr marL="0" algn="l" defTabSz="457200" rtl="0" eaLnBrk="1" latinLnBrk="0" hangingPunct="1">
              <a:defRPr sz="900" kern="1200">
                <a:solidFill>
                  <a:schemeClr val="bg1">
                    <a:lumMod val="6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a:r>
              <a:rPr lang="en-US" sz="800" dirty="0">
                <a:solidFill>
                  <a:prstClr val="white">
                    <a:lumMod val="65000"/>
                  </a:prstClr>
                </a:solidFill>
              </a:rPr>
              <a:t>(Source: Gartner July, 2014)</a:t>
            </a:r>
          </a:p>
        </p:txBody>
      </p:sp>
    </p:spTree>
    <p:extLst>
      <p:ext uri="{BB962C8B-B14F-4D97-AF65-F5344CB8AC3E}">
        <p14:creationId xmlns:p14="http://schemas.microsoft.com/office/powerpoint/2010/main" val="723663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theme/theme1.xml><?xml version="1.0" encoding="utf-8"?>
<a:theme xmlns:a="http://schemas.openxmlformats.org/drawingml/2006/main" name="3_Office Theme">
  <a:themeElements>
    <a:clrScheme name="Custom 5">
      <a:dk1>
        <a:srgbClr val="092E4D"/>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16018</TotalTime>
  <Words>9686</Words>
  <Application>Microsoft Office PowerPoint</Application>
  <PresentationFormat>On-screen Show (16:9)</PresentationFormat>
  <Paragraphs>1243</Paragraphs>
  <Slides>79</Slides>
  <Notes>53</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79</vt:i4>
      </vt:variant>
    </vt:vector>
  </HeadingPairs>
  <TitlesOfParts>
    <vt:vector size="81" baseType="lpstr">
      <vt:lpstr>3_Office Theme</vt:lpstr>
      <vt:lpstr>Worksheet</vt:lpstr>
      <vt:lpstr>Market Data Master Deck</vt:lpstr>
      <vt:lpstr>PowerPoint Presentation</vt:lpstr>
      <vt:lpstr>Web &amp; mobile are the new face of customer engagement</vt:lpstr>
      <vt:lpstr>Enterprise Value Proposition</vt:lpstr>
      <vt:lpstr>Trends: Mobile, Video, Co-Browse, Chat &amp; WebRTC</vt:lpstr>
      <vt:lpstr>Mobile &amp; Video</vt:lpstr>
      <vt:lpstr>Mobile &amp; Web are the New Face of Business </vt:lpstr>
      <vt:lpstr>When App Users Need Help from a Live Person</vt:lpstr>
      <vt:lpstr>Mobile in Customer Service</vt:lpstr>
      <vt:lpstr>Gartner Contact Center Predictions </vt:lpstr>
      <vt:lpstr>Video Traffic is Growing Rapidly</vt:lpstr>
      <vt:lpstr>Trends   </vt:lpstr>
      <vt:lpstr>Mobile &amp; web apps will be the face of customer service</vt:lpstr>
      <vt:lpstr>Mobile &amp; Web Real-Time Customer Engagement</vt:lpstr>
      <vt:lpstr>Enterprise Mobile Apps </vt:lpstr>
      <vt:lpstr>Proliferation of Mobile Devices</vt:lpstr>
      <vt:lpstr>Trends for Mobile Applications </vt:lpstr>
      <vt:lpstr>Companies’ Internal Mobile Applications</vt:lpstr>
      <vt:lpstr>Total Addressable Market for Mobile Apps</vt:lpstr>
      <vt:lpstr>Impact of Mobility on IT Spending</vt:lpstr>
      <vt:lpstr>Deeper &amp; More Personal Experience Thru Video</vt:lpstr>
      <vt:lpstr>CaféX Fusion Market Opportunity</vt:lpstr>
      <vt:lpstr>CaféX Alignment With Market Trends</vt:lpstr>
      <vt:lpstr>UC, Mobility &amp; Video Collaboration Market Sizing</vt:lpstr>
      <vt:lpstr>WebRTC</vt:lpstr>
      <vt:lpstr>WebRTC Market</vt:lpstr>
      <vt:lpstr>WebRTC Market – PC Adoption</vt:lpstr>
      <vt:lpstr>WebRTC Market – Smartphone Adoption</vt:lpstr>
      <vt:lpstr>WebRTC Market – Tablet Adoption</vt:lpstr>
      <vt:lpstr>WebRTC Market – Overall Adoption</vt:lpstr>
      <vt:lpstr>Sample Proof Point: Amazon Kindle HDX “Mayday”</vt:lpstr>
      <vt:lpstr>Unified Communications</vt:lpstr>
      <vt:lpstr>UC Solution Areas</vt:lpstr>
      <vt:lpstr>Major Trends &amp; Challenges</vt:lpstr>
      <vt:lpstr>Evolution of UC</vt:lpstr>
      <vt:lpstr>Contact Center &amp; Customer Experience Management</vt:lpstr>
      <vt:lpstr>Companies Aren’t Yet Ready to Deliver  What Customers Want</vt:lpstr>
      <vt:lpstr>What Do Customers Really Want?</vt:lpstr>
      <vt:lpstr>Enterprise Challenges</vt:lpstr>
      <vt:lpstr>Today’s Mobile Customer Experience ….</vt:lpstr>
      <vt:lpstr>Market Transition &amp; Drivers</vt:lpstr>
      <vt:lpstr>Growing Customer Experience Market</vt:lpstr>
      <vt:lpstr>Contact Center Market Sizing (Premises-Based Systems in North America)</vt:lpstr>
      <vt:lpstr>Market Transition and Drivers</vt:lpstr>
      <vt:lpstr>Characteristics of Next-Gen Contact Centers</vt:lpstr>
      <vt:lpstr>Characteristics of Next-Gen Contact Centers</vt:lpstr>
      <vt:lpstr>A Market in Transition Creates a HUGE Opportunity</vt:lpstr>
      <vt:lpstr>CIO’s Top priorities: Mobility Solutions &amp; Improving Customer Engagement (IBM Research 2014)</vt:lpstr>
      <vt:lpstr>Opportunity: Customers Demand More Convenient Access</vt:lpstr>
      <vt:lpstr>Visual Information Improves Patient Care</vt:lpstr>
      <vt:lpstr>Companies Driving Business from NPS</vt:lpstr>
      <vt:lpstr>eCommerce Market Trends</vt:lpstr>
      <vt:lpstr>Contributing Factors for Detractors</vt:lpstr>
      <vt:lpstr>WebRTC+ Can Accelerate eCommerce Growth</vt:lpstr>
      <vt:lpstr>Next-Gen Client Experience</vt:lpstr>
      <vt:lpstr>Finance &amp; Banking</vt:lpstr>
      <vt:lpstr>Seamless Access and Personalization</vt:lpstr>
      <vt:lpstr>Today’s Changing Environment</vt:lpstr>
      <vt:lpstr>Double-Digit Growth in Mobile Banking</vt:lpstr>
      <vt:lpstr>The Mobile Channel Is Growing</vt:lpstr>
      <vt:lpstr>Customer Preference Differs by Generation</vt:lpstr>
      <vt:lpstr>Frequent Mobile Banking Users Give Higher Loyalty Scores Than Other Customers</vt:lpstr>
      <vt:lpstr>The Mobile Channel Is Growing</vt:lpstr>
      <vt:lpstr>Defining Omnichannel</vt:lpstr>
      <vt:lpstr>Enabling the Omnichannel Experience</vt:lpstr>
      <vt:lpstr>Omnichannel Leads to…</vt:lpstr>
      <vt:lpstr>Challenges in the Mobile Channel</vt:lpstr>
      <vt:lpstr>The Voice of Customers – Mobile Channel</vt:lpstr>
      <vt:lpstr>CaféX Fusion Turning Impersonal Transactions into Personal Interactions</vt:lpstr>
      <vt:lpstr>Enhance Existing Platforms and Experiences </vt:lpstr>
      <vt:lpstr>Secure and Compliant</vt:lpstr>
      <vt:lpstr>Healthcare</vt:lpstr>
      <vt:lpstr>Tele-Health Addresses Healthcare Challenges</vt:lpstr>
      <vt:lpstr>Emerging Trends in Healthcare</vt:lpstr>
      <vt:lpstr>Video Enabled Patient Care Merge channel capabilities over time</vt:lpstr>
      <vt:lpstr>Healthcare Trends  Connect to a Doctor from your iPad / iPhone for $40.00</vt:lpstr>
      <vt:lpstr>Visual Information Improves Patient Care</vt:lpstr>
      <vt:lpstr>Opportunity: Customers Demand More Convenient Access Top attributes consumers want from their healthcare provider</vt:lpstr>
      <vt:lpstr>Cloud Opportunity</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cafex-master</dc:creator>
  <cp:lastModifiedBy>Allan MacGowan</cp:lastModifiedBy>
  <cp:revision>66</cp:revision>
  <dcterms:created xsi:type="dcterms:W3CDTF">2013-10-23T18:02:18Z</dcterms:created>
  <dcterms:modified xsi:type="dcterms:W3CDTF">2015-06-05T17:44:46Z</dcterms:modified>
</cp:coreProperties>
</file>