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6" r:id="rId1"/>
  </p:sldMasterIdLst>
  <p:notesMasterIdLst>
    <p:notesMasterId r:id="rId3"/>
  </p:notesMasterIdLst>
  <p:handoutMasterIdLst>
    <p:handoutMasterId r:id="rId4"/>
  </p:handoutMasterIdLst>
  <p:sldIdLst>
    <p:sldId id="791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 Hopkins" initials="" lastIdx="2" clrIdx="0"/>
  <p:cmAuthor id="1" name="tp-master   " initials="t 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A8A2E"/>
    <a:srgbClr val="FF0000"/>
    <a:srgbClr val="000000"/>
    <a:srgbClr val="54647E"/>
    <a:srgbClr val="7F8FA9"/>
    <a:srgbClr val="5B92C2"/>
    <a:srgbClr val="408000"/>
    <a:srgbClr val="297FD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6420" autoAdjust="0"/>
  </p:normalViewPr>
  <p:slideViewPr>
    <p:cSldViewPr snapToGrid="0" snapToObjects="1">
      <p:cViewPr>
        <p:scale>
          <a:sx n="72" d="100"/>
          <a:sy n="72" d="100"/>
        </p:scale>
        <p:origin x="-450" y="-360"/>
      </p:cViewPr>
      <p:guideLst>
        <p:guide orient="horz" pos="1666"/>
        <p:guide orient="horz" pos="2439"/>
        <p:guide pos="2885"/>
        <p:guide pos="7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992E-9770-674C-9791-BE7239300094}" type="datetimeFigureOut">
              <a:rPr lang="en-US" smtClean="0"/>
              <a:t>6/15/2015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9FCEE-829B-6B4A-ACA7-56731265AC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89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F0F05-CD0C-024A-A550-4F4035857C38}" type="datetimeFigureOut">
              <a:rPr lang="en-US" smtClean="0"/>
              <a:t>6/15/2015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C01F7-43E2-D940-AFF0-4F720651F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855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14642-3B58-4164-BFCD-CDDB6A4C24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38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-HiAfqfUY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-HiAfqfUY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-HiAfqfUY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-HiAfqfUY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-HiAfqfUY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236792"/>
            <a:ext cx="3886200" cy="45069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326" y="4888706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9408"/>
            <a:ext cx="9144000" cy="333738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899408"/>
            <a:ext cx="9144000" cy="3337385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72" y="209550"/>
            <a:ext cx="514009" cy="51400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85800" y="1962150"/>
            <a:ext cx="7645371" cy="1066800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7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629" y="4876119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4842" y="487611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5120" y="2485"/>
            <a:ext cx="9171215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10800000">
            <a:off x="1736827" y="-322156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7329035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7692803" y="-119230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>
            <a:off x="4138657" y="3114084"/>
            <a:ext cx="1339614" cy="134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Footer Placeholder 3"/>
          <p:cNvSpPr txBox="1">
            <a:spLocks/>
          </p:cNvSpPr>
          <p:nvPr userDrawn="1"/>
        </p:nvSpPr>
        <p:spPr>
          <a:xfrm>
            <a:off x="107629" y="4864023"/>
            <a:ext cx="38989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629" y="4876119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4842" y="487611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05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F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-1" y="-9650"/>
            <a:ext cx="9171173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 userDrawn="1"/>
        </p:nvSpPr>
        <p:spPr>
          <a:xfrm>
            <a:off x="4138657" y="3114084"/>
            <a:ext cx="1339614" cy="134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 rot="10800000">
            <a:off x="1736827" y="-322156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-1" y="4448579"/>
            <a:ext cx="9289143" cy="4408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Content Placeholder 3"/>
          <p:cNvSpPr txBox="1">
            <a:spLocks/>
          </p:cNvSpPr>
          <p:nvPr userDrawn="1"/>
        </p:nvSpPr>
        <p:spPr>
          <a:xfrm>
            <a:off x="115822" y="4432972"/>
            <a:ext cx="5501869" cy="432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Arial"/>
              <a:buNone/>
            </a:pPr>
            <a:r>
              <a:rPr lang="en-US" sz="1800" b="0" dirty="0" smtClean="0">
                <a:effectLst/>
                <a:cs typeface="Calibri"/>
              </a:rPr>
              <a:t>New York | Boston | Cardiff, UK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7329035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4999218" y="1343581"/>
            <a:ext cx="4417063" cy="43457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10800000">
            <a:off x="7692803" y="-119230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" y="1"/>
            <a:ext cx="9159079" cy="6015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4465316" y="38040"/>
            <a:ext cx="4713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297FD5">
                    <a:lumMod val="75000"/>
                  </a:srgbClr>
                </a:solidFill>
                <a:cs typeface="Calibri"/>
              </a:rPr>
              <a:t>Real-time customer engagement solutions. </a:t>
            </a:r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07629" y="4864023"/>
            <a:ext cx="3898938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4842" y="4864023"/>
            <a:ext cx="2133600" cy="273844"/>
          </a:xfrm>
          <a:prstGeom prst="rect">
            <a:avLst/>
          </a:prstGeom>
        </p:spPr>
        <p:txBody>
          <a:bodyPr/>
          <a:lstStyle/>
          <a:p>
            <a:fld id="{0431C951-9D62-474D-B35D-66AB940D3B2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90640" y="1346645"/>
            <a:ext cx="4526504" cy="2896947"/>
          </a:xfr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FFFFFF"/>
                </a:solidFill>
                <a:effectLst/>
              </a:defRPr>
            </a:lvl1pPr>
            <a:lvl2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2pPr>
            <a:lvl3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3pPr>
            <a:lvl4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4pPr>
            <a:lvl5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618165" y="3919901"/>
            <a:ext cx="3392487" cy="7397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842356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4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5120" y="2485"/>
            <a:ext cx="9171215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10800000">
            <a:off x="1736827" y="-322156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7329035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7692803" y="-119230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>
            <a:off x="4138657" y="3114084"/>
            <a:ext cx="1339614" cy="134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Footer Placeholder 3"/>
          <p:cNvSpPr txBox="1">
            <a:spLocks/>
          </p:cNvSpPr>
          <p:nvPr userDrawn="1"/>
        </p:nvSpPr>
        <p:spPr>
          <a:xfrm>
            <a:off x="107629" y="4864023"/>
            <a:ext cx="38989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7014842" y="486402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7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F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-1" y="-9650"/>
            <a:ext cx="9171173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 userDrawn="1"/>
        </p:nvSpPr>
        <p:spPr>
          <a:xfrm>
            <a:off x="4138657" y="3114084"/>
            <a:ext cx="1339614" cy="134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 rot="10800000">
            <a:off x="1736827" y="-322156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-1" y="4448579"/>
            <a:ext cx="9289143" cy="4408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Content Placeholder 3"/>
          <p:cNvSpPr txBox="1">
            <a:spLocks/>
          </p:cNvSpPr>
          <p:nvPr userDrawn="1"/>
        </p:nvSpPr>
        <p:spPr>
          <a:xfrm>
            <a:off x="115822" y="4432972"/>
            <a:ext cx="5501869" cy="432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Arial"/>
              <a:buNone/>
            </a:pPr>
            <a:r>
              <a:rPr lang="en-US" sz="1800" b="0" dirty="0" smtClean="0">
                <a:effectLst/>
                <a:cs typeface="Calibri"/>
              </a:rPr>
              <a:t>New York | Boston | Cardiff, UK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7329035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4999218" y="1343581"/>
            <a:ext cx="4417063" cy="43457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  <a:p>
            <a:pPr>
              <a:spcAft>
                <a:spcPts val="400"/>
              </a:spcAft>
            </a:pPr>
            <a:endParaRPr lang="en-US" dirty="0">
              <a:solidFill>
                <a:srgbClr val="092E4D"/>
              </a:solidFill>
              <a:cs typeface="Calibri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10800000">
            <a:off x="7692803" y="-119230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" y="142169"/>
            <a:ext cx="9159079" cy="4593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4465316" y="154217"/>
            <a:ext cx="4713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297FD5">
                    <a:lumMod val="75000"/>
                  </a:srgbClr>
                </a:solidFill>
                <a:cs typeface="Calibri"/>
              </a:rPr>
              <a:t>Real-time customer engagement solutions. </a:t>
            </a:r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07629" y="4864023"/>
            <a:ext cx="3898938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4842" y="4864023"/>
            <a:ext cx="2133600" cy="273844"/>
          </a:xfrm>
          <a:prstGeom prst="rect">
            <a:avLst/>
          </a:prstGeom>
        </p:spPr>
        <p:txBody>
          <a:bodyPr/>
          <a:lstStyle/>
          <a:p>
            <a:fld id="{0431C951-9D62-474D-B35D-66AB940D3B2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90640" y="1346645"/>
            <a:ext cx="4526504" cy="2896947"/>
          </a:xfr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FFFFFF"/>
                </a:solidFill>
                <a:effectLst/>
              </a:defRPr>
            </a:lvl1pPr>
            <a:lvl2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2pPr>
            <a:lvl3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3pPr>
            <a:lvl4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4pPr>
            <a:lvl5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618165" y="3919901"/>
            <a:ext cx="3392487" cy="7397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63190"/>
            <a:ext cx="842356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8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5120" y="2485"/>
            <a:ext cx="9171215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10800000">
            <a:off x="1736827" y="-322156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7329035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7692803" y="-119230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>
            <a:off x="4138657" y="3114084"/>
            <a:ext cx="1339614" cy="134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Footer Placeholder 3"/>
          <p:cNvSpPr txBox="1">
            <a:spLocks/>
          </p:cNvSpPr>
          <p:nvPr userDrawn="1"/>
        </p:nvSpPr>
        <p:spPr>
          <a:xfrm>
            <a:off x="107629" y="4864023"/>
            <a:ext cx="38989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7014842" y="486402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31C951-9D62-474D-B35D-66AB940D3B2F}" type="slidenum">
              <a:rPr lang="en-US" sz="1000" smtClean="0">
                <a:solidFill>
                  <a:srgbClr val="FFFFFF"/>
                </a:solidFill>
              </a:rPr>
              <a:pPr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F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-1" y="-9650"/>
            <a:ext cx="9171173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ounded Rectangle 30"/>
          <p:cNvSpPr/>
          <p:nvPr userDrawn="1"/>
        </p:nvSpPr>
        <p:spPr>
          <a:xfrm>
            <a:off x="4138657" y="3114084"/>
            <a:ext cx="1339614" cy="134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 rot="10800000">
            <a:off x="1736827" y="-322156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-1" y="4448579"/>
            <a:ext cx="9289143" cy="4408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Content Placeholder 3"/>
          <p:cNvSpPr txBox="1">
            <a:spLocks/>
          </p:cNvSpPr>
          <p:nvPr userDrawn="1"/>
        </p:nvSpPr>
        <p:spPr>
          <a:xfrm>
            <a:off x="115822" y="4432972"/>
            <a:ext cx="5501869" cy="432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Arial"/>
              <a:buNone/>
            </a:pPr>
            <a:r>
              <a:rPr lang="en-US" sz="1800" b="0" dirty="0" smtClean="0">
                <a:effectLst/>
                <a:latin typeface="Calibri"/>
                <a:cs typeface="Calibri"/>
              </a:rPr>
              <a:t>New York | Boston | Cardiff, UK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7329035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4999218" y="1343581"/>
            <a:ext cx="4417063" cy="43457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00"/>
              </a:spcAft>
            </a:pPr>
            <a:endParaRPr lang="en-US" dirty="0">
              <a:solidFill>
                <a:srgbClr val="092E4D"/>
              </a:solidFill>
              <a:latin typeface="Calibri"/>
              <a:cs typeface="Calibri"/>
            </a:endParaRPr>
          </a:p>
          <a:p>
            <a:pPr>
              <a:spcAft>
                <a:spcPts val="400"/>
              </a:spcAft>
            </a:pPr>
            <a:endParaRPr lang="en-US" dirty="0">
              <a:solidFill>
                <a:srgbClr val="092E4D"/>
              </a:solidFill>
              <a:latin typeface="Calibri"/>
              <a:cs typeface="Calibri"/>
            </a:endParaRPr>
          </a:p>
          <a:p>
            <a:pPr>
              <a:spcAft>
                <a:spcPts val="400"/>
              </a:spcAft>
            </a:pPr>
            <a:endParaRPr lang="en-US" dirty="0">
              <a:solidFill>
                <a:srgbClr val="092E4D"/>
              </a:solidFill>
              <a:latin typeface="Calibri"/>
              <a:cs typeface="Calibri"/>
            </a:endParaRPr>
          </a:p>
          <a:p>
            <a:pPr>
              <a:spcAft>
                <a:spcPts val="400"/>
              </a:spcAft>
            </a:pPr>
            <a:endParaRPr lang="en-US" dirty="0">
              <a:solidFill>
                <a:srgbClr val="092E4D"/>
              </a:solidFill>
              <a:latin typeface="Calibri"/>
              <a:cs typeface="Calibri"/>
            </a:endParaRPr>
          </a:p>
          <a:p>
            <a:pPr>
              <a:spcAft>
                <a:spcPts val="400"/>
              </a:spcAft>
            </a:pPr>
            <a:endParaRPr lang="en-US" dirty="0">
              <a:solidFill>
                <a:srgbClr val="092E4D"/>
              </a:solidFill>
              <a:latin typeface="Calibri"/>
              <a:cs typeface="Calibri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10800000">
            <a:off x="7692803" y="-119230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1" y="1"/>
            <a:ext cx="9159079" cy="6015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842356" cy="438912"/>
          </a:xfrm>
          <a:prstGeom prst="rect">
            <a:avLst/>
          </a:prstGeom>
        </p:spPr>
      </p:pic>
      <p:sp>
        <p:nvSpPr>
          <p:cNvPr id="50" name="Rectangle 49"/>
          <p:cNvSpPr/>
          <p:nvPr userDrawn="1"/>
        </p:nvSpPr>
        <p:spPr>
          <a:xfrm>
            <a:off x="4465316" y="38040"/>
            <a:ext cx="4713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297FD5">
                    <a:lumMod val="75000"/>
                  </a:srgbClr>
                </a:solidFill>
                <a:latin typeface="Calibri"/>
                <a:cs typeface="Calibri"/>
              </a:rPr>
              <a:t>Real-time customer engagement solutions. </a:t>
            </a:r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07629" y="4864023"/>
            <a:ext cx="3898938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CaféX Communications Confidential © 2015 – All Rights Reserved. 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4842" y="4864023"/>
            <a:ext cx="2133600" cy="273844"/>
          </a:xfrm>
          <a:prstGeom prst="rect">
            <a:avLst/>
          </a:prstGeom>
        </p:spPr>
        <p:txBody>
          <a:bodyPr/>
          <a:lstStyle/>
          <a:p>
            <a:fld id="{0431C951-9D62-474D-B35D-66AB940D3B2F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90640" y="1346645"/>
            <a:ext cx="4526504" cy="2896947"/>
          </a:xfr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FFFFFF"/>
                </a:solidFill>
                <a:effectLst/>
              </a:defRPr>
            </a:lvl1pPr>
            <a:lvl2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2pPr>
            <a:lvl3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3pPr>
            <a:lvl4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4pPr>
            <a:lvl5pPr>
              <a:lnSpc>
                <a:spcPct val="80000"/>
              </a:lnSpc>
              <a:defRPr>
                <a:solidFill>
                  <a:srgbClr val="FFFFFF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618165" y="3919901"/>
            <a:ext cx="3392487" cy="7397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1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5120" y="2485"/>
            <a:ext cx="9171215" cy="5143500"/>
          </a:xfrm>
          <a:prstGeom prst="rect">
            <a:avLst/>
          </a:prstGeom>
          <a:gradFill flip="none" rotWithShape="1">
            <a:gsLst>
              <a:gs pos="20000">
                <a:srgbClr val="5C94C3">
                  <a:alpha val="72000"/>
                </a:srgbClr>
              </a:gs>
              <a:gs pos="55000">
                <a:srgbClr val="5C94C3">
                  <a:alpha val="50000"/>
                </a:srgbClr>
              </a:gs>
              <a:gs pos="100000">
                <a:srgbClr val="5C94C3"/>
              </a:gs>
            </a:gsLst>
            <a:lin ang="26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-772606" y="501780"/>
            <a:ext cx="5373334" cy="53134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10800000">
            <a:off x="1736827" y="-322156"/>
            <a:ext cx="2021611" cy="1968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7329035" y="-476508"/>
            <a:ext cx="950557" cy="95301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8300316" y="-143386"/>
            <a:ext cx="1717524" cy="17278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7692803" y="-119230"/>
            <a:ext cx="1195279" cy="11710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0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>
            <a:off x="4138657" y="3114084"/>
            <a:ext cx="1339614" cy="134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Footer Placeholder 3"/>
          <p:cNvSpPr txBox="1">
            <a:spLocks/>
          </p:cNvSpPr>
          <p:nvPr userDrawn="1"/>
        </p:nvSpPr>
        <p:spPr>
          <a:xfrm>
            <a:off x="107629" y="4864023"/>
            <a:ext cx="38989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CaféX Communications Confidential © 2015 – All Rights Reserved. 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7014842" y="486402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31C951-9D62-474D-B35D-66AB940D3B2F}" type="slidenum">
              <a:rPr lang="en-US" sz="1000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 sz="10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97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1" y="894160"/>
            <a:ext cx="4023360" cy="390644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2A6EBB"/>
              </a:buClr>
              <a:buSzTx/>
              <a:buFont typeface="Arial" pitchFamily="34" charset="0"/>
              <a:buNone/>
              <a:tabLst/>
              <a:def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defRPr>
            </a:lvl1pPr>
            <a:lvl2pPr marL="254794" marR="0" indent="-123825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  <a:latin typeface="+mj-lt"/>
              </a:defRPr>
            </a:lvl2pPr>
            <a:lvl3pPr marL="515541" marR="0" indent="-129779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SzPct val="85000"/>
              <a:buFont typeface="Arial" pitchFamily="34" charset="0"/>
              <a:buChar char="–"/>
              <a:tabLst/>
              <a:defRPr sz="1100">
                <a:solidFill>
                  <a:schemeClr val="tx1"/>
                </a:solidFill>
                <a:latin typeface="+mj-lt"/>
              </a:defRPr>
            </a:lvl3pPr>
            <a:lvl4pPr marL="770335" marR="0" indent="-129779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 sz="900">
                <a:solidFill>
                  <a:schemeClr val="tx1"/>
                </a:solidFill>
                <a:latin typeface="+mj-lt"/>
              </a:defRPr>
            </a:lvl4pPr>
            <a:lvl5pPr marL="1032272" marR="0" indent="-130969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SzPct val="100000"/>
              <a:buFont typeface="Arial" pitchFamily="34" charset="0"/>
              <a:buChar char="–"/>
              <a:tabLst/>
              <a:defRPr sz="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 idx="10" hasCustomPrompt="1"/>
          </p:nvPr>
        </p:nvSpPr>
        <p:spPr bwMode="auto">
          <a:xfrm>
            <a:off x="457201" y="171451"/>
            <a:ext cx="8217980" cy="54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 lang="en-US" dirty="0" smtClean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124450" y="4938746"/>
            <a:ext cx="3562350" cy="20135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TeleTech Holdings, Inc. Confidential and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Proprietary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766042" y="4939536"/>
            <a:ext cx="363166" cy="199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DF374-53E6-454F-826C-64E903DE2E76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4643" y="812079"/>
            <a:ext cx="8229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4660265" y="894160"/>
            <a:ext cx="4014915" cy="39064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95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236792"/>
            <a:ext cx="3886200" cy="45069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326" y="4888706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" y="899408"/>
            <a:ext cx="9143520" cy="333738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899407"/>
            <a:ext cx="9144000" cy="3337385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72" y="209550"/>
            <a:ext cx="514009" cy="51400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85800" y="1962150"/>
            <a:ext cx="7645371" cy="1066800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9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 idx="10" hasCustomPrompt="1"/>
          </p:nvPr>
        </p:nvSpPr>
        <p:spPr bwMode="auto">
          <a:xfrm>
            <a:off x="457201" y="171451"/>
            <a:ext cx="8217980" cy="54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 lang="en-US" dirty="0" smtClean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124450" y="4938746"/>
            <a:ext cx="3562350" cy="20135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TeleTech Holdings, Inc. Confidential and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Proprietary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766042" y="4939536"/>
            <a:ext cx="363166" cy="199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DF374-53E6-454F-826C-64E903DE2E76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4643" y="812079"/>
            <a:ext cx="8229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79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80380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236792"/>
            <a:ext cx="3886200" cy="45069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326" y="4888706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" y="899408"/>
            <a:ext cx="9143517" cy="333738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899407"/>
            <a:ext cx="9144000" cy="3337385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72" y="209550"/>
            <a:ext cx="514009" cy="51400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85800" y="1962150"/>
            <a:ext cx="7645371" cy="1066800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236792"/>
            <a:ext cx="3886200" cy="45069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326" y="4888706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" y="901312"/>
            <a:ext cx="9133082" cy="333357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897502"/>
            <a:ext cx="9144000" cy="3337385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72" y="209550"/>
            <a:ext cx="514009" cy="51400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85800" y="1962150"/>
            <a:ext cx="7645371" cy="1066800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9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236792"/>
            <a:ext cx="3886200" cy="45069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326" y="4888706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" y="901312"/>
            <a:ext cx="9133082" cy="333357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897501"/>
            <a:ext cx="9144000" cy="3337385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72" y="209550"/>
            <a:ext cx="514009" cy="51400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85800" y="1962150"/>
            <a:ext cx="7645371" cy="1066800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4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629" y="4876119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4842" y="487611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787" y="149837"/>
            <a:ext cx="7276584" cy="5663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629" y="4876119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4842" y="487611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629" y="4876119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4842" y="487611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728" y="205980"/>
            <a:ext cx="7105073" cy="5074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629" y="4876119"/>
            <a:ext cx="38989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CaféX Communications Confidential © 2015 – All Rights Reserved. 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4842" y="487611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/>
            <a:fld id="{0431C951-9D62-474D-B35D-66AB940D3B2F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0434" y="137983"/>
            <a:ext cx="7276584" cy="566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199" y="978284"/>
            <a:ext cx="8786820" cy="3616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5" y="177573"/>
            <a:ext cx="1004071" cy="5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1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9" r:id="rId2"/>
    <p:sldLayoutId id="2147483720" r:id="rId3"/>
    <p:sldLayoutId id="2147483721" r:id="rId4"/>
    <p:sldLayoutId id="2147483722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5" r:id="rId12"/>
    <p:sldLayoutId id="2147483680" r:id="rId13"/>
    <p:sldLayoutId id="2147483691" r:id="rId14"/>
    <p:sldLayoutId id="2147483666" r:id="rId15"/>
    <p:sldLayoutId id="2147483677" r:id="rId16"/>
    <p:sldLayoutId id="2147483694" r:id="rId17"/>
    <p:sldLayoutId id="2147483705" r:id="rId18"/>
    <p:sldLayoutId id="2147483716" r:id="rId19"/>
    <p:sldLayoutId id="2147483717" r:id="rId20"/>
    <p:sldLayoutId id="2147483718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123588" y="760188"/>
            <a:ext cx="6020412" cy="3774606"/>
            <a:chOff x="3123588" y="760188"/>
            <a:chExt cx="6020412" cy="377460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912"/>
            <a:stretch/>
          </p:blipFill>
          <p:spPr bwMode="auto">
            <a:xfrm>
              <a:off x="3846639" y="760188"/>
              <a:ext cx="5297361" cy="3774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 flipH="1">
              <a:off x="3123588" y="760188"/>
              <a:ext cx="4255773" cy="377237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5163730" y="1233433"/>
            <a:ext cx="2762359" cy="27623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654" y="137983"/>
            <a:ext cx="7850788" cy="566375"/>
          </a:xfrm>
        </p:spPr>
        <p:txBody>
          <a:bodyPr/>
          <a:lstStyle/>
          <a:p>
            <a:r>
              <a:rPr lang="en-US" sz="2800" dirty="0" smtClean="0"/>
              <a:t>We Enhance Digital Experiences With </a:t>
            </a:r>
            <a:br>
              <a:rPr lang="en-US" sz="2800" dirty="0" smtClean="0"/>
            </a:br>
            <a:r>
              <a:rPr lang="en-US" sz="2800" dirty="0" smtClean="0"/>
              <a:t>Contextual Collaboration 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CaféX Communications Confidential © 2015 – All Rights Reserved.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C951-9D62-474D-B35D-66AB940D3B2F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2075" y="2941700"/>
            <a:ext cx="3464443" cy="1682307"/>
            <a:chOff x="-46700" y="2686213"/>
            <a:chExt cx="3464443" cy="1682307"/>
          </a:xfrm>
        </p:grpSpPr>
        <p:sp>
          <p:nvSpPr>
            <p:cNvPr id="6" name="Rectangle 5"/>
            <p:cNvSpPr/>
            <p:nvPr/>
          </p:nvSpPr>
          <p:spPr>
            <a:xfrm>
              <a:off x="65977" y="2686213"/>
              <a:ext cx="3248913" cy="590931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smtClean="0"/>
                <a:t>PROBLEM</a:t>
              </a:r>
              <a:r>
                <a:rPr lang="en-US" dirty="0" smtClean="0"/>
                <a:t>: When </a:t>
              </a:r>
              <a:r>
                <a:rPr lang="en-US" dirty="0" smtClean="0"/>
                <a:t>app users need help from a live person</a:t>
              </a:r>
              <a:endParaRPr lang="en-US" dirty="0" smtClean="0"/>
            </a:p>
          </p:txBody>
        </p:sp>
        <p:pic>
          <p:nvPicPr>
            <p:cNvPr id="25" name="Picture 4" descr="http://www.beservices.es/blog/wp-content/uploads/2014/09/Fotolia_50567431_Subscription_Monthly_M-1024x68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32750" y="3249087"/>
              <a:ext cx="915366" cy="914400"/>
            </a:xfrm>
            <a:prstGeom prst="ellipse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-46700" y="3475455"/>
              <a:ext cx="1244251" cy="725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092E4D"/>
                  </a:solidFill>
                  <a:cs typeface="Calibri"/>
                </a:rPr>
                <a:t>High friction </a:t>
              </a:r>
              <a:endParaRPr lang="en-US" sz="1200" dirty="0" smtClean="0">
                <a:solidFill>
                  <a:srgbClr val="092E4D"/>
                </a:solidFill>
                <a:cs typeface="Calibri"/>
              </a:endParaRPr>
            </a:p>
            <a:p>
              <a:pPr algn="ctr">
                <a:lnSpc>
                  <a:spcPct val="90000"/>
                </a:lnSpc>
                <a:spcAft>
                  <a:spcPts val="200"/>
                </a:spcAft>
              </a:pPr>
              <a:r>
                <a:rPr lang="en-US" sz="1200" dirty="0" smtClean="0">
                  <a:solidFill>
                    <a:srgbClr val="092E4D"/>
                  </a:solidFill>
                  <a:cs typeface="Calibri"/>
                </a:rPr>
                <a:t>experience</a:t>
              </a:r>
              <a:endParaRPr lang="en-US" sz="1200" dirty="0" smtClean="0">
                <a:solidFill>
                  <a:srgbClr val="092E4D"/>
                </a:solidFill>
                <a:cs typeface="Calibri"/>
              </a:endParaRPr>
            </a:p>
            <a:p>
              <a:pPr algn="ctr">
                <a:lnSpc>
                  <a:spcPct val="90000"/>
                </a:lnSpc>
                <a:spcAft>
                  <a:spcPts val="200"/>
                </a:spcAft>
              </a:pPr>
              <a:r>
                <a:rPr lang="en-US" sz="900" dirty="0" smtClean="0">
                  <a:solidFill>
                    <a:srgbClr val="092E4D"/>
                  </a:solidFill>
                  <a:cs typeface="Calibri"/>
                </a:rPr>
                <a:t>(install plugins, switch </a:t>
              </a:r>
            </a:p>
            <a:p>
              <a:pPr algn="ctr">
                <a:lnSpc>
                  <a:spcPct val="90000"/>
                </a:lnSpc>
                <a:spcAft>
                  <a:spcPts val="200"/>
                </a:spcAft>
              </a:pPr>
              <a:r>
                <a:rPr lang="en-US" sz="900" dirty="0">
                  <a:solidFill>
                    <a:srgbClr val="092E4D"/>
                  </a:solidFill>
                  <a:cs typeface="Calibri"/>
                </a:rPr>
                <a:t>c</a:t>
              </a:r>
              <a:r>
                <a:rPr lang="en-US" sz="900" dirty="0" smtClean="0">
                  <a:solidFill>
                    <a:srgbClr val="092E4D"/>
                  </a:solidFill>
                  <a:cs typeface="Calibri"/>
                </a:rPr>
                <a:t>hannels etc.)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60668" y="3490844"/>
              <a:ext cx="1257075" cy="877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>
                  <a:solidFill>
                    <a:srgbClr val="092E4D"/>
                  </a:solidFill>
                  <a:cs typeface="Calibri"/>
                </a:rPr>
                <a:t>Disconnected</a:t>
              </a:r>
            </a:p>
            <a:p>
              <a:pPr algn="ctr">
                <a:lnSpc>
                  <a:spcPct val="90000"/>
                </a:lnSpc>
                <a:spcAft>
                  <a:spcPts val="200"/>
                </a:spcAft>
              </a:pPr>
              <a:r>
                <a:rPr lang="en-US" sz="1200" dirty="0" smtClean="0">
                  <a:solidFill>
                    <a:srgbClr val="092E4D"/>
                  </a:solidFill>
                  <a:cs typeface="Calibri"/>
                </a:rPr>
                <a:t>journey</a:t>
              </a:r>
              <a:endParaRPr lang="en-US" sz="1200" dirty="0" smtClean="0">
                <a:solidFill>
                  <a:srgbClr val="092E4D"/>
                </a:solidFill>
                <a:cs typeface="Calibri"/>
              </a:endParaRPr>
            </a:p>
            <a:p>
              <a:pPr lvl="0" algn="ctr">
                <a:lnSpc>
                  <a:spcPct val="90000"/>
                </a:lnSpc>
                <a:spcAft>
                  <a:spcPts val="200"/>
                </a:spcAft>
              </a:pPr>
              <a:r>
                <a:rPr lang="en-US" sz="900" dirty="0" smtClean="0">
                  <a:solidFill>
                    <a:srgbClr val="092E4D"/>
                  </a:solidFill>
                  <a:cs typeface="Calibri"/>
                </a:rPr>
                <a:t>  (context lost, re-hash </a:t>
              </a:r>
              <a:br>
                <a:rPr lang="en-US" sz="900" dirty="0" smtClean="0">
                  <a:solidFill>
                    <a:srgbClr val="092E4D"/>
                  </a:solidFill>
                  <a:cs typeface="Calibri"/>
                </a:rPr>
              </a:br>
              <a:r>
                <a:rPr lang="en-US" sz="900" dirty="0" smtClean="0">
                  <a:solidFill>
                    <a:srgbClr val="092E4D"/>
                  </a:solidFill>
                  <a:cs typeface="Calibri"/>
                </a:rPr>
                <a:t>details, siloes etc.)</a:t>
              </a:r>
              <a:endParaRPr lang="en-US" sz="900" dirty="0">
                <a:solidFill>
                  <a:srgbClr val="092E4D"/>
                </a:solidFill>
                <a:cs typeface="Calibri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100" dirty="0" smtClean="0">
                  <a:solidFill>
                    <a:srgbClr val="092E4D"/>
                  </a:solidFill>
                  <a:cs typeface="Calibri"/>
                </a:rPr>
                <a:t> </a:t>
              </a:r>
              <a:endParaRPr lang="en-US" sz="1100" dirty="0">
                <a:solidFill>
                  <a:srgbClr val="092E4D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243943" y="1147580"/>
            <a:ext cx="1645920" cy="77724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/>
            </a:outerShdw>
          </a:effectLst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Connect</a:t>
            </a:r>
          </a:p>
          <a:p>
            <a:pPr marL="171450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In-app </a:t>
            </a:r>
            <a:r>
              <a:rPr lang="en-US" sz="1050" dirty="0" smtClean="0">
                <a:solidFill>
                  <a:schemeClr val="bg1"/>
                </a:solidFill>
              </a:rPr>
              <a:t>plugin-less </a:t>
            </a:r>
            <a:r>
              <a:rPr lang="en-US" sz="1050" dirty="0">
                <a:solidFill>
                  <a:schemeClr val="bg1"/>
                </a:solidFill>
              </a:rPr>
              <a:t>video</a:t>
            </a:r>
          </a:p>
          <a:p>
            <a:pPr marL="171450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Native SDKs</a:t>
            </a:r>
          </a:p>
          <a:p>
            <a:pPr marL="171450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Enterprise </a:t>
            </a:r>
            <a:r>
              <a:rPr lang="en-US" sz="1050" dirty="0" smtClean="0">
                <a:solidFill>
                  <a:schemeClr val="bg1"/>
                </a:solidFill>
              </a:rPr>
              <a:t>integration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02522" y="2317834"/>
            <a:ext cx="1554480" cy="77724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/>
            </a:outerShdw>
          </a:effectLst>
        </p:spPr>
        <p:txBody>
          <a:bodyPr wrap="square" r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Collaborate</a:t>
            </a:r>
          </a:p>
          <a:p>
            <a:pPr marL="171450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bg1"/>
                </a:solidFill>
              </a:rPr>
              <a:t>From within app</a:t>
            </a:r>
            <a:endParaRPr lang="en-US" sz="1050" dirty="0">
              <a:solidFill>
                <a:schemeClr val="bg1"/>
              </a:solidFill>
            </a:endParaRPr>
          </a:p>
          <a:p>
            <a:pPr marL="171450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bg1"/>
                </a:solidFill>
              </a:rPr>
              <a:t>Co-browse, </a:t>
            </a:r>
            <a:r>
              <a:rPr lang="en-US" sz="1050" dirty="0" smtClean="0">
                <a:solidFill>
                  <a:schemeClr val="bg1"/>
                </a:solidFill>
              </a:rPr>
              <a:t>callback</a:t>
            </a:r>
            <a:r>
              <a:rPr lang="en-US" sz="1050" dirty="0" smtClean="0">
                <a:solidFill>
                  <a:schemeClr val="bg1"/>
                </a:solidFill>
              </a:rPr>
              <a:t>, annotation and more 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69866" y="3553117"/>
            <a:ext cx="1645920" cy="77724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/>
            </a:outerShdw>
          </a:effectLst>
        </p:spPr>
        <p:txBody>
          <a:bodyPr wrap="square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Context</a:t>
            </a:r>
          </a:p>
          <a:p>
            <a:pPr marL="171450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Captured and relayed</a:t>
            </a:r>
          </a:p>
          <a:p>
            <a:pPr marL="171450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Analytics</a:t>
            </a:r>
          </a:p>
          <a:p>
            <a:pPr marL="171450" indent="-112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Customer journey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464720" y="2305905"/>
            <a:ext cx="1547145" cy="675774"/>
          </a:xfrm>
          <a:prstGeom prst="rightArrow">
            <a:avLst>
              <a:gd name="adj1" fmla="val 71650"/>
              <a:gd name="adj2" fmla="val 50000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/>
            </a:outerShdw>
          </a:effectLst>
        </p:spPr>
        <p:txBody>
          <a:bodyPr wrap="square" r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</a:rPr>
              <a:t>SOLUTION</a:t>
            </a:r>
          </a:p>
        </p:txBody>
      </p:sp>
      <p:pic>
        <p:nvPicPr>
          <p:cNvPr id="33" name="Picture 2" descr="C:\Users\AMacGowen\Desktop\CafeX-Award-Logo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3803" y="4639464"/>
            <a:ext cx="451107" cy="413515"/>
          </a:xfrm>
          <a:prstGeom prst="rect">
            <a:avLst/>
          </a:prstGeom>
          <a:noFill/>
          <a:effectLst>
            <a:outerShdw blurRad="63500" algn="c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MacGowan\Desktop\gartner-award_16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63" y="4607616"/>
            <a:ext cx="477211" cy="477211"/>
          </a:xfrm>
          <a:prstGeom prst="rect">
            <a:avLst/>
          </a:prstGeom>
          <a:noFill/>
          <a:effectLst>
            <a:outerShdw blurRad="63500" algn="c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slobot\Desktop\WERK\CafeX\Live Assist Brochure\enterprise connect 2014 award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9362" y="4599010"/>
            <a:ext cx="494423" cy="494423"/>
          </a:xfrm>
          <a:prstGeom prst="rect">
            <a:avLst/>
          </a:prstGeom>
          <a:noFill/>
          <a:effectLst>
            <a:outerShdw blurRad="63500" algn="c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slobot\Desktop\WERK\CafeX\Live Assist Brochure\Mobile_banking_commerce_awar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639" y="4611132"/>
            <a:ext cx="434994" cy="470178"/>
          </a:xfrm>
          <a:prstGeom prst="rect">
            <a:avLst/>
          </a:prstGeom>
          <a:noFill/>
          <a:effectLst>
            <a:outerShdw blurRad="63500" algn="c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0375" y="979237"/>
            <a:ext cx="3431575" cy="1531322"/>
            <a:chOff x="18489" y="987188"/>
            <a:chExt cx="3431575" cy="1531322"/>
          </a:xfrm>
        </p:grpSpPr>
        <p:sp>
          <p:nvSpPr>
            <p:cNvPr id="5" name="Rectangle 4"/>
            <p:cNvSpPr/>
            <p:nvPr/>
          </p:nvSpPr>
          <p:spPr>
            <a:xfrm>
              <a:off x="99755" y="987188"/>
              <a:ext cx="3181356" cy="590931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smtClean="0">
                  <a:solidFill>
                    <a:srgbClr val="092E4D"/>
                  </a:solidFill>
                  <a:cs typeface="Calibri"/>
                </a:rPr>
                <a:t>FACT</a:t>
              </a:r>
              <a:r>
                <a:rPr lang="en-US" dirty="0" smtClean="0">
                  <a:solidFill>
                    <a:srgbClr val="092E4D"/>
                  </a:solidFill>
                  <a:cs typeface="Calibri"/>
                </a:rPr>
                <a:t>: </a:t>
              </a:r>
              <a:r>
                <a:rPr lang="en-US" dirty="0">
                  <a:solidFill>
                    <a:srgbClr val="092E4D"/>
                  </a:solidFill>
                  <a:cs typeface="Calibri"/>
                </a:rPr>
                <a:t>M</a:t>
              </a:r>
              <a:r>
                <a:rPr lang="en-US" dirty="0" smtClean="0">
                  <a:solidFill>
                    <a:srgbClr val="092E4D"/>
                  </a:solidFill>
                  <a:cs typeface="Calibri"/>
                </a:rPr>
                <a:t>obile &amp; web are </a:t>
              </a:r>
              <a:br>
                <a:rPr lang="en-US" dirty="0" smtClean="0">
                  <a:solidFill>
                    <a:srgbClr val="092E4D"/>
                  </a:solidFill>
                  <a:cs typeface="Calibri"/>
                </a:rPr>
              </a:br>
              <a:r>
                <a:rPr lang="en-US" dirty="0" smtClean="0">
                  <a:solidFill>
                    <a:srgbClr val="092E4D"/>
                  </a:solidFill>
                  <a:cs typeface="Calibri"/>
                </a:rPr>
                <a:t>the new face of business </a:t>
              </a:r>
              <a:endParaRPr lang="en-US" dirty="0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33587" y="1604110"/>
              <a:ext cx="913692" cy="914400"/>
            </a:xfrm>
            <a:prstGeom prst="ellipse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8489" y="1749686"/>
              <a:ext cx="1097280" cy="62324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en-US" sz="900" i="1" dirty="0">
                  <a:solidFill>
                    <a:srgbClr val="092E4D"/>
                  </a:solidFill>
                  <a:cs typeface="Calibri"/>
                </a:rPr>
                <a:t>By 2015, at least </a:t>
              </a:r>
              <a:r>
                <a:rPr lang="en-US" sz="900" b="1" i="1" dirty="0">
                  <a:solidFill>
                    <a:srgbClr val="092E4D"/>
                  </a:solidFill>
                  <a:cs typeface="Calibri"/>
                </a:rPr>
                <a:t>60% of Internet users</a:t>
              </a:r>
              <a:r>
                <a:rPr lang="en-US" sz="900" i="1" dirty="0">
                  <a:solidFill>
                    <a:srgbClr val="092E4D"/>
                  </a:solidFill>
                  <a:cs typeface="Calibri"/>
                </a:rPr>
                <a:t> will opt for mobile customer service as their first option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61344" y="1812011"/>
              <a:ext cx="1188720" cy="4985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en-US" sz="900" b="1" i="1" dirty="0">
                  <a:solidFill>
                    <a:srgbClr val="092E4D"/>
                  </a:solidFill>
                  <a:cs typeface="Calibri"/>
                </a:rPr>
                <a:t>Over 90% </a:t>
              </a:r>
              <a:r>
                <a:rPr lang="en-US" sz="900" i="1" dirty="0">
                  <a:solidFill>
                    <a:srgbClr val="092E4D"/>
                  </a:solidFill>
                  <a:cs typeface="Calibri"/>
                </a:rPr>
                <a:t>of </a:t>
              </a:r>
              <a:r>
                <a:rPr lang="en-US" sz="900" i="1" dirty="0" smtClean="0">
                  <a:solidFill>
                    <a:srgbClr val="092E4D"/>
                  </a:solidFill>
                  <a:cs typeface="Calibri"/>
                </a:rPr>
                <a:t>users </a:t>
              </a:r>
              <a:r>
                <a:rPr lang="en-US" sz="900" i="1" dirty="0">
                  <a:solidFill>
                    <a:srgbClr val="092E4D"/>
                  </a:solidFill>
                  <a:cs typeface="Calibri"/>
                </a:rPr>
                <a:t>would replace customer channels with a mobile app</a:t>
              </a:r>
            </a:p>
          </p:txBody>
        </p:sp>
      </p:grp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73516" y="4576293"/>
            <a:ext cx="647828" cy="539857"/>
          </a:xfrm>
          <a:prstGeom prst="rect">
            <a:avLst/>
          </a:prstGeom>
          <a:noFill/>
          <a:effectLst>
            <a:outerShdw blurRad="63500" algn="c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734370" y="1827777"/>
            <a:ext cx="1629926" cy="1573670"/>
            <a:chOff x="5734370" y="1827777"/>
            <a:chExt cx="1629926" cy="1573670"/>
          </a:xfrm>
        </p:grpSpPr>
        <p:grpSp>
          <p:nvGrpSpPr>
            <p:cNvPr id="2" name="Group 1"/>
            <p:cNvGrpSpPr/>
            <p:nvPr/>
          </p:nvGrpSpPr>
          <p:grpSpPr>
            <a:xfrm>
              <a:off x="5734371" y="1827777"/>
              <a:ext cx="1629925" cy="1573670"/>
              <a:chOff x="3262908" y="1083471"/>
              <a:chExt cx="2618184" cy="2618184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262908" y="1083471"/>
                <a:ext cx="2618184" cy="2618184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452"/>
                <a:endParaRPr lang="en-US" sz="1400" dirty="0">
                  <a:solidFill>
                    <a:srgbClr val="FFFFFF"/>
                  </a:solidFill>
                  <a:latin typeface="Gotham-Medium"/>
                  <a:cs typeface="Gotham-Medium"/>
                </a:endParaRPr>
              </a:p>
            </p:txBody>
          </p:sp>
          <p:pic>
            <p:nvPicPr>
              <p:cNvPr id="3077" name="Picture 5" descr="https://epaygateway.eu/files/tao/img/omnichannel.jpg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346704" y="1167267"/>
                <a:ext cx="2450592" cy="2450592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5734370" y="2609184"/>
              <a:ext cx="1629926" cy="485890"/>
              <a:chOff x="7874803" y="2156312"/>
              <a:chExt cx="1629926" cy="48589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7874803" y="2156312"/>
                <a:ext cx="1629926" cy="485890"/>
              </a:xfrm>
              <a:custGeom>
                <a:avLst/>
                <a:gdLst/>
                <a:ahLst/>
                <a:cxnLst/>
                <a:rect l="l" t="t" r="r" b="b"/>
                <a:pathLst>
                  <a:path w="1629926" h="485890">
                    <a:moveTo>
                      <a:pt x="144" y="0"/>
                    </a:moveTo>
                    <a:lnTo>
                      <a:pt x="1629782" y="0"/>
                    </a:lnTo>
                    <a:cubicBezTo>
                      <a:pt x="1629924" y="918"/>
                      <a:pt x="1629926" y="1837"/>
                      <a:pt x="1629926" y="2756"/>
                    </a:cubicBezTo>
                    <a:cubicBezTo>
                      <a:pt x="1629926" y="185868"/>
                      <a:pt x="1565141" y="354370"/>
                      <a:pt x="1453820" y="485890"/>
                    </a:cubicBezTo>
                    <a:lnTo>
                      <a:pt x="176106" y="485890"/>
                    </a:lnTo>
                    <a:cubicBezTo>
                      <a:pt x="64786" y="354370"/>
                      <a:pt x="0" y="185868"/>
                      <a:pt x="0" y="2756"/>
                    </a:cubicBezTo>
                    <a:close/>
                  </a:path>
                </a:pathLst>
              </a:custGeom>
              <a:solidFill>
                <a:schemeClr val="bg1"/>
              </a:solidFill>
              <a:ln w="889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452"/>
                <a:endParaRPr lang="en-US" sz="1400" dirty="0">
                  <a:solidFill>
                    <a:srgbClr val="FFFFFF"/>
                  </a:solidFill>
                  <a:latin typeface="Gotham-Medium"/>
                  <a:cs typeface="Gotham-Medium"/>
                </a:endParaRPr>
              </a:p>
            </p:txBody>
          </p:sp>
          <p:pic>
            <p:nvPicPr>
              <p:cNvPr id="41" name="Picture 2" descr="C:\Users\AMacGowan\Desktop\CafeX\Branding\cafex_communications_logo_registered_blue.jpg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4357" y="2217458"/>
                <a:ext cx="890818" cy="363599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</p:grpSp>
    </p:spTree>
    <p:extLst>
      <p:ext uri="{BB962C8B-B14F-4D97-AF65-F5344CB8AC3E}">
        <p14:creationId xmlns:p14="http://schemas.microsoft.com/office/powerpoint/2010/main" val="319455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0225E-6 L 0.16684 0.21568 " pathEditMode="relative" rAng="0" ptsTypes="AA">
                                      <p:cBhvr>
                                        <p:cTn id="45" dur="5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076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56742E-6 L 0.08732 -0.25208 " pathEditMode="relative" rAng="0" ptsTypes="AA">
                                      <p:cBhvr>
                                        <p:cTn id="52" dur="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126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9994E-6 L -0.18455 -0.01203 " pathEditMode="relative" rAng="0" ptsTypes="AA">
                                      <p:cBhvr>
                                        <p:cTn id="59" dur="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9" grpId="0" uiExpand="1" build="allAtOnce" animBg="1" autoUpdateAnimBg="0"/>
    </p:bldLst>
  </p:timing>
</p:sld>
</file>

<file path=ppt/theme/theme1.xml><?xml version="1.0" encoding="utf-8"?>
<a:theme xmlns:a="http://schemas.openxmlformats.org/drawingml/2006/main" name="3_Office Theme">
  <a:themeElements>
    <a:clrScheme name="Custom 5">
      <a:dk1>
        <a:srgbClr val="092E4D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80693</TotalTime>
  <Words>113</Words>
  <Application>Microsoft Office PowerPoint</Application>
  <PresentationFormat>On-screen Show (16:9)</PresentationFormat>
  <Paragraphs>28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3_Office Theme</vt:lpstr>
      <vt:lpstr>We Enhance Digital Experiences With  Contextual Collaboration </vt:lpstr>
    </vt:vector>
  </TitlesOfParts>
  <Company>CafeX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 in Customer Experience Management</dc:title>
  <dc:creator>Sajeel Hussain</dc:creator>
  <cp:lastModifiedBy>Allan MacGowan</cp:lastModifiedBy>
  <cp:revision>1173</cp:revision>
  <cp:lastPrinted>2014-01-24T19:54:50Z</cp:lastPrinted>
  <dcterms:created xsi:type="dcterms:W3CDTF">2013-10-30T20:42:56Z</dcterms:created>
  <dcterms:modified xsi:type="dcterms:W3CDTF">2015-06-15T14:16:15Z</dcterms:modified>
</cp:coreProperties>
</file>