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2.xml" ContentType="application/vnd.openxmlformats-officedocument.presentationml.notesSlide+xml"/>
  <Override PartName="/ppt/tags/tag16.xml" ContentType="application/vnd.openxmlformats-officedocument.presentationml.tags+xml"/>
  <Override PartName="/ppt/notesSlides/notesSlide3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7.xml" ContentType="application/vnd.openxmlformats-officedocument.presentationml.notesSlide+xml"/>
  <Override PartName="/ppt/tags/tag3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8.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50"/>
  </p:notesMasterIdLst>
  <p:sldIdLst>
    <p:sldId id="457" r:id="rId2"/>
    <p:sldId id="423" r:id="rId3"/>
    <p:sldId id="420" r:id="rId4"/>
    <p:sldId id="382" r:id="rId5"/>
    <p:sldId id="379" r:id="rId6"/>
    <p:sldId id="384" r:id="rId7"/>
    <p:sldId id="447" r:id="rId8"/>
    <p:sldId id="444" r:id="rId9"/>
    <p:sldId id="469" r:id="rId10"/>
    <p:sldId id="470" r:id="rId11"/>
    <p:sldId id="446" r:id="rId12"/>
    <p:sldId id="483" r:id="rId13"/>
    <p:sldId id="482" r:id="rId14"/>
    <p:sldId id="448" r:id="rId15"/>
    <p:sldId id="370" r:id="rId16"/>
    <p:sldId id="484" r:id="rId17"/>
    <p:sldId id="485" r:id="rId18"/>
    <p:sldId id="287" r:id="rId19"/>
    <p:sldId id="286" r:id="rId20"/>
    <p:sldId id="452" r:id="rId21"/>
    <p:sldId id="474" r:id="rId22"/>
    <p:sldId id="475" r:id="rId23"/>
    <p:sldId id="476" r:id="rId24"/>
    <p:sldId id="477" r:id="rId25"/>
    <p:sldId id="478" r:id="rId26"/>
    <p:sldId id="479" r:id="rId27"/>
    <p:sldId id="480" r:id="rId28"/>
    <p:sldId id="471" r:id="rId29"/>
    <p:sldId id="473" r:id="rId30"/>
    <p:sldId id="472" r:id="rId31"/>
    <p:sldId id="453" r:id="rId32"/>
    <p:sldId id="454" r:id="rId33"/>
    <p:sldId id="455" r:id="rId34"/>
    <p:sldId id="456" r:id="rId35"/>
    <p:sldId id="271" r:id="rId36"/>
    <p:sldId id="314" r:id="rId37"/>
    <p:sldId id="463" r:id="rId38"/>
    <p:sldId id="464" r:id="rId39"/>
    <p:sldId id="465" r:id="rId40"/>
    <p:sldId id="466" r:id="rId41"/>
    <p:sldId id="467" r:id="rId42"/>
    <p:sldId id="385" r:id="rId43"/>
    <p:sldId id="386" r:id="rId44"/>
    <p:sldId id="387" r:id="rId45"/>
    <p:sldId id="388" r:id="rId46"/>
    <p:sldId id="451" r:id="rId47"/>
    <p:sldId id="406" r:id="rId48"/>
    <p:sldId id="407" r:id="rId49"/>
    <p:sldId id="408" r:id="rId50"/>
    <p:sldId id="409" r:id="rId51"/>
    <p:sldId id="418" r:id="rId52"/>
    <p:sldId id="419" r:id="rId53"/>
    <p:sldId id="282" r:id="rId54"/>
    <p:sldId id="372" r:id="rId55"/>
    <p:sldId id="374" r:id="rId56"/>
    <p:sldId id="298" r:id="rId57"/>
    <p:sldId id="299" r:id="rId58"/>
    <p:sldId id="300" r:id="rId59"/>
    <p:sldId id="301" r:id="rId60"/>
    <p:sldId id="302" r:id="rId61"/>
    <p:sldId id="371" r:id="rId62"/>
    <p:sldId id="303" r:id="rId63"/>
    <p:sldId id="304" r:id="rId64"/>
    <p:sldId id="410" r:id="rId65"/>
    <p:sldId id="411" r:id="rId66"/>
    <p:sldId id="431" r:id="rId67"/>
    <p:sldId id="283" r:id="rId68"/>
    <p:sldId id="294" r:id="rId69"/>
    <p:sldId id="295" r:id="rId70"/>
    <p:sldId id="296" r:id="rId71"/>
    <p:sldId id="297" r:id="rId72"/>
    <p:sldId id="284" r:id="rId73"/>
    <p:sldId id="288" r:id="rId74"/>
    <p:sldId id="289" r:id="rId75"/>
    <p:sldId id="290" r:id="rId76"/>
    <p:sldId id="291" r:id="rId77"/>
    <p:sldId id="292" r:id="rId78"/>
    <p:sldId id="293" r:id="rId79"/>
    <p:sldId id="326" r:id="rId80"/>
    <p:sldId id="328" r:id="rId81"/>
    <p:sldId id="432" r:id="rId82"/>
    <p:sldId id="433" r:id="rId83"/>
    <p:sldId id="434" r:id="rId84"/>
    <p:sldId id="435" r:id="rId85"/>
    <p:sldId id="329" r:id="rId86"/>
    <p:sldId id="330" r:id="rId87"/>
    <p:sldId id="331" r:id="rId88"/>
    <p:sldId id="436" r:id="rId89"/>
    <p:sldId id="437" r:id="rId90"/>
    <p:sldId id="438" r:id="rId91"/>
    <p:sldId id="439" r:id="rId92"/>
    <p:sldId id="440" r:id="rId93"/>
    <p:sldId id="441" r:id="rId94"/>
    <p:sldId id="442" r:id="rId95"/>
    <p:sldId id="334" r:id="rId96"/>
    <p:sldId id="332" r:id="rId97"/>
    <p:sldId id="421" r:id="rId98"/>
    <p:sldId id="422" r:id="rId99"/>
    <p:sldId id="333" r:id="rId100"/>
    <p:sldId id="344" r:id="rId101"/>
    <p:sldId id="352" r:id="rId102"/>
    <p:sldId id="341" r:id="rId103"/>
    <p:sldId id="358" r:id="rId104"/>
    <p:sldId id="359" r:id="rId105"/>
    <p:sldId id="353" r:id="rId106"/>
    <p:sldId id="355" r:id="rId107"/>
    <p:sldId id="360" r:id="rId108"/>
    <p:sldId id="361" r:id="rId109"/>
    <p:sldId id="362" r:id="rId110"/>
    <p:sldId id="363" r:id="rId111"/>
    <p:sldId id="364" r:id="rId112"/>
    <p:sldId id="345" r:id="rId113"/>
    <p:sldId id="449" r:id="rId114"/>
    <p:sldId id="348" r:id="rId115"/>
    <p:sldId id="390" r:id="rId116"/>
    <p:sldId id="347" r:id="rId117"/>
    <p:sldId id="392" r:id="rId118"/>
    <p:sldId id="393" r:id="rId119"/>
    <p:sldId id="394" r:id="rId120"/>
    <p:sldId id="395" r:id="rId121"/>
    <p:sldId id="396" r:id="rId122"/>
    <p:sldId id="397" r:id="rId123"/>
    <p:sldId id="398" r:id="rId124"/>
    <p:sldId id="399" r:id="rId125"/>
    <p:sldId id="400" r:id="rId126"/>
    <p:sldId id="401" r:id="rId127"/>
    <p:sldId id="402" r:id="rId128"/>
    <p:sldId id="403" r:id="rId129"/>
    <p:sldId id="404" r:id="rId130"/>
    <p:sldId id="339" r:id="rId131"/>
    <p:sldId id="340" r:id="rId132"/>
    <p:sldId id="285" r:id="rId133"/>
    <p:sldId id="458" r:id="rId134"/>
    <p:sldId id="459" r:id="rId135"/>
    <p:sldId id="460" r:id="rId136"/>
    <p:sldId id="461" r:id="rId137"/>
    <p:sldId id="462" r:id="rId138"/>
    <p:sldId id="413" r:id="rId139"/>
    <p:sldId id="414" r:id="rId140"/>
    <p:sldId id="415" r:id="rId141"/>
    <p:sldId id="416" r:id="rId142"/>
    <p:sldId id="417" r:id="rId143"/>
    <p:sldId id="430" r:id="rId144"/>
    <p:sldId id="425" r:id="rId145"/>
    <p:sldId id="426" r:id="rId146"/>
    <p:sldId id="427" r:id="rId147"/>
    <p:sldId id="428" r:id="rId148"/>
    <p:sldId id="429" r:id="rId14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879"/>
    <a:srgbClr val="08387A"/>
    <a:srgbClr val="08367D"/>
    <a:srgbClr val="08367A"/>
    <a:srgbClr val="093B85"/>
    <a:srgbClr val="000000"/>
    <a:srgbClr val="629D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3357" autoAdjust="0"/>
  </p:normalViewPr>
  <p:slideViewPr>
    <p:cSldViewPr>
      <p:cViewPr>
        <p:scale>
          <a:sx n="80" d="100"/>
          <a:sy n="80" d="100"/>
        </p:scale>
        <p:origin x="-126" y="-1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7D9B4E-AD18-412A-800B-A73E14C5AF6E}" type="datetimeFigureOut">
              <a:rPr lang="en-US" smtClean="0"/>
              <a:t>6/17/2015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3A1567-0E94-4917-90D4-56426785DA60}" type="slidenum">
              <a:rPr lang="en-US" smtClean="0"/>
              <a:t>‹#›</a:t>
            </a:fld>
            <a:endParaRPr lang="en-US"/>
          </a:p>
        </p:txBody>
      </p:sp>
    </p:spTree>
    <p:extLst>
      <p:ext uri="{BB962C8B-B14F-4D97-AF65-F5344CB8AC3E}">
        <p14:creationId xmlns:p14="http://schemas.microsoft.com/office/powerpoint/2010/main" val="1348556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Citi Bank</a:t>
            </a:r>
            <a:endParaRPr lang="en-US" dirty="0"/>
          </a:p>
        </p:txBody>
      </p:sp>
      <p:sp>
        <p:nvSpPr>
          <p:cNvPr id="4" name="Slide Number Placeholder 3"/>
          <p:cNvSpPr>
            <a:spLocks noGrp="1"/>
          </p:cNvSpPr>
          <p:nvPr>
            <p:ph type="sldNum" sz="quarter" idx="10"/>
          </p:nvPr>
        </p:nvSpPr>
        <p:spPr/>
        <p:txBody>
          <a:bodyPr/>
          <a:lstStyle/>
          <a:p>
            <a:fld id="{D53A1567-0E94-4917-90D4-56426785DA60}" type="slidenum">
              <a:rPr lang="en-US" smtClean="0"/>
              <a:t>2</a:t>
            </a:fld>
            <a:endParaRPr lang="en-US"/>
          </a:p>
        </p:txBody>
      </p:sp>
    </p:spTree>
    <p:extLst>
      <p:ext uri="{BB962C8B-B14F-4D97-AF65-F5344CB8AC3E}">
        <p14:creationId xmlns:p14="http://schemas.microsoft.com/office/powerpoint/2010/main" val="3485161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r>
              <a:rPr lang="en-US" b="1" dirty="0"/>
              <a:t>Use Case:</a:t>
            </a:r>
            <a:r>
              <a:rPr lang="en-US" dirty="0"/>
              <a:t> The concept is similar to what we did for Citi </a:t>
            </a:r>
            <a:r>
              <a:rPr lang="en-US" dirty="0" err="1"/>
              <a:t>Pvt</a:t>
            </a:r>
            <a:r>
              <a:rPr lang="en-US" dirty="0"/>
              <a:t> banking….difference is that instead of High Net Worth clients talking to FA, we have Prisoners sitting in a kiosk in the Jail, are video conferenced with an attorney at a scheduled </a:t>
            </a:r>
            <a:r>
              <a:rPr lang="en-US" dirty="0" err="1"/>
              <a:t>appt</a:t>
            </a:r>
            <a:r>
              <a:rPr lang="en-US" dirty="0"/>
              <a:t> time. The Attorney may video/voice conference other Parole officers and can share documents &amp; evidence (e.g. Theft Video etc.) with the parties,  co-browse during the session and possibly get a signature on a legal document. This saves the Attorney from physically going to the Jail for appointments. </a:t>
            </a:r>
            <a:endParaRPr lang="en-US" dirty="0" smtClean="0"/>
          </a:p>
          <a:p>
            <a:endParaRPr lang="en-US" dirty="0"/>
          </a:p>
        </p:txBody>
      </p:sp>
      <p:sp>
        <p:nvSpPr>
          <p:cNvPr id="4" name="Slide Number Placeholder 3"/>
          <p:cNvSpPr>
            <a:spLocks noGrp="1"/>
          </p:cNvSpPr>
          <p:nvPr>
            <p:ph type="sldNum" sz="quarter" idx="10"/>
          </p:nvPr>
        </p:nvSpPr>
        <p:spPr/>
        <p:txBody>
          <a:bodyPr/>
          <a:lstStyle/>
          <a:p>
            <a:fld id="{33B6A633-41E3-497B-9F0A-D8D41841721B}" type="slidenum">
              <a:rPr lang="en-US" smtClean="0"/>
              <a:pPr/>
              <a:t>13</a:t>
            </a:fld>
            <a:endParaRPr lang="en-US"/>
          </a:p>
        </p:txBody>
      </p:sp>
    </p:spTree>
    <p:extLst>
      <p:ext uri="{BB962C8B-B14F-4D97-AF65-F5344CB8AC3E}">
        <p14:creationId xmlns:p14="http://schemas.microsoft.com/office/powerpoint/2010/main" val="1430658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531774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visual representation of the palettes visual component description will require an SDK implementation to allow developers to add Fusion Palettes rendering to their applications.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applications will be responsible for taking the visual component description provided by the Palettes server, combine it with a style sheet (also served from the Palettes Control Server) and render appropriate components for the platform</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4E14642-3B58-4164-BFCD-CDDB6A4C249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014218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20">
              <a:defRPr/>
            </a:pPr>
            <a:r>
              <a:rPr lang="en-US" b="1" dirty="0" smtClean="0"/>
              <a:t>What is our offer – Introducing Fusion – have three solution  categories: In-App Communications, Live Assist &amp; Mobile Self Service.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665432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609600"/>
            <a:ext cx="5432425" cy="3055938"/>
          </a:xfrm>
        </p:spPr>
      </p:sp>
      <p:sp>
        <p:nvSpPr>
          <p:cNvPr id="3" name="Notes Placeholder 2"/>
          <p:cNvSpPr>
            <a:spLocks noGrp="1"/>
          </p:cNvSpPr>
          <p:nvPr>
            <p:ph type="body" idx="1"/>
          </p:nvPr>
        </p:nvSpPr>
        <p:spPr/>
        <p:txBody>
          <a:bodyPr/>
          <a:lstStyle/>
          <a:p>
            <a:endParaRPr lang="en-US" dirty="0"/>
          </a:p>
          <a:p>
            <a:endParaRPr lang="en-US" dirty="0" smtClean="0"/>
          </a:p>
          <a:p>
            <a:r>
              <a:rPr lang="en-US" dirty="0" smtClean="0"/>
              <a:t>Bob</a:t>
            </a:r>
            <a:r>
              <a:rPr lang="en-US" dirty="0"/>
              <a:t>: relationship manager</a:t>
            </a:r>
          </a:p>
          <a:p>
            <a:r>
              <a:rPr lang="en-US" dirty="0"/>
              <a:t>Kim: </a:t>
            </a:r>
            <a:r>
              <a:rPr lang="en-US" dirty="0" smtClean="0"/>
              <a:t>wife</a:t>
            </a:r>
          </a:p>
          <a:p>
            <a:endParaRPr lang="en-US" dirty="0"/>
          </a:p>
        </p:txBody>
      </p:sp>
      <p:sp>
        <p:nvSpPr>
          <p:cNvPr id="4" name="Slide Number Placeholder 3"/>
          <p:cNvSpPr>
            <a:spLocks noGrp="1"/>
          </p:cNvSpPr>
          <p:nvPr>
            <p:ph type="sldNum" sz="quarter" idx="10"/>
          </p:nvPr>
        </p:nvSpPr>
        <p:spPr/>
        <p:txBody>
          <a:bodyPr/>
          <a:lstStyle/>
          <a:p>
            <a:fld id="{4BA92C5E-BF34-4775-B657-4ADF2F3104CA}" type="slidenum">
              <a:rPr lang="en-US" smtClean="0"/>
              <a:pPr/>
              <a:t>39</a:t>
            </a:fld>
            <a:endParaRPr lang="en-US"/>
          </a:p>
        </p:txBody>
      </p:sp>
    </p:spTree>
    <p:extLst>
      <p:ext uri="{BB962C8B-B14F-4D97-AF65-F5344CB8AC3E}">
        <p14:creationId xmlns:p14="http://schemas.microsoft.com/office/powerpoint/2010/main" val="2204979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Redirect </a:t>
            </a:r>
            <a:r>
              <a:rPr lang="en-US" dirty="0"/>
              <a:t>to another colleague.</a:t>
            </a:r>
          </a:p>
          <a:p>
            <a:r>
              <a:rPr lang="en-US" dirty="0"/>
              <a:t>Share screen: account details</a:t>
            </a:r>
          </a:p>
        </p:txBody>
      </p:sp>
      <p:sp>
        <p:nvSpPr>
          <p:cNvPr id="4" name="Slide Number Placeholder 3"/>
          <p:cNvSpPr>
            <a:spLocks noGrp="1"/>
          </p:cNvSpPr>
          <p:nvPr>
            <p:ph type="sldNum" sz="quarter" idx="10"/>
          </p:nvPr>
        </p:nvSpPr>
        <p:spPr/>
        <p:txBody>
          <a:bodyPr/>
          <a:lstStyle/>
          <a:p>
            <a:fld id="{4BA92C5E-BF34-4775-B657-4ADF2F3104CA}" type="slidenum">
              <a:rPr lang="en-US" smtClean="0"/>
              <a:pPr/>
              <a:t>40</a:t>
            </a:fld>
            <a:endParaRPr lang="en-US"/>
          </a:p>
        </p:txBody>
      </p:sp>
    </p:spTree>
    <p:extLst>
      <p:ext uri="{BB962C8B-B14F-4D97-AF65-F5344CB8AC3E}">
        <p14:creationId xmlns:p14="http://schemas.microsoft.com/office/powerpoint/2010/main" val="1827994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609600"/>
            <a:ext cx="5432425" cy="3055938"/>
          </a:xfrm>
        </p:spPr>
      </p:sp>
      <p:sp>
        <p:nvSpPr>
          <p:cNvPr id="3" name="Notes Placeholder 2"/>
          <p:cNvSpPr>
            <a:spLocks noGrp="1"/>
          </p:cNvSpPr>
          <p:nvPr>
            <p:ph type="body" idx="1"/>
          </p:nvPr>
        </p:nvSpPr>
        <p:spPr/>
        <p:txBody>
          <a:bodyPr/>
          <a:lstStyle/>
          <a:p>
            <a:r>
              <a:rPr lang="en-US" smtClean="0"/>
              <a:t>Shared </a:t>
            </a:r>
            <a:r>
              <a:rPr lang="en-US" dirty="0"/>
              <a:t>with Jeff mortgage details.</a:t>
            </a:r>
          </a:p>
        </p:txBody>
      </p:sp>
      <p:sp>
        <p:nvSpPr>
          <p:cNvPr id="4" name="Slide Number Placeholder 3"/>
          <p:cNvSpPr>
            <a:spLocks noGrp="1"/>
          </p:cNvSpPr>
          <p:nvPr>
            <p:ph type="sldNum" sz="quarter" idx="10"/>
          </p:nvPr>
        </p:nvSpPr>
        <p:spPr/>
        <p:txBody>
          <a:bodyPr/>
          <a:lstStyle/>
          <a:p>
            <a:fld id="{4BA92C5E-BF34-4775-B657-4ADF2F3104CA}" type="slidenum">
              <a:rPr lang="en-US" smtClean="0"/>
              <a:pPr/>
              <a:t>41</a:t>
            </a:fld>
            <a:endParaRPr lang="en-US"/>
          </a:p>
        </p:txBody>
      </p:sp>
    </p:spTree>
    <p:extLst>
      <p:ext uri="{BB962C8B-B14F-4D97-AF65-F5344CB8AC3E}">
        <p14:creationId xmlns:p14="http://schemas.microsoft.com/office/powerpoint/2010/main" val="3328553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77888"/>
            <a:endParaRPr lang="en-US" baseline="0" dirty="0" smtClean="0"/>
          </a:p>
        </p:txBody>
      </p:sp>
      <p:sp>
        <p:nvSpPr>
          <p:cNvPr id="4" name="Slide Number Placeholder 3"/>
          <p:cNvSpPr>
            <a:spLocks noGrp="1"/>
          </p:cNvSpPr>
          <p:nvPr>
            <p:ph type="sldNum" sz="quarter" idx="10"/>
          </p:nvPr>
        </p:nvSpPr>
        <p:spPr/>
        <p:txBody>
          <a:bodyPr/>
          <a:lstStyle/>
          <a:p>
            <a:fld id="{CA797A16-A313-4DAF-A946-98037612B64B}" type="slidenum">
              <a:rPr lang="en-US" smtClean="0"/>
              <a:pPr/>
              <a:t>42</a:t>
            </a:fld>
            <a:endParaRPr lang="en-US" dirty="0"/>
          </a:p>
        </p:txBody>
      </p:sp>
    </p:spTree>
    <p:extLst>
      <p:ext uri="{BB962C8B-B14F-4D97-AF65-F5344CB8AC3E}">
        <p14:creationId xmlns:p14="http://schemas.microsoft.com/office/powerpoint/2010/main" val="3734299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97A16-A313-4DAF-A946-98037612B64B}" type="slidenum">
              <a:rPr lang="en-US" smtClean="0"/>
              <a:pPr/>
              <a:t>43</a:t>
            </a:fld>
            <a:endParaRPr lang="en-US" dirty="0"/>
          </a:p>
        </p:txBody>
      </p:sp>
    </p:spTree>
    <p:extLst>
      <p:ext uri="{BB962C8B-B14F-4D97-AF65-F5344CB8AC3E}">
        <p14:creationId xmlns:p14="http://schemas.microsoft.com/office/powerpoint/2010/main" val="3734299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97A16-A313-4DAF-A946-98037612B64B}" type="slidenum">
              <a:rPr lang="en-US" smtClean="0"/>
              <a:pPr/>
              <a:t>44</a:t>
            </a:fld>
            <a:endParaRPr lang="en-US" dirty="0"/>
          </a:p>
        </p:txBody>
      </p:sp>
    </p:spTree>
    <p:extLst>
      <p:ext uri="{BB962C8B-B14F-4D97-AF65-F5344CB8AC3E}">
        <p14:creationId xmlns:p14="http://schemas.microsoft.com/office/powerpoint/2010/main" val="3734299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Amex</a:t>
            </a:r>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868884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97A16-A313-4DAF-A946-98037612B64B}" type="slidenum">
              <a:rPr lang="en-US" smtClean="0"/>
              <a:pPr/>
              <a:t>45</a:t>
            </a:fld>
            <a:endParaRPr lang="en-US" dirty="0"/>
          </a:p>
        </p:txBody>
      </p:sp>
    </p:spTree>
    <p:extLst>
      <p:ext uri="{BB962C8B-B14F-4D97-AF65-F5344CB8AC3E}">
        <p14:creationId xmlns:p14="http://schemas.microsoft.com/office/powerpoint/2010/main" val="3734299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normAutofit/>
          </a:bodyPr>
          <a:lstStyle/>
          <a:p>
            <a:pPr rtl="0" eaLnBrk="1" latinLnBrk="0" hangingPunct="1"/>
            <a:endParaRPr lang="en-US" dirty="0"/>
          </a:p>
        </p:txBody>
      </p:sp>
      <p:sp>
        <p:nvSpPr>
          <p:cNvPr id="4" name="Slide Number Placeholder 3"/>
          <p:cNvSpPr>
            <a:spLocks noGrp="1"/>
          </p:cNvSpPr>
          <p:nvPr>
            <p:ph type="sldNum" sz="quarter" idx="10"/>
          </p:nvPr>
        </p:nvSpPr>
        <p:spPr/>
        <p:txBody>
          <a:bodyPr/>
          <a:lstStyle/>
          <a:p>
            <a:fld id="{5F801AF3-FA40-4178-9CE4-930390767828}" type="slidenum">
              <a:rPr lang="en-US">
                <a:solidFill>
                  <a:prstClr val="black"/>
                </a:solidFill>
              </a:rPr>
              <a:pPr/>
              <a:t>47</a:t>
            </a:fld>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AC381D3-BC61-4A2A-92E2-2CBC3649E74B}" type="slidenum">
              <a:rPr lang="en-US" smtClean="0"/>
              <a:pPr/>
              <a:t>48</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AC381D3-BC61-4A2A-92E2-2CBC3649E74B}" type="slidenum">
              <a:rPr lang="en-US" smtClean="0"/>
              <a:pPr/>
              <a:t>49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381000" y="685800"/>
            <a:ext cx="6096000" cy="3429000"/>
          </a:xfrm>
          <a:ln/>
        </p:spPr>
      </p:sp>
      <p:sp>
        <p:nvSpPr>
          <p:cNvPr id="7577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606425"/>
            <a:ext cx="4781550" cy="2690813"/>
          </a:xfrm>
        </p:spPr>
      </p:sp>
      <p:sp>
        <p:nvSpPr>
          <p:cNvPr id="3" name="Notes Placeholder 2"/>
          <p:cNvSpPr>
            <a:spLocks noGrp="1"/>
          </p:cNvSpPr>
          <p:nvPr>
            <p:ph type="body" idx="1"/>
          </p:nvPr>
        </p:nvSpPr>
        <p:spPr/>
        <p:txBody>
          <a:bodyPr/>
          <a:lstStyle/>
          <a:p>
            <a:r>
              <a:rPr lang="en-US" dirty="0" smtClean="0"/>
              <a:t>Level one = paragraph text</a:t>
            </a:r>
          </a:p>
          <a:p>
            <a:pPr lvl="1"/>
            <a:r>
              <a:rPr lang="en-US" dirty="0" smtClean="0"/>
              <a:t>Hit increase level for first bullet level</a:t>
            </a:r>
          </a:p>
          <a:p>
            <a:pPr lvl="2"/>
            <a:r>
              <a:rPr lang="en-US" dirty="0" smtClean="0"/>
              <a:t>Hit increase indent for second bullet level</a:t>
            </a:r>
          </a:p>
          <a:p>
            <a:pPr lvl="3"/>
            <a:r>
              <a:rPr lang="en-US" dirty="0" smtClean="0"/>
              <a:t>Hit increase indent for third bullet level</a:t>
            </a:r>
            <a:endParaRPr lang="en-US" dirty="0"/>
          </a:p>
        </p:txBody>
      </p:sp>
      <p:sp>
        <p:nvSpPr>
          <p:cNvPr id="4" name="Slide Number Placeholder 3"/>
          <p:cNvSpPr>
            <a:spLocks noGrp="1"/>
          </p:cNvSpPr>
          <p:nvPr>
            <p:ph type="sldNum" sz="quarter" idx="10"/>
          </p:nvPr>
        </p:nvSpPr>
        <p:spPr/>
        <p:txBody>
          <a:bodyPr/>
          <a:lstStyle/>
          <a:p>
            <a:pPr>
              <a:defRPr/>
            </a:pPr>
            <a:fld id="{904DB2D3-36DD-4715-A320-15A52CA4A162}" type="slidenum">
              <a:rPr lang="en-US" smtClean="0"/>
              <a:pPr>
                <a:defRPr/>
              </a:pPr>
              <a:t>51</a:t>
            </a:fld>
            <a:endParaRPr lang="en-US" dirty="0"/>
          </a:p>
        </p:txBody>
      </p:sp>
    </p:spTree>
    <p:extLst>
      <p:ext uri="{BB962C8B-B14F-4D97-AF65-F5344CB8AC3E}">
        <p14:creationId xmlns:p14="http://schemas.microsoft.com/office/powerpoint/2010/main" val="1360799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606425"/>
            <a:ext cx="4781550" cy="2690813"/>
          </a:xfrm>
        </p:spPr>
      </p:sp>
      <p:sp>
        <p:nvSpPr>
          <p:cNvPr id="3" name="Notes Placeholder 2"/>
          <p:cNvSpPr>
            <a:spLocks noGrp="1"/>
          </p:cNvSpPr>
          <p:nvPr>
            <p:ph type="body" idx="1"/>
          </p:nvPr>
        </p:nvSpPr>
        <p:spPr/>
        <p:txBody>
          <a:bodyPr/>
          <a:lstStyle/>
          <a:p>
            <a:r>
              <a:rPr lang="en-US" dirty="0" smtClean="0"/>
              <a:t>Level one = paragraph text</a:t>
            </a:r>
          </a:p>
          <a:p>
            <a:pPr lvl="1"/>
            <a:r>
              <a:rPr lang="en-US" dirty="0" smtClean="0"/>
              <a:t>Hit increase level for first bullet level</a:t>
            </a:r>
          </a:p>
          <a:p>
            <a:pPr lvl="2"/>
            <a:r>
              <a:rPr lang="en-US" dirty="0" smtClean="0"/>
              <a:t>Hit increase indent for second bullet level</a:t>
            </a:r>
          </a:p>
          <a:p>
            <a:pPr lvl="3"/>
            <a:r>
              <a:rPr lang="en-US" dirty="0" smtClean="0"/>
              <a:t>Hit increase indent for third bullet level</a:t>
            </a:r>
            <a:endParaRPr lang="en-US" dirty="0"/>
          </a:p>
        </p:txBody>
      </p:sp>
      <p:sp>
        <p:nvSpPr>
          <p:cNvPr id="4" name="Slide Number Placeholder 3"/>
          <p:cNvSpPr>
            <a:spLocks noGrp="1"/>
          </p:cNvSpPr>
          <p:nvPr>
            <p:ph type="sldNum" sz="quarter" idx="10"/>
          </p:nvPr>
        </p:nvSpPr>
        <p:spPr/>
        <p:txBody>
          <a:bodyPr/>
          <a:lstStyle/>
          <a:p>
            <a:pPr>
              <a:defRPr/>
            </a:pPr>
            <a:fld id="{904DB2D3-36DD-4715-A320-15A52CA4A162}" type="slidenum">
              <a:rPr lang="en-US" smtClean="0"/>
              <a:pPr>
                <a:defRPr/>
              </a:pPr>
              <a:t>52</a:t>
            </a:fld>
            <a:endParaRPr lang="en-US" dirty="0"/>
          </a:p>
        </p:txBody>
      </p:sp>
    </p:spTree>
    <p:extLst>
      <p:ext uri="{BB962C8B-B14F-4D97-AF65-F5344CB8AC3E}">
        <p14:creationId xmlns:p14="http://schemas.microsoft.com/office/powerpoint/2010/main" val="1360799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174084" name="Slide Number Placeholder 3"/>
          <p:cNvSpPr>
            <a:spLocks noGrp="1"/>
          </p:cNvSpPr>
          <p:nvPr>
            <p:ph type="sldNum" sz="quarter" idx="5"/>
          </p:nvPr>
        </p:nvSpPr>
        <p:spPr bwMode="auto">
          <a:xfrm>
            <a:off x="6367464" y="8787984"/>
            <a:ext cx="388937" cy="2779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48F440E-7024-4BA3-B49E-B2E2494B4F84}" type="slidenum">
              <a:rPr lang="en-US">
                <a:solidFill>
                  <a:srgbClr val="000000"/>
                </a:solidFill>
                <a:cs typeface="Arial" pitchFamily="34" charset="0"/>
              </a:rPr>
              <a:pPr eaLnBrk="1" hangingPunct="1"/>
              <a:t>55</a:t>
            </a:fld>
            <a:endParaRPr lang="en-US">
              <a:solidFill>
                <a:srgbClr val="000000"/>
              </a:solidFill>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E14642-3B58-4164-BFCD-CDDB6A4C2494}" type="slidenum">
              <a:rPr lang="en-US" smtClean="0"/>
              <a:t>71</a:t>
            </a:fld>
            <a:endParaRPr lang="en-US"/>
          </a:p>
        </p:txBody>
      </p:sp>
    </p:spTree>
    <p:extLst>
      <p:ext uri="{BB962C8B-B14F-4D97-AF65-F5344CB8AC3E}">
        <p14:creationId xmlns:p14="http://schemas.microsoft.com/office/powerpoint/2010/main" val="527388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3665432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Wells Fargo</a:t>
            </a:r>
            <a:endParaRPr lang="en-US" dirty="0"/>
          </a:p>
        </p:txBody>
      </p:sp>
      <p:sp>
        <p:nvSpPr>
          <p:cNvPr id="4" name="Slide Number Placeholder 3"/>
          <p:cNvSpPr>
            <a:spLocks noGrp="1"/>
          </p:cNvSpPr>
          <p:nvPr>
            <p:ph type="sldNum" sz="quarter" idx="10"/>
          </p:nvPr>
        </p:nvSpPr>
        <p:spPr/>
        <p:txBody>
          <a:bodyPr/>
          <a:lstStyle/>
          <a:p>
            <a:fld id="{D53A1567-0E94-4917-90D4-56426785DA60}" type="slidenum">
              <a:rPr lang="en-US" smtClean="0"/>
              <a:t>6</a:t>
            </a:fld>
            <a:endParaRPr lang="en-US"/>
          </a:p>
        </p:txBody>
      </p:sp>
    </p:spTree>
    <p:extLst>
      <p:ext uri="{BB962C8B-B14F-4D97-AF65-F5344CB8AC3E}">
        <p14:creationId xmlns:p14="http://schemas.microsoft.com/office/powerpoint/2010/main" val="37562394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What is our offer – Introducing Fusion – have three solution  categories: In-App Communications, Live Assist &amp; Mobile Self Service.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3665432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smtClean="0">
                <a:solidFill>
                  <a:schemeClr val="tx1"/>
                </a:solidFill>
                <a:effectLst/>
                <a:latin typeface="+mn-lt"/>
                <a:ea typeface="+mn-ea"/>
                <a:cs typeface="+mn-cs"/>
              </a:rPr>
              <a:t>Insurance Industry Use Cases</a:t>
            </a:r>
          </a:p>
          <a:p>
            <a:r>
              <a:rPr lang="en-US" sz="1200" kern="1200" dirty="0" smtClean="0">
                <a:solidFill>
                  <a:schemeClr val="tx1"/>
                </a:solidFill>
                <a:effectLst/>
                <a:latin typeface="+mn-lt"/>
                <a:ea typeface="+mn-ea"/>
                <a:cs typeface="+mn-cs"/>
              </a:rPr>
              <a:t>Created by Rob Cornwell, Senior Advisor for Insurance, Cisco Systems</a:t>
            </a:r>
          </a:p>
          <a:p>
            <a:endParaRPr lang="en-US" sz="1200" u="sng" kern="1200" dirty="0" smtClean="0">
              <a:solidFill>
                <a:schemeClr val="tx1"/>
              </a:solidFill>
              <a:effectLst/>
              <a:latin typeface="+mn-lt"/>
              <a:ea typeface="+mn-ea"/>
              <a:cs typeface="+mn-cs"/>
            </a:endParaRP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Agent &amp; Existing Client Virtual Interaction</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Agent has existing insurance policies in place with client (could be Auto, Home or existing Life policy) Agent learns that the client has had a “life event” (birth of a child) and wants to schedule an appointment with the client to review their needs.</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Agent sends e-mail invite with a link or “connect now” “easy button” for a “Virtual Client Review” appointment</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Client receives the invite and uses tablet to click on the link which leads to the company web-site and provides “connect now” options with options to chat, call or video interact with the agent ( client chooses video)</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Agent greets client who is at home with spouse and provides context for review appointment…</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Agent share s desktop and briefly runs through existing policy coverage for client’s account…</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Agent pivots to/asks about life insurance (couple just had baby)</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Client agrees this is something they should probably review</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Agent co-browses with client on company website to review resources such as a Life Insurance Needs calculator to determine how much coverage the client will need and various life insurance product links to show different coverage options…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Agent completes a Life Insurance Needs calculator with client from the web-site (agent can complete and share desktop or walk client through completion/co-browse/annotate…)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Agent reviews a life insurance illustration that the client agrees may meet their needs. The illustration shows cash value building in the policy over time.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Client has questions regarding taxation of cash value withdrawals to be used to pay for college costs down the road</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Agent IM’s SME from home office to bring them into conversation</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Agent brings in a remote expert from home office escalating from chat to video interaction with the client.</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SME/remote expert answers client and agent questions about taxable consequences in using policy cash values to supplement college funding for child in future…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Agent and client are satisfied and decide to move forward with the application process…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Client shows spouse the illustration off his tablet as she has been attending to the baby while he’s been interacting with the agent</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Agent greets spouse, is glad to see her and baby are doing well…</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Agent completes application with client virtually</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Client signs application via wet ink</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Agent set’s stage for underwriting process, schedules lab work to be gathered from client with a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party source by clicking to check appointment time availability, IM, call or video…</a:t>
            </a:r>
            <a:endParaRPr lang="en-US" sz="11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6F9276-BB6D-423D-879C-19F4ADFB6EF3}"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3090248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Insurance Industry Use Cases</a:t>
            </a:r>
          </a:p>
          <a:p>
            <a:r>
              <a:rPr lang="en-US" sz="1200" kern="1200" dirty="0" smtClean="0">
                <a:solidFill>
                  <a:schemeClr val="tx1"/>
                </a:solidFill>
                <a:effectLst/>
                <a:latin typeface="+mn-lt"/>
                <a:ea typeface="+mn-ea"/>
                <a:cs typeface="+mn-cs"/>
              </a:rPr>
              <a:t>Created by Rob Cornwell, Senior Advisor for Insurance, Cisco Systems</a:t>
            </a:r>
          </a:p>
          <a:p>
            <a:endParaRPr lang="en-US" dirty="0" smtClean="0"/>
          </a:p>
          <a:p>
            <a:r>
              <a:rPr lang="en-US" sz="1200" u="sng" kern="1200" dirty="0" smtClean="0">
                <a:solidFill>
                  <a:schemeClr val="tx1"/>
                </a:solidFill>
                <a:effectLst/>
                <a:latin typeface="+mn-lt"/>
                <a:ea typeface="+mn-ea"/>
                <a:cs typeface="+mn-cs"/>
              </a:rPr>
              <a:t>Policyholder and Claims Interaction</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An existing customer is involved in an Auto accident.</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customer accesses their insurance ID card from their mobile application on smart phone and receives “what to do next” steps to direct them…</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Customer clicks on “connect now” button and launches video/voice interaction with claims contact center representative.</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Contact center representative is able to identify client by the insurance id card information embedded in the smart phone app.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Contact center rep .can also see location of client pop up on map from mobile device GPS.</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Contact center rep. asks “Mr. Jones is everything ok, how can we help?”</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Customer responds, “I’m ok, but my car is not, I’ve been in an accident”.</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Contact center provides real time interaction and support with customer at crash site including…</a:t>
            </a:r>
            <a:r>
              <a:rPr lang="en-US" sz="1200" u="sng"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Steps to capture crash site and damage via video which is shared with claim rep.in real time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Brings in a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party Emergency Road Service provider to coordinate towing of the vehicle which is not drive-able.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Identifies several body shops nearby that can be selected for repairs so the car can be towed directly to the shop to expedite repairs.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Brings in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party body shop to interact with the customer via voice/video.</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Brings in a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party rental car provider who will arrange to have a rental brought to the site so the customer can have access to a car while their vehicle being repaired.</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Contact center representative pulls updates the client’s agent of accident occurrence and all steps taken. </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Customer is so amazed by the claims process he does not accept offers to save and switch to other carriers and stays with insurer longer.  He also tells others about his great experience via social media and personal referrals.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69FCB79C-9048-424B-B611-366D6896EB31}" type="slidenum">
              <a:rPr lang="en-US" smtClean="0"/>
              <a:pPr/>
              <a:t>85</a:t>
            </a:fld>
            <a:endParaRPr lang="en-US"/>
          </a:p>
        </p:txBody>
      </p:sp>
    </p:spTree>
    <p:extLst>
      <p:ext uri="{BB962C8B-B14F-4D97-AF65-F5344CB8AC3E}">
        <p14:creationId xmlns:p14="http://schemas.microsoft.com/office/powerpoint/2010/main" val="2698916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effectLst/>
                <a:latin typeface="+mn-lt"/>
                <a:ea typeface="+mn-ea"/>
                <a:cs typeface="+mn-cs"/>
              </a:rPr>
              <a:t>Insurance Industry Use Cases</a:t>
            </a:r>
          </a:p>
          <a:p>
            <a:r>
              <a:rPr lang="en-US" sz="1200" kern="1200" dirty="0" smtClean="0">
                <a:solidFill>
                  <a:schemeClr val="tx1"/>
                </a:solidFill>
                <a:effectLst/>
                <a:latin typeface="+mn-lt"/>
                <a:ea typeface="+mn-ea"/>
                <a:cs typeface="+mn-cs"/>
              </a:rPr>
              <a:t>Created by Rob Cornwell, Senior Advisor for Insurance, Cisco Systems</a:t>
            </a:r>
          </a:p>
          <a:p>
            <a:endParaRPr lang="en-US" sz="1200" u="sng" kern="1200" dirty="0" smtClean="0">
              <a:solidFill>
                <a:schemeClr val="tx1"/>
              </a:solidFill>
              <a:effectLst/>
              <a:latin typeface="+mn-lt"/>
              <a:ea typeface="+mn-ea"/>
              <a:cs typeface="+mn-cs"/>
            </a:endParaRP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New Prospect Interaction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 new prospective customer is shopping for insurance on-line (could be Auto, Home, Life, Health or other…)</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prospect has clicked around the web-site and has started to provide information within the “quick quote” feature…  However, it’s not as quick and easy as it looks…</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prospect notices a “Connect Now” button on the website with options to connect with a contact center representative via chat, call or video.  (chooses video)</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contact center representative can see the areas of the web-site the prospect has clicked on and see’s the partially completed quick quote.</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contact center interacts with the customer via video</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Greets the customer and asks how they can help?</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Views the partially completed quote with the customer and gathers information to complete the quote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Co-browses with the customer around the web-site to highlight links to value added services such as 24/7 claims monitoring, mobile apps and other resources…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Asks the customer if they are ready to bind coverage today? Given the information already gathered, they can complete the application in less than 5 minutes and get it going right away!</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Prospect agrees to get things started and completes application with contact center representative. Quick and easy.</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Contact Center ways “welcome to our family.” let me help you enable a few features our customers really love…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Co-browses to assist the customer in setting up their on-line account log in and briefly covers all the customer can do on-line (may payments, policy changes, add coverage, file a claim…)</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Help customer download “pocket agent” app on to their smart phone and briefly discusses features it provides…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Directs customer to “Customer Rewards” link on web-site and shows how they now qualify for group discounts with many merchants as a “member of the family” or customer of the company.</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customer is thrilled with the experience and raves about it to friends both in person and through social media…    </a:t>
            </a:r>
            <a:endParaRPr lang="en-US" sz="11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6F9276-BB6D-423D-879C-19F4ADFB6EF3}"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835178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effectLst/>
                <a:latin typeface="+mn-lt"/>
                <a:ea typeface="+mn-ea"/>
                <a:cs typeface="+mn-cs"/>
              </a:rPr>
              <a:t>Insurance Industry Use Cases</a:t>
            </a:r>
          </a:p>
          <a:p>
            <a:r>
              <a:rPr lang="en-US" sz="1200" kern="1200" dirty="0" smtClean="0">
                <a:solidFill>
                  <a:schemeClr val="tx1"/>
                </a:solidFill>
                <a:effectLst/>
                <a:latin typeface="+mn-lt"/>
                <a:ea typeface="+mn-ea"/>
                <a:cs typeface="+mn-cs"/>
              </a:rPr>
              <a:t>Created by Rob Cornwell, Senior Advisor for Insurance, Cisco Systems</a:t>
            </a: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Agent/Broker and Contact Center Interaction</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Independent agent has a business owner client he is looking to place commercial insurance for…  Agent has choice of insurance carriers to consider for placing risk…</a:t>
            </a:r>
          </a:p>
          <a:p>
            <a:pPr lvl="0"/>
            <a:r>
              <a:rPr lang="en-US" sz="1200" kern="1200" dirty="0" smtClean="0">
                <a:solidFill>
                  <a:schemeClr val="tx1"/>
                </a:solidFill>
                <a:effectLst/>
                <a:latin typeface="+mn-lt"/>
                <a:ea typeface="+mn-ea"/>
                <a:cs typeface="+mn-cs"/>
              </a:rPr>
              <a:t>Agent signs into “Agent Portal” on carrier web-site and begins clicking links to coverage options and information…  Agent has questions regarding specific </a:t>
            </a:r>
            <a:r>
              <a:rPr lang="en-US" sz="1200" kern="1200" dirty="0" err="1" smtClean="0">
                <a:solidFill>
                  <a:schemeClr val="tx1"/>
                </a:solidFill>
                <a:effectLst/>
                <a:latin typeface="+mn-lt"/>
                <a:ea typeface="+mn-ea"/>
                <a:cs typeface="+mn-cs"/>
              </a:rPr>
              <a:t>coverages</a:t>
            </a:r>
            <a:r>
              <a:rPr lang="en-US" sz="1200" kern="1200" dirty="0" smtClean="0">
                <a:solidFill>
                  <a:schemeClr val="tx1"/>
                </a:solidFill>
                <a:effectLst/>
                <a:latin typeface="+mn-lt"/>
                <a:ea typeface="+mn-ea"/>
                <a:cs typeface="+mn-cs"/>
              </a:rPr>
              <a:t> to properly insure his client.</a:t>
            </a:r>
          </a:p>
          <a:p>
            <a:pPr lvl="0"/>
            <a:r>
              <a:rPr lang="en-US" sz="1200" kern="1200" dirty="0" smtClean="0">
                <a:solidFill>
                  <a:schemeClr val="tx1"/>
                </a:solidFill>
                <a:effectLst/>
                <a:latin typeface="+mn-lt"/>
                <a:ea typeface="+mn-ea"/>
                <a:cs typeface="+mn-cs"/>
              </a:rPr>
              <a:t>Agent clicks “Get Help Now” button on web-site to connect with contact center representative.  Is given options to chat, talk or video interact (chooses video).</a:t>
            </a:r>
          </a:p>
          <a:p>
            <a:pPr lvl="0"/>
            <a:r>
              <a:rPr lang="en-US" sz="1200" kern="1200" dirty="0" smtClean="0">
                <a:solidFill>
                  <a:schemeClr val="tx1"/>
                </a:solidFill>
                <a:effectLst/>
                <a:latin typeface="+mn-lt"/>
                <a:ea typeface="+mn-ea"/>
                <a:cs typeface="+mn-cs"/>
              </a:rPr>
              <a:t>Contact center rep can identify agent through agent log into portal and can see where the agent has been clicking on the web-site. Contact center greets agent by name and asks ”How can I help?”.</a:t>
            </a:r>
          </a:p>
          <a:p>
            <a:pPr lvl="0"/>
            <a:r>
              <a:rPr lang="en-US" sz="1200" kern="1200" dirty="0" smtClean="0">
                <a:solidFill>
                  <a:schemeClr val="tx1"/>
                </a:solidFill>
                <a:effectLst/>
                <a:latin typeface="+mn-lt"/>
                <a:ea typeface="+mn-ea"/>
                <a:cs typeface="+mn-cs"/>
              </a:rPr>
              <a:t>Agent describes questions he has and risk he is trying to ensure.</a:t>
            </a:r>
          </a:p>
          <a:p>
            <a:pPr lvl="0"/>
            <a:r>
              <a:rPr lang="en-US" sz="1200" kern="1200" dirty="0" smtClean="0">
                <a:solidFill>
                  <a:schemeClr val="tx1"/>
                </a:solidFill>
                <a:effectLst/>
                <a:latin typeface="+mn-lt"/>
                <a:ea typeface="+mn-ea"/>
                <a:cs typeface="+mn-cs"/>
              </a:rPr>
              <a:t>Contact center rep can answer questions personally, co-browse to access information on web-site or warm transfer to an SME or bring the SME into the call…</a:t>
            </a:r>
          </a:p>
          <a:p>
            <a:pPr lvl="0"/>
            <a:r>
              <a:rPr lang="en-US" sz="1200" kern="1200" dirty="0" smtClean="0">
                <a:solidFill>
                  <a:schemeClr val="tx1"/>
                </a:solidFill>
                <a:effectLst/>
                <a:latin typeface="+mn-lt"/>
                <a:ea typeface="+mn-ea"/>
                <a:cs typeface="+mn-cs"/>
              </a:rPr>
              <a:t>Agent receives the information he needs to place coverage for the risk including real time support in submitting the application.</a:t>
            </a:r>
          </a:p>
          <a:p>
            <a:pPr lvl="0"/>
            <a:r>
              <a:rPr lang="en-US" sz="1200" kern="1200" dirty="0" smtClean="0">
                <a:solidFill>
                  <a:schemeClr val="tx1"/>
                </a:solidFill>
                <a:effectLst/>
                <a:latin typeface="+mn-lt"/>
                <a:ea typeface="+mn-ea"/>
                <a:cs typeface="+mn-cs"/>
              </a:rPr>
              <a:t>Contact center rep describes next steps and schedules time for the “Field Underwriter” to connect with the agent on-site at the business they are insuring.</a:t>
            </a:r>
          </a:p>
          <a:p>
            <a:pPr lvl="0"/>
            <a:r>
              <a:rPr lang="en-US" sz="1200" kern="1200" dirty="0" smtClean="0">
                <a:solidFill>
                  <a:schemeClr val="tx1"/>
                </a:solidFill>
                <a:effectLst/>
                <a:latin typeface="+mn-lt"/>
                <a:ea typeface="+mn-ea"/>
                <a:cs typeface="+mn-cs"/>
              </a:rPr>
              <a:t>Saving travel cost, personnel and time, the “Field Underwriter” gathers video and information regarding the risk remotely vs. traveling to the client site.</a:t>
            </a:r>
          </a:p>
          <a:p>
            <a:pPr lvl="0"/>
            <a:r>
              <a:rPr lang="en-US" sz="1200" kern="1200" dirty="0" smtClean="0">
                <a:solidFill>
                  <a:schemeClr val="tx1"/>
                </a:solidFill>
                <a:effectLst/>
                <a:latin typeface="+mn-lt"/>
                <a:ea typeface="+mn-ea"/>
                <a:cs typeface="+mn-cs"/>
              </a:rPr>
              <a:t>Coverage is provided to the customer that is accurate and timely.</a:t>
            </a:r>
          </a:p>
          <a:p>
            <a:pPr lvl="0"/>
            <a:r>
              <a:rPr lang="en-US" sz="1200" kern="1200" dirty="0" smtClean="0">
                <a:solidFill>
                  <a:schemeClr val="tx1"/>
                </a:solidFill>
                <a:effectLst/>
                <a:latin typeface="+mn-lt"/>
                <a:ea typeface="+mn-ea"/>
                <a:cs typeface="+mn-cs"/>
              </a:rPr>
              <a:t>The carrier benefits by being selected to place the risk and by accurate rating, underwriting.</a:t>
            </a:r>
          </a:p>
          <a:p>
            <a:pPr lvl="0"/>
            <a:r>
              <a:rPr lang="en-US" sz="1200" kern="1200" dirty="0" smtClean="0">
                <a:solidFill>
                  <a:schemeClr val="tx1"/>
                </a:solidFill>
                <a:effectLst/>
                <a:latin typeface="+mn-lt"/>
                <a:ea typeface="+mn-ea"/>
                <a:cs typeface="+mn-cs"/>
              </a:rPr>
              <a:t>The agent appreciates the ease and support experience from the carrier and that carrier becomes his first choice in placing future business.</a:t>
            </a:r>
          </a:p>
          <a:p>
            <a:endParaRPr lang="en-US" sz="1200" u="sng"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6F9276-BB6D-423D-879C-19F4ADFB6EF3}"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835178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Virtual prisoner visitation </a:t>
            </a:r>
          </a:p>
          <a:p>
            <a:r>
              <a:rPr lang="en-US" dirty="0" smtClean="0"/>
              <a:t>2.) Secured confidential collaboration between and inmate and their attorney</a:t>
            </a:r>
          </a:p>
          <a:p>
            <a:r>
              <a:rPr lang="en-US" dirty="0" smtClean="0"/>
              <a:t>3.) Penetration into the court system for remote appearances, depositions, arraignments</a:t>
            </a:r>
          </a:p>
          <a:p>
            <a:r>
              <a:rPr lang="en-US" dirty="0" smtClean="0"/>
              <a:t>4.) GED educational implementations for prisoner education</a:t>
            </a:r>
          </a:p>
          <a:p>
            <a:r>
              <a:rPr lang="en-US" dirty="0" smtClean="0"/>
              <a:t>5.) Public area live monitoring with interactive bi directional intervention</a:t>
            </a:r>
          </a:p>
          <a:p>
            <a:r>
              <a:rPr lang="en-US" dirty="0" smtClean="0"/>
              <a:t>6.) Counseling group sessions for psychologists</a:t>
            </a:r>
          </a:p>
          <a:p>
            <a:r>
              <a:rPr lang="en-US" dirty="0" smtClean="0"/>
              <a:t>7.) Remote prisoner wellness examinations</a:t>
            </a:r>
          </a:p>
          <a:p>
            <a:r>
              <a:rPr lang="en-US" dirty="0" smtClean="0"/>
              <a:t>8.) Warden to prisoner town hall meetings</a:t>
            </a:r>
          </a:p>
          <a:p>
            <a:r>
              <a:rPr lang="en-US" dirty="0" smtClean="0"/>
              <a:t>9.) inter-facility communications , guard training and updates </a:t>
            </a:r>
            <a:r>
              <a:rPr lang="en-US" dirty="0" err="1" smtClean="0"/>
              <a:t>etc</a:t>
            </a:r>
            <a:r>
              <a:rPr lang="en-US" dirty="0" smtClean="0"/>
              <a:t> ... </a:t>
            </a:r>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101</a:t>
            </a:fld>
            <a:endParaRPr lang="en-US"/>
          </a:p>
        </p:txBody>
      </p:sp>
    </p:spTree>
    <p:extLst>
      <p:ext uri="{BB962C8B-B14F-4D97-AF65-F5344CB8AC3E}">
        <p14:creationId xmlns:p14="http://schemas.microsoft.com/office/powerpoint/2010/main" val="1164054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US" dirty="0"/>
              <a:t>Clients can be where they are, on an iPad</a:t>
            </a:r>
          </a:p>
          <a:p>
            <a:r>
              <a:rPr lang="en-US" dirty="0"/>
              <a:t>Lawyer’s office wants to expand reach, when </a:t>
            </a:r>
            <a:r>
              <a:rPr lang="en-US" dirty="0" err="1"/>
              <a:t>appts</a:t>
            </a:r>
            <a:r>
              <a:rPr lang="en-US" dirty="0"/>
              <a:t> happen they can meet with clients virtual, avoid travel</a:t>
            </a:r>
          </a:p>
          <a:p>
            <a:r>
              <a:rPr lang="en-US" dirty="0"/>
              <a:t>Client is sent a link, login to the website, can have video session with lawyer, exchange info, transcript, duration of call for billing purposes</a:t>
            </a:r>
          </a:p>
          <a:p>
            <a:endParaRPr lang="en-US" dirty="0"/>
          </a:p>
        </p:txBody>
      </p:sp>
      <p:sp>
        <p:nvSpPr>
          <p:cNvPr id="4" name="Slide Number Placeholder 3"/>
          <p:cNvSpPr>
            <a:spLocks noGrp="1"/>
          </p:cNvSpPr>
          <p:nvPr>
            <p:ph type="sldNum" sz="quarter" idx="10"/>
          </p:nvPr>
        </p:nvSpPr>
        <p:spPr/>
        <p:txBody>
          <a:bodyPr/>
          <a:lstStyle/>
          <a:p>
            <a:fld id="{706F9276-BB6D-423D-879C-19F4ADFB6EF3}" type="slidenum">
              <a:rPr lang="en-US" smtClean="0">
                <a:solidFill>
                  <a:prstClr val="black"/>
                </a:solidFill>
              </a:rPr>
              <a:pPr/>
              <a:t>102</a:t>
            </a:fld>
            <a:endParaRPr lang="en-US" dirty="0">
              <a:solidFill>
                <a:prstClr val="black"/>
              </a:solidFill>
            </a:endParaRPr>
          </a:p>
        </p:txBody>
      </p:sp>
    </p:spTree>
    <p:extLst>
      <p:ext uri="{BB962C8B-B14F-4D97-AF65-F5344CB8AC3E}">
        <p14:creationId xmlns:p14="http://schemas.microsoft.com/office/powerpoint/2010/main" val="3090248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3665432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Rot="1" noChangeAspect="1" noChangeArrowheads="1" noTextEdit="1"/>
          </p:cNvSpPr>
          <p:nvPr>
            <p:ph type="sldImg"/>
          </p:nvPr>
        </p:nvSpPr>
        <p:spPr>
          <a:ln/>
        </p:spPr>
      </p:sp>
      <p:sp>
        <p:nvSpPr>
          <p:cNvPr id="327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4146636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Rot="1" noChangeAspect="1" noChangeArrowheads="1" noTextEdit="1"/>
          </p:cNvSpPr>
          <p:nvPr>
            <p:ph type="sldImg"/>
          </p:nvPr>
        </p:nvSpPr>
        <p:spPr>
          <a:ln/>
        </p:spPr>
      </p:sp>
      <p:sp>
        <p:nvSpPr>
          <p:cNvPr id="327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414663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TD Bank</a:t>
            </a:r>
            <a:endParaRPr lang="en-US" dirty="0"/>
          </a:p>
        </p:txBody>
      </p:sp>
      <p:sp>
        <p:nvSpPr>
          <p:cNvPr id="4" name="Slide Number Placeholder 3"/>
          <p:cNvSpPr>
            <a:spLocks noGrp="1"/>
          </p:cNvSpPr>
          <p:nvPr>
            <p:ph type="sldNum" sz="quarter" idx="10"/>
          </p:nvPr>
        </p:nvSpPr>
        <p:spPr/>
        <p:txBody>
          <a:bodyPr/>
          <a:lstStyle/>
          <a:p>
            <a:fld id="{D53A1567-0E94-4917-90D4-56426785DA60}" type="slidenum">
              <a:rPr lang="en-US" smtClean="0"/>
              <a:t>7</a:t>
            </a:fld>
            <a:endParaRPr lang="en-US"/>
          </a:p>
        </p:txBody>
      </p:sp>
    </p:spTree>
    <p:extLst>
      <p:ext uri="{BB962C8B-B14F-4D97-AF65-F5344CB8AC3E}">
        <p14:creationId xmlns:p14="http://schemas.microsoft.com/office/powerpoint/2010/main" val="3756239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a:latin typeface="+mn-lt"/>
            </a:endParaRPr>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panose="020B0604020202020204" pitchFamily="34" charset="0"/>
              </a:defRPr>
            </a:lvl1pPr>
            <a:lvl2pPr marL="742950" indent="-285750" defTabSz="903288">
              <a:defRPr sz="2400">
                <a:solidFill>
                  <a:schemeClr val="tx1"/>
                </a:solidFill>
                <a:latin typeface="Arial" panose="020B0604020202020204" pitchFamily="34" charset="0"/>
              </a:defRPr>
            </a:lvl2pPr>
            <a:lvl3pPr marL="1143000" indent="-228600" defTabSz="903288">
              <a:defRPr sz="2400">
                <a:solidFill>
                  <a:schemeClr val="tx1"/>
                </a:solidFill>
                <a:latin typeface="Arial" panose="020B0604020202020204" pitchFamily="34" charset="0"/>
              </a:defRPr>
            </a:lvl3pPr>
            <a:lvl4pPr marL="1600200" indent="-228600" defTabSz="903288">
              <a:defRPr sz="2400">
                <a:solidFill>
                  <a:schemeClr val="tx1"/>
                </a:solidFill>
                <a:latin typeface="Arial" panose="020B0604020202020204" pitchFamily="34" charset="0"/>
              </a:defRPr>
            </a:lvl4pPr>
            <a:lvl5pPr marL="2057400" indent="-228600" defTabSz="903288">
              <a:defRPr sz="2400">
                <a:solidFill>
                  <a:schemeClr val="tx1"/>
                </a:solidFill>
                <a:latin typeface="Arial" panose="020B0604020202020204" pitchFamily="34" charset="0"/>
              </a:defRPr>
            </a:lvl5pPr>
            <a:lvl6pPr marL="2514600" indent="-228600" defTabSz="9032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032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032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03288" eaLnBrk="0" fontAlgn="base" hangingPunct="0">
              <a:spcBef>
                <a:spcPct val="0"/>
              </a:spcBef>
              <a:spcAft>
                <a:spcPct val="0"/>
              </a:spcAft>
              <a:defRPr sz="2400">
                <a:solidFill>
                  <a:schemeClr val="tx1"/>
                </a:solidFill>
                <a:latin typeface="Arial" panose="020B0604020202020204" pitchFamily="34" charset="0"/>
              </a:defRPr>
            </a:lvl9pPr>
          </a:lstStyle>
          <a:p>
            <a:fld id="{25A86F10-D7F2-462B-B621-5DCBCCAF8EDF}" type="slidenum">
              <a:rPr lang="en-US" altLang="en-US" sz="800" smtClean="0">
                <a:solidFill>
                  <a:srgbClr val="000000"/>
                </a:solidFill>
                <a:latin typeface="Calibri" panose="020F0502020204030204" pitchFamily="34" charset="0"/>
              </a:rPr>
              <a:pPr/>
              <a:t>120</a:t>
            </a:fld>
            <a:endParaRPr lang="en-US" altLang="en-US" sz="80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458036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Calibri" panose="020F0502020204030204" pitchFamily="34" charset="0"/>
            </a:endParaRPr>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panose="020B0604020202020204" pitchFamily="34" charset="0"/>
              </a:defRPr>
            </a:lvl1pPr>
            <a:lvl2pPr marL="742950" indent="-285750" defTabSz="903288">
              <a:defRPr sz="2400">
                <a:solidFill>
                  <a:schemeClr val="tx1"/>
                </a:solidFill>
                <a:latin typeface="Arial" panose="020B0604020202020204" pitchFamily="34" charset="0"/>
              </a:defRPr>
            </a:lvl2pPr>
            <a:lvl3pPr marL="1143000" indent="-228600" defTabSz="903288">
              <a:defRPr sz="2400">
                <a:solidFill>
                  <a:schemeClr val="tx1"/>
                </a:solidFill>
                <a:latin typeface="Arial" panose="020B0604020202020204" pitchFamily="34" charset="0"/>
              </a:defRPr>
            </a:lvl3pPr>
            <a:lvl4pPr marL="1600200" indent="-228600" defTabSz="903288">
              <a:defRPr sz="2400">
                <a:solidFill>
                  <a:schemeClr val="tx1"/>
                </a:solidFill>
                <a:latin typeface="Arial" panose="020B0604020202020204" pitchFamily="34" charset="0"/>
              </a:defRPr>
            </a:lvl4pPr>
            <a:lvl5pPr marL="2057400" indent="-228600" defTabSz="903288">
              <a:defRPr sz="2400">
                <a:solidFill>
                  <a:schemeClr val="tx1"/>
                </a:solidFill>
                <a:latin typeface="Arial" panose="020B0604020202020204" pitchFamily="34" charset="0"/>
              </a:defRPr>
            </a:lvl5pPr>
            <a:lvl6pPr marL="2514600" indent="-228600" defTabSz="9032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032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032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03288" eaLnBrk="0" fontAlgn="base" hangingPunct="0">
              <a:spcBef>
                <a:spcPct val="0"/>
              </a:spcBef>
              <a:spcAft>
                <a:spcPct val="0"/>
              </a:spcAft>
              <a:defRPr sz="2400">
                <a:solidFill>
                  <a:schemeClr val="tx1"/>
                </a:solidFill>
                <a:latin typeface="Arial" panose="020B0604020202020204" pitchFamily="34" charset="0"/>
              </a:defRPr>
            </a:lvl9pPr>
          </a:lstStyle>
          <a:p>
            <a:fld id="{4A846A37-1F51-44B0-85D0-026E5798BFE3}" type="slidenum">
              <a:rPr lang="en-US" altLang="en-US" sz="800" smtClean="0">
                <a:latin typeface="Calibri" panose="020F0502020204030204" pitchFamily="34" charset="0"/>
              </a:rPr>
              <a:pPr/>
              <a:t>121</a:t>
            </a:fld>
            <a:endParaRPr lang="en-US" altLang="en-US" sz="800" dirty="0" smtClean="0">
              <a:latin typeface="Calibri" panose="020F0502020204030204" pitchFamily="34" charset="0"/>
            </a:endParaRPr>
          </a:p>
        </p:txBody>
      </p:sp>
    </p:spTree>
    <p:extLst>
      <p:ext uri="{BB962C8B-B14F-4D97-AF65-F5344CB8AC3E}">
        <p14:creationId xmlns:p14="http://schemas.microsoft.com/office/powerpoint/2010/main" val="6216353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Calibri" panose="020F0502020204030204" pitchFamily="34" charset="0"/>
            </a:endParaRPr>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panose="020B0604020202020204" pitchFamily="34" charset="0"/>
              </a:defRPr>
            </a:lvl1pPr>
            <a:lvl2pPr marL="742950" indent="-285750" defTabSz="903288">
              <a:defRPr sz="2400">
                <a:solidFill>
                  <a:schemeClr val="tx1"/>
                </a:solidFill>
                <a:latin typeface="Arial" panose="020B0604020202020204" pitchFamily="34" charset="0"/>
              </a:defRPr>
            </a:lvl2pPr>
            <a:lvl3pPr marL="1143000" indent="-228600" defTabSz="903288">
              <a:defRPr sz="2400">
                <a:solidFill>
                  <a:schemeClr val="tx1"/>
                </a:solidFill>
                <a:latin typeface="Arial" panose="020B0604020202020204" pitchFamily="34" charset="0"/>
              </a:defRPr>
            </a:lvl3pPr>
            <a:lvl4pPr marL="1600200" indent="-228600" defTabSz="903288">
              <a:defRPr sz="2400">
                <a:solidFill>
                  <a:schemeClr val="tx1"/>
                </a:solidFill>
                <a:latin typeface="Arial" panose="020B0604020202020204" pitchFamily="34" charset="0"/>
              </a:defRPr>
            </a:lvl4pPr>
            <a:lvl5pPr marL="2057400" indent="-228600" defTabSz="903288">
              <a:defRPr sz="2400">
                <a:solidFill>
                  <a:schemeClr val="tx1"/>
                </a:solidFill>
                <a:latin typeface="Arial" panose="020B0604020202020204" pitchFamily="34" charset="0"/>
              </a:defRPr>
            </a:lvl5pPr>
            <a:lvl6pPr marL="2514600" indent="-228600" defTabSz="9032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032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032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03288" eaLnBrk="0" fontAlgn="base" hangingPunct="0">
              <a:spcBef>
                <a:spcPct val="0"/>
              </a:spcBef>
              <a:spcAft>
                <a:spcPct val="0"/>
              </a:spcAft>
              <a:defRPr sz="2400">
                <a:solidFill>
                  <a:schemeClr val="tx1"/>
                </a:solidFill>
                <a:latin typeface="Arial" panose="020B0604020202020204" pitchFamily="34" charset="0"/>
              </a:defRPr>
            </a:lvl9pPr>
          </a:lstStyle>
          <a:p>
            <a:fld id="{5E906223-D7C0-4178-A0B2-C14E8EBE83AD}" type="slidenum">
              <a:rPr lang="en-US" altLang="en-US" sz="800" smtClean="0">
                <a:solidFill>
                  <a:srgbClr val="000000"/>
                </a:solidFill>
                <a:latin typeface="Calibri" panose="020F0502020204030204" pitchFamily="34" charset="0"/>
              </a:rPr>
              <a:pPr/>
              <a:t>123</a:t>
            </a:fld>
            <a:endParaRPr lang="en-US" altLang="en-US" sz="800" dirty="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5200879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0" indent="0" defTabSz="457200" eaLnBrk="1" fontAlgn="auto" hangingPunct="1">
              <a:lnSpc>
                <a:spcPct val="100000"/>
              </a:lnSpc>
              <a:spcBef>
                <a:spcPts val="0"/>
              </a:spcBef>
              <a:spcAft>
                <a:spcPts val="0"/>
              </a:spcAft>
              <a:buSzTx/>
              <a:buFontTx/>
              <a:buNone/>
              <a:defRPr/>
            </a:pPr>
            <a:r>
              <a:rPr lang="en-US" b="1" dirty="0" smtClean="0"/>
              <a:t>What is our offer – Introducing Fusion – have three solution  categories: In-App Communications, Live Assist &amp; Fusion Self Service.</a:t>
            </a:r>
            <a:endParaRPr lang="en-US" dirty="0" smtClean="0"/>
          </a:p>
          <a:p>
            <a:pPr>
              <a:defRPr/>
            </a:pPr>
            <a:endParaRPr lang="en-US" dirty="0" smtClean="0"/>
          </a:p>
          <a:p>
            <a:pPr>
              <a:defRPr/>
            </a:pPr>
            <a:endParaRPr lang="en-US" dirty="0"/>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panose="020B0604020202020204" pitchFamily="34" charset="0"/>
              </a:defRPr>
            </a:lvl1pPr>
            <a:lvl2pPr marL="742950" indent="-285750" defTabSz="903288">
              <a:defRPr sz="2400">
                <a:solidFill>
                  <a:schemeClr val="tx1"/>
                </a:solidFill>
                <a:latin typeface="Arial" panose="020B0604020202020204" pitchFamily="34" charset="0"/>
              </a:defRPr>
            </a:lvl2pPr>
            <a:lvl3pPr marL="1143000" indent="-228600" defTabSz="903288">
              <a:defRPr sz="2400">
                <a:solidFill>
                  <a:schemeClr val="tx1"/>
                </a:solidFill>
                <a:latin typeface="Arial" panose="020B0604020202020204" pitchFamily="34" charset="0"/>
              </a:defRPr>
            </a:lvl3pPr>
            <a:lvl4pPr marL="1600200" indent="-228600" defTabSz="903288">
              <a:defRPr sz="2400">
                <a:solidFill>
                  <a:schemeClr val="tx1"/>
                </a:solidFill>
                <a:latin typeface="Arial" panose="020B0604020202020204" pitchFamily="34" charset="0"/>
              </a:defRPr>
            </a:lvl4pPr>
            <a:lvl5pPr marL="2057400" indent="-228600" defTabSz="903288">
              <a:defRPr sz="2400">
                <a:solidFill>
                  <a:schemeClr val="tx1"/>
                </a:solidFill>
                <a:latin typeface="Arial" panose="020B0604020202020204" pitchFamily="34" charset="0"/>
              </a:defRPr>
            </a:lvl5pPr>
            <a:lvl6pPr marL="2514600" indent="-228600" defTabSz="9032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032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032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03288" eaLnBrk="0" fontAlgn="base" hangingPunct="0">
              <a:spcBef>
                <a:spcPct val="0"/>
              </a:spcBef>
              <a:spcAft>
                <a:spcPct val="0"/>
              </a:spcAft>
              <a:defRPr sz="2400">
                <a:solidFill>
                  <a:schemeClr val="tx1"/>
                </a:solidFill>
                <a:latin typeface="Arial" panose="020B0604020202020204" pitchFamily="34" charset="0"/>
              </a:defRPr>
            </a:lvl9pPr>
          </a:lstStyle>
          <a:p>
            <a:fld id="{13B9DB64-6EB5-46A8-95F7-BBA52546E21C}" type="slidenum">
              <a:rPr lang="en-US" altLang="en-US" sz="800" smtClean="0">
                <a:latin typeface="Calibri" panose="020F0502020204030204" pitchFamily="34" charset="0"/>
              </a:rPr>
              <a:pPr/>
              <a:t>124</a:t>
            </a:fld>
            <a:endParaRPr lang="en-US" altLang="en-US" sz="800" dirty="0" smtClean="0">
              <a:latin typeface="Calibri" panose="020F0502020204030204" pitchFamily="34" charset="0"/>
            </a:endParaRPr>
          </a:p>
        </p:txBody>
      </p:sp>
    </p:spTree>
    <p:extLst>
      <p:ext uri="{BB962C8B-B14F-4D97-AF65-F5344CB8AC3E}">
        <p14:creationId xmlns:p14="http://schemas.microsoft.com/office/powerpoint/2010/main" val="2790354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0" indent="0" defTabSz="457200" eaLnBrk="1" fontAlgn="auto" hangingPunct="1">
              <a:lnSpc>
                <a:spcPct val="100000"/>
              </a:lnSpc>
              <a:spcBef>
                <a:spcPts val="0"/>
              </a:spcBef>
              <a:spcAft>
                <a:spcPts val="0"/>
              </a:spcAft>
              <a:buSzTx/>
              <a:buFontTx/>
              <a:buNone/>
              <a:defRPr/>
            </a:pPr>
            <a:r>
              <a:rPr lang="en-US" b="1" dirty="0" smtClean="0"/>
              <a:t>What is our offer – Introducing Fusion – have three solution  categories: In-App Communications, Live Assist &amp; Fusion Self Service.</a:t>
            </a:r>
            <a:endParaRPr lang="en-US" dirty="0" smtClean="0"/>
          </a:p>
          <a:p>
            <a:pPr>
              <a:defRPr/>
            </a:pPr>
            <a:endParaRPr lang="en-US" dirty="0" smtClean="0"/>
          </a:p>
          <a:p>
            <a:pPr>
              <a:defRPr/>
            </a:pPr>
            <a:endParaRPr lang="en-US" dirty="0"/>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panose="020B0604020202020204" pitchFamily="34" charset="0"/>
              </a:defRPr>
            </a:lvl1pPr>
            <a:lvl2pPr marL="742950" indent="-285750" defTabSz="903288">
              <a:defRPr sz="2400">
                <a:solidFill>
                  <a:schemeClr val="tx1"/>
                </a:solidFill>
                <a:latin typeface="Arial" panose="020B0604020202020204" pitchFamily="34" charset="0"/>
              </a:defRPr>
            </a:lvl2pPr>
            <a:lvl3pPr marL="1143000" indent="-228600" defTabSz="903288">
              <a:defRPr sz="2400">
                <a:solidFill>
                  <a:schemeClr val="tx1"/>
                </a:solidFill>
                <a:latin typeface="Arial" panose="020B0604020202020204" pitchFamily="34" charset="0"/>
              </a:defRPr>
            </a:lvl3pPr>
            <a:lvl4pPr marL="1600200" indent="-228600" defTabSz="903288">
              <a:defRPr sz="2400">
                <a:solidFill>
                  <a:schemeClr val="tx1"/>
                </a:solidFill>
                <a:latin typeface="Arial" panose="020B0604020202020204" pitchFamily="34" charset="0"/>
              </a:defRPr>
            </a:lvl4pPr>
            <a:lvl5pPr marL="2057400" indent="-228600" defTabSz="903288">
              <a:defRPr sz="2400">
                <a:solidFill>
                  <a:schemeClr val="tx1"/>
                </a:solidFill>
                <a:latin typeface="Arial" panose="020B0604020202020204" pitchFamily="34" charset="0"/>
              </a:defRPr>
            </a:lvl5pPr>
            <a:lvl6pPr marL="2514600" indent="-228600" defTabSz="9032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032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032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03288" eaLnBrk="0" fontAlgn="base" hangingPunct="0">
              <a:spcBef>
                <a:spcPct val="0"/>
              </a:spcBef>
              <a:spcAft>
                <a:spcPct val="0"/>
              </a:spcAft>
              <a:defRPr sz="2400">
                <a:solidFill>
                  <a:schemeClr val="tx1"/>
                </a:solidFill>
                <a:latin typeface="Arial" panose="020B0604020202020204" pitchFamily="34" charset="0"/>
              </a:defRPr>
            </a:lvl9pPr>
          </a:lstStyle>
          <a:p>
            <a:fld id="{13B9DB64-6EB5-46A8-95F7-BBA52546E21C}" type="slidenum">
              <a:rPr lang="en-US" altLang="en-US" sz="800" smtClean="0">
                <a:latin typeface="Calibri" panose="020F0502020204030204" pitchFamily="34" charset="0"/>
              </a:rPr>
              <a:pPr/>
              <a:t>125</a:t>
            </a:fld>
            <a:endParaRPr lang="en-US" altLang="en-US" sz="800" dirty="0" smtClean="0">
              <a:latin typeface="Calibri" panose="020F0502020204030204" pitchFamily="34" charset="0"/>
            </a:endParaRPr>
          </a:p>
        </p:txBody>
      </p:sp>
    </p:spTree>
    <p:extLst>
      <p:ext uri="{BB962C8B-B14F-4D97-AF65-F5344CB8AC3E}">
        <p14:creationId xmlns:p14="http://schemas.microsoft.com/office/powerpoint/2010/main" val="27903544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lnSpc>
                <a:spcPct val="90000"/>
              </a:lnSpc>
              <a:spcBef>
                <a:spcPct val="50000"/>
              </a:spcBef>
              <a:buSzPct val="100000"/>
              <a:buChar char="•"/>
              <a:defRPr sz="1200">
                <a:solidFill>
                  <a:schemeClr val="tx1"/>
                </a:solidFill>
                <a:latin typeface="Arial" panose="020B0604020202020204" pitchFamily="34" charset="0"/>
              </a:defRPr>
            </a:lvl1pPr>
            <a:lvl2pPr marL="742950" indent="-285750" defTabSz="903288">
              <a:lnSpc>
                <a:spcPct val="90000"/>
              </a:lnSpc>
              <a:spcBef>
                <a:spcPct val="35000"/>
              </a:spcBef>
              <a:buSzPct val="100000"/>
              <a:buChar char="•"/>
              <a:defRPr sz="1200">
                <a:solidFill>
                  <a:schemeClr val="tx1"/>
                </a:solidFill>
                <a:latin typeface="Arial" panose="020B0604020202020204" pitchFamily="34" charset="0"/>
              </a:defRPr>
            </a:lvl2pPr>
            <a:lvl3pPr marL="1143000" indent="-228600" defTabSz="903288">
              <a:lnSpc>
                <a:spcPct val="90000"/>
              </a:lnSpc>
              <a:spcBef>
                <a:spcPct val="35000"/>
              </a:spcBef>
              <a:buSzPct val="100000"/>
              <a:buChar char="•"/>
              <a:defRPr sz="1200">
                <a:solidFill>
                  <a:schemeClr val="tx1"/>
                </a:solidFill>
                <a:latin typeface="Arial" panose="020B0604020202020204" pitchFamily="34" charset="0"/>
              </a:defRPr>
            </a:lvl3pPr>
            <a:lvl4pPr marL="1600200" indent="-228600" defTabSz="903288">
              <a:lnSpc>
                <a:spcPct val="90000"/>
              </a:lnSpc>
              <a:spcBef>
                <a:spcPct val="35000"/>
              </a:spcBef>
              <a:buSzPct val="100000"/>
              <a:buChar char="•"/>
              <a:defRPr sz="1200">
                <a:solidFill>
                  <a:schemeClr val="tx1"/>
                </a:solidFill>
                <a:latin typeface="Arial" panose="020B0604020202020204" pitchFamily="34" charset="0"/>
              </a:defRPr>
            </a:lvl4pPr>
            <a:lvl5pPr marL="2057400" indent="-228600" defTabSz="903288">
              <a:lnSpc>
                <a:spcPct val="90000"/>
              </a:lnSpc>
              <a:spcBef>
                <a:spcPct val="35000"/>
              </a:spcBef>
              <a:buSzPct val="100000"/>
              <a:buChar char="•"/>
              <a:defRPr sz="1200">
                <a:solidFill>
                  <a:schemeClr val="tx1"/>
                </a:solidFill>
                <a:latin typeface="Arial" panose="020B0604020202020204" pitchFamily="34" charset="0"/>
              </a:defRPr>
            </a:lvl5pPr>
            <a:lvl6pPr marL="2514600" indent="-228600" defTabSz="903288" eaLnBrk="0" fontAlgn="base" hangingPunct="0">
              <a:lnSpc>
                <a:spcPct val="90000"/>
              </a:lnSpc>
              <a:spcBef>
                <a:spcPct val="35000"/>
              </a:spcBef>
              <a:spcAft>
                <a:spcPct val="0"/>
              </a:spcAft>
              <a:buSzPct val="100000"/>
              <a:buChar char="•"/>
              <a:defRPr sz="1200">
                <a:solidFill>
                  <a:schemeClr val="tx1"/>
                </a:solidFill>
                <a:latin typeface="Arial" panose="020B0604020202020204" pitchFamily="34" charset="0"/>
              </a:defRPr>
            </a:lvl6pPr>
            <a:lvl7pPr marL="2971800" indent="-228600" defTabSz="903288" eaLnBrk="0" fontAlgn="base" hangingPunct="0">
              <a:lnSpc>
                <a:spcPct val="90000"/>
              </a:lnSpc>
              <a:spcBef>
                <a:spcPct val="35000"/>
              </a:spcBef>
              <a:spcAft>
                <a:spcPct val="0"/>
              </a:spcAft>
              <a:buSzPct val="100000"/>
              <a:buChar char="•"/>
              <a:defRPr sz="1200">
                <a:solidFill>
                  <a:schemeClr val="tx1"/>
                </a:solidFill>
                <a:latin typeface="Arial" panose="020B0604020202020204" pitchFamily="34" charset="0"/>
              </a:defRPr>
            </a:lvl7pPr>
            <a:lvl8pPr marL="3429000" indent="-228600" defTabSz="903288" eaLnBrk="0" fontAlgn="base" hangingPunct="0">
              <a:lnSpc>
                <a:spcPct val="90000"/>
              </a:lnSpc>
              <a:spcBef>
                <a:spcPct val="35000"/>
              </a:spcBef>
              <a:spcAft>
                <a:spcPct val="0"/>
              </a:spcAft>
              <a:buSzPct val="100000"/>
              <a:buChar char="•"/>
              <a:defRPr sz="1200">
                <a:solidFill>
                  <a:schemeClr val="tx1"/>
                </a:solidFill>
                <a:latin typeface="Arial" panose="020B0604020202020204" pitchFamily="34" charset="0"/>
              </a:defRPr>
            </a:lvl8pPr>
            <a:lvl9pPr marL="3886200" indent="-228600" defTabSz="903288" eaLnBrk="0" fontAlgn="base" hangingPunct="0">
              <a:lnSpc>
                <a:spcPct val="90000"/>
              </a:lnSpc>
              <a:spcBef>
                <a:spcPct val="35000"/>
              </a:spcBef>
              <a:spcAft>
                <a:spcPct val="0"/>
              </a:spcAft>
              <a:buSzPct val="100000"/>
              <a:buChar char="•"/>
              <a:defRPr sz="1200">
                <a:solidFill>
                  <a:schemeClr val="tx1"/>
                </a:solidFill>
                <a:latin typeface="Arial" panose="020B0604020202020204" pitchFamily="34" charset="0"/>
              </a:defRPr>
            </a:lvl9pPr>
          </a:lstStyle>
          <a:p>
            <a:pPr eaLnBrk="1" hangingPunct="1">
              <a:lnSpc>
                <a:spcPct val="100000"/>
              </a:lnSpc>
              <a:spcBef>
                <a:spcPct val="0"/>
              </a:spcBef>
              <a:buSzTx/>
              <a:buFontTx/>
              <a:buNone/>
            </a:pPr>
            <a:fld id="{A9A72530-DBB1-41DD-9614-26C574A79F93}" type="slidenum">
              <a:rPr lang="en-US" altLang="en-US" smtClean="0">
                <a:latin typeface="Calibri" panose="020F0502020204030204" pitchFamily="34" charset="0"/>
                <a:ea typeface="ＭＳ Ｐゴシック" panose="020B0600070205080204" pitchFamily="34" charset="-128"/>
              </a:rPr>
              <a:pPr eaLnBrk="1" hangingPunct="1">
                <a:lnSpc>
                  <a:spcPct val="100000"/>
                </a:lnSpc>
                <a:spcBef>
                  <a:spcPct val="0"/>
                </a:spcBef>
                <a:buSzTx/>
                <a:buFontTx/>
                <a:buNone/>
              </a:pPr>
              <a:t>129</a:t>
            </a:fld>
            <a:endParaRPr lang="en-US" altLang="en-US" dirty="0" smtClean="0">
              <a:latin typeface="Calibri" panose="020F0502020204030204" pitchFamily="34" charset="0"/>
              <a:ea typeface="ＭＳ Ｐゴシック" panose="020B0600070205080204" pitchFamily="34" charset="-128"/>
            </a:endParaRPr>
          </a:p>
        </p:txBody>
      </p:sp>
      <p:sp>
        <p:nvSpPr>
          <p:cNvPr id="184323" name="Rectangle 2"/>
          <p:cNvSpPr>
            <a:spLocks noGrp="1" noRot="1" noChangeAspect="1" noChangeArrowheads="1" noTextEdit="1"/>
          </p:cNvSpPr>
          <p:nvPr>
            <p:ph type="sldImg"/>
          </p:nvPr>
        </p:nvSpPr>
        <p:spPr>
          <a:solidFill>
            <a:srgbClr val="FFFFFF"/>
          </a:solidFill>
          <a:ln/>
        </p:spPr>
      </p:sp>
      <p:sp>
        <p:nvSpPr>
          <p:cNvPr id="184324" name="Rectangle 3"/>
          <p:cNvSpPr>
            <a:spLocks noGrp="1" noChangeArrowheads="1"/>
          </p:cNvSpPr>
          <p:nvPr>
            <p:ph type="body" idx="1"/>
          </p:nvPr>
        </p:nvSpPr>
        <p:spPr>
          <a:solidFill>
            <a:srgbClr val="FFFFFF"/>
          </a:solidFill>
          <a:ln>
            <a:solidFill>
              <a:srgbClr val="000000"/>
            </a:solidFill>
          </a:ln>
        </p:spPr>
        <p:txBody>
          <a:bodyPr lIns="92958" tIns="46479" rIns="92958" bIns="46479"/>
          <a:lstStyle/>
          <a:p>
            <a:pPr eaLnBrk="1" hangingPunct="1"/>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5947570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mn-lt"/>
            </a:endParaRPr>
          </a:p>
        </p:txBody>
      </p:sp>
      <p:sp>
        <p:nvSpPr>
          <p:cNvPr id="4" name="Slide Number Placeholder 3"/>
          <p:cNvSpPr>
            <a:spLocks noGrp="1"/>
          </p:cNvSpPr>
          <p:nvPr>
            <p:ph type="sldNum" sz="quarter" idx="10"/>
          </p:nvPr>
        </p:nvSpPr>
        <p:spPr/>
        <p:txBody>
          <a:bodyPr/>
          <a:lstStyle/>
          <a:p>
            <a:fld id="{2D8E6CEC-E8B8-46C6-9B08-27BD92B2ED86}" type="slidenum">
              <a:rPr lang="en-US" smtClean="0">
                <a:solidFill>
                  <a:prstClr val="black"/>
                </a:solidFill>
                <a:latin typeface="Calibri"/>
              </a:rPr>
              <a:pPr/>
              <a:t>138</a:t>
            </a:fld>
            <a:endParaRPr lang="en-US" dirty="0">
              <a:solidFill>
                <a:prstClr val="black"/>
              </a:solidFill>
              <a:latin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Rot="1" noChangeAspect="1" noChangeArrowheads="1" noTextEdit="1"/>
          </p:cNvSpPr>
          <p:nvPr>
            <p:ph type="sldImg"/>
          </p:nvPr>
        </p:nvSpPr>
        <p:spPr>
          <a:ln/>
        </p:spPr>
      </p:sp>
      <p:sp>
        <p:nvSpPr>
          <p:cNvPr id="327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414663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Apple</a:t>
            </a:r>
            <a:endParaRPr lang="en-US" dirty="0"/>
          </a:p>
        </p:txBody>
      </p:sp>
      <p:sp>
        <p:nvSpPr>
          <p:cNvPr id="4" name="Slide Number Placeholder 3"/>
          <p:cNvSpPr>
            <a:spLocks noGrp="1"/>
          </p:cNvSpPr>
          <p:nvPr>
            <p:ph type="sldNum" sz="quarter" idx="10"/>
          </p:nvPr>
        </p:nvSpPr>
        <p:spPr/>
        <p:txBody>
          <a:bodyPr/>
          <a:lstStyle/>
          <a:p>
            <a:fld id="{D53A1567-0E94-4917-90D4-56426785DA60}" type="slidenum">
              <a:rPr lang="en-US" smtClean="0"/>
              <a:t>8</a:t>
            </a:fld>
            <a:endParaRPr lang="en-US"/>
          </a:p>
        </p:txBody>
      </p:sp>
    </p:spTree>
    <p:extLst>
      <p:ext uri="{BB962C8B-B14F-4D97-AF65-F5344CB8AC3E}">
        <p14:creationId xmlns:p14="http://schemas.microsoft.com/office/powerpoint/2010/main" val="3756239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3A1567-0E94-4917-90D4-56426785DA6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756239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3A1567-0E94-4917-90D4-56426785DA60}"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756239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Oracle</a:t>
            </a:r>
            <a:endParaRPr lang="en-US" dirty="0"/>
          </a:p>
        </p:txBody>
      </p:sp>
      <p:sp>
        <p:nvSpPr>
          <p:cNvPr id="4" name="Slide Number Placeholder 3"/>
          <p:cNvSpPr>
            <a:spLocks noGrp="1"/>
          </p:cNvSpPr>
          <p:nvPr>
            <p:ph type="sldNum" sz="quarter" idx="10"/>
          </p:nvPr>
        </p:nvSpPr>
        <p:spPr/>
        <p:txBody>
          <a:bodyPr/>
          <a:lstStyle/>
          <a:p>
            <a:fld id="{D53A1567-0E94-4917-90D4-56426785DA60}" type="slidenum">
              <a:rPr lang="en-US" smtClean="0"/>
              <a:t>11</a:t>
            </a:fld>
            <a:endParaRPr lang="en-US"/>
          </a:p>
        </p:txBody>
      </p:sp>
    </p:spTree>
    <p:extLst>
      <p:ext uri="{BB962C8B-B14F-4D97-AF65-F5344CB8AC3E}">
        <p14:creationId xmlns:p14="http://schemas.microsoft.com/office/powerpoint/2010/main" val="3756239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r>
              <a:rPr lang="en-US" b="1" dirty="0"/>
              <a:t>Use Case:</a:t>
            </a:r>
            <a:r>
              <a:rPr lang="en-US" dirty="0"/>
              <a:t> The concept is similar to what we did for </a:t>
            </a:r>
            <a:r>
              <a:rPr lang="en-US" dirty="0" smtClean="0"/>
              <a:t>private banking</a:t>
            </a:r>
            <a:r>
              <a:rPr lang="en-US" dirty="0"/>
              <a:t>….difference is that instead of High Net Worth clients talking to FA, we have Prisoners sitting in a kiosk in the Jail, are video conferenced with an attorney at a scheduled </a:t>
            </a:r>
            <a:r>
              <a:rPr lang="en-US" dirty="0" err="1"/>
              <a:t>appt</a:t>
            </a:r>
            <a:r>
              <a:rPr lang="en-US" dirty="0"/>
              <a:t> time. The Attorney may video/voice conference other Parole officers and can share documents &amp; evidence (e.g. Theft Video etc.) with the parties,  co-browse during the session and possibly get a signature on a legal document. This saves the Attorney from physically going to the Jail for appointments. </a:t>
            </a:r>
          </a:p>
        </p:txBody>
      </p:sp>
      <p:sp>
        <p:nvSpPr>
          <p:cNvPr id="4" name="Slide Number Placeholder 3"/>
          <p:cNvSpPr>
            <a:spLocks noGrp="1"/>
          </p:cNvSpPr>
          <p:nvPr>
            <p:ph type="sldNum" sz="quarter" idx="10"/>
          </p:nvPr>
        </p:nvSpPr>
        <p:spPr/>
        <p:txBody>
          <a:bodyPr/>
          <a:lstStyle/>
          <a:p>
            <a:fld id="{33B6A633-41E3-497B-9F0A-D8D41841721B}" type="slidenum">
              <a:rPr lang="en-US" smtClean="0"/>
              <a:pPr/>
              <a:t>12</a:t>
            </a:fld>
            <a:endParaRPr lang="en-US"/>
          </a:p>
        </p:txBody>
      </p:sp>
    </p:spTree>
    <p:extLst>
      <p:ext uri="{BB962C8B-B14F-4D97-AF65-F5344CB8AC3E}">
        <p14:creationId xmlns:p14="http://schemas.microsoft.com/office/powerpoint/2010/main" val="25772893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youtube.com/watch?v=Rx-HiAfqfUY"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4236792"/>
            <a:ext cx="3886200" cy="450697"/>
          </a:xfrm>
        </p:spPr>
        <p:txBody>
          <a:bodyPr anchor="b">
            <a:normAutofit/>
          </a:bodyPr>
          <a:lstStyle>
            <a:lvl1pPr marL="0" indent="0">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63462" y="4888706"/>
            <a:ext cx="3898938" cy="273844"/>
          </a:xfrm>
          <a:prstGeom prst="rect">
            <a:avLst/>
          </a:prstGeom>
        </p:spPr>
        <p:txBody>
          <a:bodyPr/>
          <a:lstStyle>
            <a:lvl1pPr>
              <a:defRPr sz="900">
                <a:solidFill>
                  <a:schemeClr val="bg1">
                    <a:lumMod val="65000"/>
                  </a:schemeClr>
                </a:solidFill>
              </a:defRPr>
            </a:lvl1pPr>
          </a:lstStyle>
          <a:p>
            <a:r>
              <a:rPr lang="en-US" smtClean="0"/>
              <a:t>CaféX Communications Confidential © 2015 – All Rights Reserved. </a:t>
            </a:r>
            <a:endParaRPr lang="en-US" dirty="0"/>
          </a:p>
        </p:txBody>
      </p:sp>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99408"/>
            <a:ext cx="9144000" cy="3337385"/>
          </a:xfrm>
          <a:prstGeom prst="rect">
            <a:avLst/>
          </a:prstGeom>
        </p:spPr>
      </p:pic>
      <p:sp>
        <p:nvSpPr>
          <p:cNvPr id="8" name="Rectangle 7"/>
          <p:cNvSpPr/>
          <p:nvPr userDrawn="1"/>
        </p:nvSpPr>
        <p:spPr>
          <a:xfrm>
            <a:off x="0" y="899408"/>
            <a:ext cx="9144000" cy="3337385"/>
          </a:xfrm>
          <a:prstGeom prst="rect">
            <a:avLst/>
          </a:prstGeom>
          <a:solidFill>
            <a:schemeClr val="tx2">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hlinkClick r:id="rId3"/>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31172" y="209550"/>
            <a:ext cx="514009" cy="514009"/>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52401" y="209550"/>
            <a:ext cx="1066800" cy="555859"/>
          </a:xfrm>
          <a:prstGeom prst="rect">
            <a:avLst/>
          </a:prstGeom>
        </p:spPr>
      </p:pic>
      <p:sp>
        <p:nvSpPr>
          <p:cNvPr id="16" name="Title 15"/>
          <p:cNvSpPr>
            <a:spLocks noGrp="1"/>
          </p:cNvSpPr>
          <p:nvPr>
            <p:ph type="title"/>
          </p:nvPr>
        </p:nvSpPr>
        <p:spPr>
          <a:xfrm>
            <a:off x="685800" y="1962150"/>
            <a:ext cx="7645371" cy="1066800"/>
          </a:xfrm>
        </p:spPr>
        <p:txBody>
          <a:bodyPr/>
          <a:lstStyle>
            <a:lvl1pPr>
              <a:defRPr sz="4000" b="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9193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970358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3" y="2485"/>
            <a:ext cx="9144003" cy="5143500"/>
          </a:xfrm>
          <a:prstGeom prst="rect">
            <a:avLst/>
          </a:prstGeom>
          <a:gradFill flip="none" rotWithShape="1">
            <a:gsLst>
              <a:gs pos="20000">
                <a:srgbClr val="5C94C3">
                  <a:alpha val="72000"/>
                </a:srgbClr>
              </a:gs>
              <a:gs pos="55000">
                <a:srgbClr val="5C94C3">
                  <a:alpha val="50000"/>
                </a:srgbClr>
              </a:gs>
              <a:gs pos="100000">
                <a:srgbClr val="5C94C3"/>
              </a:gs>
            </a:gsLst>
            <a:lin ang="264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Rounded Rectangle 13"/>
          <p:cNvSpPr/>
          <p:nvPr userDrawn="1"/>
        </p:nvSpPr>
        <p:spPr>
          <a:xfrm>
            <a:off x="8322586" y="3362961"/>
            <a:ext cx="1339614" cy="1343078"/>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3" name="Chord 32"/>
          <p:cNvSpPr/>
          <p:nvPr userDrawn="1"/>
        </p:nvSpPr>
        <p:spPr>
          <a:xfrm rot="5400000">
            <a:off x="7156092" y="3896851"/>
            <a:ext cx="1892439" cy="1892439"/>
          </a:xfrm>
          <a:prstGeom prst="chord">
            <a:avLst>
              <a:gd name="adj1" fmla="val 4208907"/>
              <a:gd name="adj2" fmla="val 17465457"/>
            </a:avLst>
          </a:prstGeom>
          <a:gradFill flip="none" rotWithShape="1">
            <a:gsLst>
              <a:gs pos="0">
                <a:schemeClr val="bg1">
                  <a:alpha val="20000"/>
                </a:schemeClr>
              </a:gs>
              <a:gs pos="100000">
                <a:schemeClr val="bg1">
                  <a:alpha val="1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2" name="TextBox 21"/>
          <p:cNvSpPr txBox="1"/>
          <p:nvPr userDrawn="1"/>
        </p:nvSpPr>
        <p:spPr>
          <a:xfrm>
            <a:off x="7132860" y="4757996"/>
            <a:ext cx="1936761" cy="369332"/>
          </a:xfrm>
          <a:prstGeom prst="rect">
            <a:avLst/>
          </a:prstGeom>
          <a:noFill/>
        </p:spPr>
        <p:txBody>
          <a:bodyPr wrap="square" rtlCol="0">
            <a:spAutoFit/>
          </a:bodyPr>
          <a:lstStyle/>
          <a:p>
            <a:pPr algn="ctr" defTabSz="457200"/>
            <a:r>
              <a:rPr lang="en-US" u="sng" dirty="0">
                <a:solidFill>
                  <a:prstClr val="white"/>
                </a:solidFill>
              </a:rPr>
              <a:t>www.cafex.com</a:t>
            </a:r>
          </a:p>
        </p:txBody>
      </p:sp>
      <p:sp>
        <p:nvSpPr>
          <p:cNvPr id="34" name="Chord 33"/>
          <p:cNvSpPr/>
          <p:nvPr userDrawn="1"/>
        </p:nvSpPr>
        <p:spPr>
          <a:xfrm rot="10800000">
            <a:off x="-1579397" y="1501028"/>
            <a:ext cx="3846286" cy="3846286"/>
          </a:xfrm>
          <a:prstGeom prst="chord">
            <a:avLst>
              <a:gd name="adj1" fmla="val 4768156"/>
              <a:gd name="adj2" fmla="val 1684019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5" name="Rounded Rectangle 34"/>
          <p:cNvSpPr/>
          <p:nvPr userDrawn="1"/>
        </p:nvSpPr>
        <p:spPr>
          <a:xfrm rot="10800000">
            <a:off x="992868" y="2915500"/>
            <a:ext cx="1531836" cy="1491444"/>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Rounded Rectangle 35"/>
          <p:cNvSpPr/>
          <p:nvPr userDrawn="1"/>
        </p:nvSpPr>
        <p:spPr>
          <a:xfrm>
            <a:off x="-745274" y="3594827"/>
            <a:ext cx="1729740" cy="1710454"/>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8" name="Rounded Rectangle 37"/>
          <p:cNvSpPr/>
          <p:nvPr userDrawn="1"/>
        </p:nvSpPr>
        <p:spPr>
          <a:xfrm>
            <a:off x="-63500" y="2915501"/>
            <a:ext cx="1380957" cy="1358651"/>
          </a:xfrm>
          <a:prstGeom prst="roundRect">
            <a:avLst>
              <a:gd name="adj" fmla="val 50000"/>
            </a:avLst>
          </a:prstGeom>
          <a:solidFill>
            <a:srgbClr val="5C94C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400" y="154690"/>
            <a:ext cx="3376410" cy="3322819"/>
          </a:xfrm>
          <a:prstGeom prst="ellipse">
            <a:avLst/>
          </a:prstGeom>
          <a:ln>
            <a:noFill/>
          </a:ln>
          <a:effectLst>
            <a:softEdge rad="63500"/>
          </a:effectLst>
        </p:spPr>
      </p:pic>
      <p:sp>
        <p:nvSpPr>
          <p:cNvPr id="2" name="Title 1"/>
          <p:cNvSpPr>
            <a:spLocks noGrp="1"/>
          </p:cNvSpPr>
          <p:nvPr>
            <p:ph type="ctrTitle"/>
          </p:nvPr>
        </p:nvSpPr>
        <p:spPr>
          <a:xfrm>
            <a:off x="1432594" y="2574235"/>
            <a:ext cx="7689635" cy="733684"/>
          </a:xfrm>
        </p:spPr>
        <p:txBody>
          <a:bodyPr anchor="ctr"/>
          <a:lstStyle>
            <a:lvl1pPr algn="r">
              <a:lnSpc>
                <a:spcPct val="80000"/>
              </a:lnSpc>
              <a:defRPr sz="4800" b="1">
                <a:solidFill>
                  <a:srgbClr val="FFFFFF"/>
                </a:solidFill>
                <a:effectLst>
                  <a:outerShdw blurRad="50800" dist="38100" dir="2700000" algn="tl" rotWithShape="0">
                    <a:prstClr val="black">
                      <a:alpha val="40000"/>
                    </a:prst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293109" y="3307920"/>
            <a:ext cx="5850891" cy="521745"/>
          </a:xfrm>
        </p:spPr>
        <p:txBody>
          <a:bodyPr anchor="t">
            <a:normAutofit/>
          </a:bodyPr>
          <a:lstStyle>
            <a:lvl1pPr marL="0" indent="0" algn="r">
              <a:lnSpc>
                <a:spcPct val="80000"/>
              </a:lnSpc>
              <a:buNone/>
              <a:defRPr sz="2800" i="1">
                <a:solidFill>
                  <a:srgbClr val="FFFFFF"/>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30" name="Chord 29"/>
          <p:cNvSpPr/>
          <p:nvPr userDrawn="1"/>
        </p:nvSpPr>
        <p:spPr>
          <a:xfrm rot="17538541">
            <a:off x="6178218" y="-754889"/>
            <a:ext cx="2907110" cy="2950869"/>
          </a:xfrm>
          <a:prstGeom prst="chord">
            <a:avLst>
              <a:gd name="adj1" fmla="val 2301498"/>
              <a:gd name="adj2" fmla="val 1658321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79586" y="124051"/>
            <a:ext cx="2392257" cy="1246492"/>
          </a:xfrm>
          <a:prstGeom prst="rect">
            <a:avLst/>
          </a:prstGeom>
        </p:spPr>
      </p:pic>
    </p:spTree>
    <p:extLst>
      <p:ext uri="{BB962C8B-B14F-4D97-AF65-F5344CB8AC3E}">
        <p14:creationId xmlns:p14="http://schemas.microsoft.com/office/powerpoint/2010/main" val="418735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Footer Placeholder 3"/>
          <p:cNvSpPr>
            <a:spLocks noGrp="1"/>
          </p:cNvSpPr>
          <p:nvPr>
            <p:ph type="ftr" sz="quarter" idx="11"/>
          </p:nvPr>
        </p:nvSpPr>
        <p:spPr>
          <a:xfrm>
            <a:off x="107629" y="4876119"/>
            <a:ext cx="3898938" cy="273844"/>
          </a:xfrm>
          <a:prstGeom prst="rect">
            <a:avLst/>
          </a:prstGeom>
        </p:spPr>
        <p:txBody>
          <a:bodyPr/>
          <a:lstStyle>
            <a:lvl1pPr>
              <a:defRPr sz="900">
                <a:solidFill>
                  <a:schemeClr val="bg1">
                    <a:lumMod val="65000"/>
                  </a:schemeClr>
                </a:solidFill>
              </a:defRPr>
            </a:lvl1pPr>
          </a:lstStyle>
          <a:p>
            <a:r>
              <a:rPr lang="en-US" smtClean="0"/>
              <a:t>CaféX Communications Confidential © 2015 – All Rights Reserved. </a:t>
            </a:r>
            <a:endParaRPr lang="en-US" dirty="0"/>
          </a:p>
        </p:txBody>
      </p:sp>
      <p:sp>
        <p:nvSpPr>
          <p:cNvPr id="17" name="Slide Number Placeholder 4"/>
          <p:cNvSpPr>
            <a:spLocks noGrp="1"/>
          </p:cNvSpPr>
          <p:nvPr>
            <p:ph type="sldNum" sz="quarter" idx="12"/>
          </p:nvPr>
        </p:nvSpPr>
        <p:spPr>
          <a:xfrm>
            <a:off x="7014842" y="4876119"/>
            <a:ext cx="2133600" cy="273844"/>
          </a:xfrm>
          <a:prstGeom prst="rect">
            <a:avLst/>
          </a:prstGeom>
        </p:spPr>
        <p:txBody>
          <a:bodyPr/>
          <a:lstStyle>
            <a:lvl1pPr algn="r">
              <a:defRPr sz="900">
                <a:solidFill>
                  <a:schemeClr val="bg1">
                    <a:lumMod val="65000"/>
                  </a:schemeClr>
                </a:solidFill>
              </a:defRPr>
            </a:lvl1pPr>
          </a:lstStyle>
          <a:p>
            <a:fld id="{0431C951-9D62-474D-B35D-66AB940D3B2F}" type="slidenum">
              <a:rPr lang="en-US" smtClean="0"/>
              <a:pPr/>
              <a:t>‹#›</a:t>
            </a:fld>
            <a:endParaRPr lang="en-US" dirty="0"/>
          </a:p>
        </p:txBody>
      </p:sp>
      <p:sp>
        <p:nvSpPr>
          <p:cNvPr id="2" name="Title 1"/>
          <p:cNvSpPr>
            <a:spLocks noGrp="1"/>
          </p:cNvSpPr>
          <p:nvPr>
            <p:ph type="title"/>
          </p:nvPr>
        </p:nvSpPr>
        <p:spPr>
          <a:xfrm>
            <a:off x="1630787" y="149837"/>
            <a:ext cx="7276584" cy="566375"/>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1" y="209550"/>
            <a:ext cx="1066800" cy="555859"/>
          </a:xfrm>
          <a:prstGeom prst="rect">
            <a:avLst/>
          </a:prstGeom>
        </p:spPr>
      </p:pic>
    </p:spTree>
    <p:extLst>
      <p:ext uri="{BB962C8B-B14F-4D97-AF65-F5344CB8AC3E}">
        <p14:creationId xmlns:p14="http://schemas.microsoft.com/office/powerpoint/2010/main" val="423486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7" name="Footer Placeholder 3"/>
          <p:cNvSpPr>
            <a:spLocks noGrp="1"/>
          </p:cNvSpPr>
          <p:nvPr>
            <p:ph type="ftr" sz="quarter" idx="11"/>
          </p:nvPr>
        </p:nvSpPr>
        <p:spPr>
          <a:xfrm>
            <a:off x="107629" y="4876119"/>
            <a:ext cx="3898938" cy="273844"/>
          </a:xfrm>
          <a:prstGeom prst="rect">
            <a:avLst/>
          </a:prstGeom>
        </p:spPr>
        <p:txBody>
          <a:bodyPr/>
          <a:lstStyle>
            <a:lvl1pPr>
              <a:defRPr sz="900">
                <a:solidFill>
                  <a:schemeClr val="bg1">
                    <a:lumMod val="65000"/>
                  </a:schemeClr>
                </a:solidFill>
              </a:defRPr>
            </a:lvl1pPr>
          </a:lstStyle>
          <a:p>
            <a:r>
              <a:rPr lang="en-US" smtClean="0"/>
              <a:t>CaféX Communications Confidential © 2015 – All Rights Reserved. </a:t>
            </a:r>
            <a:endParaRPr lang="en-US" dirty="0"/>
          </a:p>
        </p:txBody>
      </p:sp>
      <p:sp>
        <p:nvSpPr>
          <p:cNvPr id="28" name="Slide Number Placeholder 4"/>
          <p:cNvSpPr>
            <a:spLocks noGrp="1"/>
          </p:cNvSpPr>
          <p:nvPr>
            <p:ph type="sldNum" sz="quarter" idx="12"/>
          </p:nvPr>
        </p:nvSpPr>
        <p:spPr>
          <a:xfrm>
            <a:off x="7014842" y="4876119"/>
            <a:ext cx="2133600" cy="273844"/>
          </a:xfrm>
          <a:prstGeom prst="rect">
            <a:avLst/>
          </a:prstGeom>
        </p:spPr>
        <p:txBody>
          <a:bodyPr/>
          <a:lstStyle>
            <a:lvl1pPr algn="r">
              <a:defRPr sz="900">
                <a:solidFill>
                  <a:schemeClr val="bg1">
                    <a:lumMod val="65000"/>
                  </a:schemeClr>
                </a:solidFill>
              </a:defRPr>
            </a:lvl1pPr>
          </a:lstStyle>
          <a:p>
            <a:fld id="{0431C951-9D62-474D-B35D-66AB940D3B2F}" type="slidenum">
              <a:rPr lang="en-US" smtClean="0"/>
              <a:pPr/>
              <a:t>‹#›</a:t>
            </a:fld>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1" y="209550"/>
            <a:ext cx="1066800" cy="555859"/>
          </a:xfrm>
          <a:prstGeom prst="rect">
            <a:avLst/>
          </a:prstGeom>
        </p:spPr>
      </p:pic>
    </p:spTree>
    <p:extLst>
      <p:ext uri="{BB962C8B-B14F-4D97-AF65-F5344CB8AC3E}">
        <p14:creationId xmlns:p14="http://schemas.microsoft.com/office/powerpoint/2010/main" val="418514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8" name="Footer Placeholder 3"/>
          <p:cNvSpPr>
            <a:spLocks noGrp="1"/>
          </p:cNvSpPr>
          <p:nvPr>
            <p:ph type="ftr" sz="quarter" idx="11"/>
          </p:nvPr>
        </p:nvSpPr>
        <p:spPr>
          <a:xfrm>
            <a:off x="107629" y="4876119"/>
            <a:ext cx="3898938" cy="273844"/>
          </a:xfrm>
          <a:prstGeom prst="rect">
            <a:avLst/>
          </a:prstGeom>
        </p:spPr>
        <p:txBody>
          <a:bodyPr/>
          <a:lstStyle>
            <a:lvl1pPr>
              <a:defRPr sz="900">
                <a:solidFill>
                  <a:schemeClr val="bg1">
                    <a:lumMod val="65000"/>
                  </a:schemeClr>
                </a:solidFill>
              </a:defRPr>
            </a:lvl1pPr>
          </a:lstStyle>
          <a:p>
            <a:r>
              <a:rPr lang="en-US" smtClean="0"/>
              <a:t>CaféX Communications Confidential © 2015 – All Rights Reserved. </a:t>
            </a:r>
            <a:endParaRPr lang="en-US" dirty="0"/>
          </a:p>
        </p:txBody>
      </p:sp>
      <p:sp>
        <p:nvSpPr>
          <p:cNvPr id="19" name="Slide Number Placeholder 4"/>
          <p:cNvSpPr>
            <a:spLocks noGrp="1"/>
          </p:cNvSpPr>
          <p:nvPr>
            <p:ph type="sldNum" sz="quarter" idx="12"/>
          </p:nvPr>
        </p:nvSpPr>
        <p:spPr>
          <a:xfrm>
            <a:off x="7014842" y="4876119"/>
            <a:ext cx="2133600" cy="273844"/>
          </a:xfrm>
          <a:prstGeom prst="rect">
            <a:avLst/>
          </a:prstGeom>
        </p:spPr>
        <p:txBody>
          <a:bodyPr/>
          <a:lstStyle>
            <a:lvl1pPr algn="r">
              <a:defRPr sz="900">
                <a:solidFill>
                  <a:schemeClr val="bg1">
                    <a:lumMod val="65000"/>
                  </a:schemeClr>
                </a:solidFill>
              </a:defRPr>
            </a:lvl1pPr>
          </a:lstStyle>
          <a:p>
            <a:fld id="{0431C951-9D62-474D-B35D-66AB940D3B2F}" type="slidenum">
              <a:rPr lang="en-US" smtClean="0"/>
              <a:pPr/>
              <a:t>‹#›</a:t>
            </a:fld>
            <a:endParaRPr lang="en-US" dirty="0"/>
          </a:p>
        </p:txBody>
      </p:sp>
      <p:sp>
        <p:nvSpPr>
          <p:cNvPr id="2" name="Title 1"/>
          <p:cNvSpPr>
            <a:spLocks noGrp="1"/>
          </p:cNvSpPr>
          <p:nvPr>
            <p:ph type="title"/>
          </p:nvPr>
        </p:nvSpPr>
        <p:spPr>
          <a:xfrm>
            <a:off x="1581728" y="205980"/>
            <a:ext cx="7105073" cy="50744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1" y="209550"/>
            <a:ext cx="1066800" cy="555859"/>
          </a:xfrm>
          <a:prstGeom prst="rect">
            <a:avLst/>
          </a:prstGeom>
        </p:spPr>
      </p:pic>
    </p:spTree>
    <p:extLst>
      <p:ext uri="{BB962C8B-B14F-4D97-AF65-F5344CB8AC3E}">
        <p14:creationId xmlns:p14="http://schemas.microsoft.com/office/powerpoint/2010/main" val="28760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1" y="209550"/>
            <a:ext cx="1066800" cy="555859"/>
          </a:xfrm>
          <a:prstGeom prst="rect">
            <a:avLst/>
          </a:prstGeom>
        </p:spPr>
      </p:pic>
      <p:sp>
        <p:nvSpPr>
          <p:cNvPr id="14" name="Footer Placeholder 3"/>
          <p:cNvSpPr>
            <a:spLocks noGrp="1"/>
          </p:cNvSpPr>
          <p:nvPr>
            <p:ph type="ftr" sz="quarter" idx="11"/>
          </p:nvPr>
        </p:nvSpPr>
        <p:spPr>
          <a:xfrm>
            <a:off x="107629" y="4876119"/>
            <a:ext cx="3898938" cy="273844"/>
          </a:xfrm>
          <a:prstGeom prst="rect">
            <a:avLst/>
          </a:prstGeom>
        </p:spPr>
        <p:txBody>
          <a:bodyPr/>
          <a:lstStyle>
            <a:lvl1pPr>
              <a:defRPr sz="900">
                <a:solidFill>
                  <a:schemeClr val="bg1">
                    <a:lumMod val="65000"/>
                  </a:schemeClr>
                </a:solidFill>
              </a:defRPr>
            </a:lvl1pPr>
          </a:lstStyle>
          <a:p>
            <a:r>
              <a:rPr lang="en-US" smtClean="0"/>
              <a:t>CaféX Communications Confidential © 2015 – All Rights Reserved. </a:t>
            </a:r>
            <a:endParaRPr lang="en-US" dirty="0"/>
          </a:p>
        </p:txBody>
      </p:sp>
      <p:sp>
        <p:nvSpPr>
          <p:cNvPr id="15" name="Slide Number Placeholder 4"/>
          <p:cNvSpPr>
            <a:spLocks noGrp="1"/>
          </p:cNvSpPr>
          <p:nvPr>
            <p:ph type="sldNum" sz="quarter" idx="12"/>
          </p:nvPr>
        </p:nvSpPr>
        <p:spPr>
          <a:xfrm>
            <a:off x="7014842" y="4876119"/>
            <a:ext cx="2133600" cy="273844"/>
          </a:xfrm>
          <a:prstGeom prst="rect">
            <a:avLst/>
          </a:prstGeom>
        </p:spPr>
        <p:txBody>
          <a:bodyPr/>
          <a:lstStyle>
            <a:lvl1pPr algn="r">
              <a:defRPr sz="900">
                <a:solidFill>
                  <a:schemeClr val="bg1">
                    <a:lumMod val="65000"/>
                  </a:schemeClr>
                </a:solidFill>
              </a:defRPr>
            </a:lvl1pPr>
          </a:lstStyle>
          <a:p>
            <a:fld id="{0431C951-9D62-474D-B35D-66AB940D3B2F}" type="slidenum">
              <a:rPr lang="en-US" smtClean="0"/>
              <a:pPr/>
              <a:t>‹#›</a:t>
            </a:fld>
            <a:endParaRPr lang="en-US" dirty="0"/>
          </a:p>
        </p:txBody>
      </p:sp>
    </p:spTree>
    <p:extLst>
      <p:ext uri="{BB962C8B-B14F-4D97-AF65-F5344CB8AC3E}">
        <p14:creationId xmlns:p14="http://schemas.microsoft.com/office/powerpoint/2010/main" val="63890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1" y="209550"/>
            <a:ext cx="1066800" cy="555859"/>
          </a:xfrm>
          <a:prstGeom prst="rect">
            <a:avLst/>
          </a:prstGeom>
        </p:spPr>
      </p:pic>
      <p:sp>
        <p:nvSpPr>
          <p:cNvPr id="14" name="Footer Placeholder 3"/>
          <p:cNvSpPr>
            <a:spLocks noGrp="1"/>
          </p:cNvSpPr>
          <p:nvPr>
            <p:ph type="ftr" sz="quarter" idx="11"/>
          </p:nvPr>
        </p:nvSpPr>
        <p:spPr>
          <a:xfrm>
            <a:off x="107629" y="4876119"/>
            <a:ext cx="3898938" cy="273844"/>
          </a:xfrm>
          <a:prstGeom prst="rect">
            <a:avLst/>
          </a:prstGeom>
        </p:spPr>
        <p:txBody>
          <a:bodyPr/>
          <a:lstStyle>
            <a:lvl1pPr>
              <a:defRPr sz="900">
                <a:solidFill>
                  <a:schemeClr val="bg1">
                    <a:lumMod val="65000"/>
                  </a:schemeClr>
                </a:solidFill>
              </a:defRPr>
            </a:lvl1pPr>
          </a:lstStyle>
          <a:p>
            <a:r>
              <a:rPr lang="en-US" smtClean="0"/>
              <a:t>CaféX Communications Confidential © 2015 – All Rights Reserved. </a:t>
            </a:r>
            <a:endParaRPr lang="en-US" dirty="0"/>
          </a:p>
        </p:txBody>
      </p:sp>
      <p:sp>
        <p:nvSpPr>
          <p:cNvPr id="15" name="Slide Number Placeholder 4"/>
          <p:cNvSpPr>
            <a:spLocks noGrp="1"/>
          </p:cNvSpPr>
          <p:nvPr>
            <p:ph type="sldNum" sz="quarter" idx="12"/>
          </p:nvPr>
        </p:nvSpPr>
        <p:spPr>
          <a:xfrm>
            <a:off x="7014842" y="4876119"/>
            <a:ext cx="2133600" cy="273844"/>
          </a:xfrm>
          <a:prstGeom prst="rect">
            <a:avLst/>
          </a:prstGeom>
        </p:spPr>
        <p:txBody>
          <a:bodyPr/>
          <a:lstStyle>
            <a:lvl1pPr algn="r">
              <a:defRPr sz="900">
                <a:solidFill>
                  <a:schemeClr val="bg1">
                    <a:lumMod val="65000"/>
                  </a:schemeClr>
                </a:solidFill>
              </a:defRPr>
            </a:lvl1pPr>
          </a:lstStyle>
          <a:p>
            <a:fld id="{0431C951-9D62-474D-B35D-66AB940D3B2F}" type="slidenum">
              <a:rPr lang="en-US" smtClean="0"/>
              <a:pPr/>
              <a:t>‹#›</a:t>
            </a:fld>
            <a:endParaRPr lang="en-US" dirty="0"/>
          </a:p>
        </p:txBody>
      </p:sp>
    </p:spTree>
    <p:extLst>
      <p:ext uri="{BB962C8B-B14F-4D97-AF65-F5344CB8AC3E}">
        <p14:creationId xmlns:p14="http://schemas.microsoft.com/office/powerpoint/2010/main" val="81396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Rectangle 5"/>
          <p:cNvSpPr/>
          <p:nvPr userDrawn="1"/>
        </p:nvSpPr>
        <p:spPr>
          <a:xfrm>
            <a:off x="-15120" y="2485"/>
            <a:ext cx="9171215" cy="5143500"/>
          </a:xfrm>
          <a:prstGeom prst="rect">
            <a:avLst/>
          </a:prstGeom>
          <a:gradFill flip="none" rotWithShape="1">
            <a:gsLst>
              <a:gs pos="20000">
                <a:srgbClr val="5C94C3">
                  <a:alpha val="72000"/>
                </a:srgbClr>
              </a:gs>
              <a:gs pos="55000">
                <a:srgbClr val="5C94C3">
                  <a:alpha val="50000"/>
                </a:srgbClr>
              </a:gs>
              <a:gs pos="100000">
                <a:srgbClr val="5C94C3"/>
              </a:gs>
            </a:gsLst>
            <a:lin ang="264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Rounded Rectangle 6"/>
          <p:cNvSpPr/>
          <p:nvPr userDrawn="1"/>
        </p:nvSpPr>
        <p:spPr>
          <a:xfrm>
            <a:off x="-772606" y="501780"/>
            <a:ext cx="5373334" cy="5313424"/>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ounded Rectangle 7"/>
          <p:cNvSpPr/>
          <p:nvPr userDrawn="1"/>
        </p:nvSpPr>
        <p:spPr>
          <a:xfrm rot="10800000">
            <a:off x="1736827" y="-322156"/>
            <a:ext cx="2021611" cy="196830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ounded Rectangle 8"/>
          <p:cNvSpPr/>
          <p:nvPr userDrawn="1"/>
        </p:nvSpPr>
        <p:spPr>
          <a:xfrm>
            <a:off x="7329035" y="-476508"/>
            <a:ext cx="950557" cy="95301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Rounded Rectangle 9"/>
          <p:cNvSpPr/>
          <p:nvPr userDrawn="1"/>
        </p:nvSpPr>
        <p:spPr>
          <a:xfrm>
            <a:off x="8300316" y="-143386"/>
            <a:ext cx="1717524" cy="1727862"/>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Rounded Rectangle 10"/>
          <p:cNvSpPr/>
          <p:nvPr userDrawn="1"/>
        </p:nvSpPr>
        <p:spPr>
          <a:xfrm rot="10800000">
            <a:off x="7692803" y="-119230"/>
            <a:ext cx="1195279" cy="117108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Rounded Rectangle 41"/>
          <p:cNvSpPr/>
          <p:nvPr userDrawn="1"/>
        </p:nvSpPr>
        <p:spPr>
          <a:xfrm>
            <a:off x="4138657" y="3114084"/>
            <a:ext cx="1339614" cy="1343078"/>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59" name="Footer Placeholder 3"/>
          <p:cNvSpPr txBox="1">
            <a:spLocks/>
          </p:cNvSpPr>
          <p:nvPr userDrawn="1"/>
        </p:nvSpPr>
        <p:spPr>
          <a:xfrm>
            <a:off x="107629" y="4864023"/>
            <a:ext cx="3898938" cy="273844"/>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CaféX Communications Confidential © 2015 – All Rights Reserved. </a:t>
            </a:r>
            <a:endParaRPr lang="en-US" dirty="0">
              <a:solidFill>
                <a:prstClr val="white"/>
              </a:solidFill>
            </a:endParaRPr>
          </a:p>
        </p:txBody>
      </p:sp>
    </p:spTree>
    <p:extLst>
      <p:ext uri="{BB962C8B-B14F-4D97-AF65-F5344CB8AC3E}">
        <p14:creationId xmlns:p14="http://schemas.microsoft.com/office/powerpoint/2010/main" val="391984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0" y="4902994"/>
            <a:ext cx="762000" cy="183356"/>
          </a:xfrm>
          <a:prstGeom prst="rect">
            <a:avLst/>
          </a:prstGeom>
        </p:spPr>
        <p:txBody>
          <a:bodyPr/>
          <a:lstStyle/>
          <a:p>
            <a:fld id="{FE823A94-501F-430F-9F24-22DB171F1A84}" type="datetime1">
              <a:rPr lang="en-US" smtClean="0"/>
              <a:pPr/>
              <a:t>6/17/2015</a:t>
            </a:fld>
            <a:endParaRPr lang="en-US"/>
          </a:p>
        </p:txBody>
      </p:sp>
    </p:spTree>
    <p:extLst>
      <p:ext uri="{BB962C8B-B14F-4D97-AF65-F5344CB8AC3E}">
        <p14:creationId xmlns:p14="http://schemas.microsoft.com/office/powerpoint/2010/main" val="112052382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90434" y="137983"/>
            <a:ext cx="7276584" cy="566375"/>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80199" y="978284"/>
            <a:ext cx="8786820" cy="361633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2685083"/>
      </p:ext>
    </p:extLst>
  </p:cSld>
  <p:clrMap bg1="lt1" tx1="dk1" bg2="lt2" tx2="dk2" accent1="accent1" accent2="accent2" accent3="accent3" accent4="accent4" accent5="accent5" accent6="accent6" hlink="hlink" folHlink="folHlink"/>
  <p:sldLayoutIdLst>
    <p:sldLayoutId id="2147483681" r:id="rId1"/>
    <p:sldLayoutId id="2147483678" r:id="rId2"/>
    <p:sldLayoutId id="2147483680" r:id="rId3"/>
    <p:sldLayoutId id="2147483682" r:id="rId4"/>
    <p:sldLayoutId id="2147483683" r:id="rId5"/>
    <p:sldLayoutId id="2147483684" r:id="rId6"/>
    <p:sldLayoutId id="2147483691" r:id="rId7"/>
    <p:sldLayoutId id="2147483690" r:id="rId8"/>
    <p:sldLayoutId id="2147483692" r:id="rId9"/>
    <p:sldLayoutId id="2147483693" r:id="rId10"/>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dt="0"/>
  <p:txStyles>
    <p:titleStyle>
      <a:lvl1pPr algn="l" defTabSz="457200" rtl="0" eaLnBrk="1" latinLnBrk="0" hangingPunct="1">
        <a:lnSpc>
          <a:spcPct val="80000"/>
        </a:lnSpc>
        <a:spcBef>
          <a:spcPct val="0"/>
        </a:spcBef>
        <a:buNone/>
        <a:defRPr sz="3200" b="1" kern="1200">
          <a:solidFill>
            <a:schemeClr val="tx1"/>
          </a:solidFill>
          <a:effectLst/>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effectLst/>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effectLst/>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effectLst/>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8" Type="http://schemas.openxmlformats.org/officeDocument/2006/relationships/image" Target="../media/image461.jpeg"/><Relationship Id="rId3" Type="http://schemas.openxmlformats.org/officeDocument/2006/relationships/image" Target="../media/image457.jpeg"/><Relationship Id="rId7" Type="http://schemas.openxmlformats.org/officeDocument/2006/relationships/image" Target="../media/image460.jpeg"/><Relationship Id="rId12" Type="http://schemas.openxmlformats.org/officeDocument/2006/relationships/image" Target="../media/image465.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464.png"/><Relationship Id="rId5" Type="http://schemas.openxmlformats.org/officeDocument/2006/relationships/image" Target="../media/image459.png"/><Relationship Id="rId10" Type="http://schemas.openxmlformats.org/officeDocument/2006/relationships/image" Target="../media/image463.png"/><Relationship Id="rId4" Type="http://schemas.openxmlformats.org/officeDocument/2006/relationships/image" Target="../media/image458.jpeg"/><Relationship Id="rId9" Type="http://schemas.openxmlformats.org/officeDocument/2006/relationships/image" Target="../media/image462.jpeg"/></Relationships>
</file>

<file path=ppt/slides/_rels/slide102.xml.rels><?xml version="1.0" encoding="UTF-8" standalone="yes"?>
<Relationships xmlns="http://schemas.openxmlformats.org/package/2006/relationships"><Relationship Id="rId3" Type="http://schemas.openxmlformats.org/officeDocument/2006/relationships/image" Target="../media/image466.png"/><Relationship Id="rId7" Type="http://schemas.openxmlformats.org/officeDocument/2006/relationships/image" Target="../media/image368.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68.png"/><Relationship Id="rId5" Type="http://schemas.openxmlformats.org/officeDocument/2006/relationships/image" Target="../media/image467.png"/><Relationship Id="rId4" Type="http://schemas.openxmlformats.org/officeDocument/2006/relationships/image" Target="../media/image365.png"/></Relationships>
</file>

<file path=ppt/slides/_rels/slide103.xml.rels><?xml version="1.0" encoding="UTF-8" standalone="yes"?>
<Relationships xmlns="http://schemas.openxmlformats.org/package/2006/relationships"><Relationship Id="rId2" Type="http://schemas.openxmlformats.org/officeDocument/2006/relationships/image" Target="../media/image469.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70.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472.png"/><Relationship Id="rId2" Type="http://schemas.openxmlformats.org/officeDocument/2006/relationships/image" Target="../media/image471.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473.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361.png"/><Relationship Id="rId5" Type="http://schemas.openxmlformats.org/officeDocument/2006/relationships/image" Target="../media/image360.png"/><Relationship Id="rId4"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474.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47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110.xml.rels><?xml version="1.0" encoding="UTF-8" standalone="yes"?>
<Relationships xmlns="http://schemas.openxmlformats.org/package/2006/relationships"><Relationship Id="rId2" Type="http://schemas.openxmlformats.org/officeDocument/2006/relationships/image" Target="../media/image476.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477.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6.xml"/><Relationship Id="rId5" Type="http://schemas.openxmlformats.org/officeDocument/2006/relationships/image" Target="../media/image232.png"/><Relationship Id="rId4" Type="http://schemas.openxmlformats.org/officeDocument/2006/relationships/image" Target="../media/image231.png"/></Relationships>
</file>

<file path=ppt/slides/_rels/slide114.xml.rels><?xml version="1.0" encoding="UTF-8" standalone="yes"?>
<Relationships xmlns="http://schemas.openxmlformats.org/package/2006/relationships"><Relationship Id="rId2" Type="http://schemas.openxmlformats.org/officeDocument/2006/relationships/image" Target="../media/image478.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8" Type="http://schemas.openxmlformats.org/officeDocument/2006/relationships/image" Target="../media/image483.png"/><Relationship Id="rId3" Type="http://schemas.openxmlformats.org/officeDocument/2006/relationships/image" Target="../media/image334.png"/><Relationship Id="rId7" Type="http://schemas.openxmlformats.org/officeDocument/2006/relationships/image" Target="../media/image482.png"/><Relationship Id="rId12" Type="http://schemas.openxmlformats.org/officeDocument/2006/relationships/image" Target="../media/image487.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481.jpeg"/><Relationship Id="rId11" Type="http://schemas.openxmlformats.org/officeDocument/2006/relationships/image" Target="../media/image486.png"/><Relationship Id="rId5" Type="http://schemas.openxmlformats.org/officeDocument/2006/relationships/image" Target="../media/image480.png"/><Relationship Id="rId10" Type="http://schemas.openxmlformats.org/officeDocument/2006/relationships/image" Target="../media/image485.jpeg"/><Relationship Id="rId4" Type="http://schemas.openxmlformats.org/officeDocument/2006/relationships/image" Target="../media/image479.jpeg"/><Relationship Id="rId9" Type="http://schemas.openxmlformats.org/officeDocument/2006/relationships/image" Target="../media/image484.png"/></Relationships>
</file>

<file path=ppt/slides/_rels/slide116.xml.rels><?xml version="1.0" encoding="UTF-8" standalone="yes"?>
<Relationships xmlns="http://schemas.openxmlformats.org/package/2006/relationships"><Relationship Id="rId3" Type="http://schemas.openxmlformats.org/officeDocument/2006/relationships/image" Target="../media/image489.png"/><Relationship Id="rId2" Type="http://schemas.openxmlformats.org/officeDocument/2006/relationships/image" Target="../media/image488.png"/><Relationship Id="rId1" Type="http://schemas.openxmlformats.org/officeDocument/2006/relationships/slideLayout" Target="../slideLayouts/slideLayout6.xml"/><Relationship Id="rId6" Type="http://schemas.openxmlformats.org/officeDocument/2006/relationships/image" Target="../media/image492.png"/><Relationship Id="rId5" Type="http://schemas.openxmlformats.org/officeDocument/2006/relationships/image" Target="../media/image491.png"/><Relationship Id="rId4" Type="http://schemas.openxmlformats.org/officeDocument/2006/relationships/image" Target="../media/image490.png"/></Relationships>
</file>

<file path=ppt/slides/_rels/slide117.xml.rels><?xml version="1.0" encoding="UTF-8" standalone="yes"?>
<Relationships xmlns="http://schemas.openxmlformats.org/package/2006/relationships"><Relationship Id="rId8" Type="http://schemas.openxmlformats.org/officeDocument/2006/relationships/image" Target="../media/image497.png"/><Relationship Id="rId3" Type="http://schemas.openxmlformats.org/officeDocument/2006/relationships/notesSlide" Target="../notesSlides/notesSlide38.xml"/><Relationship Id="rId7" Type="http://schemas.openxmlformats.org/officeDocument/2006/relationships/image" Target="../media/image496.png"/><Relationship Id="rId2"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image" Target="../media/image495.png"/><Relationship Id="rId5" Type="http://schemas.openxmlformats.org/officeDocument/2006/relationships/image" Target="../media/image494.png"/><Relationship Id="rId4" Type="http://schemas.openxmlformats.org/officeDocument/2006/relationships/image" Target="../media/image493.png"/></Relationships>
</file>

<file path=ppt/slides/_rels/slide118.xml.rels><?xml version="1.0" encoding="UTF-8" standalone="yes"?>
<Relationships xmlns="http://schemas.openxmlformats.org/package/2006/relationships"><Relationship Id="rId3" Type="http://schemas.openxmlformats.org/officeDocument/2006/relationships/image" Target="../media/image498.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97.png"/></Relationships>
</file>

<file path=ppt/slides/_rels/slide119.xml.rels><?xml version="1.0" encoding="UTF-8" standalone="yes"?>
<Relationships xmlns="http://schemas.openxmlformats.org/package/2006/relationships"><Relationship Id="rId8" Type="http://schemas.openxmlformats.org/officeDocument/2006/relationships/image" Target="../media/image502.png"/><Relationship Id="rId3" Type="http://schemas.openxmlformats.org/officeDocument/2006/relationships/tags" Target="../tags/tag37.xml"/><Relationship Id="rId7" Type="http://schemas.openxmlformats.org/officeDocument/2006/relationships/image" Target="../media/image501.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500.png"/><Relationship Id="rId5" Type="http://schemas.openxmlformats.org/officeDocument/2006/relationships/image" Target="../media/image499.png"/><Relationship Id="rId4" Type="http://schemas.openxmlformats.org/officeDocument/2006/relationships/slideLayout" Target="../slideLayouts/slideLayout6.xml"/><Relationship Id="rId9" Type="http://schemas.openxmlformats.org/officeDocument/2006/relationships/image" Target="../media/image503.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9.xml"/><Relationship Id="rId7" Type="http://schemas.openxmlformats.org/officeDocument/2006/relationships/image" Target="../media/image45.jpeg"/><Relationship Id="rId12" Type="http://schemas.openxmlformats.org/officeDocument/2006/relationships/image" Target="../media/image50.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jpeg"/></Relationships>
</file>

<file path=ppt/slides/_rels/slide120.xml.rels><?xml version="1.0" encoding="UTF-8" standalone="yes"?>
<Relationships xmlns="http://schemas.openxmlformats.org/package/2006/relationships"><Relationship Id="rId8" Type="http://schemas.openxmlformats.org/officeDocument/2006/relationships/image" Target="../media/image509.jpeg"/><Relationship Id="rId3" Type="http://schemas.openxmlformats.org/officeDocument/2006/relationships/image" Target="../media/image504.png"/><Relationship Id="rId7" Type="http://schemas.openxmlformats.org/officeDocument/2006/relationships/image" Target="../media/image508.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507.png"/><Relationship Id="rId11" Type="http://schemas.openxmlformats.org/officeDocument/2006/relationships/image" Target="../media/image512.png"/><Relationship Id="rId5" Type="http://schemas.openxmlformats.org/officeDocument/2006/relationships/image" Target="../media/image506.png"/><Relationship Id="rId10" Type="http://schemas.openxmlformats.org/officeDocument/2006/relationships/image" Target="../media/image511.png"/><Relationship Id="rId4" Type="http://schemas.openxmlformats.org/officeDocument/2006/relationships/image" Target="../media/image505.jpeg"/><Relationship Id="rId9" Type="http://schemas.openxmlformats.org/officeDocument/2006/relationships/image" Target="../media/image510.jpeg"/></Relationships>
</file>

<file path=ppt/slides/_rels/slide121.xml.rels><?xml version="1.0" encoding="UTF-8" standalone="yes"?>
<Relationships xmlns="http://schemas.openxmlformats.org/package/2006/relationships"><Relationship Id="rId3" Type="http://schemas.openxmlformats.org/officeDocument/2006/relationships/image" Target="../media/image513.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516.png"/><Relationship Id="rId5" Type="http://schemas.openxmlformats.org/officeDocument/2006/relationships/image" Target="../media/image515.png"/><Relationship Id="rId4" Type="http://schemas.openxmlformats.org/officeDocument/2006/relationships/image" Target="../media/image514.png"/></Relationships>
</file>

<file path=ppt/slides/_rels/slide122.xml.rels><?xml version="1.0" encoding="UTF-8" standalone="yes"?>
<Relationships xmlns="http://schemas.openxmlformats.org/package/2006/relationships"><Relationship Id="rId3" Type="http://schemas.openxmlformats.org/officeDocument/2006/relationships/image" Target="../media/image518.png"/><Relationship Id="rId2" Type="http://schemas.openxmlformats.org/officeDocument/2006/relationships/image" Target="../media/image517.png"/><Relationship Id="rId1" Type="http://schemas.openxmlformats.org/officeDocument/2006/relationships/slideLayout" Target="../slideLayouts/slideLayout6.xml"/><Relationship Id="rId4" Type="http://schemas.openxmlformats.org/officeDocument/2006/relationships/image" Target="../media/image519.png"/></Relationships>
</file>

<file path=ppt/slides/_rels/slide123.xml.rels><?xml version="1.0" encoding="UTF-8" standalone="yes"?>
<Relationships xmlns="http://schemas.openxmlformats.org/package/2006/relationships"><Relationship Id="rId3" Type="http://schemas.openxmlformats.org/officeDocument/2006/relationships/image" Target="../media/image520.jpe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522.png"/><Relationship Id="rId4" Type="http://schemas.openxmlformats.org/officeDocument/2006/relationships/image" Target="../media/image521.png"/></Relationships>
</file>

<file path=ppt/slides/_rels/slide124.xml.rels><?xml version="1.0" encoding="UTF-8" standalone="yes"?>
<Relationships xmlns="http://schemas.openxmlformats.org/package/2006/relationships"><Relationship Id="rId3" Type="http://schemas.openxmlformats.org/officeDocument/2006/relationships/image" Target="../media/image523.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525.png"/><Relationship Id="rId4" Type="http://schemas.openxmlformats.org/officeDocument/2006/relationships/image" Target="../media/image524.png"/></Relationships>
</file>

<file path=ppt/slides/_rels/slide125.xml.rels><?xml version="1.0" encoding="UTF-8" standalone="yes"?>
<Relationships xmlns="http://schemas.openxmlformats.org/package/2006/relationships"><Relationship Id="rId8" Type="http://schemas.openxmlformats.org/officeDocument/2006/relationships/image" Target="../media/image531.png"/><Relationship Id="rId3" Type="http://schemas.openxmlformats.org/officeDocument/2006/relationships/image" Target="../media/image526.png"/><Relationship Id="rId7" Type="http://schemas.openxmlformats.org/officeDocument/2006/relationships/image" Target="../media/image530.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29.png"/><Relationship Id="rId11" Type="http://schemas.openxmlformats.org/officeDocument/2006/relationships/image" Target="../media/image534.png"/><Relationship Id="rId5" Type="http://schemas.openxmlformats.org/officeDocument/2006/relationships/image" Target="../media/image528.png"/><Relationship Id="rId10" Type="http://schemas.openxmlformats.org/officeDocument/2006/relationships/image" Target="../media/image533.png"/><Relationship Id="rId4" Type="http://schemas.openxmlformats.org/officeDocument/2006/relationships/image" Target="../media/image527.png"/><Relationship Id="rId9" Type="http://schemas.openxmlformats.org/officeDocument/2006/relationships/image" Target="../media/image532.png"/></Relationships>
</file>

<file path=ppt/slides/_rels/slide126.xml.rels><?xml version="1.0" encoding="UTF-8" standalone="yes"?>
<Relationships xmlns="http://schemas.openxmlformats.org/package/2006/relationships"><Relationship Id="rId2" Type="http://schemas.openxmlformats.org/officeDocument/2006/relationships/image" Target="../media/image535.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537.png"/><Relationship Id="rId2" Type="http://schemas.openxmlformats.org/officeDocument/2006/relationships/image" Target="../media/image536.png"/><Relationship Id="rId1" Type="http://schemas.openxmlformats.org/officeDocument/2006/relationships/slideLayout" Target="../slideLayouts/slideLayout6.xml"/><Relationship Id="rId4" Type="http://schemas.openxmlformats.org/officeDocument/2006/relationships/image" Target="../media/image538.png"/></Relationships>
</file>

<file path=ppt/slides/_rels/slide128.xml.rels><?xml version="1.0" encoding="UTF-8" standalone="yes"?>
<Relationships xmlns="http://schemas.openxmlformats.org/package/2006/relationships"><Relationship Id="rId2" Type="http://schemas.openxmlformats.org/officeDocument/2006/relationships/image" Target="../media/image539.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8" Type="http://schemas.openxmlformats.org/officeDocument/2006/relationships/image" Target="../media/image545.png"/><Relationship Id="rId3" Type="http://schemas.openxmlformats.org/officeDocument/2006/relationships/image" Target="../media/image540.png"/><Relationship Id="rId7" Type="http://schemas.openxmlformats.org/officeDocument/2006/relationships/image" Target="../media/image544.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543.png"/><Relationship Id="rId5" Type="http://schemas.openxmlformats.org/officeDocument/2006/relationships/image" Target="../media/image542.png"/><Relationship Id="rId4" Type="http://schemas.openxmlformats.org/officeDocument/2006/relationships/image" Target="../media/image541.jpe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130.xml.rels><?xml version="1.0" encoding="UTF-8" standalone="yes"?>
<Relationships xmlns="http://schemas.openxmlformats.org/package/2006/relationships"><Relationship Id="rId8" Type="http://schemas.openxmlformats.org/officeDocument/2006/relationships/image" Target="../media/image549.jpeg"/><Relationship Id="rId3" Type="http://schemas.openxmlformats.org/officeDocument/2006/relationships/image" Target="../media/image411.png"/><Relationship Id="rId7" Type="http://schemas.openxmlformats.org/officeDocument/2006/relationships/image" Target="../media/image548.png"/><Relationship Id="rId2" Type="http://schemas.openxmlformats.org/officeDocument/2006/relationships/slideLayout" Target="../slideLayouts/slideLayout6.xml"/><Relationship Id="rId1" Type="http://schemas.openxmlformats.org/officeDocument/2006/relationships/tags" Target="../tags/tag38.xml"/><Relationship Id="rId6" Type="http://schemas.microsoft.com/office/2007/relationships/hdphoto" Target="../media/hdphoto10.wdp"/><Relationship Id="rId11" Type="http://schemas.openxmlformats.org/officeDocument/2006/relationships/image" Target="../media/image48.png"/><Relationship Id="rId5" Type="http://schemas.openxmlformats.org/officeDocument/2006/relationships/image" Target="../media/image547.png"/><Relationship Id="rId10" Type="http://schemas.openxmlformats.org/officeDocument/2006/relationships/image" Target="../media/image43.png"/><Relationship Id="rId4" Type="http://schemas.openxmlformats.org/officeDocument/2006/relationships/image" Target="../media/image546.jpeg"/><Relationship Id="rId9" Type="http://schemas.openxmlformats.org/officeDocument/2006/relationships/image" Target="../media/image550.png"/></Relationships>
</file>

<file path=ppt/slides/_rels/slide131.xml.rels><?xml version="1.0" encoding="UTF-8" standalone="yes"?>
<Relationships xmlns="http://schemas.openxmlformats.org/package/2006/relationships"><Relationship Id="rId2" Type="http://schemas.openxmlformats.org/officeDocument/2006/relationships/image" Target="../media/image551.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553.png"/><Relationship Id="rId2" Type="http://schemas.openxmlformats.org/officeDocument/2006/relationships/image" Target="../media/image552.png"/><Relationship Id="rId1" Type="http://schemas.openxmlformats.org/officeDocument/2006/relationships/slideLayout" Target="../slideLayouts/slideLayout3.xml"/><Relationship Id="rId4" Type="http://schemas.openxmlformats.org/officeDocument/2006/relationships/image" Target="../media/image554.jpeg"/></Relationships>
</file>

<file path=ppt/slides/_rels/slide134.xml.rels><?xml version="1.0" encoding="UTF-8" standalone="yes"?>
<Relationships xmlns="http://schemas.openxmlformats.org/package/2006/relationships"><Relationship Id="rId2" Type="http://schemas.openxmlformats.org/officeDocument/2006/relationships/image" Target="../media/image555.pn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557.png"/><Relationship Id="rId2" Type="http://schemas.openxmlformats.org/officeDocument/2006/relationships/image" Target="../media/image556.png"/><Relationship Id="rId1" Type="http://schemas.openxmlformats.org/officeDocument/2006/relationships/slideLayout" Target="../slideLayouts/slideLayout3.xml"/><Relationship Id="rId5" Type="http://schemas.openxmlformats.org/officeDocument/2006/relationships/image" Target="../media/image559.png"/><Relationship Id="rId4" Type="http://schemas.openxmlformats.org/officeDocument/2006/relationships/image" Target="../media/image558.png"/></Relationships>
</file>

<file path=ppt/slides/_rels/slide136.xml.rels><?xml version="1.0" encoding="UTF-8" standalone="yes"?>
<Relationships xmlns="http://schemas.openxmlformats.org/package/2006/relationships"><Relationship Id="rId3" Type="http://schemas.openxmlformats.org/officeDocument/2006/relationships/image" Target="../media/image561.png"/><Relationship Id="rId2" Type="http://schemas.openxmlformats.org/officeDocument/2006/relationships/image" Target="../media/image560.jpeg"/><Relationship Id="rId1" Type="http://schemas.openxmlformats.org/officeDocument/2006/relationships/slideLayout" Target="../slideLayouts/slideLayout6.xml"/><Relationship Id="rId4" Type="http://schemas.openxmlformats.org/officeDocument/2006/relationships/image" Target="../media/image553.png"/></Relationships>
</file>

<file path=ppt/slides/_rels/slide137.xml.rels><?xml version="1.0" encoding="UTF-8" standalone="yes"?>
<Relationships xmlns="http://schemas.openxmlformats.org/package/2006/relationships"><Relationship Id="rId2" Type="http://schemas.openxmlformats.org/officeDocument/2006/relationships/image" Target="../media/image562.jp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8" Type="http://schemas.openxmlformats.org/officeDocument/2006/relationships/image" Target="../media/image568.png"/><Relationship Id="rId13" Type="http://schemas.openxmlformats.org/officeDocument/2006/relationships/image" Target="../media/image573.png"/><Relationship Id="rId3" Type="http://schemas.openxmlformats.org/officeDocument/2006/relationships/image" Target="../media/image563.png"/><Relationship Id="rId7" Type="http://schemas.openxmlformats.org/officeDocument/2006/relationships/image" Target="../media/image567.png"/><Relationship Id="rId12" Type="http://schemas.openxmlformats.org/officeDocument/2006/relationships/image" Target="../media/image572.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566.png"/><Relationship Id="rId11" Type="http://schemas.openxmlformats.org/officeDocument/2006/relationships/image" Target="../media/image571.png"/><Relationship Id="rId5" Type="http://schemas.openxmlformats.org/officeDocument/2006/relationships/image" Target="../media/image565.png"/><Relationship Id="rId15" Type="http://schemas.openxmlformats.org/officeDocument/2006/relationships/image" Target="../media/image575.png"/><Relationship Id="rId10" Type="http://schemas.openxmlformats.org/officeDocument/2006/relationships/image" Target="../media/image570.png"/><Relationship Id="rId4" Type="http://schemas.openxmlformats.org/officeDocument/2006/relationships/image" Target="../media/image564.png"/><Relationship Id="rId9" Type="http://schemas.openxmlformats.org/officeDocument/2006/relationships/image" Target="../media/image569.png"/><Relationship Id="rId14" Type="http://schemas.openxmlformats.org/officeDocument/2006/relationships/image" Target="../media/image574.png"/></Relationships>
</file>

<file path=ppt/slides/_rels/slide139.xml.rels><?xml version="1.0" encoding="UTF-8" standalone="yes"?>
<Relationships xmlns="http://schemas.openxmlformats.org/package/2006/relationships"><Relationship Id="rId2" Type="http://schemas.openxmlformats.org/officeDocument/2006/relationships/image" Target="../media/image57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577.png"/><Relationship Id="rId7" Type="http://schemas.openxmlformats.org/officeDocument/2006/relationships/image" Target="../media/image581.png"/><Relationship Id="rId2" Type="http://schemas.openxmlformats.org/officeDocument/2006/relationships/image" Target="../media/image556.png"/><Relationship Id="rId1" Type="http://schemas.openxmlformats.org/officeDocument/2006/relationships/slideLayout" Target="../slideLayouts/slideLayout3.xml"/><Relationship Id="rId6" Type="http://schemas.openxmlformats.org/officeDocument/2006/relationships/image" Target="../media/image580.png"/><Relationship Id="rId5" Type="http://schemas.openxmlformats.org/officeDocument/2006/relationships/image" Target="../media/image579.png"/><Relationship Id="rId4" Type="http://schemas.openxmlformats.org/officeDocument/2006/relationships/image" Target="../media/image578.png"/></Relationships>
</file>

<file path=ppt/slides/_rels/slide141.xml.rels><?xml version="1.0" encoding="UTF-8" standalone="yes"?>
<Relationships xmlns="http://schemas.openxmlformats.org/package/2006/relationships"><Relationship Id="rId3" Type="http://schemas.openxmlformats.org/officeDocument/2006/relationships/image" Target="../media/image497.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565.png"/><Relationship Id="rId4" Type="http://schemas.openxmlformats.org/officeDocument/2006/relationships/image" Target="../media/image582.png"/></Relationships>
</file>

<file path=ppt/slides/_rels/slide142.xml.rels><?xml version="1.0" encoding="UTF-8" standalone="yes"?>
<Relationships xmlns="http://schemas.openxmlformats.org/package/2006/relationships"><Relationship Id="rId3" Type="http://schemas.openxmlformats.org/officeDocument/2006/relationships/image" Target="../media/image584.png"/><Relationship Id="rId2" Type="http://schemas.openxmlformats.org/officeDocument/2006/relationships/image" Target="../media/image583.png"/><Relationship Id="rId1" Type="http://schemas.openxmlformats.org/officeDocument/2006/relationships/slideLayout" Target="../slideLayouts/slideLayout3.xml"/><Relationship Id="rId4" Type="http://schemas.openxmlformats.org/officeDocument/2006/relationships/image" Target="../media/image585.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587.png"/><Relationship Id="rId2" Type="http://schemas.openxmlformats.org/officeDocument/2006/relationships/image" Target="../media/image586.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588.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589.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592.png"/><Relationship Id="rId2" Type="http://schemas.openxmlformats.org/officeDocument/2006/relationships/image" Target="../media/image591.png"/><Relationship Id="rId1" Type="http://schemas.openxmlformats.org/officeDocument/2006/relationships/slideLayout" Target="../slideLayouts/slideLayout6.xml"/><Relationship Id="rId4" Type="http://schemas.openxmlformats.org/officeDocument/2006/relationships/image" Target="../media/image593.png"/></Relationships>
</file>

<file path=ppt/slides/_rels/slide148.xml.rels><?xml version="1.0" encoding="UTF-8" standalone="yes"?>
<Relationships xmlns="http://schemas.openxmlformats.org/package/2006/relationships"><Relationship Id="rId3" Type="http://schemas.openxmlformats.org/officeDocument/2006/relationships/image" Target="../media/image595.png"/><Relationship Id="rId2" Type="http://schemas.openxmlformats.org/officeDocument/2006/relationships/image" Target="../media/image59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2.jpe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image" Target="../media/image61.jpeg"/><Relationship Id="rId16"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jpe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png"/><Relationship Id="rId14"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5.png"/></Relationships>
</file>

<file path=ppt/slides/_rels/slide18.xml.rels><?xml version="1.0" encoding="UTF-8" standalone="yes"?>
<Relationships xmlns="http://schemas.openxmlformats.org/package/2006/relationships"><Relationship Id="rId8" Type="http://schemas.openxmlformats.org/officeDocument/2006/relationships/slide" Target="slide100.xml"/><Relationship Id="rId3" Type="http://schemas.openxmlformats.org/officeDocument/2006/relationships/slide" Target="slide53.xml"/><Relationship Id="rId7" Type="http://schemas.openxmlformats.org/officeDocument/2006/relationships/slide" Target="slide95.xml"/><Relationship Id="rId2" Type="http://schemas.openxmlformats.org/officeDocument/2006/relationships/slide" Target="slide19.xml"/><Relationship Id="rId1" Type="http://schemas.openxmlformats.org/officeDocument/2006/relationships/slideLayout" Target="../slideLayouts/slideLayout6.xml"/><Relationship Id="rId6" Type="http://schemas.openxmlformats.org/officeDocument/2006/relationships/slide" Target="slide79.xml"/><Relationship Id="rId11" Type="http://schemas.openxmlformats.org/officeDocument/2006/relationships/slide" Target="slide143.xml"/><Relationship Id="rId5" Type="http://schemas.openxmlformats.org/officeDocument/2006/relationships/slide" Target="slide72.xml"/><Relationship Id="rId10" Type="http://schemas.openxmlformats.org/officeDocument/2006/relationships/slide" Target="slide132.xml"/><Relationship Id="rId4" Type="http://schemas.openxmlformats.org/officeDocument/2006/relationships/slide" Target="slide67.xml"/><Relationship Id="rId9" Type="http://schemas.openxmlformats.org/officeDocument/2006/relationships/slide" Target="slide1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06.png"/></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2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6.xml"/><Relationship Id="rId4" Type="http://schemas.openxmlformats.org/officeDocument/2006/relationships/image" Target="../media/image113.jpeg"/></Relationships>
</file>

<file path=ppt/slides/_rels/slide2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xml"/><Relationship Id="rId4" Type="http://schemas.openxmlformats.org/officeDocument/2006/relationships/image" Target="../media/image117.jpeg"/></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28.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7.png"/><Relationship Id="rId2" Type="http://schemas.openxmlformats.org/officeDocument/2006/relationships/image" Target="../media/image118.png"/><Relationship Id="rId1" Type="http://schemas.openxmlformats.org/officeDocument/2006/relationships/slideLayout" Target="../slideLayouts/slideLayout3.xml"/><Relationship Id="rId6" Type="http://schemas.openxmlformats.org/officeDocument/2006/relationships/image" Target="../media/image122.png"/><Relationship Id="rId11" Type="http://schemas.openxmlformats.org/officeDocument/2006/relationships/image" Target="../media/image126.png"/><Relationship Id="rId5" Type="http://schemas.openxmlformats.org/officeDocument/2006/relationships/image" Target="../media/image121.png"/><Relationship Id="rId10" Type="http://schemas.openxmlformats.org/officeDocument/2006/relationships/image" Target="../media/image125.png"/><Relationship Id="rId4" Type="http://schemas.openxmlformats.org/officeDocument/2006/relationships/image" Target="../media/image120.png"/><Relationship Id="rId9" Type="http://schemas.openxmlformats.org/officeDocument/2006/relationships/image" Target="../media/image124.png"/></Relationships>
</file>

<file path=ppt/slides/_rels/slide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xml"/><Relationship Id="rId4" Type="http://schemas.openxmlformats.org/officeDocument/2006/relationships/image" Target="../media/image131.png"/></Relationships>
</file>

<file path=ppt/slides/_rels/slide3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3.xml"/><Relationship Id="rId4" Type="http://schemas.openxmlformats.org/officeDocument/2006/relationships/image" Target="../media/image136.png"/></Relationships>
</file>

<file path=ppt/slides/_rels/slide3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6.xml"/><Relationship Id="rId5" Type="http://schemas.openxmlformats.org/officeDocument/2006/relationships/image" Target="../media/image141.jpeg"/><Relationship Id="rId4" Type="http://schemas.openxmlformats.org/officeDocument/2006/relationships/image" Target="../media/image140.png"/></Relationships>
</file>

<file path=ppt/slides/_rels/slide3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149.jpeg"/><Relationship Id="rId13" Type="http://schemas.openxmlformats.org/officeDocument/2006/relationships/image" Target="../media/image154.png"/><Relationship Id="rId18" Type="http://schemas.openxmlformats.org/officeDocument/2006/relationships/image" Target="../media/image159.jpeg"/><Relationship Id="rId3" Type="http://schemas.openxmlformats.org/officeDocument/2006/relationships/image" Target="../media/image144.jpeg"/><Relationship Id="rId21" Type="http://schemas.openxmlformats.org/officeDocument/2006/relationships/image" Target="../media/image162.png"/><Relationship Id="rId7" Type="http://schemas.openxmlformats.org/officeDocument/2006/relationships/image" Target="../media/image148.jpeg"/><Relationship Id="rId12" Type="http://schemas.openxmlformats.org/officeDocument/2006/relationships/image" Target="../media/image153.png"/><Relationship Id="rId17" Type="http://schemas.openxmlformats.org/officeDocument/2006/relationships/image" Target="../media/image158.png"/><Relationship Id="rId2" Type="http://schemas.openxmlformats.org/officeDocument/2006/relationships/image" Target="../media/image143.jpeg"/><Relationship Id="rId16" Type="http://schemas.openxmlformats.org/officeDocument/2006/relationships/image" Target="../media/image157.jpeg"/><Relationship Id="rId20" Type="http://schemas.openxmlformats.org/officeDocument/2006/relationships/image" Target="../media/image161.png"/><Relationship Id="rId1" Type="http://schemas.openxmlformats.org/officeDocument/2006/relationships/slideLayout" Target="../slideLayouts/slideLayout9.x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146.png"/><Relationship Id="rId15" Type="http://schemas.openxmlformats.org/officeDocument/2006/relationships/image" Target="../media/image156.jpeg"/><Relationship Id="rId23" Type="http://schemas.openxmlformats.org/officeDocument/2006/relationships/image" Target="../media/image164.png"/><Relationship Id="rId10" Type="http://schemas.openxmlformats.org/officeDocument/2006/relationships/image" Target="../media/image151.png"/><Relationship Id="rId19" Type="http://schemas.openxmlformats.org/officeDocument/2006/relationships/image" Target="../media/image160.png"/><Relationship Id="rId4" Type="http://schemas.openxmlformats.org/officeDocument/2006/relationships/image" Target="../media/image145.png"/><Relationship Id="rId9" Type="http://schemas.openxmlformats.org/officeDocument/2006/relationships/image" Target="../media/image150.png"/><Relationship Id="rId14" Type="http://schemas.openxmlformats.org/officeDocument/2006/relationships/image" Target="../media/image155.jpeg"/><Relationship Id="rId22" Type="http://schemas.openxmlformats.org/officeDocument/2006/relationships/image" Target="../media/image163.png"/></Relationships>
</file>

<file path=ppt/slides/_rels/slide39.xml.rels><?xml version="1.0" encoding="UTF-8" standalone="yes"?>
<Relationships xmlns="http://schemas.openxmlformats.org/package/2006/relationships"><Relationship Id="rId8" Type="http://schemas.openxmlformats.org/officeDocument/2006/relationships/image" Target="../media/image170.jpeg"/><Relationship Id="rId13" Type="http://schemas.openxmlformats.org/officeDocument/2006/relationships/image" Target="../media/image175.png"/><Relationship Id="rId18" Type="http://schemas.openxmlformats.org/officeDocument/2006/relationships/image" Target="../media/image150.png"/><Relationship Id="rId3" Type="http://schemas.openxmlformats.org/officeDocument/2006/relationships/image" Target="../media/image165.png"/><Relationship Id="rId21" Type="http://schemas.openxmlformats.org/officeDocument/2006/relationships/image" Target="../media/image181.png"/><Relationship Id="rId7" Type="http://schemas.openxmlformats.org/officeDocument/2006/relationships/image" Target="../media/image169.png"/><Relationship Id="rId12" Type="http://schemas.openxmlformats.org/officeDocument/2006/relationships/image" Target="../media/image174.png"/><Relationship Id="rId17" Type="http://schemas.openxmlformats.org/officeDocument/2006/relationships/image" Target="../media/image147.png"/><Relationship Id="rId2" Type="http://schemas.openxmlformats.org/officeDocument/2006/relationships/notesSlide" Target="../notesSlides/notesSlide14.xml"/><Relationship Id="rId16" Type="http://schemas.openxmlformats.org/officeDocument/2006/relationships/image" Target="../media/image178.png"/><Relationship Id="rId20" Type="http://schemas.openxmlformats.org/officeDocument/2006/relationships/image" Target="../media/image180.jpeg"/><Relationship Id="rId1" Type="http://schemas.openxmlformats.org/officeDocument/2006/relationships/slideLayout" Target="../slideLayouts/slideLayout9.xml"/><Relationship Id="rId6" Type="http://schemas.openxmlformats.org/officeDocument/2006/relationships/image" Target="../media/image168.png"/><Relationship Id="rId11" Type="http://schemas.openxmlformats.org/officeDocument/2006/relationships/image" Target="../media/image173.jpeg"/><Relationship Id="rId5" Type="http://schemas.openxmlformats.org/officeDocument/2006/relationships/image" Target="../media/image167.png"/><Relationship Id="rId15" Type="http://schemas.openxmlformats.org/officeDocument/2006/relationships/image" Target="../media/image177.png"/><Relationship Id="rId10" Type="http://schemas.openxmlformats.org/officeDocument/2006/relationships/image" Target="../media/image172.jpeg"/><Relationship Id="rId19" Type="http://schemas.openxmlformats.org/officeDocument/2006/relationships/image" Target="../media/image179.jpeg"/><Relationship Id="rId4" Type="http://schemas.openxmlformats.org/officeDocument/2006/relationships/image" Target="../media/image166.png"/><Relationship Id="rId9" Type="http://schemas.openxmlformats.org/officeDocument/2006/relationships/image" Target="../media/image171.png"/><Relationship Id="rId14" Type="http://schemas.openxmlformats.org/officeDocument/2006/relationships/image" Target="../media/image176.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8" Type="http://schemas.openxmlformats.org/officeDocument/2006/relationships/image" Target="../media/image159.jpeg"/><Relationship Id="rId13" Type="http://schemas.openxmlformats.org/officeDocument/2006/relationships/image" Target="../media/image152.png"/><Relationship Id="rId18" Type="http://schemas.openxmlformats.org/officeDocument/2006/relationships/image" Target="../media/image162.png"/><Relationship Id="rId3" Type="http://schemas.openxmlformats.org/officeDocument/2006/relationships/image" Target="../media/image182.jpeg"/><Relationship Id="rId21" Type="http://schemas.openxmlformats.org/officeDocument/2006/relationships/image" Target="../media/image190.png"/><Relationship Id="rId7" Type="http://schemas.openxmlformats.org/officeDocument/2006/relationships/image" Target="../media/image185.png"/><Relationship Id="rId12" Type="http://schemas.openxmlformats.org/officeDocument/2006/relationships/image" Target="../media/image189.png"/><Relationship Id="rId17" Type="http://schemas.openxmlformats.org/officeDocument/2006/relationships/image" Target="../media/image161.png"/><Relationship Id="rId2" Type="http://schemas.openxmlformats.org/officeDocument/2006/relationships/notesSlide" Target="../notesSlides/notesSlide15.xml"/><Relationship Id="rId16" Type="http://schemas.openxmlformats.org/officeDocument/2006/relationships/image" Target="../media/image156.jpeg"/><Relationship Id="rId20" Type="http://schemas.openxmlformats.org/officeDocument/2006/relationships/image" Target="../media/image163.png"/><Relationship Id="rId1" Type="http://schemas.openxmlformats.org/officeDocument/2006/relationships/slideLayout" Target="../slideLayouts/slideLayout9.xml"/><Relationship Id="rId6" Type="http://schemas.openxmlformats.org/officeDocument/2006/relationships/image" Target="../media/image184.jpeg"/><Relationship Id="rId11" Type="http://schemas.openxmlformats.org/officeDocument/2006/relationships/image" Target="../media/image188.png"/><Relationship Id="rId24" Type="http://schemas.openxmlformats.org/officeDocument/2006/relationships/image" Target="../media/image193.png"/><Relationship Id="rId5" Type="http://schemas.openxmlformats.org/officeDocument/2006/relationships/image" Target="../media/image147.png"/><Relationship Id="rId15" Type="http://schemas.openxmlformats.org/officeDocument/2006/relationships/image" Target="../media/image150.png"/><Relationship Id="rId23" Type="http://schemas.openxmlformats.org/officeDocument/2006/relationships/image" Target="../media/image192.png"/><Relationship Id="rId10" Type="http://schemas.openxmlformats.org/officeDocument/2006/relationships/image" Target="../media/image187.jpeg"/><Relationship Id="rId19" Type="http://schemas.openxmlformats.org/officeDocument/2006/relationships/image" Target="../media/image153.png"/><Relationship Id="rId4" Type="http://schemas.openxmlformats.org/officeDocument/2006/relationships/image" Target="../media/image183.jpeg"/><Relationship Id="rId9" Type="http://schemas.openxmlformats.org/officeDocument/2006/relationships/image" Target="../media/image186.jpeg"/><Relationship Id="rId14" Type="http://schemas.openxmlformats.org/officeDocument/2006/relationships/image" Target="../media/image149.jpeg"/><Relationship Id="rId22" Type="http://schemas.openxmlformats.org/officeDocument/2006/relationships/image" Target="../media/image191.png"/></Relationships>
</file>

<file path=ppt/slides/_rels/slide41.xml.rels><?xml version="1.0" encoding="UTF-8" standalone="yes"?>
<Relationships xmlns="http://schemas.openxmlformats.org/package/2006/relationships"><Relationship Id="rId8" Type="http://schemas.openxmlformats.org/officeDocument/2006/relationships/image" Target="../media/image199.jpeg"/><Relationship Id="rId13" Type="http://schemas.openxmlformats.org/officeDocument/2006/relationships/image" Target="../media/image204.png"/><Relationship Id="rId18" Type="http://schemas.openxmlformats.org/officeDocument/2006/relationships/image" Target="../media/image162.png"/><Relationship Id="rId3" Type="http://schemas.openxmlformats.org/officeDocument/2006/relationships/image" Target="../media/image194.jpeg"/><Relationship Id="rId7" Type="http://schemas.openxmlformats.org/officeDocument/2006/relationships/image" Target="../media/image198.jpeg"/><Relationship Id="rId12" Type="http://schemas.openxmlformats.org/officeDocument/2006/relationships/image" Target="../media/image203.gif"/><Relationship Id="rId17" Type="http://schemas.openxmlformats.org/officeDocument/2006/relationships/image" Target="../media/image172.jpeg"/><Relationship Id="rId2" Type="http://schemas.openxmlformats.org/officeDocument/2006/relationships/notesSlide" Target="../notesSlides/notesSlide16.xml"/><Relationship Id="rId16" Type="http://schemas.openxmlformats.org/officeDocument/2006/relationships/image" Target="../media/image207.png"/><Relationship Id="rId20" Type="http://schemas.openxmlformats.org/officeDocument/2006/relationships/image" Target="../media/image208.png"/><Relationship Id="rId1" Type="http://schemas.openxmlformats.org/officeDocument/2006/relationships/slideLayout" Target="../slideLayouts/slideLayout9.xml"/><Relationship Id="rId6" Type="http://schemas.openxmlformats.org/officeDocument/2006/relationships/image" Target="../media/image197.png"/><Relationship Id="rId11" Type="http://schemas.openxmlformats.org/officeDocument/2006/relationships/image" Target="../media/image202.png"/><Relationship Id="rId5" Type="http://schemas.openxmlformats.org/officeDocument/2006/relationships/image" Target="../media/image196.jpeg"/><Relationship Id="rId15" Type="http://schemas.openxmlformats.org/officeDocument/2006/relationships/image" Target="../media/image206.jpeg"/><Relationship Id="rId10" Type="http://schemas.openxmlformats.org/officeDocument/2006/relationships/image" Target="../media/image201.jpeg"/><Relationship Id="rId19" Type="http://schemas.openxmlformats.org/officeDocument/2006/relationships/image" Target="../media/image163.png"/><Relationship Id="rId4" Type="http://schemas.openxmlformats.org/officeDocument/2006/relationships/image" Target="../media/image195.png"/><Relationship Id="rId9" Type="http://schemas.openxmlformats.org/officeDocument/2006/relationships/image" Target="../media/image200.jpeg"/><Relationship Id="rId14" Type="http://schemas.openxmlformats.org/officeDocument/2006/relationships/image" Target="../media/image205.jpeg"/></Relationships>
</file>

<file path=ppt/slides/_rels/slide42.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9.jpeg"/><Relationship Id="rId7" Type="http://schemas.openxmlformats.org/officeDocument/2006/relationships/image" Target="../media/image213.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43.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5.jpeg"/><Relationship Id="rId7" Type="http://schemas.openxmlformats.org/officeDocument/2006/relationships/image" Target="../media/image219.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 Id="rId9" Type="http://schemas.microsoft.com/office/2007/relationships/hdphoto" Target="../media/hdphoto4.wdp"/></Relationships>
</file>

<file path=ppt/slides/_rels/slide4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23.png"/><Relationship Id="rId4" Type="http://schemas.openxmlformats.org/officeDocument/2006/relationships/image" Target="../media/image222.png"/></Relationships>
</file>

<file path=ppt/slides/_rels/slide45.xml.rels><?xml version="1.0" encoding="UTF-8" standalone="yes"?>
<Relationships xmlns="http://schemas.openxmlformats.org/package/2006/relationships"><Relationship Id="rId3" Type="http://schemas.openxmlformats.org/officeDocument/2006/relationships/image" Target="../media/image224.jpeg"/><Relationship Id="rId7" Type="http://schemas.openxmlformats.org/officeDocument/2006/relationships/image" Target="../media/image228.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27.jpeg"/><Relationship Id="rId5" Type="http://schemas.openxmlformats.org/officeDocument/2006/relationships/image" Target="../media/image226.jpeg"/><Relationship Id="rId4" Type="http://schemas.openxmlformats.org/officeDocument/2006/relationships/image" Target="../media/image225.png"/></Relationships>
</file>

<file path=ppt/slides/_rels/slide4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6.xml"/><Relationship Id="rId5" Type="http://schemas.openxmlformats.org/officeDocument/2006/relationships/image" Target="../media/image232.png"/><Relationship Id="rId4" Type="http://schemas.openxmlformats.org/officeDocument/2006/relationships/image" Target="../media/image231.png"/></Relationships>
</file>

<file path=ppt/slides/_rels/slide47.xml.rels><?xml version="1.0" encoding="UTF-8" standalone="yes"?>
<Relationships xmlns="http://schemas.openxmlformats.org/package/2006/relationships"><Relationship Id="rId8" Type="http://schemas.openxmlformats.org/officeDocument/2006/relationships/image" Target="../media/image237.png"/><Relationship Id="rId13" Type="http://schemas.openxmlformats.org/officeDocument/2006/relationships/image" Target="../media/image241.png"/><Relationship Id="rId18" Type="http://schemas.openxmlformats.org/officeDocument/2006/relationships/image" Target="../media/image246.png"/><Relationship Id="rId3" Type="http://schemas.openxmlformats.org/officeDocument/2006/relationships/notesSlide" Target="../notesSlides/notesSlide21.xml"/><Relationship Id="rId21" Type="http://schemas.openxmlformats.org/officeDocument/2006/relationships/image" Target="../media/image249.png"/><Relationship Id="rId7" Type="http://schemas.openxmlformats.org/officeDocument/2006/relationships/image" Target="../media/image236.png"/><Relationship Id="rId12" Type="http://schemas.openxmlformats.org/officeDocument/2006/relationships/image" Target="../media/image240.png"/><Relationship Id="rId17" Type="http://schemas.openxmlformats.org/officeDocument/2006/relationships/image" Target="../media/image245.jpeg"/><Relationship Id="rId25" Type="http://schemas.openxmlformats.org/officeDocument/2006/relationships/image" Target="../media/image253.png"/><Relationship Id="rId2" Type="http://schemas.openxmlformats.org/officeDocument/2006/relationships/slideLayout" Target="../slideLayouts/slideLayout3.xml"/><Relationship Id="rId16" Type="http://schemas.openxmlformats.org/officeDocument/2006/relationships/image" Target="../media/image244.emf"/><Relationship Id="rId20" Type="http://schemas.openxmlformats.org/officeDocument/2006/relationships/image" Target="../media/image248.png"/><Relationship Id="rId1" Type="http://schemas.openxmlformats.org/officeDocument/2006/relationships/tags" Target="../tags/tag2.xml"/><Relationship Id="rId6" Type="http://schemas.openxmlformats.org/officeDocument/2006/relationships/image" Target="../media/image235.png"/><Relationship Id="rId11" Type="http://schemas.microsoft.com/office/2007/relationships/hdphoto" Target="../media/hdphoto5.wdp"/><Relationship Id="rId24" Type="http://schemas.openxmlformats.org/officeDocument/2006/relationships/image" Target="../media/image252.png"/><Relationship Id="rId5" Type="http://schemas.openxmlformats.org/officeDocument/2006/relationships/image" Target="../media/image234.png"/><Relationship Id="rId15" Type="http://schemas.openxmlformats.org/officeDocument/2006/relationships/image" Target="../media/image243.png"/><Relationship Id="rId23" Type="http://schemas.openxmlformats.org/officeDocument/2006/relationships/image" Target="../media/image251.png"/><Relationship Id="rId10" Type="http://schemas.openxmlformats.org/officeDocument/2006/relationships/image" Target="../media/image239.png"/><Relationship Id="rId19" Type="http://schemas.openxmlformats.org/officeDocument/2006/relationships/image" Target="../media/image247.png"/><Relationship Id="rId4" Type="http://schemas.openxmlformats.org/officeDocument/2006/relationships/image" Target="../media/image233.png"/><Relationship Id="rId9" Type="http://schemas.openxmlformats.org/officeDocument/2006/relationships/image" Target="../media/image238.png"/><Relationship Id="rId14" Type="http://schemas.openxmlformats.org/officeDocument/2006/relationships/image" Target="../media/image242.png"/><Relationship Id="rId22" Type="http://schemas.openxmlformats.org/officeDocument/2006/relationships/image" Target="../media/image250.jpeg"/></Relationships>
</file>

<file path=ppt/slides/_rels/slide48.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americanexpress.com/" TargetMode="Externa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263.jpeg"/><Relationship Id="rId3" Type="http://schemas.openxmlformats.org/officeDocument/2006/relationships/image" Target="../media/image258.jpeg"/><Relationship Id="rId7" Type="http://schemas.openxmlformats.org/officeDocument/2006/relationships/image" Target="../media/image262.jpeg"/><Relationship Id="rId2" Type="http://schemas.openxmlformats.org/officeDocument/2006/relationships/image" Target="../media/image257.png"/><Relationship Id="rId1" Type="http://schemas.openxmlformats.org/officeDocument/2006/relationships/slideLayout" Target="../slideLayouts/slideLayout3.xml"/><Relationship Id="rId6" Type="http://schemas.openxmlformats.org/officeDocument/2006/relationships/image" Target="../media/image261.jpeg"/><Relationship Id="rId5" Type="http://schemas.openxmlformats.org/officeDocument/2006/relationships/image" Target="../media/image260.jpeg"/><Relationship Id="rId4" Type="http://schemas.openxmlformats.org/officeDocument/2006/relationships/image" Target="../media/image259.jpeg"/><Relationship Id="rId9" Type="http://schemas.openxmlformats.org/officeDocument/2006/relationships/image" Target="../media/image264.png"/></Relationships>
</file>

<file path=ppt/slides/_rels/slide55.xml.rels><?xml version="1.0" encoding="UTF-8" standalone="yes"?>
<Relationships xmlns="http://schemas.openxmlformats.org/package/2006/relationships"><Relationship Id="rId3" Type="http://schemas.openxmlformats.org/officeDocument/2006/relationships/image" Target="../media/image265.png"/><Relationship Id="rId7" Type="http://schemas.openxmlformats.org/officeDocument/2006/relationships/image" Target="../media/image268.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67.jpeg"/><Relationship Id="rId5" Type="http://schemas.microsoft.com/office/2007/relationships/hdphoto" Target="../media/hdphoto6.wdp"/><Relationship Id="rId4" Type="http://schemas.openxmlformats.org/officeDocument/2006/relationships/image" Target="../media/image266.png"/></Relationships>
</file>

<file path=ppt/slides/_rels/slide56.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image" Target="../media/image277.emf"/><Relationship Id="rId3" Type="http://schemas.openxmlformats.org/officeDocument/2006/relationships/image" Target="../media/image272.emf"/><Relationship Id="rId7" Type="http://schemas.openxmlformats.org/officeDocument/2006/relationships/image" Target="../media/image276.png"/><Relationship Id="rId2" Type="http://schemas.openxmlformats.org/officeDocument/2006/relationships/image" Target="../media/image271.png"/><Relationship Id="rId1" Type="http://schemas.openxmlformats.org/officeDocument/2006/relationships/slideLayout" Target="../slideLayouts/slideLayout3.xml"/><Relationship Id="rId6" Type="http://schemas.openxmlformats.org/officeDocument/2006/relationships/image" Target="../media/image275.png"/><Relationship Id="rId11" Type="http://schemas.openxmlformats.org/officeDocument/2006/relationships/image" Target="../media/image280.png"/><Relationship Id="rId5" Type="http://schemas.openxmlformats.org/officeDocument/2006/relationships/image" Target="../media/image274.png"/><Relationship Id="rId10" Type="http://schemas.openxmlformats.org/officeDocument/2006/relationships/image" Target="../media/image279.png"/><Relationship Id="rId4" Type="http://schemas.openxmlformats.org/officeDocument/2006/relationships/image" Target="../media/image273.png"/><Relationship Id="rId9" Type="http://schemas.openxmlformats.org/officeDocument/2006/relationships/image" Target="../media/image278.emf"/></Relationships>
</file>

<file path=ppt/slides/_rels/slide59.xml.rels><?xml version="1.0" encoding="UTF-8" standalone="yes"?>
<Relationships xmlns="http://schemas.openxmlformats.org/package/2006/relationships"><Relationship Id="rId8" Type="http://schemas.openxmlformats.org/officeDocument/2006/relationships/image" Target="../media/image283.png"/><Relationship Id="rId13" Type="http://schemas.openxmlformats.org/officeDocument/2006/relationships/image" Target="../media/image288.emf"/><Relationship Id="rId3" Type="http://schemas.openxmlformats.org/officeDocument/2006/relationships/image" Target="../media/image281.png"/><Relationship Id="rId7" Type="http://schemas.openxmlformats.org/officeDocument/2006/relationships/image" Target="../media/image282.png"/><Relationship Id="rId12" Type="http://schemas.openxmlformats.org/officeDocument/2006/relationships/image" Target="../media/image287.png"/><Relationship Id="rId2" Type="http://schemas.openxmlformats.org/officeDocument/2006/relationships/image" Target="../media/image271.png"/><Relationship Id="rId1" Type="http://schemas.openxmlformats.org/officeDocument/2006/relationships/slideLayout" Target="../slideLayouts/slideLayout3.xml"/><Relationship Id="rId6" Type="http://schemas.openxmlformats.org/officeDocument/2006/relationships/image" Target="../media/image278.emf"/><Relationship Id="rId11" Type="http://schemas.openxmlformats.org/officeDocument/2006/relationships/image" Target="../media/image286.png"/><Relationship Id="rId5" Type="http://schemas.openxmlformats.org/officeDocument/2006/relationships/image" Target="../media/image277.emf"/><Relationship Id="rId15" Type="http://schemas.openxmlformats.org/officeDocument/2006/relationships/image" Target="../media/image290.png"/><Relationship Id="rId10" Type="http://schemas.openxmlformats.org/officeDocument/2006/relationships/image" Target="../media/image285.png"/><Relationship Id="rId4" Type="http://schemas.openxmlformats.org/officeDocument/2006/relationships/image" Target="../media/image272.emf"/><Relationship Id="rId9" Type="http://schemas.openxmlformats.org/officeDocument/2006/relationships/image" Target="../media/image284.emf"/><Relationship Id="rId14" Type="http://schemas.openxmlformats.org/officeDocument/2006/relationships/image" Target="../media/image289.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3.xml"/><Relationship Id="rId5" Type="http://schemas.openxmlformats.org/officeDocument/2006/relationships/image" Target="../media/image294.png"/><Relationship Id="rId4" Type="http://schemas.openxmlformats.org/officeDocument/2006/relationships/image" Target="../media/image293.png"/></Relationships>
</file>

<file path=ppt/slides/_rels/slide61.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6.xml"/><Relationship Id="rId6" Type="http://schemas.openxmlformats.org/officeDocument/2006/relationships/image" Target="../media/image299.jpeg"/><Relationship Id="rId5" Type="http://schemas.openxmlformats.org/officeDocument/2006/relationships/image" Target="../media/image298.png"/><Relationship Id="rId4" Type="http://schemas.openxmlformats.org/officeDocument/2006/relationships/image" Target="../media/image297.png"/></Relationships>
</file>

<file path=ppt/slides/_rels/slide62.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6.xml"/><Relationship Id="rId6" Type="http://schemas.openxmlformats.org/officeDocument/2006/relationships/image" Target="../media/image306.png"/><Relationship Id="rId5" Type="http://schemas.openxmlformats.org/officeDocument/2006/relationships/image" Target="../media/image305.png"/><Relationship Id="rId4" Type="http://schemas.openxmlformats.org/officeDocument/2006/relationships/image" Target="../media/image304.png"/></Relationships>
</file>

<file path=ppt/slides/_rels/slide64.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08.png"/><Relationship Id="rId1" Type="http://schemas.openxmlformats.org/officeDocument/2006/relationships/slideLayout" Target="../slideLayouts/slideLayout3.xml"/><Relationship Id="rId5" Type="http://schemas.openxmlformats.org/officeDocument/2006/relationships/image" Target="../media/image311.png"/><Relationship Id="rId4" Type="http://schemas.openxmlformats.org/officeDocument/2006/relationships/image" Target="../media/image310.png"/></Relationships>
</file>

<file path=ppt/slides/_rels/slide66.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png"/><Relationship Id="rId1" Type="http://schemas.openxmlformats.org/officeDocument/2006/relationships/slideLayout" Target="../slideLayouts/slideLayout6.xml"/><Relationship Id="rId5" Type="http://schemas.openxmlformats.org/officeDocument/2006/relationships/image" Target="../media/image315.png"/><Relationship Id="rId4" Type="http://schemas.openxmlformats.org/officeDocument/2006/relationships/image" Target="../media/image31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image" Target="../media/image322.png"/><Relationship Id="rId3" Type="http://schemas.openxmlformats.org/officeDocument/2006/relationships/image" Target="../media/image317.png"/><Relationship Id="rId7" Type="http://schemas.openxmlformats.org/officeDocument/2006/relationships/image" Target="../media/image321.png"/><Relationship Id="rId2" Type="http://schemas.openxmlformats.org/officeDocument/2006/relationships/image" Target="../media/image316.png"/><Relationship Id="rId1" Type="http://schemas.openxmlformats.org/officeDocument/2006/relationships/slideLayout" Target="../slideLayouts/slideLayout6.xml"/><Relationship Id="rId6" Type="http://schemas.openxmlformats.org/officeDocument/2006/relationships/image" Target="../media/image320.jpeg"/><Relationship Id="rId5" Type="http://schemas.openxmlformats.org/officeDocument/2006/relationships/image" Target="../media/image319.png"/><Relationship Id="rId4" Type="http://schemas.openxmlformats.org/officeDocument/2006/relationships/image" Target="../media/image318.png"/><Relationship Id="rId9" Type="http://schemas.openxmlformats.org/officeDocument/2006/relationships/image" Target="../media/image323.png"/></Relationships>
</file>

<file path=ppt/slides/_rels/slide69.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png"/><Relationship Id="rId1" Type="http://schemas.openxmlformats.org/officeDocument/2006/relationships/slideLayout" Target="../slideLayouts/slideLayout6.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70.xml.rels><?xml version="1.0" encoding="UTF-8" standalone="yes"?>
<Relationships xmlns="http://schemas.openxmlformats.org/package/2006/relationships"><Relationship Id="rId8" Type="http://schemas.openxmlformats.org/officeDocument/2006/relationships/image" Target="../media/image329.png"/><Relationship Id="rId3" Type="http://schemas.openxmlformats.org/officeDocument/2006/relationships/tags" Target="../tags/tag5.xml"/><Relationship Id="rId7" Type="http://schemas.openxmlformats.org/officeDocument/2006/relationships/image" Target="../media/image328.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27.png"/><Relationship Id="rId11" Type="http://schemas.openxmlformats.org/officeDocument/2006/relationships/image" Target="../media/image332.jpeg"/><Relationship Id="rId5" Type="http://schemas.openxmlformats.org/officeDocument/2006/relationships/image" Target="../media/image326.jpeg"/><Relationship Id="rId10" Type="http://schemas.openxmlformats.org/officeDocument/2006/relationships/image" Target="../media/image331.png"/><Relationship Id="rId4" Type="http://schemas.openxmlformats.org/officeDocument/2006/relationships/slideLayout" Target="../slideLayouts/slideLayout3.xml"/><Relationship Id="rId9" Type="http://schemas.openxmlformats.org/officeDocument/2006/relationships/image" Target="../media/image330.jpeg"/></Relationships>
</file>

<file path=ppt/slides/_rels/slide71.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image" Target="../media/image339.png"/><Relationship Id="rId3" Type="http://schemas.openxmlformats.org/officeDocument/2006/relationships/image" Target="../media/image334.png"/><Relationship Id="rId7" Type="http://schemas.openxmlformats.org/officeDocument/2006/relationships/image" Target="../media/image338.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37.jpeg"/><Relationship Id="rId5" Type="http://schemas.openxmlformats.org/officeDocument/2006/relationships/image" Target="../media/image336.jpeg"/><Relationship Id="rId4" Type="http://schemas.openxmlformats.org/officeDocument/2006/relationships/image" Target="../media/image335.jpeg"/><Relationship Id="rId9" Type="http://schemas.openxmlformats.org/officeDocument/2006/relationships/image" Target="../media/image340.png"/></Relationships>
</file>

<file path=ppt/slides/_rels/slide74.xml.rels><?xml version="1.0" encoding="UTF-8" standalone="yes"?>
<Relationships xmlns="http://schemas.openxmlformats.org/package/2006/relationships"><Relationship Id="rId3" Type="http://schemas.openxmlformats.org/officeDocument/2006/relationships/image" Target="../media/image342.png"/><Relationship Id="rId7" Type="http://schemas.microsoft.com/office/2007/relationships/hdphoto" Target="../media/hdphoto7.wdp"/><Relationship Id="rId2" Type="http://schemas.openxmlformats.org/officeDocument/2006/relationships/image" Target="../media/image341.jpeg"/><Relationship Id="rId1" Type="http://schemas.openxmlformats.org/officeDocument/2006/relationships/slideLayout" Target="../slideLayouts/slideLayout6.xml"/><Relationship Id="rId6" Type="http://schemas.openxmlformats.org/officeDocument/2006/relationships/image" Target="../media/image325.png"/><Relationship Id="rId5" Type="http://schemas.openxmlformats.org/officeDocument/2006/relationships/image" Target="../media/image344.png"/><Relationship Id="rId4" Type="http://schemas.openxmlformats.org/officeDocument/2006/relationships/image" Target="../media/image343.png"/></Relationships>
</file>

<file path=ppt/slides/_rels/slide75.xml.rels><?xml version="1.0" encoding="UTF-8" standalone="yes"?>
<Relationships xmlns="http://schemas.openxmlformats.org/package/2006/relationships"><Relationship Id="rId3" Type="http://schemas.openxmlformats.org/officeDocument/2006/relationships/image" Target="../media/image346.png"/><Relationship Id="rId7" Type="http://schemas.openxmlformats.org/officeDocument/2006/relationships/image" Target="../media/image350.png"/><Relationship Id="rId2" Type="http://schemas.openxmlformats.org/officeDocument/2006/relationships/image" Target="../media/image345.png"/><Relationship Id="rId1" Type="http://schemas.openxmlformats.org/officeDocument/2006/relationships/slideLayout" Target="../slideLayouts/slideLayout6.xml"/><Relationship Id="rId6" Type="http://schemas.openxmlformats.org/officeDocument/2006/relationships/image" Target="../media/image349.png"/><Relationship Id="rId5" Type="http://schemas.openxmlformats.org/officeDocument/2006/relationships/image" Target="../media/image348.png"/><Relationship Id="rId4" Type="http://schemas.openxmlformats.org/officeDocument/2006/relationships/image" Target="../media/image347.png"/></Relationships>
</file>

<file path=ppt/slides/_rels/slide76.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351.png"/><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325.png"/></Relationships>
</file>

<file path=ppt/slides/_rels/slide77.xml.rels><?xml version="1.0" encoding="UTF-8" standalone="yes"?>
<Relationships xmlns="http://schemas.openxmlformats.org/package/2006/relationships"><Relationship Id="rId8" Type="http://schemas.openxmlformats.org/officeDocument/2006/relationships/image" Target="../media/image354.png"/><Relationship Id="rId13" Type="http://schemas.openxmlformats.org/officeDocument/2006/relationships/image" Target="../media/image359.png"/><Relationship Id="rId3" Type="http://schemas.openxmlformats.org/officeDocument/2006/relationships/tags" Target="../tags/tag8.xml"/><Relationship Id="rId7" Type="http://schemas.openxmlformats.org/officeDocument/2006/relationships/image" Target="../media/image353.png"/><Relationship Id="rId12" Type="http://schemas.openxmlformats.org/officeDocument/2006/relationships/image" Target="../media/image358.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30.xml"/><Relationship Id="rId11" Type="http://schemas.openxmlformats.org/officeDocument/2006/relationships/image" Target="../media/image357.png"/><Relationship Id="rId5" Type="http://schemas.openxmlformats.org/officeDocument/2006/relationships/slideLayout" Target="../slideLayouts/slideLayout6.xml"/><Relationship Id="rId10" Type="http://schemas.openxmlformats.org/officeDocument/2006/relationships/image" Target="../media/image356.jpeg"/><Relationship Id="rId4" Type="http://schemas.openxmlformats.org/officeDocument/2006/relationships/tags" Target="../tags/tag9.xml"/><Relationship Id="rId9" Type="http://schemas.openxmlformats.org/officeDocument/2006/relationships/image" Target="../media/image355.png"/></Relationships>
</file>

<file path=ppt/slides/_rels/slide78.xml.rels><?xml version="1.0" encoding="UTF-8" standalone="yes"?>
<Relationships xmlns="http://schemas.openxmlformats.org/package/2006/relationships"><Relationship Id="rId8" Type="http://schemas.openxmlformats.org/officeDocument/2006/relationships/image" Target="../media/image363.png"/><Relationship Id="rId3" Type="http://schemas.openxmlformats.org/officeDocument/2006/relationships/tags" Target="../tags/tag12.xml"/><Relationship Id="rId7" Type="http://schemas.openxmlformats.org/officeDocument/2006/relationships/image" Target="../media/image36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361.png"/><Relationship Id="rId5" Type="http://schemas.openxmlformats.org/officeDocument/2006/relationships/image" Target="../media/image360.png"/><Relationship Id="rId4"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80.xml.rels><?xml version="1.0" encoding="UTF-8" standalone="yes"?>
<Relationships xmlns="http://schemas.openxmlformats.org/package/2006/relationships"><Relationship Id="rId3" Type="http://schemas.openxmlformats.org/officeDocument/2006/relationships/image" Target="../media/image364.png"/><Relationship Id="rId7" Type="http://schemas.openxmlformats.org/officeDocument/2006/relationships/image" Target="../media/image368.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67.png"/><Relationship Id="rId5" Type="http://schemas.openxmlformats.org/officeDocument/2006/relationships/image" Target="../media/image366.png"/><Relationship Id="rId4" Type="http://schemas.openxmlformats.org/officeDocument/2006/relationships/image" Target="../media/image365.png"/></Relationships>
</file>

<file path=ppt/slides/_rels/slide81.xml.rels><?xml version="1.0" encoding="UTF-8" standalone="yes"?>
<Relationships xmlns="http://schemas.openxmlformats.org/package/2006/relationships"><Relationship Id="rId8" Type="http://schemas.openxmlformats.org/officeDocument/2006/relationships/image" Target="../media/image371.png"/><Relationship Id="rId13" Type="http://schemas.openxmlformats.org/officeDocument/2006/relationships/image" Target="../media/image376.jpg"/><Relationship Id="rId3" Type="http://schemas.openxmlformats.org/officeDocument/2006/relationships/image" Target="../media/image365.png"/><Relationship Id="rId7" Type="http://schemas.openxmlformats.org/officeDocument/2006/relationships/image" Target="../media/image370.png"/><Relationship Id="rId12" Type="http://schemas.openxmlformats.org/officeDocument/2006/relationships/image" Target="../media/image375.png"/><Relationship Id="rId2" Type="http://schemas.openxmlformats.org/officeDocument/2006/relationships/image" Target="../media/image364.png"/><Relationship Id="rId1" Type="http://schemas.openxmlformats.org/officeDocument/2006/relationships/slideLayout" Target="../slideLayouts/slideLayout6.xml"/><Relationship Id="rId6" Type="http://schemas.openxmlformats.org/officeDocument/2006/relationships/image" Target="../media/image369.png"/><Relationship Id="rId11" Type="http://schemas.openxmlformats.org/officeDocument/2006/relationships/image" Target="../media/image374.png"/><Relationship Id="rId5" Type="http://schemas.openxmlformats.org/officeDocument/2006/relationships/image" Target="../media/image367.png"/><Relationship Id="rId10" Type="http://schemas.openxmlformats.org/officeDocument/2006/relationships/image" Target="../media/image373.png"/><Relationship Id="rId4" Type="http://schemas.openxmlformats.org/officeDocument/2006/relationships/image" Target="../media/image366.png"/><Relationship Id="rId9" Type="http://schemas.openxmlformats.org/officeDocument/2006/relationships/image" Target="../media/image372.jpeg"/><Relationship Id="rId14" Type="http://schemas.openxmlformats.org/officeDocument/2006/relationships/image" Target="../media/image377.png"/></Relationships>
</file>

<file path=ppt/slides/_rels/slide82.xml.rels><?xml version="1.0" encoding="UTF-8" standalone="yes"?>
<Relationships xmlns="http://schemas.openxmlformats.org/package/2006/relationships"><Relationship Id="rId8" Type="http://schemas.openxmlformats.org/officeDocument/2006/relationships/image" Target="../media/image381.png"/><Relationship Id="rId3" Type="http://schemas.openxmlformats.org/officeDocument/2006/relationships/image" Target="../media/image365.png"/><Relationship Id="rId7" Type="http://schemas.openxmlformats.org/officeDocument/2006/relationships/image" Target="../media/image380.png"/><Relationship Id="rId2" Type="http://schemas.openxmlformats.org/officeDocument/2006/relationships/image" Target="../media/image378.png"/><Relationship Id="rId1" Type="http://schemas.openxmlformats.org/officeDocument/2006/relationships/slideLayout" Target="../slideLayouts/slideLayout6.xml"/><Relationship Id="rId6" Type="http://schemas.openxmlformats.org/officeDocument/2006/relationships/image" Target="../media/image367.png"/><Relationship Id="rId11" Type="http://schemas.openxmlformats.org/officeDocument/2006/relationships/image" Target="../media/image384.png"/><Relationship Id="rId5" Type="http://schemas.openxmlformats.org/officeDocument/2006/relationships/image" Target="../media/image376.jpg"/><Relationship Id="rId10" Type="http://schemas.openxmlformats.org/officeDocument/2006/relationships/image" Target="../media/image383.jpeg"/><Relationship Id="rId4" Type="http://schemas.openxmlformats.org/officeDocument/2006/relationships/image" Target="../media/image379.jpg"/><Relationship Id="rId9" Type="http://schemas.openxmlformats.org/officeDocument/2006/relationships/image" Target="../media/image382.png"/></Relationships>
</file>

<file path=ppt/slides/_rels/slide83.xml.rels><?xml version="1.0" encoding="UTF-8" standalone="yes"?>
<Relationships xmlns="http://schemas.openxmlformats.org/package/2006/relationships"><Relationship Id="rId8" Type="http://schemas.openxmlformats.org/officeDocument/2006/relationships/image" Target="../media/image391.png"/><Relationship Id="rId13" Type="http://schemas.openxmlformats.org/officeDocument/2006/relationships/image" Target="../media/image396.png"/><Relationship Id="rId3" Type="http://schemas.openxmlformats.org/officeDocument/2006/relationships/image" Target="../media/image386.jpeg"/><Relationship Id="rId7" Type="http://schemas.openxmlformats.org/officeDocument/2006/relationships/image" Target="../media/image390.png"/><Relationship Id="rId12" Type="http://schemas.openxmlformats.org/officeDocument/2006/relationships/image" Target="../media/image395.png"/><Relationship Id="rId2" Type="http://schemas.openxmlformats.org/officeDocument/2006/relationships/image" Target="../media/image385.png"/><Relationship Id="rId1" Type="http://schemas.openxmlformats.org/officeDocument/2006/relationships/slideLayout" Target="../slideLayouts/slideLayout6.xml"/><Relationship Id="rId6" Type="http://schemas.openxmlformats.org/officeDocument/2006/relationships/image" Target="../media/image389.png"/><Relationship Id="rId11" Type="http://schemas.openxmlformats.org/officeDocument/2006/relationships/image" Target="../media/image394.png"/><Relationship Id="rId5" Type="http://schemas.openxmlformats.org/officeDocument/2006/relationships/image" Target="../media/image388.png"/><Relationship Id="rId10" Type="http://schemas.openxmlformats.org/officeDocument/2006/relationships/image" Target="../media/image393.jpg"/><Relationship Id="rId4" Type="http://schemas.openxmlformats.org/officeDocument/2006/relationships/image" Target="../media/image387.png"/><Relationship Id="rId9" Type="http://schemas.openxmlformats.org/officeDocument/2006/relationships/image" Target="../media/image392.png"/><Relationship Id="rId14" Type="http://schemas.openxmlformats.org/officeDocument/2006/relationships/image" Target="../media/image39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8" Type="http://schemas.openxmlformats.org/officeDocument/2006/relationships/image" Target="../media/image400.png"/><Relationship Id="rId3" Type="http://schemas.openxmlformats.org/officeDocument/2006/relationships/tags" Target="../tags/tag15.xml"/><Relationship Id="rId7" Type="http://schemas.openxmlformats.org/officeDocument/2006/relationships/image" Target="../media/image399.png"/><Relationship Id="rId12" Type="http://schemas.openxmlformats.org/officeDocument/2006/relationships/image" Target="../media/image404.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98.png"/><Relationship Id="rId11" Type="http://schemas.openxmlformats.org/officeDocument/2006/relationships/image" Target="../media/image403.png"/><Relationship Id="rId5" Type="http://schemas.openxmlformats.org/officeDocument/2006/relationships/notesSlide" Target="../notesSlides/notesSlide32.xml"/><Relationship Id="rId10" Type="http://schemas.openxmlformats.org/officeDocument/2006/relationships/image" Target="../media/image402.png"/><Relationship Id="rId4" Type="http://schemas.openxmlformats.org/officeDocument/2006/relationships/slideLayout" Target="../slideLayouts/slideLayout3.xml"/><Relationship Id="rId9" Type="http://schemas.openxmlformats.org/officeDocument/2006/relationships/image" Target="../media/image401.png"/></Relationships>
</file>

<file path=ppt/slides/_rels/slide86.xml.rels><?xml version="1.0" encoding="UTF-8" standalone="yes"?>
<Relationships xmlns="http://schemas.openxmlformats.org/package/2006/relationships"><Relationship Id="rId8" Type="http://schemas.openxmlformats.org/officeDocument/2006/relationships/image" Target="../media/image408.png"/><Relationship Id="rId3" Type="http://schemas.openxmlformats.org/officeDocument/2006/relationships/notesSlide" Target="../notesSlides/notesSlide33.xml"/><Relationship Id="rId7" Type="http://schemas.openxmlformats.org/officeDocument/2006/relationships/image" Target="../media/image388.png"/><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407.png"/><Relationship Id="rId5" Type="http://schemas.openxmlformats.org/officeDocument/2006/relationships/image" Target="../media/image406.jpeg"/><Relationship Id="rId10" Type="http://schemas.openxmlformats.org/officeDocument/2006/relationships/image" Target="../media/image410.jpeg"/><Relationship Id="rId4" Type="http://schemas.openxmlformats.org/officeDocument/2006/relationships/image" Target="../media/image405.png"/><Relationship Id="rId9" Type="http://schemas.openxmlformats.org/officeDocument/2006/relationships/image" Target="../media/image409.png"/></Relationships>
</file>

<file path=ppt/slides/_rels/slide87.xml.rels><?xml version="1.0" encoding="UTF-8" standalone="yes"?>
<Relationships xmlns="http://schemas.openxmlformats.org/package/2006/relationships"><Relationship Id="rId8" Type="http://schemas.openxmlformats.org/officeDocument/2006/relationships/image" Target="../media/image413.png"/><Relationship Id="rId3" Type="http://schemas.openxmlformats.org/officeDocument/2006/relationships/tags" Target="../tags/tag19.xml"/><Relationship Id="rId7" Type="http://schemas.openxmlformats.org/officeDocument/2006/relationships/image" Target="../media/image412.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411.png"/><Relationship Id="rId11" Type="http://schemas.openxmlformats.org/officeDocument/2006/relationships/image" Target="../media/image415.png"/><Relationship Id="rId5" Type="http://schemas.openxmlformats.org/officeDocument/2006/relationships/notesSlide" Target="../notesSlides/notesSlide34.xml"/><Relationship Id="rId10" Type="http://schemas.openxmlformats.org/officeDocument/2006/relationships/image" Target="../media/image414.png"/><Relationship Id="rId4" Type="http://schemas.openxmlformats.org/officeDocument/2006/relationships/slideLayout" Target="../slideLayouts/slideLayout3.xml"/><Relationship Id="rId9" Type="http://schemas.openxmlformats.org/officeDocument/2006/relationships/image" Target="../media/image48.png"/></Relationships>
</file>

<file path=ppt/slides/_rels/slide88.xml.rels><?xml version="1.0" encoding="UTF-8" standalone="yes"?>
<Relationships xmlns="http://schemas.openxmlformats.org/package/2006/relationships"><Relationship Id="rId8" Type="http://schemas.openxmlformats.org/officeDocument/2006/relationships/image" Target="../media/image403.png"/><Relationship Id="rId13" Type="http://schemas.openxmlformats.org/officeDocument/2006/relationships/image" Target="../media/image421.jpg"/><Relationship Id="rId18" Type="http://schemas.openxmlformats.org/officeDocument/2006/relationships/image" Target="../media/image426.png"/><Relationship Id="rId3" Type="http://schemas.openxmlformats.org/officeDocument/2006/relationships/tags" Target="../tags/tag22.xml"/><Relationship Id="rId7" Type="http://schemas.openxmlformats.org/officeDocument/2006/relationships/image" Target="../media/image402.png"/><Relationship Id="rId12" Type="http://schemas.openxmlformats.org/officeDocument/2006/relationships/image" Target="../media/image420.png"/><Relationship Id="rId17" Type="http://schemas.openxmlformats.org/officeDocument/2006/relationships/image" Target="../media/image425.png"/><Relationship Id="rId2" Type="http://schemas.openxmlformats.org/officeDocument/2006/relationships/tags" Target="../tags/tag21.xml"/><Relationship Id="rId16" Type="http://schemas.openxmlformats.org/officeDocument/2006/relationships/image" Target="../media/image424.png"/><Relationship Id="rId1" Type="http://schemas.openxmlformats.org/officeDocument/2006/relationships/tags" Target="../tags/tag20.xml"/><Relationship Id="rId6" Type="http://schemas.openxmlformats.org/officeDocument/2006/relationships/image" Target="../media/image401.png"/><Relationship Id="rId11" Type="http://schemas.openxmlformats.org/officeDocument/2006/relationships/image" Target="../media/image419.png"/><Relationship Id="rId5" Type="http://schemas.openxmlformats.org/officeDocument/2006/relationships/image" Target="../media/image416.png"/><Relationship Id="rId15" Type="http://schemas.openxmlformats.org/officeDocument/2006/relationships/image" Target="../media/image423.png"/><Relationship Id="rId10" Type="http://schemas.openxmlformats.org/officeDocument/2006/relationships/image" Target="../media/image418.png"/><Relationship Id="rId4" Type="http://schemas.openxmlformats.org/officeDocument/2006/relationships/slideLayout" Target="../slideLayouts/slideLayout6.xml"/><Relationship Id="rId9" Type="http://schemas.openxmlformats.org/officeDocument/2006/relationships/image" Target="../media/image417.png"/><Relationship Id="rId14" Type="http://schemas.openxmlformats.org/officeDocument/2006/relationships/image" Target="../media/image422.png"/></Relationships>
</file>

<file path=ppt/slides/_rels/slide89.xml.rels><?xml version="1.0" encoding="UTF-8" standalone="yes"?>
<Relationships xmlns="http://schemas.openxmlformats.org/package/2006/relationships"><Relationship Id="rId8" Type="http://schemas.openxmlformats.org/officeDocument/2006/relationships/image" Target="../media/image428.jpg"/><Relationship Id="rId3" Type="http://schemas.openxmlformats.org/officeDocument/2006/relationships/tags" Target="../tags/tag25.xml"/><Relationship Id="rId7" Type="http://schemas.openxmlformats.org/officeDocument/2006/relationships/image" Target="../media/image427.jpg"/><Relationship Id="rId12" Type="http://schemas.openxmlformats.org/officeDocument/2006/relationships/image" Target="../media/image431.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421.jpg"/><Relationship Id="rId11" Type="http://schemas.openxmlformats.org/officeDocument/2006/relationships/image" Target="../media/image365.png"/><Relationship Id="rId5" Type="http://schemas.openxmlformats.org/officeDocument/2006/relationships/image" Target="../media/image416.png"/><Relationship Id="rId10" Type="http://schemas.openxmlformats.org/officeDocument/2006/relationships/image" Target="../media/image430.png"/><Relationship Id="rId4" Type="http://schemas.openxmlformats.org/officeDocument/2006/relationships/slideLayout" Target="../slideLayouts/slideLayout6.xml"/><Relationship Id="rId9" Type="http://schemas.openxmlformats.org/officeDocument/2006/relationships/image" Target="../media/image429.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2.jpeg"/><Relationship Id="rId1" Type="http://schemas.openxmlformats.org/officeDocument/2006/relationships/slideLayout" Target="../slideLayouts/slideLayout6.xml"/><Relationship Id="rId6" Type="http://schemas.openxmlformats.org/officeDocument/2006/relationships/image" Target="../media/image435.png"/><Relationship Id="rId5" Type="http://schemas.openxmlformats.org/officeDocument/2006/relationships/image" Target="../media/image434.png"/><Relationship Id="rId4" Type="http://schemas.openxmlformats.org/officeDocument/2006/relationships/image" Target="../media/image433.jpeg"/></Relationships>
</file>

<file path=ppt/slides/_rels/slide97.xml.rels><?xml version="1.0" encoding="UTF-8" standalone="yes"?>
<Relationships xmlns="http://schemas.openxmlformats.org/package/2006/relationships"><Relationship Id="rId8" Type="http://schemas.openxmlformats.org/officeDocument/2006/relationships/image" Target="../media/image441.png"/><Relationship Id="rId3" Type="http://schemas.openxmlformats.org/officeDocument/2006/relationships/image" Target="../media/image436.jpeg"/><Relationship Id="rId7" Type="http://schemas.openxmlformats.org/officeDocument/2006/relationships/image" Target="../media/image440.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439.png"/><Relationship Id="rId5" Type="http://schemas.openxmlformats.org/officeDocument/2006/relationships/image" Target="../media/image438.png"/><Relationship Id="rId4" Type="http://schemas.openxmlformats.org/officeDocument/2006/relationships/image" Target="../media/image437.png"/><Relationship Id="rId9" Type="http://schemas.openxmlformats.org/officeDocument/2006/relationships/image" Target="../media/image442.jpeg"/></Relationships>
</file>

<file path=ppt/slides/_rels/slide98.xml.rels><?xml version="1.0" encoding="UTF-8" standalone="yes"?>
<Relationships xmlns="http://schemas.openxmlformats.org/package/2006/relationships"><Relationship Id="rId8" Type="http://schemas.openxmlformats.org/officeDocument/2006/relationships/image" Target="../media/image447.jpeg"/><Relationship Id="rId3" Type="http://schemas.openxmlformats.org/officeDocument/2006/relationships/slideLayout" Target="../slideLayouts/slideLayout6.xml"/><Relationship Id="rId7" Type="http://schemas.openxmlformats.org/officeDocument/2006/relationships/image" Target="../media/image446.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445.jpeg"/><Relationship Id="rId11" Type="http://schemas.openxmlformats.org/officeDocument/2006/relationships/image" Target="../media/image450.jpeg"/><Relationship Id="rId5" Type="http://schemas.openxmlformats.org/officeDocument/2006/relationships/image" Target="../media/image444.png"/><Relationship Id="rId10" Type="http://schemas.openxmlformats.org/officeDocument/2006/relationships/image" Target="../media/image449.png"/><Relationship Id="rId4" Type="http://schemas.openxmlformats.org/officeDocument/2006/relationships/image" Target="../media/image443.png"/><Relationship Id="rId9" Type="http://schemas.openxmlformats.org/officeDocument/2006/relationships/image" Target="../media/image448.jpeg"/></Relationships>
</file>

<file path=ppt/slides/_rels/slide99.xml.rels><?xml version="1.0" encoding="UTF-8" standalone="yes"?>
<Relationships xmlns="http://schemas.openxmlformats.org/package/2006/relationships"><Relationship Id="rId8" Type="http://schemas.openxmlformats.org/officeDocument/2006/relationships/image" Target="../media/image330.jpeg"/><Relationship Id="rId13" Type="http://schemas.openxmlformats.org/officeDocument/2006/relationships/image" Target="../media/image455.jpeg"/><Relationship Id="rId3" Type="http://schemas.openxmlformats.org/officeDocument/2006/relationships/tags" Target="../tags/tag30.xml"/><Relationship Id="rId7" Type="http://schemas.openxmlformats.org/officeDocument/2006/relationships/image" Target="../media/image329.png"/><Relationship Id="rId12" Type="http://schemas.openxmlformats.org/officeDocument/2006/relationships/image" Target="../media/image454.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28.png"/><Relationship Id="rId11" Type="http://schemas.openxmlformats.org/officeDocument/2006/relationships/image" Target="../media/image453.png"/><Relationship Id="rId5" Type="http://schemas.openxmlformats.org/officeDocument/2006/relationships/image" Target="../media/image327.png"/><Relationship Id="rId10" Type="http://schemas.openxmlformats.org/officeDocument/2006/relationships/image" Target="../media/image452.jpeg"/><Relationship Id="rId4" Type="http://schemas.openxmlformats.org/officeDocument/2006/relationships/slideLayout" Target="../slideLayouts/slideLayout3.xml"/><Relationship Id="rId9" Type="http://schemas.openxmlformats.org/officeDocument/2006/relationships/image" Target="../media/image451.jpeg"/><Relationship Id="rId14" Type="http://schemas.openxmlformats.org/officeDocument/2006/relationships/image" Target="../media/image4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idx="1"/>
          </p:nvPr>
        </p:nvSpPr>
        <p:spPr/>
        <p:txBody>
          <a:bodyPr/>
          <a:lstStyle/>
          <a:p>
            <a:r>
              <a:rPr lang="en-US" dirty="0" smtClean="0"/>
              <a:t>April 2015</a:t>
            </a:r>
            <a:endParaRPr lang="en-US" dirty="0"/>
          </a:p>
        </p:txBody>
      </p:sp>
      <p:sp>
        <p:nvSpPr>
          <p:cNvPr id="7" name="Footer Placeholder 6"/>
          <p:cNvSpPr>
            <a:spLocks noGrp="1"/>
          </p:cNvSpPr>
          <p:nvPr>
            <p:ph type="ftr" sz="quarter" idx="11"/>
          </p:nvPr>
        </p:nvSpPr>
        <p:spPr/>
        <p:txBody>
          <a:bodyPr/>
          <a:lstStyle/>
          <a:p>
            <a:r>
              <a:rPr lang="en-US" smtClean="0"/>
              <a:t>CaféX Communications Confidential © 2015 – All Rights Reserved. </a:t>
            </a:r>
            <a:endParaRPr lang="en-US" dirty="0"/>
          </a:p>
        </p:txBody>
      </p:sp>
      <p:sp>
        <p:nvSpPr>
          <p:cNvPr id="8" name="Title 7"/>
          <p:cNvSpPr>
            <a:spLocks noGrp="1"/>
          </p:cNvSpPr>
          <p:nvPr>
            <p:ph type="title"/>
          </p:nvPr>
        </p:nvSpPr>
        <p:spPr/>
        <p:txBody>
          <a:bodyPr/>
          <a:lstStyle/>
          <a:p>
            <a:r>
              <a:rPr lang="en-US" dirty="0" smtClean="0"/>
              <a:t>CaféX Case Studies &amp; Use Cases</a:t>
            </a:r>
            <a:endParaRPr lang="en-US" dirty="0"/>
          </a:p>
        </p:txBody>
      </p:sp>
    </p:spTree>
    <p:extLst>
      <p:ext uri="{BB962C8B-B14F-4D97-AF65-F5344CB8AC3E}">
        <p14:creationId xmlns:p14="http://schemas.microsoft.com/office/powerpoint/2010/main" val="345557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4"/>
          <p:cNvSpPr txBox="1">
            <a:spLocks/>
          </p:cNvSpPr>
          <p:nvPr/>
        </p:nvSpPr>
        <p:spPr>
          <a:xfrm>
            <a:off x="609600" y="62724"/>
            <a:ext cx="8534400" cy="685800"/>
          </a:xfrm>
          <a:prstGeom prst="rect">
            <a:avLst/>
          </a:prstGeom>
        </p:spPr>
        <p:txBody>
          <a:bodyPr vert="horz" lIns="91440" tIns="45720" rIns="91440" bIns="45720" rtlCol="0" anchor="ctr">
            <a:noAutofit/>
          </a:bodyPr>
          <a:lstStyle>
            <a:lvl1pPr algn="l" defTabSz="457200" rtl="0" eaLnBrk="1" latinLnBrk="0" hangingPunct="1">
              <a:lnSpc>
                <a:spcPct val="80000"/>
              </a:lnSpc>
              <a:spcBef>
                <a:spcPct val="0"/>
              </a:spcBef>
              <a:buNone/>
              <a:defRPr sz="3200" b="1" kern="1200">
                <a:solidFill>
                  <a:schemeClr val="tx1"/>
                </a:solidFill>
                <a:effectLst/>
                <a:latin typeface="+mj-lt"/>
                <a:ea typeface="+mj-ea"/>
                <a:cs typeface="+mj-cs"/>
              </a:defRPr>
            </a:lvl1pPr>
          </a:lstStyle>
          <a:p>
            <a:pPr algn="ctr"/>
            <a:endParaRPr lang="en-US" dirty="0">
              <a:solidFill>
                <a:srgbClr val="092E4D"/>
              </a:solidFill>
            </a:endParaRPr>
          </a:p>
        </p:txBody>
      </p:sp>
      <p:sp>
        <p:nvSpPr>
          <p:cNvPr id="38" name="Rectangle 1058"/>
          <p:cNvSpPr>
            <a:spLocks noChangeArrowheads="1"/>
          </p:cNvSpPr>
          <p:nvPr/>
        </p:nvSpPr>
        <p:spPr bwMode="auto">
          <a:xfrm>
            <a:off x="558452" y="3866303"/>
            <a:ext cx="1727548" cy="807720"/>
          </a:xfrm>
          <a:prstGeom prst="rect">
            <a:avLst/>
          </a:prstGeom>
          <a:noFill/>
          <a:ln w="9525">
            <a:noFill/>
            <a:miter lim="800000"/>
            <a:headEnd/>
            <a:tailEnd/>
          </a:ln>
        </p:spPr>
        <p:txBody>
          <a:bodyPr anchor="t" anchorCtr="0">
            <a:prstTxWarp prst="textNoShape">
              <a:avLst/>
            </a:prstTxWarp>
          </a:bodyPr>
          <a:lstStyle/>
          <a:p>
            <a:pPr algn="ctr"/>
            <a:r>
              <a:rPr lang="en-US" sz="1400" dirty="0">
                <a:solidFill>
                  <a:srgbClr val="092E4D"/>
                </a:solidFill>
              </a:rPr>
              <a:t>Patient logs into mobile app and can view options</a:t>
            </a:r>
          </a:p>
        </p:txBody>
      </p:sp>
      <p:sp>
        <p:nvSpPr>
          <p:cNvPr id="39" name="Rectangle 1058"/>
          <p:cNvSpPr>
            <a:spLocks noChangeArrowheads="1"/>
          </p:cNvSpPr>
          <p:nvPr/>
        </p:nvSpPr>
        <p:spPr bwMode="auto">
          <a:xfrm>
            <a:off x="6542866" y="3866303"/>
            <a:ext cx="1839134" cy="807720"/>
          </a:xfrm>
          <a:prstGeom prst="rect">
            <a:avLst/>
          </a:prstGeom>
          <a:noFill/>
          <a:ln w="9525">
            <a:noFill/>
            <a:miter lim="800000"/>
            <a:headEnd/>
            <a:tailEnd/>
          </a:ln>
        </p:spPr>
        <p:txBody>
          <a:bodyPr anchor="t" anchorCtr="0">
            <a:prstTxWarp prst="textNoShape">
              <a:avLst/>
            </a:prstTxWarp>
          </a:bodyPr>
          <a:lstStyle/>
          <a:p>
            <a:pPr algn="ctr"/>
            <a:r>
              <a:rPr lang="en-US" sz="1400" dirty="0">
                <a:solidFill>
                  <a:srgbClr val="092E4D"/>
                </a:solidFill>
              </a:rPr>
              <a:t>Patient selects an immediate or scheduled callback and provides number</a:t>
            </a:r>
          </a:p>
        </p:txBody>
      </p:sp>
      <p:sp>
        <p:nvSpPr>
          <p:cNvPr id="40" name="Rectangle 1058"/>
          <p:cNvSpPr>
            <a:spLocks noChangeArrowheads="1"/>
          </p:cNvSpPr>
          <p:nvPr/>
        </p:nvSpPr>
        <p:spPr bwMode="auto">
          <a:xfrm>
            <a:off x="3505200" y="3866303"/>
            <a:ext cx="1727548" cy="807720"/>
          </a:xfrm>
          <a:prstGeom prst="rect">
            <a:avLst/>
          </a:prstGeom>
          <a:noFill/>
          <a:ln w="9525">
            <a:noFill/>
            <a:miter lim="800000"/>
            <a:headEnd/>
            <a:tailEnd/>
          </a:ln>
        </p:spPr>
        <p:txBody>
          <a:bodyPr anchor="t" anchorCtr="0">
            <a:prstTxWarp prst="textNoShape">
              <a:avLst/>
            </a:prstTxWarp>
          </a:bodyPr>
          <a:lstStyle/>
          <a:p>
            <a:pPr algn="ctr"/>
            <a:r>
              <a:rPr lang="en-US" sz="1400" dirty="0">
                <a:solidFill>
                  <a:srgbClr val="092E4D"/>
                </a:solidFill>
              </a:rPr>
              <a:t>Patient can click to view more info on topic &amp; request callback</a:t>
            </a:r>
          </a:p>
        </p:txBody>
      </p:sp>
      <p:pic>
        <p:nvPicPr>
          <p:cNvPr id="102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9265" y="810538"/>
            <a:ext cx="1742527" cy="290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63273" y="810538"/>
            <a:ext cx="1742527" cy="290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39073" y="810538"/>
            <a:ext cx="1742527" cy="290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a:solidFill>
                  <a:srgbClr val="092E4D"/>
                </a:solidFill>
              </a:rPr>
              <a:t>Use Case: Health Insurance with </a:t>
            </a:r>
            <a:r>
              <a:rPr lang="en-US" dirty="0" smtClean="0">
                <a:solidFill>
                  <a:srgbClr val="092E4D"/>
                </a:solidFill>
              </a:rPr>
              <a:t>Callback</a:t>
            </a:r>
            <a:endParaRPr lang="en-US" dirty="0"/>
          </a:p>
        </p:txBody>
      </p:sp>
      <p:sp>
        <p:nvSpPr>
          <p:cNvPr id="3" name="Footer Placeholder 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Slide Number Placeholder 3"/>
          <p:cNvSpPr>
            <a:spLocks noGrp="1"/>
          </p:cNvSpPr>
          <p:nvPr>
            <p:ph type="sldNum" sz="quarter" idx="12"/>
          </p:nvPr>
        </p:nvSpPr>
        <p:spPr/>
        <p:txBody>
          <a:bodyPr/>
          <a:lstStyle/>
          <a:p>
            <a:fld id="{0431C951-9D62-474D-B35D-66AB940D3B2F}" type="slidenum">
              <a:rPr lang="en-US" smtClean="0"/>
              <a:pPr/>
              <a:t>10</a:t>
            </a:fld>
            <a:endParaRPr lang="en-US" dirty="0"/>
          </a:p>
        </p:txBody>
      </p:sp>
    </p:spTree>
    <p:extLst>
      <p:ext uri="{BB962C8B-B14F-4D97-AF65-F5344CB8AC3E}">
        <p14:creationId xmlns:p14="http://schemas.microsoft.com/office/powerpoint/2010/main" val="151246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Title 3"/>
          <p:cNvSpPr>
            <a:spLocks noGrp="1"/>
          </p:cNvSpPr>
          <p:nvPr>
            <p:ph type="title"/>
          </p:nvPr>
        </p:nvSpPr>
        <p:spPr/>
        <p:txBody>
          <a:bodyPr/>
          <a:lstStyle/>
          <a:p>
            <a:r>
              <a:rPr lang="en-US" dirty="0" smtClean="0"/>
              <a:t>Legal</a:t>
            </a:r>
            <a:endParaRPr lang="en-US" dirty="0"/>
          </a:p>
        </p:txBody>
      </p:sp>
    </p:spTree>
    <p:extLst>
      <p:ext uri="{BB962C8B-B14F-4D97-AF65-F5344CB8AC3E}">
        <p14:creationId xmlns:p14="http://schemas.microsoft.com/office/powerpoint/2010/main" val="234447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chemeClr val="bg1">
              <a:lumMod val="85000"/>
            </a:schemeClr>
          </a:solidFill>
          <a:ln w="1270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Footer Placeholder 1"/>
          <p:cNvSpPr>
            <a:spLocks noGrp="1"/>
          </p:cNvSpPr>
          <p:nvPr>
            <p:ph type="ftr" sz="quarter" idx="11"/>
          </p:nvPr>
        </p:nvSpPr>
        <p:spPr/>
        <p:txBody>
          <a:bodyPr/>
          <a:lstStyle/>
          <a:p>
            <a:r>
              <a:rPr lang="en-US" smtClean="0">
                <a:solidFill>
                  <a:schemeClr val="accent3"/>
                </a:solidFill>
              </a:rPr>
              <a:t>CaféX Communications Confidential © 2015 – All Rights Reserved. </a:t>
            </a:r>
            <a:endParaRPr lang="en-US" dirty="0">
              <a:solidFill>
                <a:schemeClr val="accent3"/>
              </a:solidFill>
            </a:endParaRPr>
          </a:p>
        </p:txBody>
      </p:sp>
      <p:cxnSp>
        <p:nvCxnSpPr>
          <p:cNvPr id="11" name="Straight Connector 10"/>
          <p:cNvCxnSpPr/>
          <p:nvPr/>
        </p:nvCxnSpPr>
        <p:spPr>
          <a:xfrm>
            <a:off x="0" y="2571750"/>
            <a:ext cx="91440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4572000" y="0"/>
            <a:ext cx="1" cy="51435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46143" y="134180"/>
            <a:ext cx="1832038" cy="590931"/>
          </a:xfrm>
          <a:prstGeom prst="rect">
            <a:avLst/>
          </a:prstGeom>
          <a:noFill/>
        </p:spPr>
        <p:txBody>
          <a:bodyPr wrap="square" rtlCol="0">
            <a:spAutoFit/>
          </a:bodyPr>
          <a:lstStyle/>
          <a:p>
            <a:pPr algn="ctr">
              <a:lnSpc>
                <a:spcPct val="90000"/>
              </a:lnSpc>
            </a:pPr>
            <a:r>
              <a:rPr lang="en-US" dirty="0" smtClean="0"/>
              <a:t>Virtual Prisoner Visitation</a:t>
            </a:r>
            <a:endParaRPr lang="en-US" dirty="0"/>
          </a:p>
        </p:txBody>
      </p:sp>
      <p:cxnSp>
        <p:nvCxnSpPr>
          <p:cNvPr id="29" name="Straight Connector 28"/>
          <p:cNvCxnSpPr/>
          <p:nvPr/>
        </p:nvCxnSpPr>
        <p:spPr>
          <a:xfrm flipH="1">
            <a:off x="2272146" y="61508"/>
            <a:ext cx="1" cy="514350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6833418" y="61508"/>
            <a:ext cx="1" cy="51435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2515522" y="134180"/>
            <a:ext cx="1832038" cy="590931"/>
          </a:xfrm>
          <a:prstGeom prst="rect">
            <a:avLst/>
          </a:prstGeom>
          <a:noFill/>
        </p:spPr>
        <p:txBody>
          <a:bodyPr wrap="square" rtlCol="0">
            <a:spAutoFit/>
          </a:bodyPr>
          <a:lstStyle/>
          <a:p>
            <a:pPr algn="ctr">
              <a:lnSpc>
                <a:spcPct val="90000"/>
              </a:lnSpc>
            </a:pPr>
            <a:r>
              <a:rPr lang="en-US" dirty="0" smtClean="0"/>
              <a:t>Inmate - Attorney Secure Meetings</a:t>
            </a:r>
            <a:endParaRPr lang="en-US" dirty="0"/>
          </a:p>
        </p:txBody>
      </p:sp>
      <p:sp>
        <p:nvSpPr>
          <p:cNvPr id="32" name="TextBox 31"/>
          <p:cNvSpPr txBox="1"/>
          <p:nvPr/>
        </p:nvSpPr>
        <p:spPr>
          <a:xfrm>
            <a:off x="4773812" y="134180"/>
            <a:ext cx="1832038" cy="590931"/>
          </a:xfrm>
          <a:prstGeom prst="rect">
            <a:avLst/>
          </a:prstGeom>
          <a:noFill/>
        </p:spPr>
        <p:txBody>
          <a:bodyPr wrap="square" rtlCol="0">
            <a:spAutoFit/>
          </a:bodyPr>
          <a:lstStyle/>
          <a:p>
            <a:pPr algn="ctr">
              <a:lnSpc>
                <a:spcPct val="90000"/>
              </a:lnSpc>
            </a:pPr>
            <a:r>
              <a:rPr lang="en-US" dirty="0" smtClean="0"/>
              <a:t>Remote Court Appearances</a:t>
            </a:r>
            <a:endParaRPr lang="en-US" dirty="0"/>
          </a:p>
        </p:txBody>
      </p:sp>
      <p:sp>
        <p:nvSpPr>
          <p:cNvPr id="33" name="TextBox 32"/>
          <p:cNvSpPr txBox="1"/>
          <p:nvPr/>
        </p:nvSpPr>
        <p:spPr>
          <a:xfrm>
            <a:off x="7045957" y="134180"/>
            <a:ext cx="1832038" cy="590931"/>
          </a:xfrm>
          <a:prstGeom prst="rect">
            <a:avLst/>
          </a:prstGeom>
          <a:noFill/>
        </p:spPr>
        <p:txBody>
          <a:bodyPr wrap="square" rtlCol="0">
            <a:spAutoFit/>
          </a:bodyPr>
          <a:lstStyle/>
          <a:p>
            <a:pPr algn="ctr">
              <a:lnSpc>
                <a:spcPct val="90000"/>
              </a:lnSpc>
            </a:pPr>
            <a:r>
              <a:rPr lang="en-US" dirty="0" smtClean="0"/>
              <a:t>Virtual Prisoner Education</a:t>
            </a:r>
            <a:endParaRPr lang="en-US" dirty="0"/>
          </a:p>
        </p:txBody>
      </p:sp>
      <p:sp>
        <p:nvSpPr>
          <p:cNvPr id="34" name="TextBox 33"/>
          <p:cNvSpPr txBox="1"/>
          <p:nvPr/>
        </p:nvSpPr>
        <p:spPr>
          <a:xfrm>
            <a:off x="149157" y="4415243"/>
            <a:ext cx="2026003" cy="590931"/>
          </a:xfrm>
          <a:prstGeom prst="rect">
            <a:avLst/>
          </a:prstGeom>
          <a:noFill/>
        </p:spPr>
        <p:txBody>
          <a:bodyPr wrap="square" rtlCol="0">
            <a:spAutoFit/>
          </a:bodyPr>
          <a:lstStyle/>
          <a:p>
            <a:pPr algn="ctr">
              <a:lnSpc>
                <a:spcPct val="90000"/>
              </a:lnSpc>
            </a:pPr>
            <a:r>
              <a:rPr lang="en-US" dirty="0" smtClean="0"/>
              <a:t>Prisoner - Clinician Virtual Exams</a:t>
            </a:r>
            <a:endParaRPr lang="en-US" dirty="0"/>
          </a:p>
        </p:txBody>
      </p:sp>
      <p:sp>
        <p:nvSpPr>
          <p:cNvPr id="36" name="TextBox 35"/>
          <p:cNvSpPr txBox="1"/>
          <p:nvPr/>
        </p:nvSpPr>
        <p:spPr>
          <a:xfrm>
            <a:off x="2515522" y="4415243"/>
            <a:ext cx="1832038" cy="590931"/>
          </a:xfrm>
          <a:prstGeom prst="rect">
            <a:avLst/>
          </a:prstGeom>
          <a:noFill/>
        </p:spPr>
        <p:txBody>
          <a:bodyPr wrap="square" rtlCol="0">
            <a:spAutoFit/>
          </a:bodyPr>
          <a:lstStyle/>
          <a:p>
            <a:pPr algn="ctr">
              <a:lnSpc>
                <a:spcPct val="90000"/>
              </a:lnSpc>
            </a:pPr>
            <a:r>
              <a:rPr lang="en-US" dirty="0" smtClean="0"/>
              <a:t>Virtual Group Counselling</a:t>
            </a:r>
            <a:endParaRPr lang="en-US" dirty="0"/>
          </a:p>
        </p:txBody>
      </p:sp>
      <p:sp>
        <p:nvSpPr>
          <p:cNvPr id="45" name="TextBox 44"/>
          <p:cNvSpPr txBox="1"/>
          <p:nvPr/>
        </p:nvSpPr>
        <p:spPr>
          <a:xfrm>
            <a:off x="4773812" y="4415243"/>
            <a:ext cx="1832038" cy="590931"/>
          </a:xfrm>
          <a:prstGeom prst="rect">
            <a:avLst/>
          </a:prstGeom>
          <a:noFill/>
        </p:spPr>
        <p:txBody>
          <a:bodyPr wrap="square" rtlCol="0">
            <a:spAutoFit/>
          </a:bodyPr>
          <a:lstStyle/>
          <a:p>
            <a:pPr algn="ctr">
              <a:lnSpc>
                <a:spcPct val="90000"/>
              </a:lnSpc>
            </a:pPr>
            <a:r>
              <a:rPr lang="en-US" dirty="0" smtClean="0"/>
              <a:t>Warden Virtual Town Hall</a:t>
            </a:r>
            <a:endParaRPr lang="en-US" dirty="0"/>
          </a:p>
        </p:txBody>
      </p:sp>
      <p:sp>
        <p:nvSpPr>
          <p:cNvPr id="46" name="TextBox 45"/>
          <p:cNvSpPr txBox="1"/>
          <p:nvPr/>
        </p:nvSpPr>
        <p:spPr>
          <a:xfrm>
            <a:off x="7045957" y="4415243"/>
            <a:ext cx="1832038" cy="590931"/>
          </a:xfrm>
          <a:prstGeom prst="rect">
            <a:avLst/>
          </a:prstGeom>
          <a:noFill/>
        </p:spPr>
        <p:txBody>
          <a:bodyPr wrap="square" rtlCol="0">
            <a:spAutoFit/>
          </a:bodyPr>
          <a:lstStyle/>
          <a:p>
            <a:pPr algn="ctr">
              <a:lnSpc>
                <a:spcPct val="90000"/>
              </a:lnSpc>
            </a:pPr>
            <a:r>
              <a:rPr lang="en-US" dirty="0" smtClean="0"/>
              <a:t>Inter-Facility Communication</a:t>
            </a:r>
            <a:endParaRPr lang="en-US" dirty="0"/>
          </a:p>
        </p:txBody>
      </p:sp>
      <p:pic>
        <p:nvPicPr>
          <p:cNvPr id="1028" name="Picture 4" descr="http://www.krausemetzlaw.com/images/scott-metz.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11008" y="737925"/>
            <a:ext cx="1668776" cy="17244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f067b.medialib.glogster.com/media/06/06665303317e27c30cf14386d99eed2b01713cfba5e70d760347ce3f775eab70/courthouse-jpg.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75168" y="780532"/>
            <a:ext cx="1585424" cy="1666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e-works.com/img/snap-aulavirtuale.jpg"/>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0" b="98162" l="885" r="100000">
                        <a14:foregroundMark x1="81711" y1="12500" x2="81711" y2="12500"/>
                        <a14:foregroundMark x1="82006" y1="23162" x2="82006" y2="23162"/>
                        <a14:foregroundMark x1="82891" y1="31985" x2="82891" y2="31985"/>
                        <a14:foregroundMark x1="82891" y1="39338" x2="82891" y2="39338"/>
                        <a14:foregroundMark x1="82891" y1="50735" x2="82891" y2="50735"/>
                        <a14:foregroundMark x1="82891" y1="59559" x2="82891" y2="59559"/>
                        <a14:foregroundMark x1="76106" y1="61765" x2="76106" y2="61765"/>
                        <a14:foregroundMark x1="68437" y1="61765" x2="68437" y2="61765"/>
                        <a14:foregroundMark x1="68437" y1="54779" x2="68437" y2="54779"/>
                        <a14:foregroundMark x1="72566" y1="54779" x2="72566" y2="54779"/>
                        <a14:foregroundMark x1="79941" y1="54412" x2="79941" y2="54412"/>
                        <a14:foregroundMark x1="43953" y1="38971" x2="43953" y2="38971"/>
                        <a14:foregroundMark x1="18584" y1="7353" x2="18584" y2="7353"/>
                        <a14:foregroundMark x1="27434" y1="7353" x2="27434" y2="7353"/>
                        <a14:backgroundMark x1="7375" y1="3676" x2="7375" y2="3676"/>
                        <a14:backgroundMark x1="7375" y1="10662" x2="7375" y2="10662"/>
                        <a14:backgroundMark x1="7375" y1="19118" x2="7375" y2="19118"/>
                        <a14:backgroundMark x1="7965" y1="26471" x2="7965" y2="26471"/>
                        <a14:backgroundMark x1="7965" y1="33088" x2="7965" y2="33088"/>
                        <a14:backgroundMark x1="7080" y1="42647" x2="7080" y2="42647"/>
                        <a14:backgroundMark x1="7080" y1="52206" x2="7080" y2="52206"/>
                        <a14:backgroundMark x1="7080" y1="61765" x2="7080" y2="61765"/>
                        <a14:backgroundMark x1="7375" y1="70221" x2="7375" y2="70221"/>
                        <a14:backgroundMark x1="5605" y1="76838" x2="5605" y2="76838"/>
                        <a14:backgroundMark x1="3835" y1="81985" x2="3835" y2="81985"/>
                        <a14:backgroundMark x1="3835" y1="69485" x2="3835" y2="69485"/>
                        <a14:backgroundMark x1="3835" y1="61765" x2="3835" y2="61765"/>
                        <a14:backgroundMark x1="3245" y1="56985" x2="3245" y2="56985"/>
                        <a14:backgroundMark x1="3245" y1="50000" x2="3245" y2="50000"/>
                        <a14:backgroundMark x1="3245" y1="41912" x2="3245" y2="41912"/>
                        <a14:backgroundMark x1="2655" y1="37868" x2="2655" y2="37868"/>
                        <a14:backgroundMark x1="3540" y1="28676" x2="3540" y2="28676"/>
                        <a14:backgroundMark x1="4425" y1="18382" x2="4425" y2="18382"/>
                        <a14:backgroundMark x1="3540" y1="13235" x2="3540" y2="13235"/>
                        <a14:backgroundMark x1="3540" y1="8456" x2="3540" y2="8456"/>
                        <a14:backgroundMark x1="3540" y1="4779" x2="3540" y2="4779"/>
                        <a14:backgroundMark x1="92920" y1="4779" x2="92920" y2="4779"/>
                        <a14:backgroundMark x1="94100" y1="9926" x2="94100" y2="9926"/>
                        <a14:backgroundMark x1="93215" y1="17279" x2="93215" y2="17279"/>
                        <a14:backgroundMark x1="92920" y1="27206" x2="92920" y2="27206"/>
                        <a14:backgroundMark x1="93215" y1="34926" x2="93215" y2="34926"/>
                        <a14:backgroundMark x1="93215" y1="41912" x2="93215" y2="41912"/>
                        <a14:backgroundMark x1="93215" y1="51838" x2="93215" y2="51838"/>
                        <a14:backgroundMark x1="92920" y1="60294" x2="92920" y2="60294"/>
                        <a14:backgroundMark x1="92920" y1="70221" x2="92920" y2="70221"/>
                        <a14:backgroundMark x1="97640" y1="79044" x2="97640" y2="79044"/>
                        <a14:backgroundMark x1="98230" y1="82721" x2="98230" y2="82721"/>
                        <a14:backgroundMark x1="97640" y1="69485" x2="97640" y2="69485"/>
                        <a14:backgroundMark x1="97640" y1="61397" x2="97640" y2="61397"/>
                        <a14:backgroundMark x1="98230" y1="53309" x2="98230" y2="53309"/>
                        <a14:backgroundMark x1="97640" y1="43750" x2="97640" y2="43750"/>
                        <a14:backgroundMark x1="97050" y1="34559" x2="97050" y2="34559"/>
                        <a14:backgroundMark x1="97050" y1="25368" x2="97050" y2="25368"/>
                        <a14:backgroundMark x1="97050" y1="18015" x2="97050" y2="18015"/>
                        <a14:backgroundMark x1="97050" y1="10662" x2="97050" y2="10662"/>
                        <a14:backgroundMark x1="97050" y1="5147" x2="97050" y2="5147"/>
                      </a14:backgroundRemoval>
                    </a14:imgEffect>
                  </a14:imgLayer>
                </a14:imgProps>
              </a:ext>
              <a:ext uri="{28A0092B-C50C-407E-A947-70E740481C1C}">
                <a14:useLocalDpi xmlns:a14="http://schemas.microsoft.com/office/drawing/2010/main"/>
              </a:ext>
            </a:extLst>
          </a:blip>
          <a:srcRect/>
          <a:stretch>
            <a:fillRect/>
          </a:stretch>
        </p:blipFill>
        <p:spPr bwMode="auto">
          <a:xfrm>
            <a:off x="7024402" y="884211"/>
            <a:ext cx="1853593" cy="148724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medicalium.co.uk/media/storage/editor/images/iStock_000018004253Small.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18426" y="2770665"/>
            <a:ext cx="1929024" cy="144995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taging.jblearning.com/covers/large/0763741140.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396840" y="2808108"/>
            <a:ext cx="2062162" cy="138545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http://bcsoma.org/accounts/32/images/20110330024904.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229448" y="2808108"/>
            <a:ext cx="1551562" cy="1516504"/>
          </a:xfrm>
          <a:prstGeom prst="rect">
            <a:avLst/>
          </a:prstGeom>
          <a:noFill/>
          <a:extLst>
            <a:ext uri="{909E8E84-426E-40DD-AFC4-6F175D3DCCD1}">
              <a14:hiddenFill xmlns:a14="http://schemas.microsoft.com/office/drawing/2010/main">
                <a:solidFill>
                  <a:srgbClr val="FFFFFF"/>
                </a:solidFill>
              </a14:hiddenFill>
            </a:ext>
          </a:extLst>
        </p:spPr>
      </p:pic>
      <p:pic>
        <p:nvPicPr>
          <p:cNvPr id="1042" name="8041BCB2-9CD0-436E-9D8E-FE27574B94CA" descr="267A8625-DC2C-4EDC-9EC5-807D211B7118@Belkin"/>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2"/>
          <a:stretch/>
        </p:blipFill>
        <p:spPr bwMode="auto">
          <a:xfrm>
            <a:off x="364582" y="731721"/>
            <a:ext cx="1685889" cy="172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descr="C:\Users\AMacGowen\AppData\Local\Microsoft\Windows\Temporary Internet Files\Content.Outlook\IB3R1B6Q\healthcare gov_live_assist (5).png"/>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730241" y="1631064"/>
            <a:ext cx="959999" cy="703698"/>
          </a:xfrm>
          <a:prstGeom prst="roundRect">
            <a:avLst>
              <a:gd name="adj" fmla="val 9871"/>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7" name="Picture 2" descr="http://wac.450f.edgecastcdn.net/80450F/klyq.com/files/2011/10/Wardenkirkegard-300x257.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5002878" y="2839940"/>
            <a:ext cx="1472253" cy="1516504"/>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3376121" y="2093449"/>
            <a:ext cx="2391759" cy="95660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Use Cases</a:t>
            </a:r>
            <a:endParaRPr lang="en-US" sz="2800" dirty="0"/>
          </a:p>
        </p:txBody>
      </p:sp>
      <p:sp>
        <p:nvSpPr>
          <p:cNvPr id="4" name="Slide Number Placeholder 3"/>
          <p:cNvSpPr>
            <a:spLocks noGrp="1"/>
          </p:cNvSpPr>
          <p:nvPr>
            <p:ph type="sldNum" sz="quarter" idx="12"/>
          </p:nvPr>
        </p:nvSpPr>
        <p:spPr/>
        <p:txBody>
          <a:bodyPr/>
          <a:lstStyle/>
          <a:p>
            <a:fld id="{0431C951-9D62-474D-B35D-66AB940D3B2F}" type="slidenum">
              <a:rPr lang="en-US" smtClean="0"/>
              <a:pPr/>
              <a:t>101</a:t>
            </a:fld>
            <a:endParaRPr lang="en-US" dirty="0"/>
          </a:p>
        </p:txBody>
      </p:sp>
    </p:spTree>
    <p:extLst>
      <p:ext uri="{BB962C8B-B14F-4D97-AF65-F5344CB8AC3E}">
        <p14:creationId xmlns:p14="http://schemas.microsoft.com/office/powerpoint/2010/main" val="406087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entagon 17"/>
          <p:cNvSpPr/>
          <p:nvPr/>
        </p:nvSpPr>
        <p:spPr>
          <a:xfrm>
            <a:off x="172996" y="3201723"/>
            <a:ext cx="1640532" cy="1031059"/>
          </a:xfrm>
          <a:prstGeom prst="homePlate">
            <a:avLst/>
          </a:prstGeom>
          <a:solidFill>
            <a:schemeClr val="accent6">
              <a:lumMod val="20000"/>
              <a:lumOff val="80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80000"/>
              </a:lnSpc>
            </a:pPr>
            <a:r>
              <a:rPr lang="en-US" sz="1200" dirty="0" smtClean="0">
                <a:solidFill>
                  <a:srgbClr val="092E4D"/>
                </a:solidFill>
                <a:cs typeface="Calibri"/>
              </a:rPr>
              <a:t>New client requests legal advice online. Attorney sends </a:t>
            </a:r>
            <a:r>
              <a:rPr lang="en-US" sz="1200" dirty="0">
                <a:solidFill>
                  <a:srgbClr val="092E4D"/>
                </a:solidFill>
                <a:cs typeface="Calibri"/>
              </a:rPr>
              <a:t>invite for virtual </a:t>
            </a:r>
            <a:r>
              <a:rPr lang="en-US" sz="1200" dirty="0" smtClean="0">
                <a:solidFill>
                  <a:srgbClr val="092E4D"/>
                </a:solidFill>
                <a:cs typeface="Calibri"/>
              </a:rPr>
              <a:t>video session.</a:t>
            </a:r>
            <a:endParaRPr lang="en-US" sz="1200" dirty="0">
              <a:solidFill>
                <a:srgbClr val="092E4D"/>
              </a:solidFill>
              <a:cs typeface="Calibri"/>
            </a:endParaRPr>
          </a:p>
        </p:txBody>
      </p:sp>
      <p:sp>
        <p:nvSpPr>
          <p:cNvPr id="19" name="Chevron 18"/>
          <p:cNvSpPr/>
          <p:nvPr/>
        </p:nvSpPr>
        <p:spPr>
          <a:xfrm>
            <a:off x="1396318" y="3208941"/>
            <a:ext cx="1943219" cy="1016623"/>
          </a:xfrm>
          <a:prstGeom prst="chevron">
            <a:avLst/>
          </a:prstGeom>
          <a:solidFill>
            <a:schemeClr val="accent5">
              <a:lumMod val="20000"/>
              <a:lumOff val="80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lIns="0" rIns="0" rtlCol="0" anchor="ctr"/>
          <a:lstStyle/>
          <a:p>
            <a:pPr algn="ctr">
              <a:lnSpc>
                <a:spcPct val="80000"/>
              </a:lnSpc>
            </a:pPr>
            <a:endParaRPr lang="en-US" sz="1200" dirty="0">
              <a:solidFill>
                <a:srgbClr val="000000"/>
              </a:solidFill>
              <a:cs typeface="Calibri"/>
            </a:endParaRPr>
          </a:p>
        </p:txBody>
      </p:sp>
      <p:sp>
        <p:nvSpPr>
          <p:cNvPr id="20" name="Chevron 19"/>
          <p:cNvSpPr/>
          <p:nvPr/>
        </p:nvSpPr>
        <p:spPr>
          <a:xfrm>
            <a:off x="2932248" y="3208941"/>
            <a:ext cx="1830621" cy="1016623"/>
          </a:xfrm>
          <a:prstGeom prst="chevron">
            <a:avLst/>
          </a:prstGeom>
          <a:solidFill>
            <a:schemeClr val="accent3">
              <a:lumMod val="90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lIns="27432" rIns="27432" rtlCol="0" anchor="ctr"/>
          <a:lstStyle/>
          <a:p>
            <a:pPr algn="ctr">
              <a:lnSpc>
                <a:spcPct val="80000"/>
              </a:lnSpc>
            </a:pPr>
            <a:endParaRPr lang="en-US" sz="1100" b="1" dirty="0">
              <a:solidFill>
                <a:srgbClr val="000000"/>
              </a:solidFill>
              <a:cs typeface="Calibri"/>
            </a:endParaRPr>
          </a:p>
        </p:txBody>
      </p:sp>
      <p:sp>
        <p:nvSpPr>
          <p:cNvPr id="21" name="Chevron 20"/>
          <p:cNvSpPr/>
          <p:nvPr/>
        </p:nvSpPr>
        <p:spPr>
          <a:xfrm>
            <a:off x="4335412" y="3208941"/>
            <a:ext cx="1987735" cy="1016623"/>
          </a:xfrm>
          <a:prstGeom prst="chevron">
            <a:avLst/>
          </a:prstGeom>
          <a:solidFill>
            <a:schemeClr val="accent2">
              <a:lumMod val="20000"/>
              <a:lumOff val="80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lIns="27432" rIns="27432" rtlCol="0" anchor="ctr"/>
          <a:lstStyle/>
          <a:p>
            <a:pPr algn="ctr">
              <a:lnSpc>
                <a:spcPct val="80000"/>
              </a:lnSpc>
              <a:defRPr/>
            </a:pPr>
            <a:endParaRPr lang="en-US" sz="1050" b="1" dirty="0">
              <a:solidFill>
                <a:srgbClr val="000000"/>
              </a:solidFill>
              <a:cs typeface="Calibri"/>
            </a:endParaRPr>
          </a:p>
        </p:txBody>
      </p:sp>
      <p:sp>
        <p:nvSpPr>
          <p:cNvPr id="22" name="Chevron 21"/>
          <p:cNvSpPr/>
          <p:nvPr/>
        </p:nvSpPr>
        <p:spPr>
          <a:xfrm>
            <a:off x="5918518" y="3208941"/>
            <a:ext cx="1743301" cy="1016623"/>
          </a:xfrm>
          <a:prstGeom prst="chevron">
            <a:avLst/>
          </a:prstGeom>
          <a:solidFill>
            <a:schemeClr val="accent1">
              <a:lumMod val="20000"/>
              <a:lumOff val="80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lIns="27432" rIns="27432" rtlCol="0" anchor="ctr"/>
          <a:lstStyle/>
          <a:p>
            <a:pPr algn="ctr">
              <a:lnSpc>
                <a:spcPct val="80000"/>
              </a:lnSpc>
            </a:pPr>
            <a:endParaRPr lang="en-US" sz="1100" b="1" dirty="0">
              <a:solidFill>
                <a:srgbClr val="FFFFFF"/>
              </a:solidFill>
              <a:cs typeface="Calibri"/>
            </a:endParaRPr>
          </a:p>
        </p:txBody>
      </p:sp>
      <p:sp>
        <p:nvSpPr>
          <p:cNvPr id="26" name="Chevron 25"/>
          <p:cNvSpPr/>
          <p:nvPr/>
        </p:nvSpPr>
        <p:spPr>
          <a:xfrm>
            <a:off x="7241061" y="3208941"/>
            <a:ext cx="1767017" cy="1016623"/>
          </a:xfrm>
          <a:prstGeom prst="chevron">
            <a:avLst/>
          </a:prstGeom>
          <a:solidFill>
            <a:schemeClr val="accent1">
              <a:lumMod val="75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lIns="27432" rIns="27432" rtlCol="0" anchor="ctr"/>
          <a:lstStyle/>
          <a:p>
            <a:pPr algn="ctr">
              <a:lnSpc>
                <a:spcPct val="80000"/>
              </a:lnSpc>
            </a:pPr>
            <a:endParaRPr lang="en-US" sz="1200" b="1" dirty="0">
              <a:solidFill>
                <a:srgbClr val="FFFFFF"/>
              </a:solidFill>
              <a:cs typeface="Calibri"/>
            </a:endParaRPr>
          </a:p>
        </p:txBody>
      </p:sp>
      <p:sp>
        <p:nvSpPr>
          <p:cNvPr id="3" name="Rectangle 2"/>
          <p:cNvSpPr/>
          <p:nvPr/>
        </p:nvSpPr>
        <p:spPr>
          <a:xfrm>
            <a:off x="172998" y="4324352"/>
            <a:ext cx="8835077" cy="481913"/>
          </a:xfrm>
          <a:prstGeom prst="rect">
            <a:avLst/>
          </a:prstGeom>
          <a:solidFill>
            <a:schemeClr val="accent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FF"/>
                </a:solidFill>
              </a:rPr>
              <a:t>Expand Reach, Reduce Travel Costs &amp; </a:t>
            </a:r>
            <a:r>
              <a:rPr lang="en-US" sz="2400" dirty="0">
                <a:solidFill>
                  <a:srgbClr val="FFFFFF"/>
                </a:solidFill>
              </a:rPr>
              <a:t>Improve Client Satisfaction</a:t>
            </a:r>
          </a:p>
        </p:txBody>
      </p:sp>
      <p:pic>
        <p:nvPicPr>
          <p:cNvPr id="28" name="Picture 2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79904" y="1347910"/>
            <a:ext cx="1350415" cy="1350415"/>
          </a:xfrm>
          <a:prstGeom prst="rect">
            <a:avLst/>
          </a:prstGeom>
        </p:spPr>
      </p:pic>
      <p:sp>
        <p:nvSpPr>
          <p:cNvPr id="30" name="TextBox 29"/>
          <p:cNvSpPr txBox="1"/>
          <p:nvPr/>
        </p:nvSpPr>
        <p:spPr>
          <a:xfrm>
            <a:off x="1813529" y="3301754"/>
            <a:ext cx="1168144" cy="830997"/>
          </a:xfrm>
          <a:prstGeom prst="rect">
            <a:avLst/>
          </a:prstGeom>
          <a:noFill/>
        </p:spPr>
        <p:txBody>
          <a:bodyPr wrap="square" rtlCol="0">
            <a:spAutoFit/>
          </a:bodyPr>
          <a:lstStyle/>
          <a:p>
            <a:pPr algn="ctr">
              <a:lnSpc>
                <a:spcPct val="80000"/>
              </a:lnSpc>
            </a:pPr>
            <a:r>
              <a:rPr lang="en-US" sz="1200" dirty="0">
                <a:solidFill>
                  <a:srgbClr val="000000"/>
                </a:solidFill>
                <a:cs typeface="Calibri"/>
              </a:rPr>
              <a:t>Client clicks on link to connect to </a:t>
            </a:r>
            <a:r>
              <a:rPr lang="en-US" sz="1200" dirty="0" smtClean="0">
                <a:solidFill>
                  <a:srgbClr val="000000"/>
                </a:solidFill>
                <a:cs typeface="Calibri"/>
              </a:rPr>
              <a:t>attorney – </a:t>
            </a:r>
            <a:r>
              <a:rPr lang="en-US" sz="1200" dirty="0">
                <a:solidFill>
                  <a:srgbClr val="000000"/>
                </a:solidFill>
                <a:cs typeface="Calibri"/>
              </a:rPr>
              <a:t>no plugins or downloads!</a:t>
            </a:r>
          </a:p>
        </p:txBody>
      </p:sp>
      <p:sp>
        <p:nvSpPr>
          <p:cNvPr id="54" name="TextBox 53"/>
          <p:cNvSpPr txBox="1"/>
          <p:nvPr/>
        </p:nvSpPr>
        <p:spPr>
          <a:xfrm>
            <a:off x="3332100" y="3227888"/>
            <a:ext cx="1111819" cy="978729"/>
          </a:xfrm>
          <a:prstGeom prst="rect">
            <a:avLst/>
          </a:prstGeom>
          <a:noFill/>
        </p:spPr>
        <p:txBody>
          <a:bodyPr wrap="square" rtlCol="0">
            <a:spAutoFit/>
          </a:bodyPr>
          <a:lstStyle/>
          <a:p>
            <a:pPr algn="ctr">
              <a:lnSpc>
                <a:spcPct val="80000"/>
              </a:lnSpc>
            </a:pPr>
            <a:r>
              <a:rPr lang="en-US" sz="1200" dirty="0" smtClean="0">
                <a:solidFill>
                  <a:prstClr val="white"/>
                </a:solidFill>
                <a:cs typeface="Calibri"/>
              </a:rPr>
              <a:t>Attorney &amp; </a:t>
            </a:r>
            <a:r>
              <a:rPr lang="en-US" sz="1200" dirty="0">
                <a:solidFill>
                  <a:prstClr val="white"/>
                </a:solidFill>
                <a:cs typeface="Calibri"/>
              </a:rPr>
              <a:t>client engage via video, co-browse, file share &amp; </a:t>
            </a:r>
            <a:r>
              <a:rPr lang="en-US" sz="1200" dirty="0" smtClean="0">
                <a:solidFill>
                  <a:prstClr val="white"/>
                </a:solidFill>
                <a:cs typeface="Calibri"/>
              </a:rPr>
              <a:t>annotate</a:t>
            </a:r>
            <a:endParaRPr lang="en-US" sz="1200" dirty="0">
              <a:solidFill>
                <a:prstClr val="white"/>
              </a:solidFill>
              <a:cs typeface="Calibri"/>
            </a:endParaRPr>
          </a:p>
        </p:txBody>
      </p:sp>
      <p:sp>
        <p:nvSpPr>
          <p:cNvPr id="55" name="TextBox 54"/>
          <p:cNvSpPr txBox="1"/>
          <p:nvPr/>
        </p:nvSpPr>
        <p:spPr>
          <a:xfrm>
            <a:off x="4744909" y="3299894"/>
            <a:ext cx="1248118" cy="834716"/>
          </a:xfrm>
          <a:prstGeom prst="rect">
            <a:avLst/>
          </a:prstGeom>
          <a:noFill/>
        </p:spPr>
        <p:txBody>
          <a:bodyPr wrap="square" rtlCol="0">
            <a:spAutoFit/>
          </a:bodyPr>
          <a:lstStyle/>
          <a:p>
            <a:pPr algn="ctr">
              <a:lnSpc>
                <a:spcPct val="80000"/>
              </a:lnSpc>
            </a:pPr>
            <a:r>
              <a:rPr lang="en-US" sz="1200" dirty="0" smtClean="0">
                <a:solidFill>
                  <a:srgbClr val="000000"/>
                </a:solidFill>
                <a:cs typeface="Calibri"/>
              </a:rPr>
              <a:t>Attorney brings </a:t>
            </a:r>
            <a:r>
              <a:rPr lang="en-US" sz="1200" dirty="0">
                <a:solidFill>
                  <a:srgbClr val="000000"/>
                </a:solidFill>
                <a:cs typeface="Calibri"/>
              </a:rPr>
              <a:t>in </a:t>
            </a:r>
            <a:r>
              <a:rPr lang="en-US" sz="1200" dirty="0" smtClean="0">
                <a:solidFill>
                  <a:srgbClr val="000000"/>
                </a:solidFill>
                <a:cs typeface="Calibri"/>
              </a:rPr>
              <a:t>paralegal to walk through process details &amp; next steps</a:t>
            </a:r>
            <a:endParaRPr lang="en-US" sz="1200" dirty="0">
              <a:solidFill>
                <a:srgbClr val="000000"/>
              </a:solidFill>
              <a:cs typeface="Calibri"/>
            </a:endParaRPr>
          </a:p>
        </p:txBody>
      </p:sp>
      <p:sp>
        <p:nvSpPr>
          <p:cNvPr id="56" name="TextBox 55"/>
          <p:cNvSpPr txBox="1"/>
          <p:nvPr/>
        </p:nvSpPr>
        <p:spPr>
          <a:xfrm>
            <a:off x="6355781" y="3299894"/>
            <a:ext cx="1111819" cy="834716"/>
          </a:xfrm>
          <a:prstGeom prst="rect">
            <a:avLst/>
          </a:prstGeom>
          <a:noFill/>
        </p:spPr>
        <p:txBody>
          <a:bodyPr wrap="square" rtlCol="0">
            <a:spAutoFit/>
          </a:bodyPr>
          <a:lstStyle/>
          <a:p>
            <a:pPr algn="ctr">
              <a:lnSpc>
                <a:spcPct val="80000"/>
              </a:lnSpc>
            </a:pPr>
            <a:r>
              <a:rPr lang="en-US" sz="1200" dirty="0">
                <a:solidFill>
                  <a:srgbClr val="08252E"/>
                </a:solidFill>
                <a:cs typeface="Calibri"/>
              </a:rPr>
              <a:t>Client completes </a:t>
            </a:r>
            <a:r>
              <a:rPr lang="en-US" sz="1200" dirty="0" smtClean="0">
                <a:solidFill>
                  <a:srgbClr val="08252E"/>
                </a:solidFill>
                <a:cs typeface="Calibri"/>
              </a:rPr>
              <a:t>required forms virtually </a:t>
            </a:r>
            <a:r>
              <a:rPr lang="en-US" sz="1200" dirty="0">
                <a:solidFill>
                  <a:srgbClr val="08252E"/>
                </a:solidFill>
                <a:cs typeface="Calibri"/>
              </a:rPr>
              <a:t>with wet signature</a:t>
            </a:r>
          </a:p>
        </p:txBody>
      </p:sp>
      <p:sp>
        <p:nvSpPr>
          <p:cNvPr id="57" name="TextBox 56"/>
          <p:cNvSpPr txBox="1"/>
          <p:nvPr/>
        </p:nvSpPr>
        <p:spPr>
          <a:xfrm>
            <a:off x="7661820" y="3227888"/>
            <a:ext cx="1111819" cy="978729"/>
          </a:xfrm>
          <a:prstGeom prst="rect">
            <a:avLst/>
          </a:prstGeom>
          <a:noFill/>
          <a:ln w="38100">
            <a:noFill/>
          </a:ln>
        </p:spPr>
        <p:txBody>
          <a:bodyPr wrap="square" rtlCol="0">
            <a:spAutoFit/>
          </a:bodyPr>
          <a:lstStyle/>
          <a:p>
            <a:pPr algn="ctr">
              <a:lnSpc>
                <a:spcPct val="80000"/>
              </a:lnSpc>
            </a:pPr>
            <a:r>
              <a:rPr lang="en-US" sz="1200" dirty="0" smtClean="0">
                <a:solidFill>
                  <a:srgbClr val="FFFFFF"/>
                </a:solidFill>
                <a:cs typeface="Calibri"/>
              </a:rPr>
              <a:t>Firm can capture transcript of call and duration for billing</a:t>
            </a:r>
            <a:endParaRPr lang="en-US" sz="1200" dirty="0">
              <a:solidFill>
                <a:srgbClr val="FFFFFF"/>
              </a:solidFill>
              <a:cs typeface="Calibri"/>
            </a:endParaRPr>
          </a:p>
        </p:txBody>
      </p:sp>
      <p:pic>
        <p:nvPicPr>
          <p:cNvPr id="2049" name="Picture 204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6585" y="2474993"/>
            <a:ext cx="1670730" cy="639399"/>
          </a:xfrm>
          <a:prstGeom prst="rect">
            <a:avLst/>
          </a:prstGeom>
        </p:spPr>
      </p:pic>
      <p:pic>
        <p:nvPicPr>
          <p:cNvPr id="61" name="007c0e95-d3fa-40f6-9b36-9f59a1fb14dd" descr="1D401601-D703-42B6-8713-133E9B06E88C"/>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2743200" y="833218"/>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191950" y="149839"/>
            <a:ext cx="7952050" cy="566375"/>
          </a:xfrm>
        </p:spPr>
        <p:txBody>
          <a:bodyPr/>
          <a:lstStyle/>
          <a:p>
            <a:r>
              <a:rPr lang="en-US" dirty="0" smtClean="0"/>
              <a:t>Virtual Client Engagement to Expand Reach</a:t>
            </a:r>
            <a:endParaRPr lang="en-US" dirty="0"/>
          </a:p>
        </p:txBody>
      </p:sp>
      <p:grpSp>
        <p:nvGrpSpPr>
          <p:cNvPr id="31" name="Group 30"/>
          <p:cNvGrpSpPr/>
          <p:nvPr/>
        </p:nvGrpSpPr>
        <p:grpSpPr>
          <a:xfrm>
            <a:off x="4411970" y="2222732"/>
            <a:ext cx="266700" cy="357188"/>
            <a:chOff x="5448300" y="2390775"/>
            <a:chExt cx="266700" cy="476250"/>
          </a:xfrm>
        </p:grpSpPr>
        <p:sp>
          <p:nvSpPr>
            <p:cNvPr id="32" name="Freeform 31"/>
            <p:cNvSpPr/>
            <p:nvPr/>
          </p:nvSpPr>
          <p:spPr>
            <a:xfrm>
              <a:off x="5448300" y="2390775"/>
              <a:ext cx="266700" cy="190500"/>
            </a:xfrm>
            <a:custGeom>
              <a:avLst/>
              <a:gdLst>
                <a:gd name="connsiteX0" fmla="*/ 0 w 266700"/>
                <a:gd name="connsiteY0" fmla="*/ 152400 h 190500"/>
                <a:gd name="connsiteX1" fmla="*/ 38100 w 266700"/>
                <a:gd name="connsiteY1" fmla="*/ 95250 h 190500"/>
                <a:gd name="connsiteX2" fmla="*/ 76200 w 266700"/>
                <a:gd name="connsiteY2" fmla="*/ 76200 h 190500"/>
                <a:gd name="connsiteX3" fmla="*/ 114300 w 266700"/>
                <a:gd name="connsiteY3" fmla="*/ 0 h 190500"/>
                <a:gd name="connsiteX4" fmla="*/ 190500 w 266700"/>
                <a:gd name="connsiteY4" fmla="*/ 57150 h 190500"/>
                <a:gd name="connsiteX5" fmla="*/ 228600 w 266700"/>
                <a:gd name="connsiteY5" fmla="*/ 133350 h 190500"/>
                <a:gd name="connsiteX6" fmla="*/ 247650 w 266700"/>
                <a:gd name="connsiteY6" fmla="*/ 171450 h 190500"/>
                <a:gd name="connsiteX7" fmla="*/ 266700 w 266700"/>
                <a:gd name="connsiteY7"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00" h="190500">
                  <a:moveTo>
                    <a:pt x="0" y="152400"/>
                  </a:moveTo>
                  <a:cubicBezTo>
                    <a:pt x="12700" y="133350"/>
                    <a:pt x="21911" y="111439"/>
                    <a:pt x="38100" y="95250"/>
                  </a:cubicBezTo>
                  <a:cubicBezTo>
                    <a:pt x="48140" y="85210"/>
                    <a:pt x="67330" y="87288"/>
                    <a:pt x="76200" y="76200"/>
                  </a:cubicBezTo>
                  <a:cubicBezTo>
                    <a:pt x="93940" y="54025"/>
                    <a:pt x="114300" y="0"/>
                    <a:pt x="114300" y="0"/>
                  </a:cubicBezTo>
                  <a:cubicBezTo>
                    <a:pt x="149435" y="17568"/>
                    <a:pt x="166430" y="21045"/>
                    <a:pt x="190500" y="57150"/>
                  </a:cubicBezTo>
                  <a:cubicBezTo>
                    <a:pt x="206252" y="80779"/>
                    <a:pt x="215900" y="107950"/>
                    <a:pt x="228600" y="133350"/>
                  </a:cubicBezTo>
                  <a:cubicBezTo>
                    <a:pt x="234950" y="146050"/>
                    <a:pt x="237610" y="161410"/>
                    <a:pt x="247650" y="171450"/>
                  </a:cubicBezTo>
                  <a:lnTo>
                    <a:pt x="266700" y="190500"/>
                  </a:lnTo>
                </a:path>
              </a:pathLst>
            </a:cu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5581650" y="2409825"/>
              <a:ext cx="20867" cy="457200"/>
            </a:xfrm>
            <a:custGeom>
              <a:avLst/>
              <a:gdLst>
                <a:gd name="connsiteX0" fmla="*/ 0 w 20867"/>
                <a:gd name="connsiteY0" fmla="*/ 0 h 457200"/>
                <a:gd name="connsiteX1" fmla="*/ 19050 w 20867"/>
                <a:gd name="connsiteY1" fmla="*/ 457200 h 457200"/>
              </a:gdLst>
              <a:ahLst/>
              <a:cxnLst>
                <a:cxn ang="0">
                  <a:pos x="connsiteX0" y="connsiteY0"/>
                </a:cxn>
                <a:cxn ang="0">
                  <a:pos x="connsiteX1" y="connsiteY1"/>
                </a:cxn>
              </a:cxnLst>
              <a:rect l="l" t="t" r="r" b="b"/>
              <a:pathLst>
                <a:path w="20867" h="457200">
                  <a:moveTo>
                    <a:pt x="0" y="0"/>
                  </a:moveTo>
                  <a:cubicBezTo>
                    <a:pt x="29569" y="266117"/>
                    <a:pt x="19050" y="113948"/>
                    <a:pt x="19050" y="457200"/>
                  </a:cubicBezTo>
                </a:path>
              </a:pathLst>
            </a:cu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descr="client_laptop.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4250" y="1051853"/>
            <a:ext cx="1295400" cy="1295400"/>
          </a:xfrm>
          <a:prstGeom prst="rect">
            <a:avLst/>
          </a:prstGeom>
        </p:spPr>
      </p:pic>
      <p:pic>
        <p:nvPicPr>
          <p:cNvPr id="25" name="Picture 24" descr="expert_laptop.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48836" y="1437696"/>
            <a:ext cx="1269768" cy="1170842"/>
          </a:xfrm>
          <a:prstGeom prst="rect">
            <a:avLst/>
          </a:prstGeom>
        </p:spPr>
      </p:pic>
      <p:sp>
        <p:nvSpPr>
          <p:cNvPr id="23" name="TextBox 22"/>
          <p:cNvSpPr txBox="1"/>
          <p:nvPr/>
        </p:nvSpPr>
        <p:spPr>
          <a:xfrm>
            <a:off x="567891" y="827356"/>
            <a:ext cx="1248118" cy="243785"/>
          </a:xfrm>
          <a:prstGeom prst="rect">
            <a:avLst/>
          </a:prstGeom>
          <a:noFill/>
        </p:spPr>
        <p:txBody>
          <a:bodyPr wrap="square" rtlCol="0">
            <a:spAutoFit/>
          </a:bodyPr>
          <a:lstStyle/>
          <a:p>
            <a:pPr algn="ctr">
              <a:lnSpc>
                <a:spcPct val="80000"/>
              </a:lnSpc>
            </a:pPr>
            <a:r>
              <a:rPr lang="en-US" sz="1200" dirty="0" smtClean="0">
                <a:solidFill>
                  <a:srgbClr val="000000"/>
                </a:solidFill>
                <a:cs typeface="Calibri"/>
              </a:rPr>
              <a:t>Client</a:t>
            </a:r>
            <a:endParaRPr lang="en-US" sz="1200" dirty="0">
              <a:solidFill>
                <a:srgbClr val="000000"/>
              </a:solidFill>
              <a:cs typeface="Calibri"/>
            </a:endParaRPr>
          </a:p>
        </p:txBody>
      </p:sp>
      <p:sp>
        <p:nvSpPr>
          <p:cNvPr id="24" name="TextBox 23"/>
          <p:cNvSpPr txBox="1"/>
          <p:nvPr/>
        </p:nvSpPr>
        <p:spPr>
          <a:xfrm>
            <a:off x="5997293" y="827356"/>
            <a:ext cx="1248118" cy="243785"/>
          </a:xfrm>
          <a:prstGeom prst="rect">
            <a:avLst/>
          </a:prstGeom>
          <a:noFill/>
        </p:spPr>
        <p:txBody>
          <a:bodyPr wrap="square" rtlCol="0">
            <a:spAutoFit/>
          </a:bodyPr>
          <a:lstStyle/>
          <a:p>
            <a:pPr algn="ctr">
              <a:lnSpc>
                <a:spcPct val="80000"/>
              </a:lnSpc>
            </a:pPr>
            <a:r>
              <a:rPr lang="en-US" sz="1200" dirty="0" smtClean="0">
                <a:solidFill>
                  <a:srgbClr val="000000"/>
                </a:solidFill>
                <a:cs typeface="Calibri"/>
              </a:rPr>
              <a:t>Attorney</a:t>
            </a:r>
            <a:endParaRPr lang="en-US" sz="1200" dirty="0">
              <a:solidFill>
                <a:srgbClr val="000000"/>
              </a:solidFill>
              <a:cs typeface="Calibri"/>
            </a:endParaRPr>
          </a:p>
        </p:txBody>
      </p:sp>
      <p:sp>
        <p:nvSpPr>
          <p:cNvPr id="27" name="TextBox 26"/>
          <p:cNvSpPr txBox="1"/>
          <p:nvPr/>
        </p:nvSpPr>
        <p:spPr>
          <a:xfrm>
            <a:off x="7661820" y="827356"/>
            <a:ext cx="1248118" cy="243785"/>
          </a:xfrm>
          <a:prstGeom prst="rect">
            <a:avLst/>
          </a:prstGeom>
          <a:noFill/>
        </p:spPr>
        <p:txBody>
          <a:bodyPr wrap="square" rtlCol="0">
            <a:spAutoFit/>
          </a:bodyPr>
          <a:lstStyle/>
          <a:p>
            <a:pPr algn="ctr">
              <a:lnSpc>
                <a:spcPct val="80000"/>
              </a:lnSpc>
            </a:pPr>
            <a:r>
              <a:rPr lang="en-US" sz="1200" dirty="0" smtClean="0">
                <a:solidFill>
                  <a:srgbClr val="000000"/>
                </a:solidFill>
                <a:cs typeface="Calibri"/>
              </a:rPr>
              <a:t>Paralegal</a:t>
            </a:r>
            <a:endParaRPr lang="en-US" sz="1200" dirty="0">
              <a:solidFill>
                <a:srgbClr val="000000"/>
              </a:solidFill>
              <a:cs typeface="Calibri"/>
            </a:endParaRPr>
          </a:p>
        </p:txBody>
      </p:sp>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102</a:t>
            </a:fld>
            <a:endParaRPr lang="en-US" dirty="0"/>
          </a:p>
        </p:txBody>
      </p:sp>
    </p:spTree>
    <p:extLst>
      <p:ext uri="{BB962C8B-B14F-4D97-AF65-F5344CB8AC3E}">
        <p14:creationId xmlns:p14="http://schemas.microsoft.com/office/powerpoint/2010/main" val="406670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Remote Court Appearances</a:t>
            </a:r>
            <a:endParaRPr lang="en-US" dirty="0"/>
          </a:p>
        </p:txBody>
      </p:sp>
      <p:sp>
        <p:nvSpPr>
          <p:cNvPr id="5" name="TextBox 4"/>
          <p:cNvSpPr txBox="1"/>
          <p:nvPr/>
        </p:nvSpPr>
        <p:spPr>
          <a:xfrm>
            <a:off x="107633" y="1018298"/>
            <a:ext cx="5337204" cy="3416320"/>
          </a:xfrm>
          <a:prstGeom prst="rect">
            <a:avLst/>
          </a:prstGeom>
          <a:noFill/>
        </p:spPr>
        <p:txBody>
          <a:bodyPr wrap="square" rtlCol="0">
            <a:spAutoFit/>
          </a:bodyPr>
          <a:lstStyle/>
          <a:p>
            <a:pPr marL="285750" indent="-285750">
              <a:buFont typeface="Arial"/>
              <a:buChar char="•"/>
            </a:pPr>
            <a:r>
              <a:rPr lang="en-US" dirty="0" smtClean="0"/>
              <a:t>Prisoner is scheduled for court appearance with Day/Time using Renovo Application</a:t>
            </a:r>
          </a:p>
          <a:p>
            <a:pPr marL="285750" indent="-285750">
              <a:buFont typeface="Arial"/>
              <a:buChar char="•"/>
            </a:pPr>
            <a:r>
              <a:rPr lang="en-US" dirty="0" smtClean="0"/>
              <a:t>At the scheduled Day/Time the Prisoner can leverage a Kiosk or Mobile Endpoint in the correctional facility</a:t>
            </a:r>
          </a:p>
          <a:p>
            <a:pPr marL="285750" indent="-285750">
              <a:buFont typeface="Arial"/>
              <a:buChar char="•"/>
            </a:pPr>
            <a:r>
              <a:rPr lang="en-US" dirty="0" smtClean="0"/>
              <a:t>The Judge and Attorneys can use a Mobile Endpoint or Browser on a Laptop/Desktop to join the Court Appearance Session</a:t>
            </a:r>
          </a:p>
          <a:p>
            <a:pPr marL="285750" indent="-285750">
              <a:buFont typeface="Arial"/>
              <a:buChar char="•"/>
            </a:pPr>
            <a:r>
              <a:rPr lang="en-US" dirty="0" smtClean="0"/>
              <a:t>Bidirectional Voice and Video between all Parties</a:t>
            </a:r>
          </a:p>
          <a:p>
            <a:pPr marL="285750" indent="-285750">
              <a:buFont typeface="Arial"/>
              <a:buChar char="•"/>
            </a:pPr>
            <a:r>
              <a:rPr lang="en-US" dirty="0" smtClean="0"/>
              <a:t>Sharing of Legal Documents, Co-browsing, Annotation</a:t>
            </a:r>
          </a:p>
          <a:p>
            <a:pPr marL="285750" indent="-285750">
              <a:buFont typeface="Arial"/>
              <a:buChar char="•"/>
            </a:pPr>
            <a:r>
              <a:rPr lang="en-US" dirty="0" smtClean="0"/>
              <a:t>Secure connectivity with option for recording</a:t>
            </a:r>
          </a:p>
        </p:txBody>
      </p:sp>
      <p:pic>
        <p:nvPicPr>
          <p:cNvPr id="6" name="Picture 6" descr="http://cf067b.medialib.glogster.com/media/06/06665303317e27c30cf14386d99eed2b01713cfba5e70d760347ce3f775eab70/courthouse-jpg.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125148" y="1499749"/>
            <a:ext cx="2333498" cy="245341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103</a:t>
            </a:fld>
            <a:endParaRPr lang="en-US" dirty="0"/>
          </a:p>
        </p:txBody>
      </p:sp>
    </p:spTree>
    <p:extLst>
      <p:ext uri="{BB962C8B-B14F-4D97-AF65-F5344CB8AC3E}">
        <p14:creationId xmlns:p14="http://schemas.microsoft.com/office/powerpoint/2010/main" val="88912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Prisoner Education</a:t>
            </a:r>
            <a:endParaRPr lang="en-US" dirty="0"/>
          </a:p>
        </p:txBody>
      </p:sp>
      <p:sp>
        <p:nvSpPr>
          <p:cNvPr id="5" name="TextBox 4"/>
          <p:cNvSpPr txBox="1"/>
          <p:nvPr/>
        </p:nvSpPr>
        <p:spPr>
          <a:xfrm>
            <a:off x="107631" y="1018299"/>
            <a:ext cx="5461895" cy="3416320"/>
          </a:xfrm>
          <a:prstGeom prst="rect">
            <a:avLst/>
          </a:prstGeom>
          <a:noFill/>
        </p:spPr>
        <p:txBody>
          <a:bodyPr wrap="square" rtlCol="0">
            <a:spAutoFit/>
          </a:bodyPr>
          <a:lstStyle/>
          <a:p>
            <a:pPr marL="285750" indent="-285750">
              <a:buFont typeface="Arial"/>
              <a:buChar char="•"/>
            </a:pPr>
            <a:r>
              <a:rPr lang="en-US" dirty="0" smtClean="0"/>
              <a:t>Prisoner is scheduled for educational assistance with Teaching Supervisor using Renovo Application</a:t>
            </a:r>
          </a:p>
          <a:p>
            <a:pPr marL="285750" indent="-285750">
              <a:buFont typeface="Arial"/>
              <a:buChar char="•"/>
            </a:pPr>
            <a:r>
              <a:rPr lang="en-US" dirty="0" smtClean="0"/>
              <a:t>At the scheduled Day/Time the Prisoner can leverage a Kiosk or Mobile Endpoint in the correctional facility</a:t>
            </a:r>
          </a:p>
          <a:p>
            <a:pPr marL="285750" indent="-285750">
              <a:buFont typeface="Arial"/>
              <a:buChar char="•"/>
            </a:pPr>
            <a:r>
              <a:rPr lang="en-US" dirty="0" smtClean="0"/>
              <a:t>The Teaching Supervisor can use a Mobile Endpoint or Browser on a Laptop/Desktop to join the Tutorial Session</a:t>
            </a:r>
          </a:p>
          <a:p>
            <a:pPr marL="285750" indent="-285750">
              <a:buFont typeface="Arial"/>
              <a:buChar char="•"/>
            </a:pPr>
            <a:r>
              <a:rPr lang="en-US" dirty="0" smtClean="0"/>
              <a:t>Bidirectional Voice and Video between Prisoner and Tutor </a:t>
            </a:r>
          </a:p>
          <a:p>
            <a:pPr marL="285750" indent="-285750">
              <a:buFont typeface="Arial"/>
              <a:buChar char="•"/>
            </a:pPr>
            <a:r>
              <a:rPr lang="en-US" dirty="0" smtClean="0"/>
              <a:t>Sharing of Educational Documents, Co-browsing, Annotation</a:t>
            </a:r>
          </a:p>
          <a:p>
            <a:pPr marL="285750" indent="-285750">
              <a:buFont typeface="Arial"/>
              <a:buChar char="•"/>
            </a:pPr>
            <a:r>
              <a:rPr lang="en-US" dirty="0" smtClean="0"/>
              <a:t>Secure connectivity with option for recording</a:t>
            </a:r>
          </a:p>
        </p:txBody>
      </p:sp>
      <p:pic>
        <p:nvPicPr>
          <p:cNvPr id="6" name="Picture 8" descr="http://www.e-works.com/img/snap-aulavirtuale.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162" l="885" r="100000">
                        <a14:foregroundMark x1="81711" y1="12500" x2="81711" y2="12500"/>
                        <a14:foregroundMark x1="82006" y1="23162" x2="82006" y2="23162"/>
                        <a14:foregroundMark x1="82891" y1="31985" x2="82891" y2="31985"/>
                        <a14:foregroundMark x1="82891" y1="39338" x2="82891" y2="39338"/>
                        <a14:foregroundMark x1="82891" y1="50735" x2="82891" y2="50735"/>
                        <a14:foregroundMark x1="82891" y1="59559" x2="82891" y2="59559"/>
                        <a14:foregroundMark x1="76106" y1="61765" x2="76106" y2="61765"/>
                        <a14:foregroundMark x1="68437" y1="61765" x2="68437" y2="61765"/>
                        <a14:foregroundMark x1="68437" y1="54779" x2="68437" y2="54779"/>
                        <a14:foregroundMark x1="72566" y1="54779" x2="72566" y2="54779"/>
                        <a14:foregroundMark x1="79941" y1="54412" x2="79941" y2="54412"/>
                        <a14:foregroundMark x1="43953" y1="38971" x2="43953" y2="38971"/>
                        <a14:foregroundMark x1="18584" y1="7353" x2="18584" y2="7353"/>
                        <a14:foregroundMark x1="27434" y1="7353" x2="27434" y2="7353"/>
                        <a14:backgroundMark x1="7375" y1="3676" x2="7375" y2="3676"/>
                        <a14:backgroundMark x1="7375" y1="10662" x2="7375" y2="10662"/>
                        <a14:backgroundMark x1="7375" y1="19118" x2="7375" y2="19118"/>
                        <a14:backgroundMark x1="7965" y1="26471" x2="7965" y2="26471"/>
                        <a14:backgroundMark x1="7965" y1="33088" x2="7965" y2="33088"/>
                        <a14:backgroundMark x1="7080" y1="42647" x2="7080" y2="42647"/>
                        <a14:backgroundMark x1="7080" y1="52206" x2="7080" y2="52206"/>
                        <a14:backgroundMark x1="7080" y1="61765" x2="7080" y2="61765"/>
                        <a14:backgroundMark x1="7375" y1="70221" x2="7375" y2="70221"/>
                        <a14:backgroundMark x1="5605" y1="76838" x2="5605" y2="76838"/>
                        <a14:backgroundMark x1="3835" y1="81985" x2="3835" y2="81985"/>
                        <a14:backgroundMark x1="3835" y1="69485" x2="3835" y2="69485"/>
                        <a14:backgroundMark x1="3835" y1="61765" x2="3835" y2="61765"/>
                        <a14:backgroundMark x1="3245" y1="56985" x2="3245" y2="56985"/>
                        <a14:backgroundMark x1="3245" y1="50000" x2="3245" y2="50000"/>
                        <a14:backgroundMark x1="3245" y1="41912" x2="3245" y2="41912"/>
                        <a14:backgroundMark x1="2655" y1="37868" x2="2655" y2="37868"/>
                        <a14:backgroundMark x1="3540" y1="28676" x2="3540" y2="28676"/>
                        <a14:backgroundMark x1="4425" y1="18382" x2="4425" y2="18382"/>
                        <a14:backgroundMark x1="3540" y1="13235" x2="3540" y2="13235"/>
                        <a14:backgroundMark x1="3540" y1="8456" x2="3540" y2="8456"/>
                        <a14:backgroundMark x1="3540" y1="4779" x2="3540" y2="4779"/>
                        <a14:backgroundMark x1="92920" y1="4779" x2="92920" y2="4779"/>
                        <a14:backgroundMark x1="94100" y1="9926" x2="94100" y2="9926"/>
                        <a14:backgroundMark x1="93215" y1="17279" x2="93215" y2="17279"/>
                        <a14:backgroundMark x1="92920" y1="27206" x2="92920" y2="27206"/>
                        <a14:backgroundMark x1="93215" y1="34926" x2="93215" y2="34926"/>
                        <a14:backgroundMark x1="93215" y1="41912" x2="93215" y2="41912"/>
                        <a14:backgroundMark x1="93215" y1="51838" x2="93215" y2="51838"/>
                        <a14:backgroundMark x1="92920" y1="60294" x2="92920" y2="60294"/>
                        <a14:backgroundMark x1="92920" y1="70221" x2="92920" y2="70221"/>
                        <a14:backgroundMark x1="97640" y1="79044" x2="97640" y2="79044"/>
                        <a14:backgroundMark x1="98230" y1="82721" x2="98230" y2="82721"/>
                        <a14:backgroundMark x1="97640" y1="69485" x2="97640" y2="69485"/>
                        <a14:backgroundMark x1="97640" y1="61397" x2="97640" y2="61397"/>
                        <a14:backgroundMark x1="98230" y1="53309" x2="98230" y2="53309"/>
                        <a14:backgroundMark x1="97640" y1="43750" x2="97640" y2="43750"/>
                        <a14:backgroundMark x1="97050" y1="34559" x2="97050" y2="34559"/>
                        <a14:backgroundMark x1="97050" y1="25368" x2="97050" y2="25368"/>
                        <a14:backgroundMark x1="97050" y1="18015" x2="97050" y2="18015"/>
                        <a14:backgroundMark x1="97050" y1="10662" x2="97050" y2="10662"/>
                        <a14:backgroundMark x1="97050" y1="5147" x2="97050" y2="5147"/>
                      </a14:backgroundRemoval>
                    </a14:imgEffect>
                  </a14:imgLayer>
                </a14:imgProps>
              </a:ext>
              <a:ext uri="{28A0092B-C50C-407E-A947-70E740481C1C}">
                <a14:useLocalDpi xmlns:a14="http://schemas.microsoft.com/office/drawing/2010/main"/>
              </a:ext>
            </a:extLst>
          </a:blip>
          <a:srcRect/>
          <a:stretch>
            <a:fillRect/>
          </a:stretch>
        </p:blipFill>
        <p:spPr bwMode="auto">
          <a:xfrm>
            <a:off x="5904532" y="1410684"/>
            <a:ext cx="2834918" cy="227462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104</a:t>
            </a:fld>
            <a:endParaRPr lang="en-US" dirty="0"/>
          </a:p>
        </p:txBody>
      </p:sp>
    </p:spTree>
    <p:extLst>
      <p:ext uri="{BB962C8B-B14F-4D97-AF65-F5344CB8AC3E}">
        <p14:creationId xmlns:p14="http://schemas.microsoft.com/office/powerpoint/2010/main" val="302578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Virtual Prisoner Visitation</a:t>
            </a:r>
            <a:endParaRPr lang="en-US" dirty="0"/>
          </a:p>
        </p:txBody>
      </p:sp>
      <p:sp>
        <p:nvSpPr>
          <p:cNvPr id="5" name="TextBox 4"/>
          <p:cNvSpPr txBox="1"/>
          <p:nvPr/>
        </p:nvSpPr>
        <p:spPr>
          <a:xfrm>
            <a:off x="107632" y="1018299"/>
            <a:ext cx="5448042" cy="3139321"/>
          </a:xfrm>
          <a:prstGeom prst="rect">
            <a:avLst/>
          </a:prstGeom>
          <a:noFill/>
        </p:spPr>
        <p:txBody>
          <a:bodyPr wrap="square" rtlCol="0">
            <a:spAutoFit/>
          </a:bodyPr>
          <a:lstStyle/>
          <a:p>
            <a:pPr marL="285750" indent="-285750">
              <a:buFont typeface="Arial"/>
              <a:buChar char="•"/>
            </a:pPr>
            <a:r>
              <a:rPr lang="en-US" dirty="0" smtClean="0"/>
              <a:t>Prisoner is scheduled for Visitation Day/Time using Renovo Application</a:t>
            </a:r>
          </a:p>
          <a:p>
            <a:pPr marL="285750" indent="-285750">
              <a:buFont typeface="Arial"/>
              <a:buChar char="•"/>
            </a:pPr>
            <a:r>
              <a:rPr lang="en-US" dirty="0" smtClean="0"/>
              <a:t>Relatives are sent a Calendar/Email invitation</a:t>
            </a:r>
          </a:p>
          <a:p>
            <a:pPr marL="285750" indent="-285750">
              <a:buFont typeface="Arial"/>
              <a:buChar char="•"/>
            </a:pPr>
            <a:r>
              <a:rPr lang="en-US" dirty="0" smtClean="0"/>
              <a:t>At the scheduled Day/Time the Prisoner can leverage a Kiosk or Mobile Endpoint in the correctional facility</a:t>
            </a:r>
          </a:p>
          <a:p>
            <a:pPr marL="285750" indent="-285750">
              <a:buFont typeface="Arial"/>
              <a:buChar char="•"/>
            </a:pPr>
            <a:r>
              <a:rPr lang="en-US" dirty="0" smtClean="0"/>
              <a:t>Relatives can use Mobile Endpoints or Browser on a Laptop/Desktop to join the Visitation Session</a:t>
            </a:r>
          </a:p>
          <a:p>
            <a:pPr marL="285750" indent="-285750">
              <a:buFont typeface="Arial"/>
              <a:buChar char="•"/>
            </a:pPr>
            <a:r>
              <a:rPr lang="en-US" dirty="0" smtClean="0"/>
              <a:t>Bidirectional Voice and Video between all Parties</a:t>
            </a:r>
          </a:p>
          <a:p>
            <a:pPr marL="285750" indent="-285750">
              <a:buFont typeface="Arial"/>
              <a:buChar char="•"/>
            </a:pPr>
            <a:r>
              <a:rPr lang="en-US" dirty="0" smtClean="0"/>
              <a:t>Sharing of Pictures/Documents, Co-browsing, Annotation</a:t>
            </a:r>
          </a:p>
          <a:p>
            <a:pPr marL="285750" indent="-285750">
              <a:buFont typeface="Arial"/>
              <a:buChar char="•"/>
            </a:pPr>
            <a:r>
              <a:rPr lang="en-US" dirty="0" smtClean="0"/>
              <a:t>Secure connectivity with option for recording</a:t>
            </a:r>
          </a:p>
        </p:txBody>
      </p:sp>
      <p:pic>
        <p:nvPicPr>
          <p:cNvPr id="7" name="8041BCB2-9CD0-436E-9D8E-FE27574B94CA" descr="267A8625-DC2C-4EDC-9EC5-807D211B7118@Belkin"/>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
          <a:stretch/>
        </p:blipFill>
        <p:spPr bwMode="auto">
          <a:xfrm>
            <a:off x="5781710" y="1139346"/>
            <a:ext cx="2905092" cy="298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AMacGowen\AppData\Local\Microsoft\Windows\Temporary Internet Files\Content.Outlook\IB3R1B6Q\healthcare gov_live_assist (5).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19012" y="1200616"/>
            <a:ext cx="1835936" cy="1345777"/>
          </a:xfrm>
          <a:prstGeom prst="roundRect">
            <a:avLst>
              <a:gd name="adj" fmla="val 9871"/>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105</a:t>
            </a:fld>
            <a:endParaRPr lang="en-US" dirty="0"/>
          </a:p>
        </p:txBody>
      </p:sp>
    </p:spTree>
    <p:extLst>
      <p:ext uri="{BB962C8B-B14F-4D97-AF65-F5344CB8AC3E}">
        <p14:creationId xmlns:p14="http://schemas.microsoft.com/office/powerpoint/2010/main" val="242905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Inmate/Attorney Secure Meetings</a:t>
            </a:r>
            <a:endParaRPr lang="en-US" dirty="0"/>
          </a:p>
        </p:txBody>
      </p:sp>
      <p:sp>
        <p:nvSpPr>
          <p:cNvPr id="5" name="TextBox 4"/>
          <p:cNvSpPr txBox="1"/>
          <p:nvPr/>
        </p:nvSpPr>
        <p:spPr>
          <a:xfrm>
            <a:off x="107632" y="1018299"/>
            <a:ext cx="5295642" cy="3416320"/>
          </a:xfrm>
          <a:prstGeom prst="rect">
            <a:avLst/>
          </a:prstGeom>
          <a:noFill/>
        </p:spPr>
        <p:txBody>
          <a:bodyPr wrap="square" rtlCol="0">
            <a:spAutoFit/>
          </a:bodyPr>
          <a:lstStyle/>
          <a:p>
            <a:pPr marL="285750" indent="-285750">
              <a:buFont typeface="Arial"/>
              <a:buChar char="•"/>
            </a:pPr>
            <a:r>
              <a:rPr lang="en-US" dirty="0" smtClean="0"/>
              <a:t>Prisoner is scheduled for visitation with Attorney with Day/Time using Renovo Application</a:t>
            </a:r>
          </a:p>
          <a:p>
            <a:pPr marL="285750" indent="-285750">
              <a:buFont typeface="Arial"/>
              <a:buChar char="•"/>
            </a:pPr>
            <a:r>
              <a:rPr lang="en-US" dirty="0" smtClean="0"/>
              <a:t>At the scheduled Day/Time the Prisoner can leverage a Kiosk or Mobile Endpoint in the correctional facility</a:t>
            </a:r>
          </a:p>
          <a:p>
            <a:pPr marL="285750" indent="-285750">
              <a:buFont typeface="Arial"/>
              <a:buChar char="•"/>
            </a:pPr>
            <a:r>
              <a:rPr lang="en-US" dirty="0" smtClean="0"/>
              <a:t>The Attorney can use a Mobile Endpoint or Browser on a Laptop/Desktop to join the Visitation Session</a:t>
            </a:r>
          </a:p>
          <a:p>
            <a:pPr marL="285750" indent="-285750">
              <a:buFont typeface="Arial"/>
              <a:buChar char="•"/>
            </a:pPr>
            <a:r>
              <a:rPr lang="en-US" dirty="0" smtClean="0"/>
              <a:t>Bidirectional Voice and Video between all Parties</a:t>
            </a:r>
          </a:p>
          <a:p>
            <a:pPr marL="285750" indent="-285750">
              <a:buFont typeface="Arial"/>
              <a:buChar char="•"/>
            </a:pPr>
            <a:r>
              <a:rPr lang="en-US" dirty="0" smtClean="0"/>
              <a:t>Sharing of Legal Documents, Co-browsing, Annotation</a:t>
            </a:r>
          </a:p>
          <a:p>
            <a:pPr marL="285750" indent="-285750">
              <a:buFont typeface="Arial"/>
              <a:buChar char="•"/>
            </a:pPr>
            <a:r>
              <a:rPr lang="en-US" dirty="0" smtClean="0"/>
              <a:t>Secure connectivity with option for recording</a:t>
            </a:r>
          </a:p>
          <a:p>
            <a:pPr marL="285750" indent="-285750">
              <a:buFont typeface="Arial"/>
              <a:buChar char="•"/>
            </a:pPr>
            <a:r>
              <a:rPr lang="en-US" dirty="0" smtClean="0"/>
              <a:t>Wet Signature option</a:t>
            </a:r>
          </a:p>
        </p:txBody>
      </p:sp>
      <p:pic>
        <p:nvPicPr>
          <p:cNvPr id="6" name="Picture 4" descr="http://www.krausemetzlaw.com/images/scott-metz.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80452" y="1600124"/>
            <a:ext cx="2420147" cy="250081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106</a:t>
            </a:fld>
            <a:endParaRPr lang="en-US" dirty="0"/>
          </a:p>
        </p:txBody>
      </p:sp>
    </p:spTree>
    <p:extLst>
      <p:ext uri="{BB962C8B-B14F-4D97-AF65-F5344CB8AC3E}">
        <p14:creationId xmlns:p14="http://schemas.microsoft.com/office/powerpoint/2010/main" val="85511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89044" y="1981502"/>
            <a:ext cx="3594183" cy="1853471"/>
          </a:xfrm>
          <a:prstGeom prst="rect">
            <a:avLst/>
          </a:prstGeom>
        </p:spPr>
      </p:pic>
      <p:sp>
        <p:nvSpPr>
          <p:cNvPr id="35" name="AutoShape 4" descr="data:image/jpeg;base64,/9j/4AAQSkZJRgABAQAAAQABAAD/2wCEAAkGBhASEBISEBIQDxAPEA8PDxQQEBAUEBAQFBAVFBQVFBQXHCYfFxkjGRQUHy8gIycpLCwsFR4xNTAqNSYrLCkBCQoKDgwOGg8PGikkHR4qKSwsLCkqLCwsKSwqLC0sKSwpLCwsKSwsLCwpLCwsLCksLCksLCwsLCksLCwsKSwpKf/AABEIALABHwMBIgACEQEDEQH/xAAcAAABBQEBAQAAAAAAAAAAAAAAAQIEBQYDBwj/xABJEAABAgMEBAkHCQcDBQAAAAABAAIDBBEFEiExBkFRcRMiMmFzgZGxsgczNHKhwdEjQlJTVIKSorMUFSRik+HwNWN0FhdDo8L/xAAaAQACAwEBAAAAAAAAAAAAAAAABQIDBAEG/8QAMxEAAgECAwYEBAYDAQAAAAAAAAECAxEEBTESIUFRcYEyM5HBE0JhsRQiIzRyoRVS0ST/2gAMAwEAAhEDEQA/APDUIQgCRZ/noXSQ/EF6aCvMrP8APQ+kh+IL0tP8o8MuqE2ZeKPc6VRVMqiqdiq50RVMqiq7Yix9UXkwlJVdsRH3kXkyqKrpEUu4rtx7ljNFOW71D4gtiXYHce5Y7RU8d3qHxhKscv1afVjLCb6NTovc3M7ClxEaIMR7oV0FznN4wdU1AFBqp2p4ZLfWROb5PWoUjKuixGQ2AOc9wa0HKp2pXQ3AuFwVYbrsDga0pntChbhcp+tic1sv9Y/PAhmY3LlGLL3ELnN1FwoVFMWhoWgHcfipUjKxYt7goXCXKF10ZVrSuPMexGm9sNdyQrXLoHpsBt5pd8mKajWpSGLT5rfb8UBY7tcury3golSQ66bo1HDWuMJxIJuto3M0PxSx2uuON2gunGh2b1GWhKOphtE3cWIPU8KvKqg0SPFifc7le1W3L/28e/3DG+fLt9hyAU2qVbjHYdVCbVLVdOCoSIqgBaoqkqkquBYWqxOkHpMT7vgatrVYrSD0mJ93wNSfN/JX8vZjTLPNfT3RXIQheZH4IQhAEiQ87D6RniC9JqvNZDzsPpGeIL0e8vQ5P4Z9UJM08Ue50qiqZVAKdim48FKmVReXbBccSkJSVTaqSRBsdeRVNqhdsQFJwO4rI6MD5R3qu8YWseeKdx7lltFWEvdQVNwnn5YSjMPNp9WM8J5NXovc1UhHeyLDdDF57HtcwUJq4HAUCV7n3nAhwJPHFDnWuIT5CLFgxGxYYo9hJbUAjEEZV2FPmZqYiRXRXVvvpeIoAaAAYdQVbTvoU7StqRSVLkJiKy9wT7l4BjsQK1rQCuvPFR3Q4hzBONfm5rvJxYkO9RlQ4UcCaVGzAhdktxyMlfURkwblLuFah1N+Ff8AMkhi1SVi3blDdBqBxc6196DDiHMH2ISO7S5ncTBoG14oNac6WLHcWEEkgNNBXLAri2C/6J7R8UroT7p4p5J2bFyS3M7GW9GP0RPnd0P3q/qs/ol/5dzPer+q15dvw0e/3Lccv15dvsKhJVKt5jFqhIhcODqpEVQgAQkqiqABYu3/AEmJ93wNWzqsZb/pET7vgak+b+Sv5ezGeW+a+nuivQhC8yPgQhCAO8h52H0jPEF6JVedyPnYfSM8QXoQcvQ5P4Z9UI808Ue4+qQv9/UkvKPEOZGJFTjXB10UoNeCdydhVFXZ24XCuH0sagBtdfPRdA8HLUoWvZqB17K45mnUu8F5PXiezUda5CVyc4WV0dqpaptUK4zjkVTUVXQsDzgdxVBoU4CO68KgNJI2gRG1CvXnA7ioPkzkYcWaitiXqCC4i6aGvCNSXM5KE6cnorjPBwc6VSK1djZTkCEIjGF1wFpe54aMiOKLo3fmTIcCCRjHumrgfkyRSuBWpj6ESrYZfWLUCvLHwXSV0JlXMDiYuIryx8Fh/G0rav0D/H1m9F6mRbKQdcfUcRDdSuFO89iIkrCDSRGDiBgODcK9a1cPQ6Vq686I0N/naO8KtgWVIuiXOFPKLfOM+CI4+k1e79AlltZaxXqzOUS1W1GiEpwly9Fyry2/BPmtCZZjSQYuG14+Cn+PpfX0If42v9PUxkFgOb2t9a97glmAAx3HaeKcAHVy3LRS+jMFwdUvwy4w+CmzOhUsIL3Vi1EN7uXhUNJ2KDx9GV0r+hZHLa6s2l6nh+iruX6rPZVXlVQaLZv9Rver6qa5b+3j3+4Y3z32+wtUoKagFMDHYfVFU1Dj/nwXGcsBibqUSNf14583Mo73bdWGOYy5qA4lKw02A4agMcagY50oqdt3Lvh7iVVJVNY7AasNaWqtuVWCqx1vekRPu+ALYLHW76RE+74Ak+b+Sv5ezGWXea+nuiAhCF5oeAhCEAd5HzsPpGeIL0BefyXnYfSM8QW+qvQ5P4Z9UJM08Ue48FNiNrTLCuYxy1IqlBTy1xQtxGDMOq7raK8mlMwKqQxuOWRwx5k5LVcUbEpTbFRVJVCsKxUqalqunBsTI7io3kjp+3Ra5cC6v9VqkRMjuPconkm9Ni9A79VqQZzpHuOcs0n29z3S0j8gdwVTb2lDJGSbEcL73ANhN+k6mZOoBWtpeYO4LDaSwOGnJeG8VhwZZsUN1FznUFez2LzUnZDyC2pWMdaD7RnXF7w8NOIbUtaAdg1p8loXNHY2u05LfwwNmSkwH4qhVHwN/wACJlZSDaEg5sQ8eE3PEuYN4zatzZmkcOblyQLkRoAiMrUtO0cylQobXMcHCoLSCNoKwFlSroU1RtaNLmb4dcAd2Cvg7mSpFLQ2snyXb1Zz5/honQxPAVU2eeK7eraf9HidDE8BXI+NnH4UfNui3Kieo3vV+s/otyn+o3vWgXsss/bR7/c83jvPfb7AhCEwMYtUhCKpFwDlcO4kDCp1VrV2zFPYzeMdYFcBTP3p9EpaRmCN4Vairljk2gSJEqmQsCx9u+kRPu+ALX1WQtz0iJ93wBKM38ldfZjHLvMfT3RAQhC80OwQhCAO0l52H67PEFvarz+C+jmnYQewq8ZbUTUe0BO8srxpxkn9BbjcPKq01wNLVLVQzMkQr5zDbx7FWC3z/gTydeELX4imGFnO9uBoQhUI0gP+BPbbx1AFcWKp8yTwVXkXiFD/AG35PhCMCAab1HFtjYrnVjHXiUrD1JXstC0SqtFtN2e0LvK2i17i0AggVx2IjVg3ZM5KhUirtEiJkdxXTyHAG0I1QD/CPP8A7oa5RDgdxXXyGf6hG/4j/wBaGkuc6Q7jPK9Jdvc9yc3BYTS512dYRhSTd1fK4e9bwrN6UyjSYcSnG4zCddKgj39q8zU8I+o+NGOk7ZeYl2pcKgYsLaV2HWre1XPZdDbxLhe4uHUo8RjRidozOWKu5yNDMJoNC4NaaUNaHYs6GFuB10dnHlrS5rxfHzxiDsKpnyj/ANvjFvIDqO2AuAIWgsZjSKjUuk7Z9C+I08vF4I+i0BtOeo9qti3qjPUir2Zzs7kHerOeP8O/oongKq7NHyZ3qztD0eJ0UTwFWR8TMr8KPm3Rg8d4/wBsd60Czui/nH9H7wtA53xXr8sf/mXf7nnsar1n2HIUP95NzoRXamm1G/4Vs+NDmU/h6nInIUKFaAc4DDFE3PljqU1VqUOtG1w+BO+yaazbbZDY1rg/iV5IwNSfio1rWmIoYAXm5fxeADxiCMtmSzItok0GJ5gnfvJ+x34UvToKp8S7ua3TquGxZWLSqKqtlLQLol0gioJxA1JLUm3tcADRtK85K2fHi4ba0KFh5bWwWSyNuekRPu+AKabUftPaqqciFz3E5mncEozKuqlJJc/ZjDCYd05tvkcEIQkQxBCEIAVuY3hT4QxUFmY3hWEMYphg+JCZoo/ozuiPcsutRG9GPRnuVXYdgPma0c2GxuBcQSSeYBNsbJLZvyMGD+fqVRK7QMwulqWa+BEMN9CRiCMnNORCbACyQ3myWhfR/RupveFREq9jejdQ71SBhNaagSdwTDE6x6GLCaS6saHK4sblfdPeqlrVcWS3jDcfco4dfnRPFP8ASZbPyO4rr5DP9Qjf8SJ+tDXF+R3FdfId/qMb/iRT18PC/uqM50h3M2WfN29z3VVekErfguIzZxhz7fYrNNeKg1yINV5uW9DuDs7nmE3FN4CjiHGhIybv1qzkYbrp4MCK6mDTea3PW45YcyW17PMMlzeQTTdzLnY7qE0OazIYbSaLewWvAdeo0mI3AVoKYmhVxaZ4g3tr2qsgz7QQ1gvuOQGddqtobDSr6E0yzA212lXU1vMtV3RBkTxDvU+0PMROiieArlOua0MIAaHm7gKCtMF0tF3yEQ/7MTwFSintMpfhR826L+cf6nvC0JOB3FZ7Rfzj/UHetAfcV67Lf267iDGec+xQTbSCQo1VPtBuKgqqa3jWm7xRIkPON3+5S7bbgDzKNZ5+UbvU+2G8XsViX6MjLV3Vo9CqsVpLoh1thkjtXWDarqgEV1Z0NV20Yg3nRhl8nTHnNF1ZYFH4RW1b/IBsqPakyUnoaZON9497KTMPnhuXO3BkplpwwJqDT6tyjWyMAmdHfQfUzS89dCkCiR+UeruU0BQ5jlHq7ksxS/IupuickIQlxYCEIQA5mY3hWTBiq2HmN471aNCZYJbmVzL6L6O7oz4VL0NYeA4uB4RxOGpRImMuejPhU/Qk0gn13e5b8xX5Y9BfhNJdSq059IZ0Q8RVRLtV1pv59nRDxFU8BUUFuRtehcxvRzuHeo9jcFfa1zHPdHvtaQcA0VB7ipEU/wAOfV96uNG7HbwMOOaXmQojhhjU3zWvWtWOk0o25Ix4TSXVmTuYnmJHtVnZg43UVUMecCczid5xVtZhxG4q7D+JBifLZZPyO4p/kSeRaEWgr/DPB5hwsPFMeMDuK4eSW1YEvOxnR4sOC0y7mgxHBoLuFYaVOvA9iy5z8ncqyz5u3ue9TEYgYUJwzOCjzFoBrXOcQ1jQS4nIADEqgi6b2cAT+1y5oK0EVpPUstB0hl51xiTU7BgS94cHK8JDBcxrs4xOJrTLnSKMVxGzZrpuPw0C8Gloc0RGgijrubajUSMaaqqtk9HTEo41Y0485HMuUXS2z3OLnTUAgckcIztUmU07kb10zMuGUzMVuB7VQ7Odrbi9NqGpoZGz4cJtGNptJxcd5UtsOuJwAVK3TSzftsr/AFmfFRLZ8ocjCgvdCmZeLEApDYyKwkuOArjltKvS4IpbepZRIojzjWNpwMq0uifzRXto0dTTXrVjaTPkYgGI4KIOq4VldH9JbPgwQIk9KuivJiRncMzjRHYnXqU6a02s4w4gE5KkmG8AcMypJaaDNSm1fdwIxR4Po0KRHdGD7QtB/dUGjZ+Ud0Y7wtAPivS5b+3XViXGec+xVz7FDlpGJEN2Gxzzmaahzk4BWE6rfQ+MGtiAEBxcDjsoP7qGIlsRckhhRf5TPQZV8OK1r2lhva/iptpji9isLYj3phtBezrzYZqBaAw7F2jJyoNviU1n+rE46KQqvjg48RviKvTBNSCBSgGtYyFaESDELoZocjXIhTW6XTO1vYfilqnsXRdOk5u5a2t6VB6IqJaoy61ClbSfGmGufSoDgKbKKfaQy61vw2+i+pTNWqroUpCgzPKPV3KyLVXTfLPV3JdjFaC6m+BxQhCVlgIQhAD4Q4w3jvVy2Xd9F3YVUynnGeuzxBbU5FOstp7cZMxYms6bSS1OLRWDQCpLCANuCnaNRBDhkP4hvE0OajyzOKBrou3BO+i7sKbVcPGsltcBbGvKm2lxZF0ilzGihzKEBgGeupVeyyYg2dquIEQhzg5l4FtG1oLp2p3Bnm7QuU8PBbrPcSnipq29byJwBdBujMintV7IWoyHLCFdcXCFwdRSlaUJVfBlnUoATuBKkNsyKcmP/A73qdWlSnbb4fUojXqRvscfoUgsfnwyyXeVlLjhjXA6lcS9hzN24WGgcSOSM+tTYWiUwfmtB2uf8Aoxq0I720n1LJuvL8u9roUzsjuWBcMTvPeva5TQgZxYhPMwADtPwT3eTuQcamFUnEmuJPYleY16Veyi9PoasFSqUr7S1PEEOC9vHk5s/wCp/MUo8nFnfU/mKU7MeYx23yPDUMdRe6jyb2d9T7U4eTezvqPzFGzHn/R3aly/s8Ioii93Hk3s76gdpTx5OrO+oai0ef8AQbUuR4MAloF70PJ7Z32dh3hH/b+zvszOxFo8/wCgu+R45o2PlXep/wDQWiAXoX/Q0i0cSFwdfoOIVVOaCHODEB/liCn5h8E7wOKo06apt7+grxVCpOe2kYt0sCMdaWBJGG6uIqMslezGiswzNopzOqO2iiGx5kmrw52oUu4DqK2yq0Z2V1bjvK06sYtb/QrnQavvY695PPzJkzBLsOYKwfZkUZsf+ArlEl3A1oRqIcHD2q2MYbOzHQqlUne8uBnpmwYhNQW9q5N0fiUNSARkM69epaVsW4alrX54VXNrXHMY9SzSwkJStZmhYqaje6KGzLOisiguaQMcag6uZWc6wnLFTCw7CmFhrWhpkrYUFTjsoi67lJSKUyzth7FTzzaRHdXcFsqrLW9d/aIl03hxaH7ja+1LMygo011/6bsNVc3vK9CEJGbQQhCAJNmsrGhDbFhjteF6yywm63v6ro9y8osn0iD00Lxhe1tK00a9SmmoO1ympShN3kiCzR+DrDjvcfcu7LEg/QB3knvKmsapMOWcdXbgpvE1XrJ+pD4FNfKiDDsyEMobPwhSGQGjJoG4BT4chtPYpDYLRkB71U6knqyxRS0RBhS7jkPcu7JL6R7FJJTVE6IyG0ZBPCQBOCAFXl1q2/OxZiMYEfg4TYhZDFNTcCes1W/0jtHgJWNE1tYQz13YN9pXnMhLXGtGsAV361fSp7TMGNxDoxWzqwEzan2r8qThrV+1exWrAuoat6wcGJXmdZcvQpxEtX7YeoUS3rV+1u9quw1OAUvwcCDzWvzXoUl+1vtZ/MgOtX7V4le3U9kGuse1DwlM4s1xD0t6FADaf2s/n+KU/vGmM2fz/FaAQVHm4VAoSwtNE1mWJfFeh10BteMY0aXmIhiuuiNCJ2A3XgV6j1rb0XlkKa/Z5uXj5NETgovRxMD2Gh6l6qUvqR2XY9Dhavxqak9RlFxiSMN2baHaMFIohVGkrolkn5rq781Eiyjm8oH3K8SouzpmXyrDm1p3tC4Ps2Ec4bPwhaiJJw3ZtpzjBRIlkfRdXmKkqslxZFwT4GbiWLBPzKbi4e9R32FC1X27nH3rQRpJ7cwR3KFFarViaq0k/Ug6MHqkUkWwxTCI8b7p9y840kleDmorK1uluNKVqxp969ZeV5Zpj6bG3w/0mqNavUqRtJ3JU6UIO8UUyEIWUuBCEIAlWV6RB6aF4wvZhMBtC7KuNM14zZXn4PTQvGF6lbJJhkA0OeClFnGa+SmYLhxKdfKU28vKJW3XsPHxp85uDgtTZWldQKkPH5hvU9xGzNbVIo8pPw4g4rgebX2KRRAChFEAJyDgAJQEJaIAxvlBm68BLj57zFf6jMvb3KiGaW2Z7hp6M8YthUgM2cXle1NqmNCNonncfPaq25EyGV2BUWGV2D0yiJpI7hPC4NeugcplTR2aB16lKg4dajQW4jmKmMVM3wL6NN6imGoloMF2qnVUC0zxVnbb3GtwSizN2pBvw3t2g035heiaJWp+0ScGJm64GP8AXZxXdywEVXPkynbsSZljkHCPD3HB1Ouiy4mO641yydrw7m8QnIosA6GoTqJKIAEoKaq+ctuGytDeI7BvK4BZF9M8udUlrTkChAAvbW4CvvWatjTKtQ03jsbyB8VSS01EixAXk0BqBqCCRonOXmGl3psbez9Nq9JDl5rpb6ZG3s/Tah6AVCEIUDoIQhAEqy/PwelheML0+0DUFeX2Z5+F0sPxhenTRzUkcM3MQ8VwBINQSDzKfNMxUNzV0Cwkrfe0i9U0+c3BwWtsvSyoxIiDfxl5+WoaSDUEg8y7c5Y9hlLWhRMnAHY7AqaF5DLW29vK4w7Cr2z9LSMohbzPxHtXdxGx6FRLRZyV0srymh3O0+5WUDSCC7Mlp/mC7YCMzQyTBJDHcZznH5R+LianMp//AEjK/Qd/UcrOHNw3cl7TuIXYFT+JJcSl0KUndxRUjROV1Nd/UcnDRWW+i/8AGVbBOUvjVObIvCUf9V6FU3RiW+i78ZThozLfRd+IqzSodeo/mZz8JQ/0XoV7bBgDJp/EV0/ckHYfxFTUtVH4s+ZJYekvlXoQf3NB2H8RXKNo/LuFHNJ+85WaaVz4kuZL4FPTZXoUp0RlPqz/AFH/ABXSQ0YlYMXhoUO7Full688m6cxQmitC7q3rhFtCE3lPaOup9i45yerOwowi7xSR3QqqNpFCHJvP6qD2qpndMKa2M3GpUC01T3AYkgDnKrJu3obOTxz2N7VhZ7S0uyvPO1xw7FSzNoxYmbqDYMAg7Y1Nr6Y1qK3v5W4N6ystOWnEi8o0GwZKNROa1cudBkNW9nw6KBBYrWXC4BOaV5zpZ6ZG3s/TavQ2led6Velxd7P02oZ0qUIQogf/2Q=="/>
          <p:cNvSpPr>
            <a:spLocks noChangeAspect="1" noChangeArrowheads="1"/>
          </p:cNvSpPr>
          <p:nvPr/>
        </p:nvSpPr>
        <p:spPr bwMode="auto">
          <a:xfrm>
            <a:off x="155575" y="-108346"/>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323232"/>
              </a:solidFill>
            </a:endParaRPr>
          </a:p>
        </p:txBody>
      </p:sp>
      <p:sp>
        <p:nvSpPr>
          <p:cNvPr id="36" name="AutoShape 6" descr="data:image/jpeg;base64,/9j/4AAQSkZJRgABAQAAAQABAAD/2wCEAAkGBhASEBISEBIQDxAPEA8PDxQQEBAUEBAQFBAVFBQVFBQXHCYfFxkjGRQUHy8gIycpLCwsFR4xNTAqNSYrLCkBCQoKDgwOGg8PGikkHR4qKSwsLCkqLCwsKSwqLC0sKSwpLCwsKSwsLCwpLCwsLCksLCksLCwsLCksLCwsKSwpKf/AABEIALABHwMBIgACEQEDEQH/xAAcAAABBQEBAQAAAAAAAAAAAAAAAQIEBQYDBwj/xABJEAABAgMEBAkHCQcDBQAAAAABAAIDBBEFEiExBkFRcRMiMmFzgZGxsgczNHKhwdEjQlJTVIKSorMUFSRik+HwNWN0FhdDo8L/xAAaAQACAwEBAAAAAAAAAAAAAAAABQIDBAEG/8QAMxEAAgECAwYEBAYDAQAAAAAAAAECAxEEBTESIUFRcYEyM5HBE0JhsRQiIzRyoRVS0ST/2gAMAwEAAhEDEQA/APDUIQgCRZ/noXSQ/EF6aCvMrP8APQ+kh+IL0tP8o8MuqE2ZeKPc6VRVMqiqdiq50RVMqiq7Yix9UXkwlJVdsRH3kXkyqKrpEUu4rtx7ljNFOW71D4gtiXYHce5Y7RU8d3qHxhKscv1afVjLCb6NTovc3M7ClxEaIMR7oV0FznN4wdU1AFBqp2p4ZLfWROb5PWoUjKuixGQ2AOc9wa0HKp2pXQ3AuFwVYbrsDga0pntChbhcp+tic1sv9Y/PAhmY3LlGLL3ELnN1FwoVFMWhoWgHcfipUjKxYt7goXCXKF10ZVrSuPMexGm9sNdyQrXLoHpsBt5pd8mKajWpSGLT5rfb8UBY7tcury3golSQ66bo1HDWuMJxIJuto3M0PxSx2uuON2gunGh2b1GWhKOphtE3cWIPU8KvKqg0SPFifc7le1W3L/28e/3DG+fLt9hyAU2qVbjHYdVCbVLVdOCoSIqgBaoqkqkquBYWqxOkHpMT7vgatrVYrSD0mJ93wNSfN/JX8vZjTLPNfT3RXIQheZH4IQhAEiQ87D6RniC9JqvNZDzsPpGeIL0e8vQ5P4Z9UJM08Ue50qiqZVAKdim48FKmVReXbBccSkJSVTaqSRBsdeRVNqhdsQFJwO4rI6MD5R3qu8YWseeKdx7lltFWEvdQVNwnn5YSjMPNp9WM8J5NXovc1UhHeyLDdDF57HtcwUJq4HAUCV7n3nAhwJPHFDnWuIT5CLFgxGxYYo9hJbUAjEEZV2FPmZqYiRXRXVvvpeIoAaAAYdQVbTvoU7StqRSVLkJiKy9wT7l4BjsQK1rQCuvPFR3Q4hzBONfm5rvJxYkO9RlQ4UcCaVGzAhdktxyMlfURkwblLuFah1N+Ff8AMkhi1SVi3blDdBqBxc6196DDiHMH2ISO7S5ncTBoG14oNac6WLHcWEEkgNNBXLAri2C/6J7R8UroT7p4p5J2bFyS3M7GW9GP0RPnd0P3q/qs/ol/5dzPer+q15dvw0e/3Lccv15dvsKhJVKt5jFqhIhcODqpEVQgAQkqiqABYu3/AEmJ93wNWzqsZb/pET7vgak+b+Sv5ezGeW+a+nuivQhC8yPgQhCAO8h52H0jPEF6JVedyPnYfSM8QXoQcvQ5P4Z9UI808Ue4+qQv9/UkvKPEOZGJFTjXB10UoNeCdydhVFXZ24XCuH0sagBtdfPRdA8HLUoWvZqB17K45mnUu8F5PXiezUda5CVyc4WV0dqpaptUK4zjkVTUVXQsDzgdxVBoU4CO68KgNJI2gRG1CvXnA7ioPkzkYcWaitiXqCC4i6aGvCNSXM5KE6cnorjPBwc6VSK1djZTkCEIjGF1wFpe54aMiOKLo3fmTIcCCRjHumrgfkyRSuBWpj6ESrYZfWLUCvLHwXSV0JlXMDiYuIryx8Fh/G0rav0D/H1m9F6mRbKQdcfUcRDdSuFO89iIkrCDSRGDiBgODcK9a1cPQ6Vq686I0N/naO8KtgWVIuiXOFPKLfOM+CI4+k1e79AlltZaxXqzOUS1W1GiEpwly9Fyry2/BPmtCZZjSQYuG14+Cn+PpfX0If42v9PUxkFgOb2t9a97glmAAx3HaeKcAHVy3LRS+jMFwdUvwy4w+CmzOhUsIL3Vi1EN7uXhUNJ2KDx9GV0r+hZHLa6s2l6nh+iruX6rPZVXlVQaLZv9Rver6qa5b+3j3+4Y3z32+wtUoKagFMDHYfVFU1Dj/nwXGcsBibqUSNf14583Mo73bdWGOYy5qA4lKw02A4agMcagY50oqdt3Lvh7iVVJVNY7AasNaWqtuVWCqx1vekRPu+ALYLHW76RE+74Ak+b+Sv5ezGWXea+nuiAhCF5oeAhCEAd5HzsPpGeIL0BefyXnYfSM8QW+qvQ5P4Z9UJM08Ue48FNiNrTLCuYxy1IqlBTy1xQtxGDMOq7raK8mlMwKqQxuOWRwx5k5LVcUbEpTbFRVJVCsKxUqalqunBsTI7io3kjp+3Ra5cC6v9VqkRMjuPconkm9Ni9A79VqQZzpHuOcs0n29z3S0j8gdwVTb2lDJGSbEcL73ANhN+k6mZOoBWtpeYO4LDaSwOGnJeG8VhwZZsUN1FznUFez2LzUnZDyC2pWMdaD7RnXF7w8NOIbUtaAdg1p8loXNHY2u05LfwwNmSkwH4qhVHwN/wACJlZSDaEg5sQ8eE3PEuYN4zatzZmkcOblyQLkRoAiMrUtO0cylQobXMcHCoLSCNoKwFlSroU1RtaNLmb4dcAd2Cvg7mSpFLQ2snyXb1Zz5/honQxPAVU2eeK7eraf9HidDE8BXI+NnH4UfNui3Kieo3vV+s/otyn+o3vWgXsss/bR7/c83jvPfb7AhCEwMYtUhCKpFwDlcO4kDCp1VrV2zFPYzeMdYFcBTP3p9EpaRmCN4Vairljk2gSJEqmQsCx9u+kRPu+ALX1WQtz0iJ93wBKM38ldfZjHLvMfT3RAQhC80OwQhCAO0l52H67PEFvarz+C+jmnYQewq8ZbUTUe0BO8srxpxkn9BbjcPKq01wNLVLVQzMkQr5zDbx7FWC3z/gTydeELX4imGFnO9uBoQhUI0gP+BPbbx1AFcWKp8yTwVXkXiFD/AG35PhCMCAab1HFtjYrnVjHXiUrD1JXstC0SqtFtN2e0LvK2i17i0AggVx2IjVg3ZM5KhUirtEiJkdxXTyHAG0I1QD/CPP8A7oa5RDgdxXXyGf6hG/4j/wBaGkuc6Q7jPK9Jdvc9yc3BYTS512dYRhSTd1fK4e9bwrN6UyjSYcSnG4zCddKgj39q8zU8I+o+NGOk7ZeYl2pcKgYsLaV2HWre1XPZdDbxLhe4uHUo8RjRidozOWKu5yNDMJoNC4NaaUNaHYs6GFuB10dnHlrS5rxfHzxiDsKpnyj/ANvjFvIDqO2AuAIWgsZjSKjUuk7Z9C+I08vF4I+i0BtOeo9qti3qjPUir2Zzs7kHerOeP8O/oongKq7NHyZ3qztD0eJ0UTwFWR8TMr8KPm3Rg8d4/wBsd60Czui/nH9H7wtA53xXr8sf/mXf7nnsar1n2HIUP95NzoRXamm1G/4Vs+NDmU/h6nInIUKFaAc4DDFE3PljqU1VqUOtG1w+BO+yaazbbZDY1rg/iV5IwNSfio1rWmIoYAXm5fxeADxiCMtmSzItok0GJ5gnfvJ+x34UvToKp8S7ua3TquGxZWLSqKqtlLQLol0gioJxA1JLUm3tcADRtK85K2fHi4ba0KFh5bWwWSyNuekRPu+AKabUftPaqqciFz3E5mncEozKuqlJJc/ZjDCYd05tvkcEIQkQxBCEIAVuY3hT4QxUFmY3hWEMYphg+JCZoo/ozuiPcsutRG9GPRnuVXYdgPma0c2GxuBcQSSeYBNsbJLZvyMGD+fqVRK7QMwulqWa+BEMN9CRiCMnNORCbACyQ3myWhfR/RupveFREq9jejdQ71SBhNaagSdwTDE6x6GLCaS6saHK4sblfdPeqlrVcWS3jDcfco4dfnRPFP8ASZbPyO4rr5DP9Qjf8SJ+tDXF+R3FdfId/qMb/iRT18PC/uqM50h3M2WfN29z3VVekErfguIzZxhz7fYrNNeKg1yINV5uW9DuDs7nmE3FN4CjiHGhIybv1qzkYbrp4MCK6mDTea3PW45YcyW17PMMlzeQTTdzLnY7qE0OazIYbSaLewWvAdeo0mI3AVoKYmhVxaZ4g3tr2qsgz7QQ1gvuOQGddqtobDSr6E0yzA212lXU1vMtV3RBkTxDvU+0PMROiieArlOua0MIAaHm7gKCtMF0tF3yEQ/7MTwFSintMpfhR826L+cf6nvC0JOB3FZ7Rfzj/UHetAfcV67Lf267iDGec+xQTbSCQo1VPtBuKgqqa3jWm7xRIkPON3+5S7bbgDzKNZ5+UbvU+2G8XsViX6MjLV3Vo9CqsVpLoh1thkjtXWDarqgEV1Z0NV20Yg3nRhl8nTHnNF1ZYFH4RW1b/IBsqPakyUnoaZON9497KTMPnhuXO3BkplpwwJqDT6tyjWyMAmdHfQfUzS89dCkCiR+UeruU0BQ5jlHq7ksxS/IupuickIQlxYCEIQA5mY3hWTBiq2HmN471aNCZYJbmVzL6L6O7oz4VL0NYeA4uB4RxOGpRImMuejPhU/Qk0gn13e5b8xX5Y9BfhNJdSq059IZ0Q8RVRLtV1pv59nRDxFU8BUUFuRtehcxvRzuHeo9jcFfa1zHPdHvtaQcA0VB7ipEU/wAOfV96uNG7HbwMOOaXmQojhhjU3zWvWtWOk0o25Ix4TSXVmTuYnmJHtVnZg43UVUMecCczid5xVtZhxG4q7D+JBifLZZPyO4p/kSeRaEWgr/DPB5hwsPFMeMDuK4eSW1YEvOxnR4sOC0y7mgxHBoLuFYaVOvA9iy5z8ncqyz5u3ue9TEYgYUJwzOCjzFoBrXOcQ1jQS4nIADEqgi6b2cAT+1y5oK0EVpPUstB0hl51xiTU7BgS94cHK8JDBcxrs4xOJrTLnSKMVxGzZrpuPw0C8Gloc0RGgijrubajUSMaaqqtk9HTEo41Y0485HMuUXS2z3OLnTUAgckcIztUmU07kb10zMuGUzMVuB7VQ7Odrbi9NqGpoZGz4cJtGNptJxcd5UtsOuJwAVK3TSzftsr/AFmfFRLZ8ocjCgvdCmZeLEApDYyKwkuOArjltKvS4IpbepZRIojzjWNpwMq0uifzRXto0dTTXrVjaTPkYgGI4KIOq4VldH9JbPgwQIk9KuivJiRncMzjRHYnXqU6a02s4w4gE5KkmG8AcMypJaaDNSm1fdwIxR4Po0KRHdGD7QtB/dUGjZ+Ud0Y7wtAPivS5b+3XViXGec+xVz7FDlpGJEN2Gxzzmaahzk4BWE6rfQ+MGtiAEBxcDjsoP7qGIlsRckhhRf5TPQZV8OK1r2lhva/iptpji9isLYj3phtBezrzYZqBaAw7F2jJyoNviU1n+rE46KQqvjg48RviKvTBNSCBSgGtYyFaESDELoZocjXIhTW6XTO1vYfilqnsXRdOk5u5a2t6VB6IqJaoy61ClbSfGmGufSoDgKbKKfaQy61vw2+i+pTNWqroUpCgzPKPV3KyLVXTfLPV3JdjFaC6m+BxQhCVlgIQhAD4Q4w3jvVy2Xd9F3YVUynnGeuzxBbU5FOstp7cZMxYms6bSS1OLRWDQCpLCANuCnaNRBDhkP4hvE0OajyzOKBrou3BO+i7sKbVcPGsltcBbGvKm2lxZF0ilzGihzKEBgGeupVeyyYg2dquIEQhzg5l4FtG1oLp2p3Bnm7QuU8PBbrPcSnipq29byJwBdBujMintV7IWoyHLCFdcXCFwdRSlaUJVfBlnUoATuBKkNsyKcmP/A73qdWlSnbb4fUojXqRvscfoUgsfnwyyXeVlLjhjXA6lcS9hzN24WGgcSOSM+tTYWiUwfmtB2uf8Aoxq0I720n1LJuvL8u9roUzsjuWBcMTvPeva5TQgZxYhPMwADtPwT3eTuQcamFUnEmuJPYleY16Veyi9PoasFSqUr7S1PEEOC9vHk5s/wCp/MUo8nFnfU/mKU7MeYx23yPDUMdRe6jyb2d9T7U4eTezvqPzFGzHn/R3aly/s8Ioii93Hk3s76gdpTx5OrO+oai0ef8AQbUuR4MAloF70PJ7Z32dh3hH/b+zvszOxFo8/wCgu+R45o2PlXep/wDQWiAXoX/Q0i0cSFwdfoOIVVOaCHODEB/liCn5h8E7wOKo06apt7+grxVCpOe2kYt0sCMdaWBJGG6uIqMslezGiswzNopzOqO2iiGx5kmrw52oUu4DqK2yq0Z2V1bjvK06sYtb/QrnQavvY695PPzJkzBLsOYKwfZkUZsf+ArlEl3A1oRqIcHD2q2MYbOzHQqlUne8uBnpmwYhNQW9q5N0fiUNSARkM69epaVsW4alrX54VXNrXHMY9SzSwkJStZmhYqaje6KGzLOisiguaQMcag6uZWc6wnLFTCw7CmFhrWhpkrYUFTjsoi67lJSKUyzth7FTzzaRHdXcFsqrLW9d/aIl03hxaH7ja+1LMygo011/6bsNVc3vK9CEJGbQQhCAJNmsrGhDbFhjteF6yywm63v6ro9y8osn0iD00Lxhe1tK00a9SmmoO1ympShN3kiCzR+DrDjvcfcu7LEg/QB3knvKmsapMOWcdXbgpvE1XrJ+pD4FNfKiDDsyEMobPwhSGQGjJoG4BT4chtPYpDYLRkB71U6knqyxRS0RBhS7jkPcu7JL6R7FJJTVE6IyG0ZBPCQBOCAFXl1q2/OxZiMYEfg4TYhZDFNTcCes1W/0jtHgJWNE1tYQz13YN9pXnMhLXGtGsAV361fSp7TMGNxDoxWzqwEzan2r8qThrV+1exWrAuoat6wcGJXmdZcvQpxEtX7YeoUS3rV+1u9quw1OAUvwcCDzWvzXoUl+1vtZ/MgOtX7V4le3U9kGuse1DwlM4s1xD0t6FADaf2s/n+KU/vGmM2fz/FaAQVHm4VAoSwtNE1mWJfFeh10BteMY0aXmIhiuuiNCJ2A3XgV6j1rb0XlkKa/Z5uXj5NETgovRxMD2Gh6l6qUvqR2XY9Dhavxqak9RlFxiSMN2baHaMFIohVGkrolkn5rq781Eiyjm8oH3K8SouzpmXyrDm1p3tC4Ps2Ec4bPwhaiJJw3ZtpzjBRIlkfRdXmKkqslxZFwT4GbiWLBPzKbi4e9R32FC1X27nH3rQRpJ7cwR3KFFarViaq0k/Ug6MHqkUkWwxTCI8b7p9y840kleDmorK1uluNKVqxp969ZeV5Zpj6bG3w/0mqNavUqRtJ3JU6UIO8UUyEIWUuBCEIAlWV6RB6aF4wvZhMBtC7KuNM14zZXn4PTQvGF6lbJJhkA0OeClFnGa+SmYLhxKdfKU28vKJW3XsPHxp85uDgtTZWldQKkPH5hvU9xGzNbVIo8pPw4g4rgebX2KRRAChFEAJyDgAJQEJaIAxvlBm68BLj57zFf6jMvb3KiGaW2Z7hp6M8YthUgM2cXle1NqmNCNonncfPaq25EyGV2BUWGV2D0yiJpI7hPC4NeugcplTR2aB16lKg4dajQW4jmKmMVM3wL6NN6imGoloMF2qnVUC0zxVnbb3GtwSizN2pBvw3t2g035heiaJWp+0ScGJm64GP8AXZxXdywEVXPkynbsSZljkHCPD3HB1Ouiy4mO641yydrw7m8QnIosA6GoTqJKIAEoKaq+ctuGytDeI7BvK4BZF9M8udUlrTkChAAvbW4CvvWatjTKtQ03jsbyB8VSS01EixAXk0BqBqCCRonOXmGl3psbez9Nq9JDl5rpb6ZG3s/Tah6AVCEIUDoIQhAEqy/PwelheML0+0DUFeX2Z5+F0sPxhenTRzUkcM3MQ8VwBINQSDzKfNMxUNzV0Cwkrfe0i9U0+c3BwWtsvSyoxIiDfxl5+WoaSDUEg8y7c5Y9hlLWhRMnAHY7AqaF5DLW29vK4w7Cr2z9LSMohbzPxHtXdxGx6FRLRZyV0srymh3O0+5WUDSCC7Mlp/mC7YCMzQyTBJDHcZznH5R+LianMp//AEjK/Qd/UcrOHNw3cl7TuIXYFT+JJcSl0KUndxRUjROV1Nd/UcnDRWW+i/8AGVbBOUvjVObIvCUf9V6FU3RiW+i78ZThozLfRd+IqzSodeo/mZz8JQ/0XoV7bBgDJp/EV0/ckHYfxFTUtVH4s+ZJYekvlXoQf3NB2H8RXKNo/LuFHNJ+85WaaVz4kuZL4FPTZXoUp0RlPqz/AFH/ABXSQ0YlYMXhoUO7Full688m6cxQmitC7q3rhFtCE3lPaOup9i45yerOwowi7xSR3QqqNpFCHJvP6qD2qpndMKa2M3GpUC01T3AYkgDnKrJu3obOTxz2N7VhZ7S0uyvPO1xw7FSzNoxYmbqDYMAg7Y1Nr6Y1qK3v5W4N6ystOWnEi8o0GwZKNROa1cudBkNW9nw6KBBYrWXC4BOaV5zpZ6ZG3s/TavQ2led6Velxd7P02oZ0qUIQogf/2Q=="/>
          <p:cNvSpPr>
            <a:spLocks noChangeAspect="1" noChangeArrowheads="1"/>
          </p:cNvSpPr>
          <p:nvPr/>
        </p:nvSpPr>
        <p:spPr bwMode="auto">
          <a:xfrm>
            <a:off x="307975" y="5954"/>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323232"/>
              </a:solidFill>
            </a:endParaRPr>
          </a:p>
        </p:txBody>
      </p:sp>
      <p:sp>
        <p:nvSpPr>
          <p:cNvPr id="129" name="AutoShape 6"/>
          <p:cNvSpPr>
            <a:spLocks noChangeArrowheads="1"/>
          </p:cNvSpPr>
          <p:nvPr>
            <p:custDataLst>
              <p:tags r:id="rId1"/>
            </p:custDataLst>
          </p:nvPr>
        </p:nvSpPr>
        <p:spPr bwMode="auto">
          <a:xfrm>
            <a:off x="142876" y="790191"/>
            <a:ext cx="1847850" cy="296465"/>
          </a:xfrm>
          <a:prstGeom prst="roundRect">
            <a:avLst>
              <a:gd name="adj" fmla="val 14380"/>
            </a:avLst>
          </a:prstGeom>
          <a:solidFill>
            <a:schemeClr val="tx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defRPr/>
            </a:pPr>
            <a:r>
              <a:rPr lang="en-US" sz="1400" b="1" dirty="0">
                <a:solidFill>
                  <a:srgbClr val="FFFFFF"/>
                </a:solidFill>
                <a:effectLst>
                  <a:outerShdw blurRad="38100" dist="38100" dir="2700000" algn="tl">
                    <a:srgbClr val="000000">
                      <a:alpha val="43137"/>
                    </a:srgbClr>
                  </a:outerShdw>
                </a:effectLst>
              </a:rPr>
              <a:t>Challenges</a:t>
            </a:r>
          </a:p>
        </p:txBody>
      </p:sp>
      <p:sp>
        <p:nvSpPr>
          <p:cNvPr id="131" name="Text Box 66"/>
          <p:cNvSpPr txBox="1">
            <a:spLocks noChangeArrowheads="1"/>
          </p:cNvSpPr>
          <p:nvPr/>
        </p:nvSpPr>
        <p:spPr bwMode="auto">
          <a:xfrm>
            <a:off x="152401" y="1115097"/>
            <a:ext cx="1847850" cy="1711438"/>
          </a:xfrm>
          <a:prstGeom prst="rect">
            <a:avLst/>
          </a:prstGeom>
          <a:solidFill>
            <a:schemeClr val="accent2">
              <a:lumMod val="20000"/>
              <a:lumOff val="80000"/>
            </a:schemeClr>
          </a:solidFill>
          <a:ln w="9525" algn="ctr">
            <a:noFill/>
            <a:miter lim="800000"/>
            <a:headEnd/>
            <a:tailEnd/>
          </a:ln>
          <a:effectLst>
            <a:softEdge rad="12700"/>
          </a:effectLst>
        </p:spPr>
        <p:txBody>
          <a:bodyPr lIns="82124" tIns="41061" rIns="82124" bIns="41061" anchor="t" anchorCtr="0"/>
          <a:lstStyle/>
          <a:p>
            <a:pPr marL="120650" indent="-120650" defTabSz="814388">
              <a:lnSpc>
                <a:spcPct val="110000"/>
              </a:lnSpc>
              <a:spcAft>
                <a:spcPts val="300"/>
              </a:spcAft>
              <a:buFont typeface="Arial" pitchFamily="34" charset="0"/>
              <a:buChar char="•"/>
              <a:defRPr/>
            </a:pPr>
            <a:r>
              <a:rPr lang="en-US" sz="1200" dirty="0" smtClean="0">
                <a:solidFill>
                  <a:srgbClr val="000000"/>
                </a:solidFill>
              </a:rPr>
              <a:t>Correctional Facilities need instant communication between inmates and Corrections Officers </a:t>
            </a:r>
          </a:p>
          <a:p>
            <a:pPr marL="120650" indent="-120650" defTabSz="814388">
              <a:lnSpc>
                <a:spcPct val="110000"/>
              </a:lnSpc>
              <a:spcAft>
                <a:spcPts val="300"/>
              </a:spcAft>
              <a:buFont typeface="Arial" pitchFamily="34" charset="0"/>
              <a:buChar char="•"/>
              <a:defRPr/>
            </a:pPr>
            <a:r>
              <a:rPr lang="en-US" sz="1200" dirty="0" smtClean="0">
                <a:solidFill>
                  <a:srgbClr val="000000"/>
                </a:solidFill>
              </a:rPr>
              <a:t>Need </a:t>
            </a:r>
            <a:r>
              <a:rPr lang="en-US" sz="1200" dirty="0">
                <a:solidFill>
                  <a:srgbClr val="000000"/>
                </a:solidFill>
              </a:rPr>
              <a:t>to provide differentiated support</a:t>
            </a:r>
          </a:p>
        </p:txBody>
      </p:sp>
      <p:sp>
        <p:nvSpPr>
          <p:cNvPr id="132" name="AutoShape 6"/>
          <p:cNvSpPr>
            <a:spLocks noChangeArrowheads="1"/>
          </p:cNvSpPr>
          <p:nvPr>
            <p:custDataLst>
              <p:tags r:id="rId2"/>
            </p:custDataLst>
          </p:nvPr>
        </p:nvSpPr>
        <p:spPr bwMode="auto">
          <a:xfrm>
            <a:off x="152400" y="2876551"/>
            <a:ext cx="1847850" cy="296465"/>
          </a:xfrm>
          <a:prstGeom prst="roundRect">
            <a:avLst>
              <a:gd name="adj" fmla="val 14380"/>
            </a:avLst>
          </a:prstGeom>
          <a:solidFill>
            <a:schemeClr val="tx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defRPr/>
            </a:pPr>
            <a:r>
              <a:rPr lang="en-US" sz="1400" b="1" dirty="0">
                <a:solidFill>
                  <a:srgbClr val="FFFFFF"/>
                </a:solidFill>
                <a:effectLst>
                  <a:outerShdw blurRad="38100" dist="38100" dir="2700000" algn="tl">
                    <a:srgbClr val="000000">
                      <a:alpha val="43137"/>
                    </a:srgbClr>
                  </a:outerShdw>
                </a:effectLst>
              </a:rPr>
              <a:t>Outcome</a:t>
            </a:r>
          </a:p>
        </p:txBody>
      </p:sp>
      <p:sp>
        <p:nvSpPr>
          <p:cNvPr id="133" name="Text Box 66"/>
          <p:cNvSpPr txBox="1">
            <a:spLocks noChangeArrowheads="1"/>
          </p:cNvSpPr>
          <p:nvPr/>
        </p:nvSpPr>
        <p:spPr bwMode="auto">
          <a:xfrm>
            <a:off x="161925" y="3191018"/>
            <a:ext cx="1828800" cy="1666732"/>
          </a:xfrm>
          <a:prstGeom prst="rect">
            <a:avLst/>
          </a:prstGeom>
          <a:solidFill>
            <a:schemeClr val="accent2">
              <a:lumMod val="20000"/>
              <a:lumOff val="80000"/>
            </a:schemeClr>
          </a:solidFill>
          <a:ln w="9525" algn="ctr">
            <a:noFill/>
            <a:miter lim="800000"/>
            <a:headEnd/>
            <a:tailEnd/>
          </a:ln>
          <a:effectLst>
            <a:softEdge rad="12700"/>
          </a:effectLst>
        </p:spPr>
        <p:txBody>
          <a:bodyPr lIns="82124" tIns="41061" rIns="82124" bIns="41061" anchor="t" anchorCtr="0"/>
          <a:lstStyle/>
          <a:p>
            <a:pPr marL="120650" indent="-120650" defTabSz="814388">
              <a:lnSpc>
                <a:spcPct val="110000"/>
              </a:lnSpc>
              <a:spcAft>
                <a:spcPts val="300"/>
              </a:spcAft>
              <a:buFont typeface="Arial" pitchFamily="34" charset="0"/>
              <a:buChar char="•"/>
              <a:defRPr/>
            </a:pPr>
            <a:r>
              <a:rPr lang="en-US" sz="1200" dirty="0" smtClean="0">
                <a:solidFill>
                  <a:srgbClr val="000000"/>
                </a:solidFill>
              </a:rPr>
              <a:t>Enhanced inmate safety</a:t>
            </a:r>
          </a:p>
          <a:p>
            <a:pPr marL="120650" indent="-120650" defTabSz="814388">
              <a:lnSpc>
                <a:spcPct val="110000"/>
              </a:lnSpc>
              <a:spcAft>
                <a:spcPts val="300"/>
              </a:spcAft>
              <a:buFont typeface="Arial" pitchFamily="34" charset="0"/>
              <a:buChar char="•"/>
              <a:defRPr/>
            </a:pPr>
            <a:r>
              <a:rPr lang="en-US" sz="1200" dirty="0" smtClean="0">
                <a:solidFill>
                  <a:srgbClr val="000000"/>
                </a:solidFill>
              </a:rPr>
              <a:t>Rapid response with video </a:t>
            </a:r>
            <a:r>
              <a:rPr lang="en-US" sz="1200" dirty="0">
                <a:solidFill>
                  <a:srgbClr val="000000"/>
                </a:solidFill>
              </a:rPr>
              <a:t>chat &amp; auto-answer</a:t>
            </a:r>
          </a:p>
          <a:p>
            <a:pPr marL="120650" indent="-120650" defTabSz="814388">
              <a:lnSpc>
                <a:spcPct val="110000"/>
              </a:lnSpc>
              <a:spcAft>
                <a:spcPts val="300"/>
              </a:spcAft>
              <a:buFont typeface="Arial" pitchFamily="34" charset="0"/>
              <a:buChar char="•"/>
              <a:defRPr/>
            </a:pPr>
            <a:r>
              <a:rPr lang="en-US" sz="1200" dirty="0" smtClean="0">
                <a:solidFill>
                  <a:srgbClr val="000000"/>
                </a:solidFill>
              </a:rPr>
              <a:t>Avoid cost of dedicated terminals</a:t>
            </a:r>
          </a:p>
          <a:p>
            <a:pPr marL="120650" indent="-120650" defTabSz="814388">
              <a:lnSpc>
                <a:spcPct val="110000"/>
              </a:lnSpc>
              <a:spcAft>
                <a:spcPts val="300"/>
              </a:spcAft>
              <a:buFont typeface="Arial" pitchFamily="34" charset="0"/>
              <a:buChar char="•"/>
              <a:defRPr/>
            </a:pPr>
            <a:r>
              <a:rPr lang="en-US" sz="1200" dirty="0" smtClean="0">
                <a:solidFill>
                  <a:srgbClr val="000000"/>
                </a:solidFill>
              </a:rPr>
              <a:t>Reuse UC infrastructure</a:t>
            </a:r>
            <a:endParaRPr lang="en-US" sz="1200" dirty="0">
              <a:solidFill>
                <a:srgbClr val="000000"/>
              </a:solidFill>
            </a:endParaRPr>
          </a:p>
        </p:txBody>
      </p:sp>
      <p:sp>
        <p:nvSpPr>
          <p:cNvPr id="134" name="AutoShape 9"/>
          <p:cNvSpPr>
            <a:spLocks noChangeArrowheads="1"/>
          </p:cNvSpPr>
          <p:nvPr>
            <p:custDataLst>
              <p:tags r:id="rId3"/>
            </p:custDataLst>
          </p:nvPr>
        </p:nvSpPr>
        <p:spPr bwMode="auto">
          <a:xfrm>
            <a:off x="2230419" y="790192"/>
            <a:ext cx="6752806" cy="296465"/>
          </a:xfrm>
          <a:prstGeom prst="roundRect">
            <a:avLst>
              <a:gd name="adj" fmla="val 14380"/>
            </a:avLst>
          </a:prstGeom>
          <a:solidFill>
            <a:schemeClr val="tx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r>
              <a:rPr lang="en-US" sz="1400" b="1" dirty="0">
                <a:solidFill>
                  <a:srgbClr val="FFFFFF"/>
                </a:solidFill>
                <a:effectLst>
                  <a:outerShdw blurRad="38100" dist="38100" dir="2700000" algn="tl">
                    <a:srgbClr val="000000">
                      <a:alpha val="43137"/>
                    </a:srgbClr>
                  </a:outerShdw>
                </a:effectLst>
              </a:rPr>
              <a:t>Scenario</a:t>
            </a:r>
          </a:p>
        </p:txBody>
      </p:sp>
      <p:sp>
        <p:nvSpPr>
          <p:cNvPr id="135" name="Title 1"/>
          <p:cNvSpPr txBox="1">
            <a:spLocks/>
          </p:cNvSpPr>
          <p:nvPr/>
        </p:nvSpPr>
        <p:spPr>
          <a:xfrm>
            <a:off x="1392379" y="152400"/>
            <a:ext cx="7989731" cy="514350"/>
          </a:xfrm>
          <a:prstGeom prst="rect">
            <a:avLst/>
          </a:prstGeom>
        </p:spPr>
        <p:txBody>
          <a:bodyPr anchor="b" anchorCtr="0"/>
          <a:lstStyle>
            <a:lvl1pPr algn="l" defTabSz="457200" rtl="0" eaLnBrk="1" latinLnBrk="0" hangingPunct="1">
              <a:spcBef>
                <a:spcPct val="0"/>
              </a:spcBef>
              <a:buNone/>
              <a:defRPr sz="2800" kern="1200" baseline="0">
                <a:solidFill>
                  <a:schemeClr val="tx1"/>
                </a:solidFill>
                <a:latin typeface="Arial" pitchFamily="34" charset="0"/>
                <a:ea typeface="+mj-ea"/>
                <a:cs typeface="+mj-cs"/>
              </a:defRPr>
            </a:lvl1pPr>
          </a:lstStyle>
          <a:p>
            <a:pPr>
              <a:lnSpc>
                <a:spcPct val="90000"/>
              </a:lnSpc>
            </a:pPr>
            <a:r>
              <a:rPr lang="en-US" b="1" dirty="0" smtClean="0">
                <a:solidFill>
                  <a:srgbClr val="323232"/>
                </a:solidFill>
                <a:latin typeface="Calibri"/>
              </a:rPr>
              <a:t>Push to Talk/Video for Correctional Facility Security</a:t>
            </a:r>
            <a:endParaRPr lang="en-US" b="1" i="1" dirty="0">
              <a:solidFill>
                <a:srgbClr val="D55D21"/>
              </a:solidFill>
              <a:latin typeface="Calibri"/>
            </a:endParaRPr>
          </a:p>
        </p:txBody>
      </p:sp>
      <p:sp>
        <p:nvSpPr>
          <p:cNvPr id="41" name="Text Box 26"/>
          <p:cNvSpPr txBox="1">
            <a:spLocks noChangeArrowheads="1"/>
          </p:cNvSpPr>
          <p:nvPr/>
        </p:nvSpPr>
        <p:spPr bwMode="gray">
          <a:xfrm>
            <a:off x="3563484" y="1684575"/>
            <a:ext cx="1777202" cy="821588"/>
          </a:xfrm>
          <a:prstGeom prst="rect">
            <a:avLst/>
          </a:prstGeom>
          <a:noFill/>
          <a:ln w="9525" algn="ctr">
            <a:noFill/>
            <a:miter lim="800000"/>
            <a:headEnd/>
            <a:tailEnd/>
          </a:ln>
        </p:spPr>
        <p:txBody>
          <a:bodyPr wrap="square" lIns="82124" tIns="41061" rIns="82124" bIns="41061">
            <a:spAutoFit/>
          </a:bodyPr>
          <a:lstStyle/>
          <a:p>
            <a:pPr defTabSz="814388">
              <a:spcBef>
                <a:spcPct val="50000"/>
              </a:spcBef>
            </a:pPr>
            <a:r>
              <a:rPr lang="en-US" sz="1200" dirty="0" smtClean="0">
                <a:solidFill>
                  <a:srgbClr val="000000"/>
                </a:solidFill>
              </a:rPr>
              <a:t>Inmates encounter a safety issue and need to reach Correctional  security ASAP.</a:t>
            </a:r>
            <a:endParaRPr lang="en-US" sz="1200" dirty="0">
              <a:solidFill>
                <a:srgbClr val="000000"/>
              </a:solidFill>
            </a:endParaRPr>
          </a:p>
        </p:txBody>
      </p:sp>
      <p:sp>
        <p:nvSpPr>
          <p:cNvPr id="42" name="Oval 41"/>
          <p:cNvSpPr>
            <a:spLocks noChangeArrowheads="1"/>
          </p:cNvSpPr>
          <p:nvPr/>
        </p:nvSpPr>
        <p:spPr bwMode="auto">
          <a:xfrm>
            <a:off x="3557954" y="1256686"/>
            <a:ext cx="304800" cy="315913"/>
          </a:xfrm>
          <a:prstGeom prst="ellipse">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path path="circle">
              <a:fillToRect l="50000" t="50000" r="50000" b="50000"/>
            </a:path>
            <a:tileRect/>
          </a:gradFill>
          <a:ln w="9525">
            <a:noFill/>
            <a:round/>
            <a:headEnd/>
            <a:tailEnd/>
          </a:ln>
        </p:spPr>
        <p:txBody>
          <a:bodyPr wrap="none" anchor="ctr"/>
          <a:lstStyle/>
          <a:p>
            <a:pPr algn="ctr"/>
            <a:r>
              <a:rPr lang="en-US" sz="2000" dirty="0">
                <a:solidFill>
                  <a:srgbClr val="FFFFFF"/>
                </a:solidFill>
              </a:rPr>
              <a:t>1</a:t>
            </a:r>
          </a:p>
        </p:txBody>
      </p:sp>
      <p:sp>
        <p:nvSpPr>
          <p:cNvPr id="45" name="Oval 44"/>
          <p:cNvSpPr>
            <a:spLocks noChangeArrowheads="1"/>
          </p:cNvSpPr>
          <p:nvPr/>
        </p:nvSpPr>
        <p:spPr bwMode="auto">
          <a:xfrm>
            <a:off x="5188286" y="1276351"/>
            <a:ext cx="304800" cy="315915"/>
          </a:xfrm>
          <a:prstGeom prst="ellipse">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path path="circle">
              <a:fillToRect l="50000" t="50000" r="50000" b="50000"/>
            </a:path>
            <a:tileRect/>
          </a:gradFill>
          <a:ln w="9525">
            <a:noFill/>
            <a:round/>
            <a:headEnd/>
            <a:tailEnd/>
          </a:ln>
        </p:spPr>
        <p:txBody>
          <a:bodyPr wrap="none" anchor="ctr" anchorCtr="1"/>
          <a:lstStyle/>
          <a:p>
            <a:pPr algn="ctr"/>
            <a:r>
              <a:rPr lang="en-US" sz="2000" dirty="0">
                <a:solidFill>
                  <a:srgbClr val="FFFFFF"/>
                </a:solidFill>
              </a:rPr>
              <a:t>2</a:t>
            </a:r>
          </a:p>
        </p:txBody>
      </p:sp>
      <p:sp>
        <p:nvSpPr>
          <p:cNvPr id="47" name="Text Box 26"/>
          <p:cNvSpPr txBox="1">
            <a:spLocks noChangeArrowheads="1"/>
          </p:cNvSpPr>
          <p:nvPr/>
        </p:nvSpPr>
        <p:spPr bwMode="gray">
          <a:xfrm>
            <a:off x="5525038" y="1123948"/>
            <a:ext cx="2780763" cy="821588"/>
          </a:xfrm>
          <a:prstGeom prst="rect">
            <a:avLst/>
          </a:prstGeom>
          <a:noFill/>
          <a:ln w="9525" algn="ctr">
            <a:noFill/>
            <a:miter lim="800000"/>
            <a:headEnd/>
            <a:tailEnd/>
          </a:ln>
        </p:spPr>
        <p:txBody>
          <a:bodyPr wrap="square" lIns="82124" tIns="41061" rIns="82124" bIns="41061">
            <a:spAutoFit/>
          </a:bodyPr>
          <a:lstStyle/>
          <a:p>
            <a:pPr defTabSz="814388">
              <a:spcBef>
                <a:spcPct val="50000"/>
              </a:spcBef>
            </a:pPr>
            <a:r>
              <a:rPr lang="en-US" sz="1200" dirty="0">
                <a:solidFill>
                  <a:srgbClr val="000000"/>
                </a:solidFill>
              </a:rPr>
              <a:t>Instant visual context allows </a:t>
            </a:r>
            <a:r>
              <a:rPr lang="en-US" sz="1200" dirty="0" smtClean="0">
                <a:solidFill>
                  <a:srgbClr val="000000"/>
                </a:solidFill>
              </a:rPr>
              <a:t>security to </a:t>
            </a:r>
            <a:r>
              <a:rPr lang="en-US" sz="1200" dirty="0">
                <a:solidFill>
                  <a:srgbClr val="000000"/>
                </a:solidFill>
              </a:rPr>
              <a:t>identify issue and advise </a:t>
            </a:r>
            <a:r>
              <a:rPr lang="en-US" sz="1200" dirty="0" smtClean="0">
                <a:solidFill>
                  <a:srgbClr val="000000"/>
                </a:solidFill>
              </a:rPr>
              <a:t>inmates and Correctional Officers, </a:t>
            </a:r>
            <a:r>
              <a:rPr lang="en-US" sz="1200" dirty="0">
                <a:solidFill>
                  <a:srgbClr val="000000"/>
                </a:solidFill>
              </a:rPr>
              <a:t>leading to rapid </a:t>
            </a:r>
            <a:r>
              <a:rPr lang="en-US" sz="1200" dirty="0" smtClean="0">
                <a:solidFill>
                  <a:srgbClr val="000000"/>
                </a:solidFill>
              </a:rPr>
              <a:t>response and resolution.</a:t>
            </a:r>
            <a:endParaRPr lang="en-US" sz="1200" dirty="0">
              <a:solidFill>
                <a:srgbClr val="000000"/>
              </a:solidFill>
            </a:endParaRPr>
          </a:p>
        </p:txBody>
      </p:sp>
      <p:sp>
        <p:nvSpPr>
          <p:cNvPr id="91" name="Line Callout 1 90"/>
          <p:cNvSpPr/>
          <p:nvPr/>
        </p:nvSpPr>
        <p:spPr>
          <a:xfrm>
            <a:off x="7208384" y="4231826"/>
            <a:ext cx="1774843" cy="514941"/>
          </a:xfrm>
          <a:prstGeom prst="borderCallout1">
            <a:avLst>
              <a:gd name="adj1" fmla="val -2805"/>
              <a:gd name="adj2" fmla="val 47070"/>
              <a:gd name="adj3" fmla="val -147186"/>
              <a:gd name="adj4" fmla="val 40804"/>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600" kern="0" dirty="0">
                <a:solidFill>
                  <a:prstClr val="white"/>
                </a:solidFill>
                <a:sym typeface="Arial"/>
                <a:rtl val="0"/>
              </a:rPr>
              <a:t>Click-to-video with auto-answer</a:t>
            </a:r>
          </a:p>
        </p:txBody>
      </p:sp>
      <p:sp>
        <p:nvSpPr>
          <p:cNvPr id="92" name="Line Callout 1 91"/>
          <p:cNvSpPr/>
          <p:nvPr/>
        </p:nvSpPr>
        <p:spPr>
          <a:xfrm>
            <a:off x="5340686" y="4231825"/>
            <a:ext cx="1574732" cy="514941"/>
          </a:xfrm>
          <a:prstGeom prst="borderCallout1">
            <a:avLst>
              <a:gd name="adj1" fmla="val -2805"/>
              <a:gd name="adj2" fmla="val 47070"/>
              <a:gd name="adj3" fmla="val -217490"/>
              <a:gd name="adj4" fmla="val 57809"/>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lnSpc>
                <a:spcPct val="85000"/>
              </a:lnSpc>
            </a:pPr>
            <a:r>
              <a:rPr lang="en-US" sz="1600" kern="0" dirty="0">
                <a:solidFill>
                  <a:prstClr val="white"/>
                </a:solidFill>
                <a:sym typeface="Arial"/>
                <a:rtl val="0"/>
              </a:rPr>
              <a:t>Presence-enabled contacts</a:t>
            </a:r>
          </a:p>
        </p:txBody>
      </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30419" y="1276351"/>
            <a:ext cx="1213990" cy="1334840"/>
          </a:xfrm>
          <a:prstGeom prst="rect">
            <a:avLst/>
          </a:prstGeom>
        </p:spPr>
      </p:pic>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107</a:t>
            </a:fld>
            <a:endParaRPr lang="en-US" dirty="0"/>
          </a:p>
        </p:txBody>
      </p:sp>
    </p:spTree>
    <p:extLst>
      <p:ext uri="{BB962C8B-B14F-4D97-AF65-F5344CB8AC3E}">
        <p14:creationId xmlns:p14="http://schemas.microsoft.com/office/powerpoint/2010/main" val="393946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33867" y="133623"/>
            <a:ext cx="8014575" cy="566375"/>
          </a:xfrm>
        </p:spPr>
        <p:txBody>
          <a:bodyPr/>
          <a:lstStyle/>
          <a:p>
            <a:r>
              <a:rPr lang="en-US" dirty="0" smtClean="0"/>
              <a:t>Counseling Group For Psychologist Sessions</a:t>
            </a:r>
            <a:endParaRPr lang="en-US" dirty="0"/>
          </a:p>
        </p:txBody>
      </p:sp>
      <p:sp>
        <p:nvSpPr>
          <p:cNvPr id="5" name="TextBox 4"/>
          <p:cNvSpPr txBox="1"/>
          <p:nvPr/>
        </p:nvSpPr>
        <p:spPr>
          <a:xfrm>
            <a:off x="107631" y="1018298"/>
            <a:ext cx="5267933" cy="3139321"/>
          </a:xfrm>
          <a:prstGeom prst="rect">
            <a:avLst/>
          </a:prstGeom>
          <a:noFill/>
        </p:spPr>
        <p:txBody>
          <a:bodyPr wrap="square" rtlCol="0">
            <a:spAutoFit/>
          </a:bodyPr>
          <a:lstStyle/>
          <a:p>
            <a:pPr marL="285750" indent="-285750">
              <a:buFont typeface="Arial"/>
              <a:buChar char="•"/>
            </a:pPr>
            <a:r>
              <a:rPr lang="en-US" dirty="0" smtClean="0"/>
              <a:t>Prisoner is scheduled for Psychiatric Evaluation with Day/Time using Renovo Application</a:t>
            </a:r>
          </a:p>
          <a:p>
            <a:pPr marL="285750" indent="-285750">
              <a:buFont typeface="Arial"/>
              <a:buChar char="•"/>
            </a:pPr>
            <a:r>
              <a:rPr lang="en-US" dirty="0" smtClean="0"/>
              <a:t>At the scheduled Day/Time the Prisoner can leverage a Kiosk or Mobile Endpoint in the correctional facility</a:t>
            </a:r>
          </a:p>
          <a:p>
            <a:pPr marL="285750" indent="-285750">
              <a:buFont typeface="Arial"/>
              <a:buChar char="•"/>
            </a:pPr>
            <a:r>
              <a:rPr lang="en-US" dirty="0" smtClean="0"/>
              <a:t>The Psychiatrist and/or Social Worker can use a Mobile Endpoint or Browser on a Laptop/Desktop to evaluate the inmate</a:t>
            </a:r>
          </a:p>
          <a:p>
            <a:pPr marL="285750" indent="-285750">
              <a:buFont typeface="Arial"/>
              <a:buChar char="•"/>
            </a:pPr>
            <a:r>
              <a:rPr lang="en-US" dirty="0" smtClean="0"/>
              <a:t>Bidirectional Voice and Video between all Parties allows for visual Evaluation</a:t>
            </a:r>
          </a:p>
          <a:p>
            <a:pPr marL="285750" indent="-285750">
              <a:buFont typeface="Arial"/>
              <a:buChar char="•"/>
            </a:pPr>
            <a:r>
              <a:rPr lang="en-US" dirty="0" smtClean="0"/>
              <a:t>Secure connectivity with option for recording</a:t>
            </a:r>
          </a:p>
        </p:txBody>
      </p:sp>
      <p:pic>
        <p:nvPicPr>
          <p:cNvPr id="6" name="Picture 12" descr="http://staging.jblearning.com/covers/large/076374114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623542" y="1672035"/>
            <a:ext cx="3017253" cy="202712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108</a:t>
            </a:fld>
            <a:endParaRPr lang="en-US" dirty="0"/>
          </a:p>
        </p:txBody>
      </p:sp>
    </p:spTree>
    <p:extLst>
      <p:ext uri="{BB962C8B-B14F-4D97-AF65-F5344CB8AC3E}">
        <p14:creationId xmlns:p14="http://schemas.microsoft.com/office/powerpoint/2010/main" val="19776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Prisoner Wellness Examination</a:t>
            </a:r>
            <a:endParaRPr lang="en-US" dirty="0"/>
          </a:p>
        </p:txBody>
      </p:sp>
      <p:sp>
        <p:nvSpPr>
          <p:cNvPr id="5" name="TextBox 4"/>
          <p:cNvSpPr txBox="1"/>
          <p:nvPr/>
        </p:nvSpPr>
        <p:spPr>
          <a:xfrm>
            <a:off x="107632" y="1018298"/>
            <a:ext cx="5406478" cy="3139321"/>
          </a:xfrm>
          <a:prstGeom prst="rect">
            <a:avLst/>
          </a:prstGeom>
          <a:noFill/>
        </p:spPr>
        <p:txBody>
          <a:bodyPr wrap="square" rtlCol="0">
            <a:spAutoFit/>
          </a:bodyPr>
          <a:lstStyle/>
          <a:p>
            <a:pPr marL="285750" indent="-285750">
              <a:buFont typeface="Arial"/>
              <a:buChar char="•"/>
            </a:pPr>
            <a:r>
              <a:rPr lang="en-US" dirty="0" smtClean="0">
                <a:solidFill>
                  <a:schemeClr val="tx2"/>
                </a:solidFill>
              </a:rPr>
              <a:t>Prisoner is scheduled for Wellness Examination with Day/Time using Renovo Application</a:t>
            </a:r>
          </a:p>
          <a:p>
            <a:pPr marL="285750" indent="-285750">
              <a:buFont typeface="Arial"/>
              <a:buChar char="•"/>
            </a:pPr>
            <a:r>
              <a:rPr lang="en-US" dirty="0" smtClean="0">
                <a:solidFill>
                  <a:schemeClr val="tx2"/>
                </a:solidFill>
              </a:rPr>
              <a:t>At the scheduled Day/Time the Prisoner can leverage a Telemedicine Kiosk </a:t>
            </a:r>
            <a:endParaRPr lang="en-US" dirty="0">
              <a:solidFill>
                <a:schemeClr val="tx2"/>
              </a:solidFill>
            </a:endParaRPr>
          </a:p>
          <a:p>
            <a:pPr marL="285750" indent="-285750">
              <a:buFont typeface="Arial"/>
              <a:buChar char="•"/>
            </a:pPr>
            <a:r>
              <a:rPr lang="en-US" dirty="0" smtClean="0">
                <a:solidFill>
                  <a:schemeClr val="tx2"/>
                </a:solidFill>
              </a:rPr>
              <a:t>The Doctor can use a Mobile Endpoint or Browser on a Laptop/Desktop to perform the Remote Health Examination</a:t>
            </a:r>
          </a:p>
          <a:p>
            <a:pPr marL="285750" indent="-285750">
              <a:buFont typeface="Arial"/>
              <a:buChar char="•"/>
            </a:pPr>
            <a:r>
              <a:rPr lang="en-US" dirty="0" smtClean="0">
                <a:solidFill>
                  <a:schemeClr val="tx2"/>
                </a:solidFill>
              </a:rPr>
              <a:t>Bidirectional Voice and Video between all Parties</a:t>
            </a:r>
          </a:p>
          <a:p>
            <a:pPr marL="285750" indent="-285750">
              <a:buFont typeface="Arial"/>
              <a:buChar char="•"/>
            </a:pPr>
            <a:r>
              <a:rPr lang="en-US" dirty="0" smtClean="0">
                <a:solidFill>
                  <a:schemeClr val="tx2"/>
                </a:solidFill>
              </a:rPr>
              <a:t>Sharing of </a:t>
            </a:r>
            <a:r>
              <a:rPr lang="en-US" dirty="0" err="1" smtClean="0">
                <a:solidFill>
                  <a:schemeClr val="tx2"/>
                </a:solidFill>
              </a:rPr>
              <a:t>Xrays</a:t>
            </a:r>
            <a:r>
              <a:rPr lang="en-US" dirty="0" smtClean="0">
                <a:solidFill>
                  <a:schemeClr val="tx2"/>
                </a:solidFill>
              </a:rPr>
              <a:t>, Medical Documents and Prescriptions</a:t>
            </a:r>
          </a:p>
          <a:p>
            <a:pPr marL="285750" indent="-285750">
              <a:buFont typeface="Arial"/>
              <a:buChar char="•"/>
            </a:pPr>
            <a:r>
              <a:rPr lang="en-US" dirty="0" smtClean="0">
                <a:solidFill>
                  <a:schemeClr val="tx2"/>
                </a:solidFill>
              </a:rPr>
              <a:t>Secure connectivity with option for recording</a:t>
            </a:r>
          </a:p>
        </p:txBody>
      </p:sp>
      <p:pic>
        <p:nvPicPr>
          <p:cNvPr id="6" name="Picture 10" descr="https://medicalium.co.uk/media/storage/editor/images/iStock_000018004253Smal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934066" y="1427018"/>
            <a:ext cx="2820118" cy="211974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109</a:t>
            </a:fld>
            <a:endParaRPr lang="en-US" dirty="0"/>
          </a:p>
        </p:txBody>
      </p:sp>
    </p:spTree>
    <p:extLst>
      <p:ext uri="{BB962C8B-B14F-4D97-AF65-F5344CB8AC3E}">
        <p14:creationId xmlns:p14="http://schemas.microsoft.com/office/powerpoint/2010/main" val="392232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a:spLocks noChangeAspect="1"/>
          </p:cNvSpPr>
          <p:nvPr/>
        </p:nvSpPr>
        <p:spPr bwMode="auto">
          <a:xfrm>
            <a:off x="3723213" y="787399"/>
            <a:ext cx="4968395" cy="3979375"/>
          </a:xfrm>
          <a:prstGeom prst="roundRect">
            <a:avLst>
              <a:gd name="adj" fmla="val 3592"/>
            </a:avLst>
          </a:prstGeom>
          <a:solidFill>
            <a:schemeClr val="bg1"/>
          </a:solidFill>
          <a:ln w="9525" cap="flat" cmpd="sng" algn="ctr">
            <a:solidFill>
              <a:schemeClr val="accent1"/>
            </a:solidFill>
            <a:prstDash val="solid"/>
            <a:round/>
            <a:headEnd type="none" w="med" len="med"/>
            <a:tailEnd type="none" w="med" len="med"/>
          </a:ln>
          <a:effectLst/>
        </p:spPr>
        <p:txBody>
          <a:bodyPr rIns="0">
            <a:prstTxWarp prst="textNoShape">
              <a:avLst/>
            </a:prstTxWarp>
          </a:bodyPr>
          <a:lstStyle/>
          <a:p>
            <a:pPr>
              <a:defRPr/>
            </a:pPr>
            <a:endParaRPr lang="en-US" sz="1200" dirty="0">
              <a:latin typeface="Arial Narrow" charset="0"/>
            </a:endParaRPr>
          </a:p>
          <a:p>
            <a:pPr>
              <a:defRPr/>
            </a:pPr>
            <a:endParaRPr lang="en-US" sz="800" dirty="0">
              <a:latin typeface="Arial Narrow" charset="0"/>
            </a:endParaRPr>
          </a:p>
          <a:p>
            <a:pPr>
              <a:defRPr/>
            </a:pPr>
            <a:endParaRPr lang="en-US" sz="1200" b="1" dirty="0">
              <a:latin typeface="Arial Bold" charset="0"/>
              <a:ea typeface="Arial Bold" charset="0"/>
              <a:cs typeface="Arial Bold" charset="0"/>
            </a:endParaRPr>
          </a:p>
        </p:txBody>
      </p:sp>
      <p:sp>
        <p:nvSpPr>
          <p:cNvPr id="27" name="AutoShape 20"/>
          <p:cNvSpPr>
            <a:spLocks noChangeAspect="1" noChangeArrowheads="1"/>
          </p:cNvSpPr>
          <p:nvPr/>
        </p:nvSpPr>
        <p:spPr bwMode="auto">
          <a:xfrm rot="12937952">
            <a:off x="4429918" y="1655151"/>
            <a:ext cx="609600" cy="1447800"/>
          </a:xfrm>
          <a:prstGeom prst="triangle">
            <a:avLst>
              <a:gd name="adj" fmla="val 50000"/>
            </a:avLst>
          </a:prstGeom>
          <a:solidFill>
            <a:schemeClr val="bg1">
              <a:lumMod val="75000"/>
              <a:alpha val="25000"/>
            </a:schemeClr>
          </a:solidFill>
          <a:ln w="9525">
            <a:noFill/>
            <a:miter lim="800000"/>
            <a:headEnd/>
            <a:tailEnd/>
          </a:ln>
        </p:spPr>
        <p:txBody>
          <a:bodyPr wrap="none" anchor="ctr">
            <a:prstTxWarp prst="textNoShape">
              <a:avLst/>
            </a:prstTxWarp>
          </a:bodyPr>
          <a:lstStyle/>
          <a:p>
            <a:endParaRPr lang="en-US" dirty="0"/>
          </a:p>
        </p:txBody>
      </p:sp>
      <p:sp>
        <p:nvSpPr>
          <p:cNvPr id="33" name="AutoShape 24"/>
          <p:cNvSpPr>
            <a:spLocks noChangeAspect="1" noChangeArrowheads="1"/>
          </p:cNvSpPr>
          <p:nvPr/>
        </p:nvSpPr>
        <p:spPr bwMode="auto">
          <a:xfrm rot="-4717344">
            <a:off x="6372131" y="171013"/>
            <a:ext cx="896865" cy="2330450"/>
          </a:xfrm>
          <a:prstGeom prst="triangle">
            <a:avLst>
              <a:gd name="adj" fmla="val 50000"/>
            </a:avLst>
          </a:prstGeom>
          <a:solidFill>
            <a:schemeClr val="bg1">
              <a:lumMod val="75000"/>
              <a:alpha val="25000"/>
            </a:schemeClr>
          </a:solidFill>
          <a:ln w="9525">
            <a:noFill/>
            <a:miter lim="800000"/>
            <a:headEnd/>
            <a:tailEnd/>
          </a:ln>
        </p:spPr>
        <p:txBody>
          <a:bodyPr wrap="none" anchor="ctr">
            <a:prstTxWarp prst="textNoShape">
              <a:avLst/>
            </a:prstTxWarp>
          </a:bodyPr>
          <a:lstStyle/>
          <a:p>
            <a:endParaRPr lang="en-US" dirty="0"/>
          </a:p>
        </p:txBody>
      </p:sp>
      <p:sp>
        <p:nvSpPr>
          <p:cNvPr id="34" name="AutoShape 28"/>
          <p:cNvSpPr>
            <a:spLocks noChangeAspect="1" noChangeArrowheads="1"/>
          </p:cNvSpPr>
          <p:nvPr/>
        </p:nvSpPr>
        <p:spPr bwMode="auto">
          <a:xfrm rot="39452">
            <a:off x="7464258" y="2160471"/>
            <a:ext cx="496887" cy="1447800"/>
          </a:xfrm>
          <a:prstGeom prst="triangle">
            <a:avLst>
              <a:gd name="adj" fmla="val 50000"/>
            </a:avLst>
          </a:prstGeom>
          <a:solidFill>
            <a:schemeClr val="accent1">
              <a:alpha val="25000"/>
            </a:schemeClr>
          </a:solidFill>
          <a:ln w="9525">
            <a:noFill/>
            <a:miter lim="800000"/>
            <a:headEnd/>
            <a:tailEnd/>
          </a:ln>
        </p:spPr>
        <p:txBody>
          <a:bodyPr wrap="none" anchor="ctr">
            <a:prstTxWarp prst="textNoShape">
              <a:avLst/>
            </a:prstTxWarp>
          </a:bodyPr>
          <a:lstStyle/>
          <a:p>
            <a:endParaRPr lang="en-US" dirty="0"/>
          </a:p>
        </p:txBody>
      </p:sp>
      <p:sp>
        <p:nvSpPr>
          <p:cNvPr id="35" name="AutoShape 30"/>
          <p:cNvSpPr>
            <a:spLocks noChangeAspect="1" noChangeArrowheads="1"/>
          </p:cNvSpPr>
          <p:nvPr/>
        </p:nvSpPr>
        <p:spPr bwMode="auto">
          <a:xfrm rot="4017751">
            <a:off x="5468837" y="2835408"/>
            <a:ext cx="609600" cy="2194860"/>
          </a:xfrm>
          <a:prstGeom prst="triangle">
            <a:avLst>
              <a:gd name="adj" fmla="val 50000"/>
            </a:avLst>
          </a:prstGeom>
          <a:solidFill>
            <a:schemeClr val="bg1">
              <a:lumMod val="75000"/>
              <a:alpha val="25000"/>
            </a:schemeClr>
          </a:solidFill>
          <a:ln w="9525">
            <a:noFill/>
            <a:miter lim="800000"/>
            <a:headEnd/>
            <a:tailEnd/>
          </a:ln>
        </p:spPr>
        <p:txBody>
          <a:bodyPr rot="10800000" vert="eaVert" wrap="none" anchor="ctr">
            <a:prstTxWarp prst="textNoShape">
              <a:avLst/>
            </a:prstTxWarp>
          </a:bodyPr>
          <a:lstStyle/>
          <a:p>
            <a:pPr algn="ctr"/>
            <a:endParaRPr lang="en-US" dirty="0"/>
          </a:p>
        </p:txBody>
      </p:sp>
      <p:sp>
        <p:nvSpPr>
          <p:cNvPr id="19" name="Rectangle 1058"/>
          <p:cNvSpPr>
            <a:spLocks noChangeArrowheads="1"/>
          </p:cNvSpPr>
          <p:nvPr/>
        </p:nvSpPr>
        <p:spPr bwMode="auto">
          <a:xfrm>
            <a:off x="5804147" y="1002031"/>
            <a:ext cx="2120653" cy="807720"/>
          </a:xfrm>
          <a:prstGeom prst="rect">
            <a:avLst/>
          </a:prstGeom>
          <a:noFill/>
          <a:ln w="9525">
            <a:noFill/>
            <a:miter lim="800000"/>
            <a:headEnd/>
            <a:tailEnd/>
          </a:ln>
        </p:spPr>
        <p:txBody>
          <a:bodyPr anchor="ctr">
            <a:prstTxWarp prst="textNoShape">
              <a:avLst/>
            </a:prstTxWarp>
          </a:bodyPr>
          <a:lstStyle/>
          <a:p>
            <a:pPr algn="ctr"/>
            <a:r>
              <a:rPr lang="en-US" sz="1400" dirty="0" smtClean="0"/>
              <a:t>Company employee sends email to partner or contractor</a:t>
            </a:r>
            <a:endParaRPr lang="en-US" sz="1400" dirty="0"/>
          </a:p>
        </p:txBody>
      </p:sp>
      <p:sp>
        <p:nvSpPr>
          <p:cNvPr id="20" name="Rectangle 1058"/>
          <p:cNvSpPr>
            <a:spLocks noChangeArrowheads="1"/>
          </p:cNvSpPr>
          <p:nvPr/>
        </p:nvSpPr>
        <p:spPr bwMode="auto">
          <a:xfrm>
            <a:off x="3809999" y="2259891"/>
            <a:ext cx="2678537" cy="962994"/>
          </a:xfrm>
          <a:prstGeom prst="rect">
            <a:avLst/>
          </a:prstGeom>
          <a:noFill/>
          <a:ln w="9525">
            <a:noFill/>
            <a:miter lim="800000"/>
            <a:headEnd/>
            <a:tailEnd/>
          </a:ln>
        </p:spPr>
        <p:txBody>
          <a:bodyPr anchor="ctr">
            <a:prstTxWarp prst="textNoShape">
              <a:avLst/>
            </a:prstTxWarp>
          </a:bodyPr>
          <a:lstStyle/>
          <a:p>
            <a:pPr algn="ctr"/>
            <a:r>
              <a:rPr lang="en-US" sz="1400" dirty="0" smtClean="0"/>
              <a:t>Partner clicks link to start collaboration session to review documents or status</a:t>
            </a:r>
            <a:endParaRPr lang="en-US" sz="1400" dirty="0"/>
          </a:p>
        </p:txBody>
      </p:sp>
      <p:sp>
        <p:nvSpPr>
          <p:cNvPr id="21" name="Rectangle 1058"/>
          <p:cNvSpPr>
            <a:spLocks noChangeArrowheads="1"/>
          </p:cNvSpPr>
          <p:nvPr/>
        </p:nvSpPr>
        <p:spPr bwMode="auto">
          <a:xfrm>
            <a:off x="5791200" y="3790950"/>
            <a:ext cx="2590800" cy="771215"/>
          </a:xfrm>
          <a:prstGeom prst="rect">
            <a:avLst/>
          </a:prstGeom>
          <a:noFill/>
          <a:ln w="9525">
            <a:noFill/>
            <a:miter lim="800000"/>
            <a:headEnd/>
            <a:tailEnd/>
          </a:ln>
        </p:spPr>
        <p:txBody>
          <a:bodyPr anchor="ctr">
            <a:prstTxWarp prst="textNoShape">
              <a:avLst/>
            </a:prstTxWarp>
          </a:bodyPr>
          <a:lstStyle/>
          <a:p>
            <a:pPr algn="ctr"/>
            <a:r>
              <a:rPr lang="en-US" sz="1400" dirty="0"/>
              <a:t> </a:t>
            </a:r>
            <a:r>
              <a:rPr lang="en-US" sz="1400" dirty="0" smtClean="0"/>
              <a:t>Company employee utilizes enterprise video endpoint in conference room for access</a:t>
            </a:r>
            <a:endParaRPr lang="en-US" sz="1400" dirty="0"/>
          </a:p>
        </p:txBody>
      </p:sp>
      <p:sp>
        <p:nvSpPr>
          <p:cNvPr id="24" name="Rounded Rectangle 23"/>
          <p:cNvSpPr/>
          <p:nvPr/>
        </p:nvSpPr>
        <p:spPr bwMode="auto">
          <a:xfrm>
            <a:off x="135618" y="823648"/>
            <a:ext cx="3443776" cy="1010685"/>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rIns="0">
            <a:prstTxWarp prst="textNoShape">
              <a:avLst/>
            </a:prstTxWarp>
          </a:bodyPr>
          <a:lstStyle/>
          <a:p>
            <a:pPr marL="85725" indent="-85725">
              <a:defRPr/>
            </a:pPr>
            <a:endParaRPr lang="en-US" sz="600" dirty="0"/>
          </a:p>
          <a:p>
            <a:pPr marL="85725" indent="-85725">
              <a:defRPr/>
            </a:pPr>
            <a:endParaRPr lang="en-US" sz="525" dirty="0"/>
          </a:p>
        </p:txBody>
      </p:sp>
      <p:sp>
        <p:nvSpPr>
          <p:cNvPr id="25" name="Round Same Side Corner Rectangle 24"/>
          <p:cNvSpPr/>
          <p:nvPr/>
        </p:nvSpPr>
        <p:spPr bwMode="auto">
          <a:xfrm>
            <a:off x="135618" y="823647"/>
            <a:ext cx="3443776" cy="301752"/>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500" b="1" dirty="0">
                <a:solidFill>
                  <a:schemeClr val="bg1"/>
                </a:solidFill>
              </a:rPr>
              <a:t>Use Case </a:t>
            </a:r>
          </a:p>
        </p:txBody>
      </p:sp>
      <p:sp>
        <p:nvSpPr>
          <p:cNvPr id="28" name="Rounded Rectangle 27"/>
          <p:cNvSpPr/>
          <p:nvPr/>
        </p:nvSpPr>
        <p:spPr bwMode="auto">
          <a:xfrm>
            <a:off x="135618" y="2070511"/>
            <a:ext cx="3443775" cy="1339439"/>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rIns="0">
            <a:prstTxWarp prst="textNoShape">
              <a:avLst/>
            </a:prstTxWarp>
          </a:bodyPr>
          <a:lstStyle/>
          <a:p>
            <a:pPr>
              <a:defRPr/>
            </a:pPr>
            <a:endParaRPr lang="en-US" sz="1400" dirty="0">
              <a:ea typeface="Arial Bold" charset="0"/>
              <a:cs typeface="Arial Bold" charset="0"/>
            </a:endParaRPr>
          </a:p>
          <a:p>
            <a:pPr marL="214313" indent="-214313">
              <a:buFont typeface="Arial"/>
              <a:buChar char="•"/>
              <a:defRPr/>
            </a:pPr>
            <a:r>
              <a:rPr lang="en-US" sz="1400" dirty="0" smtClean="0">
                <a:ea typeface="Arial Bold" charset="0"/>
                <a:cs typeface="Arial Bold" charset="0"/>
              </a:rPr>
              <a:t>Co-browse and document share from web based interface</a:t>
            </a:r>
            <a:endParaRPr lang="en-US" sz="1400" dirty="0">
              <a:ea typeface="Arial Bold" charset="0"/>
              <a:cs typeface="Arial Bold" charset="0"/>
            </a:endParaRPr>
          </a:p>
          <a:p>
            <a:pPr marL="214313" indent="-214313">
              <a:buFont typeface="Arial"/>
              <a:buChar char="•"/>
              <a:defRPr/>
            </a:pPr>
            <a:r>
              <a:rPr lang="en-US" sz="1400" dirty="0" smtClean="0">
                <a:ea typeface="Arial Bold" charset="0"/>
                <a:cs typeface="Arial Bold" charset="0"/>
              </a:rPr>
              <a:t>Maximize existing Cisco infrastructure</a:t>
            </a:r>
          </a:p>
          <a:p>
            <a:pPr marL="214313" indent="-214313">
              <a:buFont typeface="Arial"/>
              <a:buChar char="•"/>
              <a:defRPr/>
            </a:pPr>
            <a:r>
              <a:rPr lang="en-US" sz="1400" dirty="0" smtClean="0">
                <a:ea typeface="Arial Bold" charset="0"/>
                <a:cs typeface="Arial Bold" charset="0"/>
              </a:rPr>
              <a:t>Ease of document review and co-browsing</a:t>
            </a:r>
            <a:endParaRPr lang="en-US" sz="1400" dirty="0">
              <a:ea typeface="Arial Bold" charset="0"/>
              <a:cs typeface="Arial Bold" charset="0"/>
            </a:endParaRPr>
          </a:p>
          <a:p>
            <a:pPr>
              <a:defRPr/>
            </a:pPr>
            <a:endParaRPr lang="en-US" sz="1400" dirty="0">
              <a:ea typeface="Arial Bold" charset="0"/>
              <a:cs typeface="Arial Bold" charset="0"/>
            </a:endParaRPr>
          </a:p>
        </p:txBody>
      </p:sp>
      <p:sp>
        <p:nvSpPr>
          <p:cNvPr id="29" name="Round Same Side Corner Rectangle 28"/>
          <p:cNvSpPr/>
          <p:nvPr/>
        </p:nvSpPr>
        <p:spPr bwMode="auto">
          <a:xfrm>
            <a:off x="135618" y="2070510"/>
            <a:ext cx="3443776" cy="304839"/>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500" b="1" dirty="0">
                <a:solidFill>
                  <a:schemeClr val="bg1"/>
                </a:solidFill>
                <a:ea typeface="MS PGothic" pitchFamily="34" charset="-128"/>
                <a:cs typeface="MS PGothic" pitchFamily="34" charset="-128"/>
              </a:rPr>
              <a:t> Impact</a:t>
            </a:r>
          </a:p>
        </p:txBody>
      </p:sp>
      <p:sp>
        <p:nvSpPr>
          <p:cNvPr id="31" name="Rounded Rectangle 30"/>
          <p:cNvSpPr/>
          <p:nvPr/>
        </p:nvSpPr>
        <p:spPr bwMode="auto">
          <a:xfrm>
            <a:off x="135618" y="3643048"/>
            <a:ext cx="3434236" cy="1062302"/>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rIns="0">
            <a:prstTxWarp prst="textNoShape">
              <a:avLst/>
            </a:prstTxWarp>
          </a:bodyPr>
          <a:lstStyle/>
          <a:p>
            <a:pPr>
              <a:defRPr/>
            </a:pPr>
            <a:endParaRPr lang="en-US" sz="1400" dirty="0">
              <a:ea typeface="Arial Bold" charset="0"/>
              <a:cs typeface="Arial Bold" charset="0"/>
            </a:endParaRPr>
          </a:p>
          <a:p>
            <a:pPr marL="214313" indent="-214313">
              <a:buFont typeface="Arial"/>
              <a:buChar char="•"/>
              <a:defRPr/>
            </a:pPr>
            <a:r>
              <a:rPr lang="en-US" sz="1400" dirty="0" err="1" smtClean="0">
                <a:ea typeface="Arial Bold" charset="0"/>
                <a:cs typeface="Arial Bold" charset="0"/>
              </a:rPr>
              <a:t>CaféX</a:t>
            </a:r>
            <a:r>
              <a:rPr lang="en-US" sz="1400" dirty="0" smtClean="0">
                <a:ea typeface="Arial Bold" charset="0"/>
                <a:cs typeface="Arial Bold" charset="0"/>
              </a:rPr>
              <a:t> Fusion</a:t>
            </a:r>
          </a:p>
          <a:p>
            <a:pPr marL="214313" indent="-214313">
              <a:buFont typeface="Arial"/>
              <a:buChar char="•"/>
              <a:defRPr/>
            </a:pPr>
            <a:r>
              <a:rPr lang="en-US" sz="1400" dirty="0" smtClean="0">
                <a:ea typeface="Arial Bold" charset="0"/>
                <a:cs typeface="Arial Bold" charset="0"/>
              </a:rPr>
              <a:t>Cisco EX90</a:t>
            </a:r>
            <a:endParaRPr lang="en-US" sz="1400" dirty="0">
              <a:ea typeface="Arial Bold" charset="0"/>
              <a:cs typeface="Arial Bold" charset="0"/>
            </a:endParaRPr>
          </a:p>
          <a:p>
            <a:pPr marL="214313" indent="-214313">
              <a:buFont typeface="Arial"/>
              <a:buChar char="•"/>
              <a:defRPr/>
            </a:pPr>
            <a:r>
              <a:rPr lang="en-US" sz="1400" dirty="0" smtClean="0">
                <a:ea typeface="Arial Bold" charset="0"/>
                <a:cs typeface="Arial Bold" charset="0"/>
              </a:rPr>
              <a:t>Cisco CUCM</a:t>
            </a:r>
            <a:endParaRPr lang="en-US" sz="1400" dirty="0">
              <a:ea typeface="Arial Bold" charset="0"/>
              <a:cs typeface="Arial Bold" charset="0"/>
            </a:endParaRPr>
          </a:p>
        </p:txBody>
      </p:sp>
      <p:sp>
        <p:nvSpPr>
          <p:cNvPr id="32" name="Round Same Side Corner Rectangle 31"/>
          <p:cNvSpPr/>
          <p:nvPr/>
        </p:nvSpPr>
        <p:spPr bwMode="auto">
          <a:xfrm>
            <a:off x="135618" y="3643048"/>
            <a:ext cx="3443776" cy="304139"/>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500" b="1" dirty="0">
                <a:solidFill>
                  <a:schemeClr val="bg1"/>
                </a:solidFill>
              </a:rPr>
              <a:t>Technology</a:t>
            </a:r>
          </a:p>
        </p:txBody>
      </p:sp>
      <p:sp>
        <p:nvSpPr>
          <p:cNvPr id="36" name="Rectangle 50"/>
          <p:cNvSpPr>
            <a:spLocks noChangeArrowheads="1"/>
          </p:cNvSpPr>
          <p:nvPr/>
        </p:nvSpPr>
        <p:spPr bwMode="auto">
          <a:xfrm>
            <a:off x="135618" y="1119673"/>
            <a:ext cx="3445782" cy="738664"/>
          </a:xfrm>
          <a:prstGeom prst="rect">
            <a:avLst/>
          </a:prstGeom>
          <a:noFill/>
          <a:ln w="9525">
            <a:noFill/>
            <a:miter lim="800000"/>
            <a:headEnd/>
            <a:tailEnd/>
          </a:ln>
        </p:spPr>
        <p:txBody>
          <a:bodyPr wrap="square">
            <a:prstTxWarp prst="textNoShape">
              <a:avLst/>
            </a:prstTxWarp>
            <a:spAutoFit/>
          </a:bodyPr>
          <a:lstStyle/>
          <a:p>
            <a:pPr marL="53975"/>
            <a:r>
              <a:rPr lang="en-US" sz="1400" dirty="0" smtClean="0">
                <a:ea typeface="Arial Bold" charset="0"/>
                <a:cs typeface="Arial Bold" charset="0"/>
              </a:rPr>
              <a:t>Initiate ad-hoc video calls with partners via email while utilizing the Cisco enterprise video infrastructure</a:t>
            </a:r>
            <a:endParaRPr lang="en-US" sz="1400" dirty="0">
              <a:ea typeface="Arial Bold" charset="0"/>
              <a:cs typeface="Arial Bold" charset="0"/>
            </a:endParaRPr>
          </a:p>
        </p:txBody>
      </p:sp>
      <p:pic>
        <p:nvPicPr>
          <p:cNvPr id="6" name="Picture 5" descr="efax4-300x23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8600" y="895350"/>
            <a:ext cx="1633996" cy="1301750"/>
          </a:xfrm>
          <a:prstGeom prst="rect">
            <a:avLst/>
          </a:prstGeom>
        </p:spPr>
      </p:pic>
      <p:pic>
        <p:nvPicPr>
          <p:cNvPr id="7" name="Picture 6" descr="5506697146911de48953z.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600" y="3409950"/>
            <a:ext cx="1581010" cy="1185758"/>
          </a:xfrm>
          <a:prstGeom prst="rect">
            <a:avLst/>
          </a:prstGeom>
        </p:spPr>
      </p:pic>
      <p:pic>
        <p:nvPicPr>
          <p:cNvPr id="10" name="Picture 9" descr="stock-footage-young-man-in-a-laid-back-business-outfit-having-a-casual-and-friendly-video-conference-call-on-his.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24600" y="2190750"/>
            <a:ext cx="2108200" cy="1180592"/>
          </a:xfrm>
          <a:prstGeom prst="rect">
            <a:avLst/>
          </a:prstGeom>
        </p:spPr>
      </p:pic>
      <p:sp>
        <p:nvSpPr>
          <p:cNvPr id="2" name="Title 1"/>
          <p:cNvSpPr>
            <a:spLocks noGrp="1"/>
          </p:cNvSpPr>
          <p:nvPr>
            <p:ph type="title"/>
          </p:nvPr>
        </p:nvSpPr>
        <p:spPr/>
        <p:txBody>
          <a:bodyPr/>
          <a:lstStyle/>
          <a:p>
            <a:r>
              <a:rPr lang="en-US" dirty="0"/>
              <a:t>Partner Video with Conference Room </a:t>
            </a:r>
            <a:r>
              <a:rPr lang="en-US" dirty="0" smtClean="0"/>
              <a:t>Endpoints</a:t>
            </a:r>
            <a:endParaRPr lang="en-US" dirty="0"/>
          </a:p>
        </p:txBody>
      </p:sp>
      <p:sp>
        <p:nvSpPr>
          <p:cNvPr id="4" name="Footer Placeholder 3"/>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11</a:t>
            </a:fld>
            <a:endParaRPr lang="en-US" dirty="0"/>
          </a:p>
        </p:txBody>
      </p:sp>
    </p:spTree>
    <p:extLst>
      <p:ext uri="{BB962C8B-B14F-4D97-AF65-F5344CB8AC3E}">
        <p14:creationId xmlns:p14="http://schemas.microsoft.com/office/powerpoint/2010/main" val="224755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Warden to Prison Town Hall Meetings</a:t>
            </a:r>
            <a:endParaRPr lang="en-US" dirty="0"/>
          </a:p>
        </p:txBody>
      </p:sp>
      <p:sp>
        <p:nvSpPr>
          <p:cNvPr id="5" name="TextBox 4"/>
          <p:cNvSpPr txBox="1"/>
          <p:nvPr/>
        </p:nvSpPr>
        <p:spPr>
          <a:xfrm>
            <a:off x="107632" y="1018299"/>
            <a:ext cx="5240224" cy="3139321"/>
          </a:xfrm>
          <a:prstGeom prst="rect">
            <a:avLst/>
          </a:prstGeom>
          <a:noFill/>
        </p:spPr>
        <p:txBody>
          <a:bodyPr wrap="square" rtlCol="0">
            <a:spAutoFit/>
          </a:bodyPr>
          <a:lstStyle/>
          <a:p>
            <a:pPr marL="285750" indent="-285750">
              <a:buFont typeface="Arial"/>
              <a:buChar char="•"/>
            </a:pPr>
            <a:r>
              <a:rPr lang="en-US" dirty="0" smtClean="0"/>
              <a:t>Warden schedules a Town Hall Meeting using Renovo Application</a:t>
            </a:r>
          </a:p>
          <a:p>
            <a:pPr marL="285750" indent="-285750">
              <a:buFont typeface="Arial"/>
              <a:buChar char="•"/>
            </a:pPr>
            <a:r>
              <a:rPr lang="en-US" dirty="0" smtClean="0"/>
              <a:t>At the scheduled Day/Time the Inmates gather in a common area to view the meeting on a Browser Endpoint projected to a large screen</a:t>
            </a:r>
          </a:p>
          <a:p>
            <a:pPr marL="285750" indent="-285750">
              <a:buFont typeface="Arial"/>
              <a:buChar char="•"/>
            </a:pPr>
            <a:r>
              <a:rPr lang="en-US" dirty="0" smtClean="0"/>
              <a:t>Other Officials can attend the Town Hall with the use of Mobile Endpoints or Browser on a Laptop/Desktop</a:t>
            </a:r>
          </a:p>
          <a:p>
            <a:pPr marL="285750" indent="-285750">
              <a:buFont typeface="Arial"/>
              <a:buChar char="•"/>
            </a:pPr>
            <a:r>
              <a:rPr lang="en-US" dirty="0" smtClean="0"/>
              <a:t>Bidirectional Voice and Video between all Parties</a:t>
            </a:r>
          </a:p>
          <a:p>
            <a:pPr marL="285750" indent="-285750">
              <a:buFont typeface="Arial"/>
              <a:buChar char="•"/>
            </a:pPr>
            <a:r>
              <a:rPr lang="en-US" dirty="0" smtClean="0"/>
              <a:t>Sharing of Pictures/Documents, Annotation</a:t>
            </a:r>
          </a:p>
          <a:p>
            <a:pPr marL="285750" indent="-285750">
              <a:buFont typeface="Arial"/>
              <a:buChar char="•"/>
            </a:pPr>
            <a:r>
              <a:rPr lang="en-US" dirty="0" smtClean="0"/>
              <a:t>Secure connectivity with option for recording</a:t>
            </a:r>
          </a:p>
        </p:txBody>
      </p:sp>
      <p:pic>
        <p:nvPicPr>
          <p:cNvPr id="2050" name="Picture 2" descr="http://wac.450f.edgecastcdn.net/80450F/klyq.com/files/2011/10/Wardenkirkegard-300x257.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86092" y="1363996"/>
            <a:ext cx="2857500" cy="244792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110</a:t>
            </a:fld>
            <a:endParaRPr lang="en-US" dirty="0"/>
          </a:p>
        </p:txBody>
      </p:sp>
    </p:spTree>
    <p:extLst>
      <p:ext uri="{BB962C8B-B14F-4D97-AF65-F5344CB8AC3E}">
        <p14:creationId xmlns:p14="http://schemas.microsoft.com/office/powerpoint/2010/main" val="143575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 Facility Communications/Training</a:t>
            </a:r>
            <a:endParaRPr lang="en-US" dirty="0"/>
          </a:p>
        </p:txBody>
      </p:sp>
      <p:sp>
        <p:nvSpPr>
          <p:cNvPr id="5" name="TextBox 4"/>
          <p:cNvSpPr txBox="1"/>
          <p:nvPr/>
        </p:nvSpPr>
        <p:spPr>
          <a:xfrm>
            <a:off x="107631" y="1018299"/>
            <a:ext cx="5254078" cy="3139321"/>
          </a:xfrm>
          <a:prstGeom prst="rect">
            <a:avLst/>
          </a:prstGeom>
          <a:noFill/>
        </p:spPr>
        <p:txBody>
          <a:bodyPr wrap="square" rtlCol="0">
            <a:spAutoFit/>
          </a:bodyPr>
          <a:lstStyle/>
          <a:p>
            <a:pPr marL="285750" indent="-285750">
              <a:buFont typeface="Arial"/>
              <a:buChar char="•"/>
            </a:pPr>
            <a:r>
              <a:rPr lang="en-US" dirty="0" smtClean="0"/>
              <a:t>Correctional Officers are scheduled for training and/or Inter-Facility meeting using Renovo Application</a:t>
            </a:r>
          </a:p>
          <a:p>
            <a:pPr marL="285750" indent="-285750">
              <a:buFont typeface="Arial"/>
              <a:buChar char="•"/>
            </a:pPr>
            <a:r>
              <a:rPr lang="en-US" dirty="0" smtClean="0"/>
              <a:t>At the scheduled Day/Time, Officers connect using </a:t>
            </a:r>
            <a:r>
              <a:rPr lang="en-US" dirty="0"/>
              <a:t>Mobile Endpoints or Browser on a Laptop/Desktop</a:t>
            </a:r>
          </a:p>
          <a:p>
            <a:pPr marL="285750" indent="-285750">
              <a:buFont typeface="Arial"/>
              <a:buChar char="•"/>
            </a:pPr>
            <a:r>
              <a:rPr lang="en-US" dirty="0" smtClean="0"/>
              <a:t>Trainers and/or other Officials can attend the Session with the use of Mobile Endpoints or Browser on a Laptop/Desktop</a:t>
            </a:r>
          </a:p>
          <a:p>
            <a:pPr marL="285750" indent="-285750">
              <a:buFont typeface="Arial"/>
              <a:buChar char="•"/>
            </a:pPr>
            <a:r>
              <a:rPr lang="en-US" dirty="0" smtClean="0"/>
              <a:t>Bidirectional Voice and Video between all Parties</a:t>
            </a:r>
          </a:p>
          <a:p>
            <a:pPr marL="285750" indent="-285750">
              <a:buFont typeface="Arial"/>
              <a:buChar char="•"/>
            </a:pPr>
            <a:r>
              <a:rPr lang="en-US" dirty="0" smtClean="0"/>
              <a:t>Sharing of Pictures/Documents, Annotation</a:t>
            </a:r>
          </a:p>
          <a:p>
            <a:pPr marL="285750" indent="-285750">
              <a:buFont typeface="Arial"/>
              <a:buChar char="•"/>
            </a:pPr>
            <a:r>
              <a:rPr lang="en-US" dirty="0" smtClean="0"/>
              <a:t>Secure connectivity with option for recording</a:t>
            </a:r>
          </a:p>
        </p:txBody>
      </p:sp>
      <p:pic>
        <p:nvPicPr>
          <p:cNvPr id="6" name="Picture 17" descr="http://bcsoma.org/accounts/32/images/2011033002490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935729" y="1373504"/>
            <a:ext cx="2485061" cy="242891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111</a:t>
            </a:fld>
            <a:endParaRPr lang="en-US" dirty="0"/>
          </a:p>
        </p:txBody>
      </p:sp>
    </p:spTree>
    <p:extLst>
      <p:ext uri="{BB962C8B-B14F-4D97-AF65-F5344CB8AC3E}">
        <p14:creationId xmlns:p14="http://schemas.microsoft.com/office/powerpoint/2010/main" val="141637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Title 3"/>
          <p:cNvSpPr>
            <a:spLocks noGrp="1"/>
          </p:cNvSpPr>
          <p:nvPr>
            <p:ph type="title"/>
          </p:nvPr>
        </p:nvSpPr>
        <p:spPr/>
        <p:txBody>
          <a:bodyPr/>
          <a:lstStyle/>
          <a:p>
            <a:r>
              <a:rPr lang="en-US" dirty="0" smtClean="0"/>
              <a:t>Retail</a:t>
            </a:r>
            <a:endParaRPr lang="en-US" dirty="0"/>
          </a:p>
        </p:txBody>
      </p:sp>
    </p:spTree>
    <p:extLst>
      <p:ext uri="{BB962C8B-B14F-4D97-AF65-F5344CB8AC3E}">
        <p14:creationId xmlns:p14="http://schemas.microsoft.com/office/powerpoint/2010/main" val="28937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400000" flipH="1">
            <a:off x="-755505" y="1218572"/>
            <a:ext cx="2183123" cy="769908"/>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300" dirty="0">
              <a:solidFill>
                <a:prstClr val="white"/>
              </a:solidFill>
            </a:endParaRPr>
          </a:p>
        </p:txBody>
      </p:sp>
      <p:pic>
        <p:nvPicPr>
          <p:cNvPr id="6" name="Picture 5" descr="7.png"/>
          <p:cNvPicPr>
            <a:picLocks noChangeAspect="1"/>
          </p:cNvPicPr>
          <p:nvPr/>
        </p:nvPicPr>
        <p:blipFill rotWithShape="1">
          <a:blip r:embed="rId2" cstate="screen">
            <a:extLst>
              <a:ext uri="{28A0092B-C50C-407E-A947-70E740481C1C}">
                <a14:useLocalDpi xmlns:a14="http://schemas.microsoft.com/office/drawing/2010/main"/>
              </a:ext>
            </a:extLst>
          </a:blip>
          <a:srcRect t="6566" b="12886"/>
          <a:stretch/>
        </p:blipFill>
        <p:spPr>
          <a:xfrm>
            <a:off x="130355" y="819151"/>
            <a:ext cx="4434840" cy="1970232"/>
          </a:xfrm>
          <a:prstGeom prst="roundRect">
            <a:avLst>
              <a:gd name="adj" fmla="val 12288"/>
            </a:avLst>
          </a:prstGeom>
        </p:spPr>
      </p:pic>
      <p:sp>
        <p:nvSpPr>
          <p:cNvPr id="7" name="Rectangle 6"/>
          <p:cNvSpPr/>
          <p:nvPr/>
        </p:nvSpPr>
        <p:spPr>
          <a:xfrm>
            <a:off x="2903407" y="940780"/>
            <a:ext cx="1443358" cy="1211870"/>
          </a:xfrm>
          <a:prstGeom prst="rect">
            <a:avLst/>
          </a:prstGeom>
        </p:spPr>
        <p:txBody>
          <a:bodyPr wrap="square" lIns="57150" tIns="28575" rIns="57150" bIns="28575">
            <a:spAutoFit/>
          </a:bodyPr>
          <a:lstStyle/>
          <a:p>
            <a:pPr algn="r"/>
            <a:r>
              <a:rPr lang="en-US" sz="1500" b="1" dirty="0">
                <a:solidFill>
                  <a:prstClr val="white"/>
                </a:solidFill>
              </a:rPr>
              <a:t>Find, connect, and collaborate with </a:t>
            </a:r>
            <a:br>
              <a:rPr lang="en-US" sz="1500" b="1" dirty="0">
                <a:solidFill>
                  <a:prstClr val="white"/>
                </a:solidFill>
              </a:rPr>
            </a:br>
            <a:r>
              <a:rPr lang="en-US" sz="1500" b="1" dirty="0">
                <a:solidFill>
                  <a:prstClr val="white"/>
                </a:solidFill>
              </a:rPr>
              <a:t>a customer representative</a:t>
            </a:r>
          </a:p>
        </p:txBody>
      </p:sp>
      <p:sp>
        <p:nvSpPr>
          <p:cNvPr id="9" name="Rectangle 8"/>
          <p:cNvSpPr/>
          <p:nvPr/>
        </p:nvSpPr>
        <p:spPr>
          <a:xfrm rot="5400000" flipH="1">
            <a:off x="7602498" y="1557319"/>
            <a:ext cx="2279210" cy="803794"/>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300" dirty="0">
              <a:solidFill>
                <a:prstClr val="white"/>
              </a:solidFill>
            </a:endParaRPr>
          </a:p>
        </p:txBody>
      </p:sp>
      <p:pic>
        <p:nvPicPr>
          <p:cNvPr id="10" name="Picture 9" descr="8.png"/>
          <p:cNvPicPr>
            <a:picLocks noChangeAspect="1"/>
          </p:cNvPicPr>
          <p:nvPr/>
        </p:nvPicPr>
        <p:blipFill rotWithShape="1">
          <a:blip r:embed="rId3" cstate="screen">
            <a:extLst>
              <a:ext uri="{28A0092B-C50C-407E-A947-70E740481C1C}">
                <a14:useLocalDpi xmlns:a14="http://schemas.microsoft.com/office/drawing/2010/main"/>
              </a:ext>
            </a:extLst>
          </a:blip>
          <a:srcRect t="6606" b="12838"/>
          <a:stretch/>
        </p:blipFill>
        <p:spPr>
          <a:xfrm>
            <a:off x="4526818" y="819150"/>
            <a:ext cx="4434420" cy="1970232"/>
          </a:xfrm>
          <a:prstGeom prst="roundRect">
            <a:avLst>
              <a:gd name="adj" fmla="val 12837"/>
            </a:avLst>
          </a:prstGeom>
        </p:spPr>
      </p:pic>
      <p:sp>
        <p:nvSpPr>
          <p:cNvPr id="11" name="Rectangle 10"/>
          <p:cNvSpPr/>
          <p:nvPr/>
        </p:nvSpPr>
        <p:spPr>
          <a:xfrm>
            <a:off x="4669810" y="940781"/>
            <a:ext cx="1985171" cy="1211869"/>
          </a:xfrm>
          <a:prstGeom prst="rect">
            <a:avLst/>
          </a:prstGeom>
        </p:spPr>
        <p:txBody>
          <a:bodyPr wrap="square" lIns="57150" tIns="28575" rIns="57150" bIns="28575">
            <a:spAutoFit/>
          </a:bodyPr>
          <a:lstStyle/>
          <a:p>
            <a:r>
              <a:rPr lang="en-US" sz="1500" b="1" dirty="0">
                <a:solidFill>
                  <a:prstClr val="white"/>
                </a:solidFill>
              </a:rPr>
              <a:t>Share screens with customers to run through “what if scenarios” in </a:t>
            </a:r>
            <a:br>
              <a:rPr lang="en-US" sz="1500" b="1" dirty="0">
                <a:solidFill>
                  <a:prstClr val="white"/>
                </a:solidFill>
              </a:rPr>
            </a:br>
            <a:r>
              <a:rPr lang="en-US" sz="1500" b="1" dirty="0">
                <a:solidFill>
                  <a:prstClr val="white"/>
                </a:solidFill>
              </a:rPr>
              <a:t>real time</a:t>
            </a:r>
          </a:p>
        </p:txBody>
      </p:sp>
      <p:sp>
        <p:nvSpPr>
          <p:cNvPr id="13" name="Rectangle 12"/>
          <p:cNvSpPr/>
          <p:nvPr/>
        </p:nvSpPr>
        <p:spPr>
          <a:xfrm rot="5400000" flipH="1">
            <a:off x="7463183" y="3403796"/>
            <a:ext cx="2292458" cy="808466"/>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300" dirty="0">
              <a:solidFill>
                <a:prstClr val="white"/>
              </a:solidFill>
            </a:endParaRPr>
          </a:p>
        </p:txBody>
      </p:sp>
      <p:pic>
        <p:nvPicPr>
          <p:cNvPr id="14" name="Picture 13" descr="9.png"/>
          <p:cNvPicPr>
            <a:picLocks noChangeAspect="1"/>
          </p:cNvPicPr>
          <p:nvPr/>
        </p:nvPicPr>
        <p:blipFill rotWithShape="1">
          <a:blip r:embed="rId4" cstate="screen">
            <a:extLst>
              <a:ext uri="{28A0092B-C50C-407E-A947-70E740481C1C}">
                <a14:useLocalDpi xmlns:a14="http://schemas.microsoft.com/office/drawing/2010/main"/>
              </a:ext>
            </a:extLst>
          </a:blip>
          <a:srcRect t="4500" b="15429"/>
          <a:stretch/>
        </p:blipFill>
        <p:spPr>
          <a:xfrm>
            <a:off x="4526818" y="2847488"/>
            <a:ext cx="4434840" cy="1958556"/>
          </a:xfrm>
          <a:prstGeom prst="roundRect">
            <a:avLst>
              <a:gd name="adj" fmla="val 12720"/>
            </a:avLst>
          </a:prstGeom>
        </p:spPr>
      </p:pic>
      <p:sp>
        <p:nvSpPr>
          <p:cNvPr id="15" name="Rectangle 14"/>
          <p:cNvSpPr/>
          <p:nvPr/>
        </p:nvSpPr>
        <p:spPr>
          <a:xfrm>
            <a:off x="4669810" y="2998940"/>
            <a:ext cx="1512928" cy="981038"/>
          </a:xfrm>
          <a:prstGeom prst="rect">
            <a:avLst/>
          </a:prstGeom>
        </p:spPr>
        <p:txBody>
          <a:bodyPr wrap="square" lIns="57150" tIns="28575" rIns="57150" bIns="28575">
            <a:spAutoFit/>
          </a:bodyPr>
          <a:lstStyle/>
          <a:p>
            <a:r>
              <a:rPr lang="en-US" sz="1500" b="1" dirty="0">
                <a:solidFill>
                  <a:prstClr val="white"/>
                </a:solidFill>
              </a:rPr>
              <a:t>Embed collaboration</a:t>
            </a:r>
            <a:br>
              <a:rPr lang="en-US" sz="1500" b="1" dirty="0">
                <a:solidFill>
                  <a:prstClr val="white"/>
                </a:solidFill>
              </a:rPr>
            </a:br>
            <a:r>
              <a:rPr lang="en-US" sz="1500" b="1" dirty="0">
                <a:solidFill>
                  <a:prstClr val="white"/>
                </a:solidFill>
              </a:rPr>
              <a:t>into existing apps and security</a:t>
            </a:r>
          </a:p>
        </p:txBody>
      </p:sp>
      <p:sp>
        <p:nvSpPr>
          <p:cNvPr id="17" name="Rectangle 16"/>
          <p:cNvSpPr/>
          <p:nvPr/>
        </p:nvSpPr>
        <p:spPr>
          <a:xfrm rot="5400000" flipH="1">
            <a:off x="-831507" y="3485641"/>
            <a:ext cx="2254780" cy="725998"/>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300" dirty="0">
              <a:solidFill>
                <a:prstClr val="white"/>
              </a:solidFill>
            </a:endParaRPr>
          </a:p>
        </p:txBody>
      </p:sp>
      <p:pic>
        <p:nvPicPr>
          <p:cNvPr id="18" name="Picture 17" descr="10.png"/>
          <p:cNvPicPr>
            <a:picLocks noChangeAspect="1"/>
          </p:cNvPicPr>
          <p:nvPr/>
        </p:nvPicPr>
        <p:blipFill rotWithShape="1">
          <a:blip r:embed="rId5" cstate="screen">
            <a:extLst>
              <a:ext uri="{28A0092B-C50C-407E-A947-70E740481C1C}">
                <a14:useLocalDpi xmlns:a14="http://schemas.microsoft.com/office/drawing/2010/main"/>
              </a:ext>
            </a:extLst>
          </a:blip>
          <a:srcRect t="4500" b="15429"/>
          <a:stretch/>
        </p:blipFill>
        <p:spPr>
          <a:xfrm>
            <a:off x="130355" y="2847488"/>
            <a:ext cx="4434840" cy="1958556"/>
          </a:xfrm>
          <a:prstGeom prst="roundRect">
            <a:avLst>
              <a:gd name="adj" fmla="val 11029"/>
            </a:avLst>
          </a:prstGeom>
        </p:spPr>
      </p:pic>
      <p:sp>
        <p:nvSpPr>
          <p:cNvPr id="19" name="Rectangle 18"/>
          <p:cNvSpPr/>
          <p:nvPr/>
        </p:nvSpPr>
        <p:spPr>
          <a:xfrm>
            <a:off x="2892606" y="2998940"/>
            <a:ext cx="1454159" cy="519373"/>
          </a:xfrm>
          <a:prstGeom prst="rect">
            <a:avLst/>
          </a:prstGeom>
        </p:spPr>
        <p:txBody>
          <a:bodyPr wrap="square" lIns="57150" tIns="28575" rIns="57150" bIns="28575">
            <a:spAutoFit/>
          </a:bodyPr>
          <a:lstStyle/>
          <a:p>
            <a:pPr algn="r"/>
            <a:r>
              <a:rPr lang="en-US" sz="1500" b="1" dirty="0">
                <a:solidFill>
                  <a:prstClr val="white"/>
                </a:solidFill>
              </a:rPr>
              <a:t>Simply touch</a:t>
            </a:r>
            <a:br>
              <a:rPr lang="en-US" sz="1500" b="1" dirty="0">
                <a:solidFill>
                  <a:prstClr val="white"/>
                </a:solidFill>
              </a:rPr>
            </a:br>
            <a:r>
              <a:rPr lang="en-US" sz="1500" b="1" dirty="0">
                <a:solidFill>
                  <a:prstClr val="white"/>
                </a:solidFill>
              </a:rPr>
              <a:t>a button</a:t>
            </a:r>
          </a:p>
        </p:txBody>
      </p:sp>
      <p:sp>
        <p:nvSpPr>
          <p:cNvPr id="2" name="Title 1"/>
          <p:cNvSpPr>
            <a:spLocks noGrp="1"/>
          </p:cNvSpPr>
          <p:nvPr>
            <p:ph type="title"/>
          </p:nvPr>
        </p:nvSpPr>
        <p:spPr/>
        <p:txBody>
          <a:bodyPr/>
          <a:lstStyle/>
          <a:p>
            <a:r>
              <a:rPr lang="en-US" dirty="0" smtClean="0"/>
              <a:t>Next-Gen Customer Experience</a:t>
            </a:r>
            <a:endParaRPr lang="en-US" dirty="0"/>
          </a:p>
        </p:txBody>
      </p:sp>
      <p:sp>
        <p:nvSpPr>
          <p:cNvPr id="3" name="Footer Placeholder 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Slide Number Placeholder 3"/>
          <p:cNvSpPr>
            <a:spLocks noGrp="1"/>
          </p:cNvSpPr>
          <p:nvPr>
            <p:ph type="sldNum" sz="quarter" idx="12"/>
          </p:nvPr>
        </p:nvSpPr>
        <p:spPr/>
        <p:txBody>
          <a:bodyPr/>
          <a:lstStyle/>
          <a:p>
            <a:fld id="{0431C951-9D62-474D-B35D-66AB940D3B2F}" type="slidenum">
              <a:rPr lang="en-US" smtClean="0"/>
              <a:pPr/>
              <a:t>113</a:t>
            </a:fld>
            <a:endParaRPr lang="en-US" dirty="0"/>
          </a:p>
        </p:txBody>
      </p:sp>
    </p:spTree>
    <p:extLst>
      <p:ext uri="{BB962C8B-B14F-4D97-AF65-F5344CB8AC3E}">
        <p14:creationId xmlns:p14="http://schemas.microsoft.com/office/powerpoint/2010/main" val="362168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0800" y="800069"/>
            <a:ext cx="3886200" cy="3566247"/>
          </a:xfrm>
          <a:prstGeom prst="rect">
            <a:avLst/>
          </a:prstGeom>
        </p:spPr>
      </p:pic>
      <p:sp>
        <p:nvSpPr>
          <p:cNvPr id="29" name="TextBox 28"/>
          <p:cNvSpPr txBox="1"/>
          <p:nvPr/>
        </p:nvSpPr>
        <p:spPr>
          <a:xfrm>
            <a:off x="533399" y="2227354"/>
            <a:ext cx="1549580" cy="830997"/>
          </a:xfrm>
          <a:prstGeom prst="rect">
            <a:avLst/>
          </a:prstGeom>
          <a:noFill/>
        </p:spPr>
        <p:txBody>
          <a:bodyPr wrap="square" rtlCol="0">
            <a:spAutoFit/>
          </a:bodyPr>
          <a:lstStyle/>
          <a:p>
            <a:pPr algn="ctr"/>
            <a:r>
              <a:rPr lang="en-US" sz="1600" dirty="0">
                <a:solidFill>
                  <a:schemeClr val="tx2"/>
                </a:solidFill>
              </a:rPr>
              <a:t>Share &amp; jointly control screen (co-browse)</a:t>
            </a:r>
          </a:p>
        </p:txBody>
      </p:sp>
      <p:sp>
        <p:nvSpPr>
          <p:cNvPr id="30" name="TextBox 29"/>
          <p:cNvSpPr txBox="1"/>
          <p:nvPr/>
        </p:nvSpPr>
        <p:spPr>
          <a:xfrm>
            <a:off x="7010400" y="1122530"/>
            <a:ext cx="1777874" cy="830997"/>
          </a:xfrm>
          <a:prstGeom prst="rect">
            <a:avLst/>
          </a:prstGeom>
          <a:noFill/>
        </p:spPr>
        <p:txBody>
          <a:bodyPr wrap="square" rtlCol="0">
            <a:spAutoFit/>
          </a:bodyPr>
          <a:lstStyle/>
          <a:p>
            <a:pPr algn="ctr"/>
            <a:r>
              <a:rPr lang="en-US" sz="1600" dirty="0">
                <a:solidFill>
                  <a:schemeClr val="tx2"/>
                </a:solidFill>
              </a:rPr>
              <a:t>Voice or video chat with movable window</a:t>
            </a:r>
          </a:p>
        </p:txBody>
      </p:sp>
      <p:sp>
        <p:nvSpPr>
          <p:cNvPr id="31" name="Rounded Rectangular Callout 30"/>
          <p:cNvSpPr/>
          <p:nvPr/>
        </p:nvSpPr>
        <p:spPr>
          <a:xfrm>
            <a:off x="52903" y="4400550"/>
            <a:ext cx="9027491" cy="381000"/>
          </a:xfrm>
          <a:prstGeom prst="wedgeRoundRectCallout">
            <a:avLst>
              <a:gd name="adj1" fmla="val 19562"/>
              <a:gd name="adj2" fmla="val -18220"/>
              <a:gd name="adj3" fmla="val 16667"/>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45720" tIns="0" rIns="45720" bIns="0" rtlCol="0" anchor="ctr" anchorCtr="0"/>
          <a:lstStyle/>
          <a:p>
            <a:pPr algn="ctr">
              <a:lnSpc>
                <a:spcPct val="80000"/>
              </a:lnSpc>
              <a:spcAft>
                <a:spcPts val="500"/>
              </a:spcAft>
            </a:pPr>
            <a:r>
              <a:rPr lang="en-US" sz="2000" b="1" dirty="0">
                <a:solidFill>
                  <a:srgbClr val="FFFFFF"/>
                </a:solidFill>
                <a:effectLst>
                  <a:outerShdw blurRad="38100" dist="38100" dir="2700000" algn="tl">
                    <a:srgbClr val="000000">
                      <a:alpha val="43137"/>
                    </a:srgbClr>
                  </a:outerShdw>
                </a:effectLst>
                <a:cs typeface="Calibri"/>
              </a:rPr>
              <a:t>Integration with CC/UC </a:t>
            </a:r>
            <a:r>
              <a:rPr lang="en-US" sz="2000" b="1" dirty="0" smtClean="0">
                <a:solidFill>
                  <a:srgbClr val="FFFFFF"/>
                </a:solidFill>
                <a:effectLst>
                  <a:outerShdw blurRad="38100" dist="38100" dir="2700000" algn="tl">
                    <a:srgbClr val="000000">
                      <a:alpha val="43137"/>
                    </a:srgbClr>
                  </a:outerShdw>
                </a:effectLst>
                <a:cs typeface="Calibri"/>
              </a:rPr>
              <a:t>infrastructure </a:t>
            </a:r>
            <a:r>
              <a:rPr lang="en-US" sz="2000" b="1" dirty="0">
                <a:solidFill>
                  <a:srgbClr val="FFFFFF"/>
                </a:solidFill>
                <a:effectLst>
                  <a:outerShdw blurRad="38100" dist="38100" dir="2700000" algn="tl">
                    <a:srgbClr val="000000">
                      <a:alpha val="43137"/>
                    </a:srgbClr>
                  </a:outerShdw>
                </a:effectLst>
                <a:cs typeface="Calibri"/>
              </a:rPr>
              <a:t>&amp; SIP </a:t>
            </a:r>
            <a:r>
              <a:rPr lang="en-US" sz="2000" b="1" dirty="0" smtClean="0">
                <a:solidFill>
                  <a:srgbClr val="FFFFFF"/>
                </a:solidFill>
                <a:effectLst>
                  <a:outerShdw blurRad="38100" dist="38100" dir="2700000" algn="tl">
                    <a:srgbClr val="000000">
                      <a:alpha val="43137"/>
                    </a:srgbClr>
                  </a:outerShdw>
                </a:effectLst>
                <a:cs typeface="Calibri"/>
              </a:rPr>
              <a:t>endpoints</a:t>
            </a:r>
            <a:endParaRPr lang="en-US" sz="2000" b="1" dirty="0">
              <a:solidFill>
                <a:srgbClr val="FFFFFF"/>
              </a:solidFill>
              <a:effectLst>
                <a:outerShdw blurRad="38100" dist="38100" dir="2700000" algn="tl">
                  <a:srgbClr val="000000">
                    <a:alpha val="43137"/>
                  </a:srgbClr>
                </a:outerShdw>
              </a:effectLst>
              <a:cs typeface="Calibri"/>
            </a:endParaRPr>
          </a:p>
        </p:txBody>
      </p:sp>
      <p:sp>
        <p:nvSpPr>
          <p:cNvPr id="34" name="TextBox 33"/>
          <p:cNvSpPr txBox="1"/>
          <p:nvPr/>
        </p:nvSpPr>
        <p:spPr>
          <a:xfrm>
            <a:off x="533399" y="3342805"/>
            <a:ext cx="1549274" cy="830997"/>
          </a:xfrm>
          <a:prstGeom prst="rect">
            <a:avLst/>
          </a:prstGeom>
          <a:noFill/>
        </p:spPr>
        <p:txBody>
          <a:bodyPr wrap="square" rtlCol="0">
            <a:spAutoFit/>
          </a:bodyPr>
          <a:lstStyle/>
          <a:p>
            <a:pPr algn="ctr"/>
            <a:r>
              <a:rPr lang="en-US" sz="1600" dirty="0">
                <a:solidFill>
                  <a:schemeClr val="tx2"/>
                </a:solidFill>
              </a:rPr>
              <a:t>Draw &amp; annotate to educate</a:t>
            </a:r>
          </a:p>
        </p:txBody>
      </p:sp>
      <p:sp>
        <p:nvSpPr>
          <p:cNvPr id="36" name="TextBox 35"/>
          <p:cNvSpPr txBox="1"/>
          <p:nvPr/>
        </p:nvSpPr>
        <p:spPr>
          <a:xfrm>
            <a:off x="7010400" y="2286000"/>
            <a:ext cx="1777874" cy="830997"/>
          </a:xfrm>
          <a:prstGeom prst="rect">
            <a:avLst/>
          </a:prstGeom>
          <a:noFill/>
        </p:spPr>
        <p:txBody>
          <a:bodyPr wrap="square" rtlCol="0">
            <a:spAutoFit/>
          </a:bodyPr>
          <a:lstStyle/>
          <a:p>
            <a:pPr algn="ctr"/>
            <a:r>
              <a:rPr lang="en-US" sz="1600" dirty="0">
                <a:solidFill>
                  <a:schemeClr val="tx2"/>
                </a:solidFill>
              </a:rPr>
              <a:t>Content push (docs, links, videos, apps, visual IVR)</a:t>
            </a:r>
          </a:p>
        </p:txBody>
      </p:sp>
      <p:sp>
        <p:nvSpPr>
          <p:cNvPr id="40" name="TextBox 39"/>
          <p:cNvSpPr txBox="1"/>
          <p:nvPr/>
        </p:nvSpPr>
        <p:spPr>
          <a:xfrm>
            <a:off x="501289" y="971550"/>
            <a:ext cx="1708511" cy="830997"/>
          </a:xfrm>
          <a:prstGeom prst="rect">
            <a:avLst/>
          </a:prstGeom>
          <a:noFill/>
        </p:spPr>
        <p:txBody>
          <a:bodyPr wrap="square" rtlCol="0">
            <a:spAutoFit/>
          </a:bodyPr>
          <a:lstStyle/>
          <a:p>
            <a:pPr algn="ctr"/>
            <a:r>
              <a:rPr lang="en-US" sz="1600" dirty="0">
                <a:solidFill>
                  <a:schemeClr val="tx2"/>
                </a:solidFill>
              </a:rPr>
              <a:t>Capture user context (profile, online activity)</a:t>
            </a:r>
          </a:p>
        </p:txBody>
      </p:sp>
      <p:sp>
        <p:nvSpPr>
          <p:cNvPr id="41" name="TextBox 40"/>
          <p:cNvSpPr txBox="1"/>
          <p:nvPr/>
        </p:nvSpPr>
        <p:spPr>
          <a:xfrm>
            <a:off x="7021286" y="3586119"/>
            <a:ext cx="1777874" cy="584775"/>
          </a:xfrm>
          <a:prstGeom prst="rect">
            <a:avLst/>
          </a:prstGeom>
          <a:noFill/>
        </p:spPr>
        <p:txBody>
          <a:bodyPr wrap="square" rtlCol="0">
            <a:spAutoFit/>
          </a:bodyPr>
          <a:lstStyle/>
          <a:p>
            <a:pPr algn="ctr"/>
            <a:r>
              <a:rPr lang="en-US" sz="1600" dirty="0">
                <a:solidFill>
                  <a:schemeClr val="tx2"/>
                </a:solidFill>
              </a:rPr>
              <a:t>Session tagging for audit &amp; search</a:t>
            </a:r>
          </a:p>
        </p:txBody>
      </p:sp>
      <p:sp>
        <p:nvSpPr>
          <p:cNvPr id="3" name="Title 2"/>
          <p:cNvSpPr>
            <a:spLocks noGrp="1"/>
          </p:cNvSpPr>
          <p:nvPr>
            <p:ph type="title"/>
          </p:nvPr>
        </p:nvSpPr>
        <p:spPr/>
        <p:txBody>
          <a:bodyPr/>
          <a:lstStyle/>
          <a:p>
            <a:r>
              <a:rPr lang="en-US" dirty="0" smtClean="0"/>
              <a:t>Live Assist Expert View</a:t>
            </a:r>
            <a:endParaRPr lang="en-US" dirty="0"/>
          </a:p>
        </p:txBody>
      </p:sp>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Slide Number Placeholder 3"/>
          <p:cNvSpPr>
            <a:spLocks noGrp="1"/>
          </p:cNvSpPr>
          <p:nvPr>
            <p:ph type="sldNum" sz="quarter" idx="12"/>
          </p:nvPr>
        </p:nvSpPr>
        <p:spPr/>
        <p:txBody>
          <a:bodyPr/>
          <a:lstStyle/>
          <a:p>
            <a:fld id="{0431C951-9D62-474D-B35D-66AB940D3B2F}" type="slidenum">
              <a:rPr lang="en-US" smtClean="0"/>
              <a:pPr/>
              <a:t>114</a:t>
            </a:fld>
            <a:endParaRPr lang="en-US" dirty="0"/>
          </a:p>
        </p:txBody>
      </p:sp>
    </p:spTree>
    <p:extLst>
      <p:ext uri="{BB962C8B-B14F-4D97-AF65-F5344CB8AC3E}">
        <p14:creationId xmlns:p14="http://schemas.microsoft.com/office/powerpoint/2010/main" val="275192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smtClean="0">
                <a:cs typeface="Calibri"/>
              </a:rPr>
              <a:t>An Elevated Customer Experience</a:t>
            </a:r>
            <a:endParaRPr lang="en-US" dirty="0"/>
          </a:p>
        </p:txBody>
      </p:sp>
      <p:pic>
        <p:nvPicPr>
          <p:cNvPr id="20" name="Picture 1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538" y="196686"/>
            <a:ext cx="1039745" cy="451632"/>
          </a:xfrm>
          <a:prstGeom prst="rect">
            <a:avLst/>
          </a:prstGeom>
        </p:spPr>
      </p:pic>
      <p:pic>
        <p:nvPicPr>
          <p:cNvPr id="22" name="Picture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4392" y="1385989"/>
            <a:ext cx="1022135" cy="1438351"/>
          </a:xfrm>
          <a:prstGeom prst="roundRect">
            <a:avLst>
              <a:gd name="adj" fmla="val 13461"/>
            </a:avLst>
          </a:prstGeom>
          <a:ln w="12700" cmpd="sng">
            <a:noFill/>
          </a:ln>
        </p:spPr>
        <p:style>
          <a:lnRef idx="2">
            <a:schemeClr val="dk1"/>
          </a:lnRef>
          <a:fillRef idx="1">
            <a:schemeClr val="lt1"/>
          </a:fillRef>
          <a:effectRef idx="0">
            <a:schemeClr val="dk1"/>
          </a:effectRef>
          <a:fontRef idx="minor">
            <a:schemeClr val="dk1"/>
          </a:fontRef>
        </p:style>
      </p:pic>
      <p:sp>
        <p:nvSpPr>
          <p:cNvPr id="29" name="TextBox 28"/>
          <p:cNvSpPr txBox="1"/>
          <p:nvPr/>
        </p:nvSpPr>
        <p:spPr>
          <a:xfrm>
            <a:off x="108460" y="4382136"/>
            <a:ext cx="9157305" cy="307777"/>
          </a:xfrm>
          <a:prstGeom prst="rect">
            <a:avLst/>
          </a:prstGeom>
          <a:noFill/>
        </p:spPr>
        <p:txBody>
          <a:bodyPr wrap="square" rtlCol="0">
            <a:spAutoFit/>
          </a:bodyPr>
          <a:lstStyle/>
          <a:p>
            <a:pPr algn="ctr" defTabSz="457200"/>
            <a:r>
              <a:rPr lang="en-US" sz="1400" b="1" dirty="0" err="1">
                <a:solidFill>
                  <a:prstClr val="white"/>
                </a:solidFill>
                <a:effectLst>
                  <a:outerShdw blurRad="50800" dist="38100" dir="2700000" algn="tl" rotWithShape="0">
                    <a:prstClr val="black">
                      <a:alpha val="40000"/>
                    </a:prstClr>
                  </a:outerShdw>
                </a:effectLst>
                <a:cs typeface="Calibri"/>
              </a:rPr>
              <a:t>CaféX</a:t>
            </a:r>
            <a:r>
              <a:rPr lang="en-US" sz="1400" b="1" dirty="0">
                <a:solidFill>
                  <a:prstClr val="white"/>
                </a:solidFill>
                <a:effectLst>
                  <a:outerShdw blurRad="50800" dist="38100" dir="2700000" algn="tl" rotWithShape="0">
                    <a:prstClr val="black">
                      <a:alpha val="40000"/>
                    </a:prstClr>
                  </a:outerShdw>
                </a:effectLst>
                <a:cs typeface="Calibri"/>
              </a:rPr>
              <a:t> USER EXPERIENCE</a:t>
            </a:r>
          </a:p>
        </p:txBody>
      </p:sp>
      <p:sp>
        <p:nvSpPr>
          <p:cNvPr id="70" name="Rounded Rectangular Callout 69"/>
          <p:cNvSpPr/>
          <p:nvPr/>
        </p:nvSpPr>
        <p:spPr>
          <a:xfrm>
            <a:off x="98322" y="4115430"/>
            <a:ext cx="8947357" cy="729750"/>
          </a:xfrm>
          <a:prstGeom prst="wedgeRoundRectCallout">
            <a:avLst>
              <a:gd name="adj1" fmla="val 19562"/>
              <a:gd name="adj2" fmla="val -18220"/>
              <a:gd name="adj3" fmla="val 16667"/>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45720" tIns="0" rIns="45720" bIns="0" rtlCol="0" anchor="ctr" anchorCtr="0"/>
          <a:lstStyle/>
          <a:p>
            <a:pPr algn="ctr" defTabSz="457200">
              <a:lnSpc>
                <a:spcPct val="80000"/>
              </a:lnSpc>
              <a:spcAft>
                <a:spcPts val="500"/>
              </a:spcAft>
            </a:pPr>
            <a:r>
              <a:rPr lang="en-US" sz="2400" b="1" dirty="0">
                <a:solidFill>
                  <a:prstClr val="white"/>
                </a:solidFill>
                <a:effectLst>
                  <a:outerShdw blurRad="50800" dist="38100" dir="2700000" algn="tl" rotWithShape="0">
                    <a:prstClr val="black">
                      <a:alpha val="40000"/>
                    </a:prstClr>
                  </a:outerShdw>
                </a:effectLst>
                <a:cs typeface="Calibri"/>
              </a:rPr>
              <a:t>Customer </a:t>
            </a:r>
            <a:r>
              <a:rPr lang="en-US" sz="2400" b="1" dirty="0" smtClean="0">
                <a:solidFill>
                  <a:prstClr val="white"/>
                </a:solidFill>
                <a:effectLst>
                  <a:outerShdw blurRad="50800" dist="38100" dir="2700000" algn="tl" rotWithShape="0">
                    <a:prstClr val="black">
                      <a:alpha val="40000"/>
                    </a:prstClr>
                  </a:outerShdw>
                </a:effectLst>
                <a:cs typeface="Calibri"/>
              </a:rPr>
              <a:t>context persists across </a:t>
            </a:r>
            <a:r>
              <a:rPr lang="en-US" sz="2400" b="1" dirty="0">
                <a:solidFill>
                  <a:prstClr val="white"/>
                </a:solidFill>
                <a:effectLst>
                  <a:outerShdw blurRad="50800" dist="38100" dir="2700000" algn="tl" rotWithShape="0">
                    <a:prstClr val="black">
                      <a:alpha val="40000"/>
                    </a:prstClr>
                  </a:outerShdw>
                </a:effectLst>
                <a:cs typeface="Calibri"/>
              </a:rPr>
              <a:t>c</a:t>
            </a:r>
            <a:r>
              <a:rPr lang="en-US" sz="2400" b="1" dirty="0" smtClean="0">
                <a:solidFill>
                  <a:prstClr val="white"/>
                </a:solidFill>
                <a:effectLst>
                  <a:outerShdw blurRad="50800" dist="38100" dir="2700000" algn="tl" rotWithShape="0">
                    <a:prstClr val="black">
                      <a:alpha val="40000"/>
                    </a:prstClr>
                  </a:outerShdw>
                </a:effectLst>
                <a:cs typeface="Calibri"/>
              </a:rPr>
              <a:t>hannels </a:t>
            </a:r>
            <a:r>
              <a:rPr lang="en-US" sz="2400" b="1" dirty="0">
                <a:solidFill>
                  <a:prstClr val="white"/>
                </a:solidFill>
                <a:effectLst>
                  <a:outerShdw blurRad="50800" dist="38100" dir="2700000" algn="tl" rotWithShape="0">
                    <a:prstClr val="black">
                      <a:alpha val="40000"/>
                    </a:prstClr>
                  </a:outerShdw>
                </a:effectLst>
                <a:cs typeface="Calibri"/>
              </a:rPr>
              <a:t>&amp; </a:t>
            </a:r>
            <a:r>
              <a:rPr lang="en-US" sz="2400" b="1" dirty="0" smtClean="0">
                <a:solidFill>
                  <a:prstClr val="white"/>
                </a:solidFill>
                <a:effectLst>
                  <a:outerShdw blurRad="50800" dist="38100" dir="2700000" algn="tl" rotWithShape="0">
                    <a:prstClr val="black">
                      <a:alpha val="40000"/>
                    </a:prstClr>
                  </a:outerShdw>
                </a:effectLst>
                <a:cs typeface="Calibri"/>
              </a:rPr>
              <a:t>agents</a:t>
            </a:r>
            <a:endParaRPr lang="en-US" sz="2400" b="1" dirty="0">
              <a:solidFill>
                <a:prstClr val="white"/>
              </a:solidFill>
              <a:effectLst>
                <a:outerShdw blurRad="50800" dist="38100" dir="2700000" algn="tl" rotWithShape="0">
                  <a:prstClr val="black">
                    <a:alpha val="40000"/>
                  </a:prstClr>
                </a:outerShdw>
              </a:effectLst>
              <a:cs typeface="Calibri"/>
            </a:endParaRPr>
          </a:p>
          <a:p>
            <a:pPr algn="ctr" defTabSz="457200">
              <a:lnSpc>
                <a:spcPct val="80000"/>
              </a:lnSpc>
              <a:spcAft>
                <a:spcPts val="500"/>
              </a:spcAft>
            </a:pPr>
            <a:r>
              <a:rPr lang="en-US" sz="2400" b="1" dirty="0">
                <a:solidFill>
                  <a:prstClr val="white"/>
                </a:solidFill>
                <a:effectLst>
                  <a:outerShdw blurRad="50800" dist="38100" dir="2700000" algn="tl" rotWithShape="0">
                    <a:prstClr val="black">
                      <a:alpha val="40000"/>
                    </a:prstClr>
                  </a:outerShdw>
                </a:effectLst>
                <a:cs typeface="Calibri"/>
              </a:rPr>
              <a:t>N</a:t>
            </a:r>
            <a:r>
              <a:rPr lang="en-US" sz="2400" b="1" dirty="0" smtClean="0">
                <a:solidFill>
                  <a:prstClr val="white"/>
                </a:solidFill>
                <a:effectLst>
                  <a:outerShdw blurRad="50800" dist="38100" dir="2700000" algn="tl" rotWithShape="0">
                    <a:prstClr val="black">
                      <a:alpha val="40000"/>
                    </a:prstClr>
                  </a:outerShdw>
                </a:effectLst>
                <a:cs typeface="Calibri"/>
              </a:rPr>
              <a:t>o information </a:t>
            </a:r>
            <a:r>
              <a:rPr lang="en-US" sz="2400" b="1" dirty="0">
                <a:solidFill>
                  <a:prstClr val="white"/>
                </a:solidFill>
                <a:effectLst>
                  <a:outerShdw blurRad="50800" dist="38100" dir="2700000" algn="tl" rotWithShape="0">
                    <a:prstClr val="black">
                      <a:alpha val="40000"/>
                    </a:prstClr>
                  </a:outerShdw>
                </a:effectLst>
                <a:cs typeface="Calibri"/>
              </a:rPr>
              <a:t>r</a:t>
            </a:r>
            <a:r>
              <a:rPr lang="en-US" sz="2400" b="1" dirty="0" smtClean="0">
                <a:solidFill>
                  <a:prstClr val="white"/>
                </a:solidFill>
                <a:effectLst>
                  <a:outerShdw blurRad="50800" dist="38100" dir="2700000" algn="tl" rotWithShape="0">
                    <a:prstClr val="black">
                      <a:alpha val="40000"/>
                    </a:prstClr>
                  </a:outerShdw>
                </a:effectLst>
                <a:cs typeface="Calibri"/>
              </a:rPr>
              <a:t>ehash … increases </a:t>
            </a:r>
            <a:r>
              <a:rPr lang="en-US" sz="2400" b="1" dirty="0">
                <a:solidFill>
                  <a:prstClr val="white"/>
                </a:solidFill>
                <a:effectLst>
                  <a:outerShdw blurRad="50800" dist="38100" dir="2700000" algn="tl" rotWithShape="0">
                    <a:prstClr val="black">
                      <a:alpha val="40000"/>
                    </a:prstClr>
                  </a:outerShdw>
                </a:effectLst>
                <a:cs typeface="Calibri"/>
              </a:rPr>
              <a:t>NPS &amp; </a:t>
            </a:r>
            <a:r>
              <a:rPr lang="en-US" sz="2400" b="1" dirty="0" smtClean="0">
                <a:solidFill>
                  <a:prstClr val="white"/>
                </a:solidFill>
                <a:effectLst>
                  <a:outerShdw blurRad="50800" dist="38100" dir="2700000" algn="tl" rotWithShape="0">
                    <a:prstClr val="black">
                      <a:alpha val="40000"/>
                    </a:prstClr>
                  </a:outerShdw>
                </a:effectLst>
                <a:cs typeface="Calibri"/>
              </a:rPr>
              <a:t>loyalty</a:t>
            </a:r>
            <a:endParaRPr lang="en-US" sz="2400" b="1" dirty="0">
              <a:solidFill>
                <a:prstClr val="white"/>
              </a:solidFill>
              <a:effectLst>
                <a:outerShdw blurRad="50800" dist="38100" dir="2700000" algn="tl" rotWithShape="0">
                  <a:prstClr val="black">
                    <a:alpha val="40000"/>
                  </a:prstClr>
                </a:outerShdw>
              </a:effectLst>
              <a:cs typeface="Calibri"/>
            </a:endParaRP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54041" y="2670338"/>
            <a:ext cx="1828700" cy="1308369"/>
          </a:xfrm>
          <a:prstGeom prst="rect">
            <a:avLst/>
          </a:prstGeom>
        </p:spPr>
      </p:pic>
      <p:grpSp>
        <p:nvGrpSpPr>
          <p:cNvPr id="15" name="Group 14"/>
          <p:cNvGrpSpPr>
            <a:grpSpLocks noChangeAspect="1"/>
          </p:cNvGrpSpPr>
          <p:nvPr/>
        </p:nvGrpSpPr>
        <p:grpSpPr>
          <a:xfrm>
            <a:off x="1394028" y="998821"/>
            <a:ext cx="837914" cy="1275878"/>
            <a:chOff x="1493930" y="1103325"/>
            <a:chExt cx="837914" cy="1275878"/>
          </a:xfrm>
        </p:grpSpPr>
        <p:pic>
          <p:nvPicPr>
            <p:cNvPr id="1026" name="Picture 2" descr="http://previewcf.turbosquid.com/Preview/2011/04/28__04_08_06/Iphone-4-white-frontal.jpgd54bb0bc-11cc-49cb-8efc-1f804d92cd95Large.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493930" y="1103325"/>
              <a:ext cx="837914" cy="1275878"/>
            </a:xfrm>
            <a:prstGeom prst="roundRect">
              <a:avLst>
                <a:gd name="adj" fmla="val 36352"/>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60700" y="1337977"/>
              <a:ext cx="522969" cy="754044"/>
            </a:xfrm>
            <a:prstGeom prst="rect">
              <a:avLst/>
            </a:prstGeom>
            <a:ln w="12700" cmpd="sng">
              <a:noFill/>
            </a:ln>
          </p:spPr>
          <p:style>
            <a:lnRef idx="2">
              <a:schemeClr val="dk1"/>
            </a:lnRef>
            <a:fillRef idx="1">
              <a:schemeClr val="lt1"/>
            </a:fillRef>
            <a:effectRef idx="0">
              <a:schemeClr val="dk1"/>
            </a:effectRef>
            <a:fontRef idx="minor">
              <a:schemeClr val="dk1"/>
            </a:fontRef>
          </p:style>
        </p:pic>
      </p:grpSp>
      <p:sp>
        <p:nvSpPr>
          <p:cNvPr id="17" name="TextBox 16"/>
          <p:cNvSpPr txBox="1"/>
          <p:nvPr/>
        </p:nvSpPr>
        <p:spPr>
          <a:xfrm>
            <a:off x="144392" y="2873709"/>
            <a:ext cx="1022135" cy="738664"/>
          </a:xfrm>
          <a:prstGeom prst="rect">
            <a:avLst/>
          </a:prstGeom>
          <a:noFill/>
        </p:spPr>
        <p:txBody>
          <a:bodyPr wrap="square" rtlCol="0">
            <a:spAutoFit/>
          </a:bodyPr>
          <a:lstStyle/>
          <a:p>
            <a:pPr algn="ctr"/>
            <a:r>
              <a:rPr lang="en-US" sz="1400" dirty="0" smtClean="0"/>
              <a:t>User starts via Fusion or web</a:t>
            </a:r>
            <a:endParaRPr lang="en-US" sz="1400" dirty="0"/>
          </a:p>
        </p:txBody>
      </p:sp>
      <p:sp>
        <p:nvSpPr>
          <p:cNvPr id="38" name="TextBox 37"/>
          <p:cNvSpPr txBox="1"/>
          <p:nvPr/>
        </p:nvSpPr>
        <p:spPr>
          <a:xfrm>
            <a:off x="1301918" y="2257161"/>
            <a:ext cx="1022135" cy="523220"/>
          </a:xfrm>
          <a:prstGeom prst="rect">
            <a:avLst/>
          </a:prstGeom>
          <a:noFill/>
        </p:spPr>
        <p:txBody>
          <a:bodyPr wrap="square" rtlCol="0">
            <a:spAutoFit/>
          </a:bodyPr>
          <a:lstStyle/>
          <a:p>
            <a:pPr algn="ctr"/>
            <a:r>
              <a:rPr lang="en-US" sz="1400" dirty="0" smtClean="0"/>
              <a:t>Visual self-service</a:t>
            </a:r>
            <a:endParaRPr lang="en-US" sz="1400" dirty="0"/>
          </a:p>
        </p:txBody>
      </p:sp>
      <p:sp>
        <p:nvSpPr>
          <p:cNvPr id="39" name="TextBox 38"/>
          <p:cNvSpPr txBox="1"/>
          <p:nvPr/>
        </p:nvSpPr>
        <p:spPr>
          <a:xfrm>
            <a:off x="1985554" y="3455488"/>
            <a:ext cx="1476103" cy="523220"/>
          </a:xfrm>
          <a:prstGeom prst="rect">
            <a:avLst/>
          </a:prstGeom>
          <a:noFill/>
        </p:spPr>
        <p:txBody>
          <a:bodyPr wrap="square" rtlCol="0">
            <a:spAutoFit/>
          </a:bodyPr>
          <a:lstStyle/>
          <a:p>
            <a:pPr algn="ctr"/>
            <a:r>
              <a:rPr lang="en-US" sz="1400" dirty="0" smtClean="0"/>
              <a:t>Web chat </a:t>
            </a:r>
          </a:p>
          <a:p>
            <a:pPr algn="ctr"/>
            <a:r>
              <a:rPr lang="en-US" sz="1400" dirty="0" smtClean="0"/>
              <a:t>with 1</a:t>
            </a:r>
            <a:r>
              <a:rPr lang="en-US" sz="1400" baseline="30000" dirty="0" smtClean="0"/>
              <a:t>st</a:t>
            </a:r>
            <a:r>
              <a:rPr lang="en-US" sz="1400" dirty="0" smtClean="0"/>
              <a:t> agent</a:t>
            </a:r>
            <a:endParaRPr lang="en-US" sz="1400" dirty="0"/>
          </a:p>
        </p:txBody>
      </p:sp>
      <p:sp>
        <p:nvSpPr>
          <p:cNvPr id="40" name="TextBox 39"/>
          <p:cNvSpPr txBox="1"/>
          <p:nvPr/>
        </p:nvSpPr>
        <p:spPr>
          <a:xfrm>
            <a:off x="3527188" y="2867116"/>
            <a:ext cx="2223206" cy="738664"/>
          </a:xfrm>
          <a:prstGeom prst="rect">
            <a:avLst/>
          </a:prstGeom>
          <a:noFill/>
        </p:spPr>
        <p:txBody>
          <a:bodyPr wrap="square" rtlCol="0">
            <a:spAutoFit/>
          </a:bodyPr>
          <a:lstStyle/>
          <a:p>
            <a:pPr algn="ctr"/>
            <a:r>
              <a:rPr lang="en-US" sz="1400" dirty="0" smtClean="0"/>
              <a:t>Escalate seamlessly to</a:t>
            </a:r>
          </a:p>
          <a:p>
            <a:pPr algn="ctr"/>
            <a:r>
              <a:rPr lang="en-US" sz="1400" dirty="0" smtClean="0"/>
              <a:t>in-app video &amp; live assist with 2</a:t>
            </a:r>
            <a:r>
              <a:rPr lang="en-US" sz="1400" baseline="30000" dirty="0" smtClean="0"/>
              <a:t>nd</a:t>
            </a:r>
            <a:r>
              <a:rPr lang="en-US" sz="1400" dirty="0" smtClean="0"/>
              <a:t> agent</a:t>
            </a:r>
            <a:endParaRPr lang="en-US" sz="1400" dirty="0"/>
          </a:p>
        </p:txBody>
      </p:sp>
      <p:sp>
        <p:nvSpPr>
          <p:cNvPr id="41" name="TextBox 40"/>
          <p:cNvSpPr txBox="1"/>
          <p:nvPr/>
        </p:nvSpPr>
        <p:spPr>
          <a:xfrm>
            <a:off x="7743996" y="1108770"/>
            <a:ext cx="1347752" cy="1169551"/>
          </a:xfrm>
          <a:prstGeom prst="rect">
            <a:avLst/>
          </a:prstGeom>
          <a:noFill/>
        </p:spPr>
        <p:txBody>
          <a:bodyPr wrap="square" rtlCol="0">
            <a:spAutoFit/>
          </a:bodyPr>
          <a:lstStyle/>
          <a:p>
            <a:pPr algn="ctr"/>
            <a:r>
              <a:rPr lang="en-US" sz="1400" dirty="0" smtClean="0"/>
              <a:t>2</a:t>
            </a:r>
            <a:r>
              <a:rPr lang="en-US" sz="1400" baseline="30000" dirty="0" smtClean="0"/>
              <a:t>nd</a:t>
            </a:r>
            <a:r>
              <a:rPr lang="en-US" sz="1400" dirty="0" smtClean="0"/>
              <a:t> agent sees web chat with 1</a:t>
            </a:r>
            <a:r>
              <a:rPr lang="en-US" sz="1400" baseline="30000" dirty="0" smtClean="0"/>
              <a:t>st</a:t>
            </a:r>
            <a:r>
              <a:rPr lang="en-US" sz="1400" dirty="0" smtClean="0"/>
              <a:t> agent &amp; user’s online activity</a:t>
            </a:r>
            <a:endParaRPr lang="en-US" sz="1400" dirty="0"/>
          </a:p>
        </p:txBody>
      </p:sp>
      <p:sp>
        <p:nvSpPr>
          <p:cNvPr id="42" name="TextBox 41"/>
          <p:cNvSpPr txBox="1"/>
          <p:nvPr/>
        </p:nvSpPr>
        <p:spPr>
          <a:xfrm>
            <a:off x="8156614" y="2952308"/>
            <a:ext cx="992777" cy="738664"/>
          </a:xfrm>
          <a:prstGeom prst="rect">
            <a:avLst/>
          </a:prstGeom>
          <a:noFill/>
        </p:spPr>
        <p:txBody>
          <a:bodyPr wrap="square" rtlCol="0">
            <a:spAutoFit/>
          </a:bodyPr>
          <a:lstStyle/>
          <a:p>
            <a:pPr algn="ctr"/>
            <a:r>
              <a:rPr lang="en-US" sz="1400" dirty="0" smtClean="0"/>
              <a:t>Cross-channel analytics</a:t>
            </a:r>
            <a:endParaRPr lang="en-US" sz="1400" dirty="0"/>
          </a:p>
        </p:txBody>
      </p:sp>
      <p:cxnSp>
        <p:nvCxnSpPr>
          <p:cNvPr id="23" name="Straight Connector 22"/>
          <p:cNvCxnSpPr>
            <a:stCxn id="22" idx="3"/>
          </p:cNvCxnSpPr>
          <p:nvPr/>
        </p:nvCxnSpPr>
        <p:spPr>
          <a:xfrm flipV="1">
            <a:off x="1166527" y="1779766"/>
            <a:ext cx="227501" cy="325399"/>
          </a:xfrm>
          <a:prstGeom prst="line">
            <a:avLst/>
          </a:prstGeom>
          <a:ln w="12700">
            <a:solidFill>
              <a:schemeClr val="bg1">
                <a:lumMod val="85000"/>
              </a:schemeClr>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30" idx="0"/>
          </p:cNvCxnSpPr>
          <p:nvPr/>
        </p:nvCxnSpPr>
        <p:spPr>
          <a:xfrm>
            <a:off x="2243118" y="1641569"/>
            <a:ext cx="480488" cy="1086560"/>
          </a:xfrm>
          <a:prstGeom prst="line">
            <a:avLst/>
          </a:prstGeom>
          <a:ln w="12700">
            <a:solidFill>
              <a:schemeClr val="bg1">
                <a:lumMod val="85000"/>
              </a:schemeClr>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endCxn id="30" idx="3"/>
          </p:cNvCxnSpPr>
          <p:nvPr/>
        </p:nvCxnSpPr>
        <p:spPr>
          <a:xfrm flipH="1">
            <a:off x="3090342" y="1987517"/>
            <a:ext cx="500244" cy="1113831"/>
          </a:xfrm>
          <a:prstGeom prst="line">
            <a:avLst/>
          </a:prstGeom>
          <a:ln w="12700">
            <a:solidFill>
              <a:schemeClr val="bg1">
                <a:lumMod val="85000"/>
              </a:schemeClr>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endCxn id="8" idx="3"/>
          </p:cNvCxnSpPr>
          <p:nvPr/>
        </p:nvCxnSpPr>
        <p:spPr>
          <a:xfrm flipH="1">
            <a:off x="5668748" y="1585823"/>
            <a:ext cx="399772" cy="469556"/>
          </a:xfrm>
          <a:prstGeom prst="line">
            <a:avLst/>
          </a:prstGeom>
          <a:ln w="12700">
            <a:solidFill>
              <a:schemeClr val="bg1">
                <a:lumMod val="85000"/>
              </a:schemeClr>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a:endCxn id="12" idx="0"/>
          </p:cNvCxnSpPr>
          <p:nvPr/>
        </p:nvCxnSpPr>
        <p:spPr>
          <a:xfrm>
            <a:off x="7028147" y="2384035"/>
            <a:ext cx="240244" cy="286303"/>
          </a:xfrm>
          <a:prstGeom prst="line">
            <a:avLst/>
          </a:prstGeom>
          <a:ln w="12700">
            <a:solidFill>
              <a:schemeClr val="bg1">
                <a:lumMod val="85000"/>
              </a:schemeClr>
            </a:solidFill>
            <a:prstDash val="sysDash"/>
            <a:tailEnd type="triangle"/>
          </a:ln>
          <a:effectLst/>
        </p:spPr>
        <p:style>
          <a:lnRef idx="2">
            <a:schemeClr val="accent1"/>
          </a:lnRef>
          <a:fillRef idx="0">
            <a:schemeClr val="accent1"/>
          </a:fillRef>
          <a:effectRef idx="1">
            <a:schemeClr val="accent1"/>
          </a:effectRef>
          <a:fontRef idx="minor">
            <a:schemeClr val="tx1"/>
          </a:fontRef>
        </p:style>
      </p:cxnSp>
      <p:grpSp>
        <p:nvGrpSpPr>
          <p:cNvPr id="13" name="Group 12"/>
          <p:cNvGrpSpPr>
            <a:grpSpLocks noChangeAspect="1"/>
          </p:cNvGrpSpPr>
          <p:nvPr/>
        </p:nvGrpSpPr>
        <p:grpSpPr>
          <a:xfrm>
            <a:off x="3590585" y="1239711"/>
            <a:ext cx="2096413" cy="1581389"/>
            <a:chOff x="2785459" y="1043767"/>
            <a:chExt cx="2096413" cy="1581389"/>
          </a:xfrm>
        </p:grpSpPr>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85459" y="1043767"/>
              <a:ext cx="2096413" cy="158138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608038" y="1435541"/>
              <a:ext cx="1255584" cy="847787"/>
            </a:xfrm>
            <a:prstGeom prst="rect">
              <a:avLst/>
            </a:prstGeom>
          </p:spPr>
        </p:pic>
        <p:sp>
          <p:nvSpPr>
            <p:cNvPr id="5" name="Rectangle 4"/>
            <p:cNvSpPr/>
            <p:nvPr/>
          </p:nvSpPr>
          <p:spPr>
            <a:xfrm>
              <a:off x="3608038" y="1414550"/>
              <a:ext cx="1273834" cy="19202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r>
                <a:rPr lang="en-US" sz="800" dirty="0" smtClean="0"/>
                <a:t> Mute</a:t>
              </a:r>
              <a:r>
                <a:rPr lang="en-US" sz="900" dirty="0" smtClean="0"/>
                <a:t>                        End  </a:t>
              </a:r>
              <a:endParaRPr lang="en-US" sz="900" dirty="0"/>
            </a:p>
          </p:txBody>
        </p:sp>
      </p:grpSp>
      <p:pic>
        <p:nvPicPr>
          <p:cNvPr id="30" name="Picture 8" descr="http://thumbs.dreamstime.com/z/man-typing-computer-keyboard-5313183.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2356869" y="2728129"/>
            <a:ext cx="733473" cy="746437"/>
          </a:xfrm>
          <a:prstGeom prst="roundRect">
            <a:avLst>
              <a:gd name="adj" fmla="val 8062"/>
            </a:avLst>
          </a:prstGeom>
          <a:noFill/>
          <a:extLst>
            <a:ext uri="{909E8E84-426E-40DD-AFC4-6F175D3DCCD1}">
              <a14:hiddenFill xmlns:a14="http://schemas.microsoft.com/office/drawing/2010/main">
                <a:solidFill>
                  <a:srgbClr val="FFFFFF"/>
                </a:solidFill>
              </a14:hiddenFill>
            </a:ext>
          </a:extLst>
        </p:spPr>
      </p:pic>
      <p:grpSp>
        <p:nvGrpSpPr>
          <p:cNvPr id="16" name="Group 15"/>
          <p:cNvGrpSpPr>
            <a:grpSpLocks noChangeAspect="1"/>
          </p:cNvGrpSpPr>
          <p:nvPr/>
        </p:nvGrpSpPr>
        <p:grpSpPr>
          <a:xfrm>
            <a:off x="6068520" y="832645"/>
            <a:ext cx="1666452" cy="1555699"/>
            <a:chOff x="5015745" y="924719"/>
            <a:chExt cx="1921092" cy="1793416"/>
          </a:xfrm>
        </p:grpSpPr>
        <p:pic>
          <p:nvPicPr>
            <p:cNvPr id="10" name="Picture 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019037" y="924719"/>
              <a:ext cx="1917800" cy="853871"/>
            </a:xfrm>
            <a:prstGeom prst="rect">
              <a:avLst/>
            </a:prstGeom>
            <a:ln w="9525">
              <a:solidFill>
                <a:schemeClr val="accent1"/>
              </a:solidFill>
            </a:ln>
          </p:spPr>
        </p:pic>
        <p:pic>
          <p:nvPicPr>
            <p:cNvPr id="11" name="Picture 1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015745" y="1743487"/>
              <a:ext cx="1920240" cy="974648"/>
            </a:xfrm>
            <a:prstGeom prst="rect">
              <a:avLst/>
            </a:prstGeom>
            <a:ln w="9525">
              <a:solidFill>
                <a:schemeClr val="accent1"/>
              </a:solidFill>
            </a:ln>
          </p:spPr>
        </p:pic>
      </p:grpSp>
      <p:sp>
        <p:nvSpPr>
          <p:cNvPr id="6" name="Footer Placeholder 5"/>
          <p:cNvSpPr>
            <a:spLocks noGrp="1"/>
          </p:cNvSpPr>
          <p:nvPr>
            <p:ph type="ftr" sz="quarter" idx="11"/>
          </p:nvPr>
        </p:nvSpPr>
        <p:spPr/>
        <p:txBody>
          <a:bodyPr/>
          <a:lstStyle/>
          <a:p>
            <a:r>
              <a:rPr lang="en-US" smtClean="0"/>
              <a:t>CaféX Communications Confidential © 2015 – All Rights Reserved. </a:t>
            </a:r>
            <a:endParaRPr lang="en-US" dirty="0"/>
          </a:p>
        </p:txBody>
      </p:sp>
      <p:sp>
        <p:nvSpPr>
          <p:cNvPr id="7" name="Slide Number Placeholder 6"/>
          <p:cNvSpPr>
            <a:spLocks noGrp="1"/>
          </p:cNvSpPr>
          <p:nvPr>
            <p:ph type="sldNum" sz="quarter" idx="12"/>
          </p:nvPr>
        </p:nvSpPr>
        <p:spPr/>
        <p:txBody>
          <a:bodyPr/>
          <a:lstStyle/>
          <a:p>
            <a:fld id="{0431C951-9D62-474D-B35D-66AB940D3B2F}" type="slidenum">
              <a:rPr lang="en-US" smtClean="0"/>
              <a:pPr/>
              <a:t>115</a:t>
            </a:fld>
            <a:endParaRPr lang="en-US" dirty="0"/>
          </a:p>
        </p:txBody>
      </p:sp>
    </p:spTree>
    <p:extLst>
      <p:ext uri="{BB962C8B-B14F-4D97-AF65-F5344CB8AC3E}">
        <p14:creationId xmlns:p14="http://schemas.microsoft.com/office/powerpoint/2010/main" val="424176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omantabl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0" y="789283"/>
            <a:ext cx="1146596" cy="1014605"/>
          </a:xfrm>
          <a:prstGeom prst="roundRect">
            <a:avLst>
              <a:gd name="adj" fmla="val 6937"/>
            </a:avLst>
          </a:prstGeom>
        </p:spPr>
      </p:pic>
      <p:sp>
        <p:nvSpPr>
          <p:cNvPr id="26" name="Right Arrow 25"/>
          <p:cNvSpPr/>
          <p:nvPr/>
        </p:nvSpPr>
        <p:spPr>
          <a:xfrm>
            <a:off x="3203996" y="1216728"/>
            <a:ext cx="664255" cy="446999"/>
          </a:xfrm>
          <a:prstGeom prst="rightArrow">
            <a:avLst/>
          </a:prstGeom>
          <a:solidFill>
            <a:schemeClr val="accent2">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53" name="TextBox 52"/>
          <p:cNvSpPr txBox="1"/>
          <p:nvPr/>
        </p:nvSpPr>
        <p:spPr>
          <a:xfrm>
            <a:off x="1146595" y="1783127"/>
            <a:ext cx="2438400" cy="523220"/>
          </a:xfrm>
          <a:prstGeom prst="rect">
            <a:avLst/>
          </a:prstGeom>
          <a:noFill/>
        </p:spPr>
        <p:txBody>
          <a:bodyPr wrap="square" rtlCol="0">
            <a:spAutoFit/>
          </a:bodyPr>
          <a:lstStyle/>
          <a:p>
            <a:pPr algn="ctr"/>
            <a:r>
              <a:rPr lang="en-US" sz="1400" dirty="0">
                <a:solidFill>
                  <a:schemeClr val="tx2"/>
                </a:solidFill>
              </a:rPr>
              <a:t>Consumer </a:t>
            </a:r>
            <a:r>
              <a:rPr lang="en-US" sz="1400" dirty="0" smtClean="0">
                <a:solidFill>
                  <a:schemeClr val="tx2"/>
                </a:solidFill>
              </a:rPr>
              <a:t>in store with tablet needs in-person help</a:t>
            </a:r>
            <a:endParaRPr lang="en-US" sz="1400" dirty="0">
              <a:solidFill>
                <a:schemeClr val="tx2"/>
              </a:solidFill>
            </a:endParaRPr>
          </a:p>
        </p:txBody>
      </p:sp>
      <p:pic>
        <p:nvPicPr>
          <p:cNvPr id="2050" name="Picture 2" descr="https://gwenhernandez.files.wordpress.com/2012/03/iphoto_ipad_white_edit_print.png"/>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186330" y="1014489"/>
            <a:ext cx="1292443" cy="882827"/>
          </a:xfrm>
          <a:prstGeom prst="roundRect">
            <a:avLst>
              <a:gd name="adj" fmla="val 5758"/>
            </a:avLst>
          </a:prstGeom>
          <a:noFill/>
          <a:extLst>
            <a:ext uri="{909E8E84-426E-40DD-AFC4-6F175D3DCCD1}">
              <a14:hiddenFill xmlns:a14="http://schemas.microsoft.com/office/drawing/2010/main">
                <a:solidFill>
                  <a:srgbClr val="FFFFFF"/>
                </a:solidFill>
              </a14:hiddenFill>
            </a:ext>
          </a:extLst>
        </p:spPr>
      </p:pic>
      <p:pic>
        <p:nvPicPr>
          <p:cNvPr id="66" name="Picture 2" descr="https://gwenhernandez.files.wordpress.com/2012/03/iphoto_ipad_white_edit_print.png"/>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2819400" y="2343150"/>
            <a:ext cx="3638065" cy="2497439"/>
          </a:xfrm>
          <a:prstGeom prst="roundRect">
            <a:avLst>
              <a:gd name="adj" fmla="val 5758"/>
            </a:avLst>
          </a:prstGeom>
          <a:noFill/>
          <a:extLst>
            <a:ext uri="{909E8E84-426E-40DD-AFC4-6F175D3DCCD1}">
              <a14:hiddenFill xmlns:a14="http://schemas.microsoft.com/office/drawing/2010/main">
                <a:solidFill>
                  <a:srgbClr val="FFFFFF"/>
                </a:solidFill>
              </a14:hiddenFill>
            </a:ext>
          </a:extLst>
        </p:spPr>
      </p:pic>
      <p:sp>
        <p:nvSpPr>
          <p:cNvPr id="2061" name="TextBox 2060"/>
          <p:cNvSpPr txBox="1"/>
          <p:nvPr/>
        </p:nvSpPr>
        <p:spPr>
          <a:xfrm>
            <a:off x="76200" y="2730566"/>
            <a:ext cx="2006474" cy="523220"/>
          </a:xfrm>
          <a:prstGeom prst="rect">
            <a:avLst/>
          </a:prstGeom>
          <a:noFill/>
        </p:spPr>
        <p:txBody>
          <a:bodyPr wrap="square" rtlCol="0">
            <a:spAutoFit/>
          </a:bodyPr>
          <a:lstStyle/>
          <a:p>
            <a:pPr algn="ctr"/>
            <a:r>
              <a:rPr lang="en-US" sz="1400" dirty="0">
                <a:solidFill>
                  <a:schemeClr val="tx2"/>
                </a:solidFill>
              </a:rPr>
              <a:t>Video chat with </a:t>
            </a:r>
            <a:r>
              <a:rPr lang="en-US" sz="1400" dirty="0" smtClean="0">
                <a:solidFill>
                  <a:schemeClr val="tx2"/>
                </a:solidFill>
              </a:rPr>
              <a:t>expert (floating </a:t>
            </a:r>
            <a:r>
              <a:rPr lang="en-US" sz="1400" dirty="0">
                <a:solidFill>
                  <a:schemeClr val="tx2"/>
                </a:solidFill>
              </a:rPr>
              <a:t>window)</a:t>
            </a:r>
          </a:p>
        </p:txBody>
      </p:sp>
      <p:cxnSp>
        <p:nvCxnSpPr>
          <p:cNvPr id="2063" name="Straight Arrow Connector 2062"/>
          <p:cNvCxnSpPr/>
          <p:nvPr/>
        </p:nvCxnSpPr>
        <p:spPr>
          <a:xfrm flipV="1">
            <a:off x="1981200" y="2926774"/>
            <a:ext cx="381000" cy="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127126" y="3840503"/>
            <a:ext cx="2006474" cy="523220"/>
          </a:xfrm>
          <a:prstGeom prst="rect">
            <a:avLst/>
          </a:prstGeom>
          <a:noFill/>
        </p:spPr>
        <p:txBody>
          <a:bodyPr wrap="square" rtlCol="0">
            <a:spAutoFit/>
          </a:bodyPr>
          <a:lstStyle/>
          <a:p>
            <a:pPr algn="ctr"/>
            <a:r>
              <a:rPr lang="en-US" sz="1400" dirty="0" smtClean="0">
                <a:solidFill>
                  <a:schemeClr val="tx2"/>
                </a:solidFill>
              </a:rPr>
              <a:t>Expert annotates </a:t>
            </a:r>
            <a:r>
              <a:rPr lang="en-US" sz="1400" dirty="0">
                <a:solidFill>
                  <a:schemeClr val="tx2"/>
                </a:solidFill>
              </a:rPr>
              <a:t>&amp; highlights screen</a:t>
            </a:r>
          </a:p>
        </p:txBody>
      </p:sp>
      <p:cxnSp>
        <p:nvCxnSpPr>
          <p:cNvPr id="97" name="Straight Arrow Connector 96"/>
          <p:cNvCxnSpPr/>
          <p:nvPr/>
        </p:nvCxnSpPr>
        <p:spPr>
          <a:xfrm flipV="1">
            <a:off x="1981200" y="4036711"/>
            <a:ext cx="381000" cy="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7061326" y="2730566"/>
            <a:ext cx="2006474" cy="523220"/>
          </a:xfrm>
          <a:prstGeom prst="rect">
            <a:avLst/>
          </a:prstGeom>
          <a:noFill/>
        </p:spPr>
        <p:txBody>
          <a:bodyPr wrap="square" rtlCol="0">
            <a:spAutoFit/>
          </a:bodyPr>
          <a:lstStyle/>
          <a:p>
            <a:pPr algn="ctr"/>
            <a:r>
              <a:rPr lang="en-US" sz="1400" dirty="0">
                <a:solidFill>
                  <a:schemeClr val="tx2"/>
                </a:solidFill>
              </a:rPr>
              <a:t>Screen share &amp; co-browse with </a:t>
            </a:r>
            <a:r>
              <a:rPr lang="en-US" sz="1400" dirty="0" smtClean="0">
                <a:solidFill>
                  <a:schemeClr val="tx2"/>
                </a:solidFill>
              </a:rPr>
              <a:t>expert</a:t>
            </a:r>
            <a:endParaRPr lang="en-US" sz="1400" dirty="0">
              <a:solidFill>
                <a:schemeClr val="tx2"/>
              </a:solidFill>
            </a:endParaRPr>
          </a:p>
        </p:txBody>
      </p:sp>
      <p:cxnSp>
        <p:nvCxnSpPr>
          <p:cNvPr id="99" name="Straight Arrow Connector 98"/>
          <p:cNvCxnSpPr/>
          <p:nvPr/>
        </p:nvCxnSpPr>
        <p:spPr>
          <a:xfrm flipV="1">
            <a:off x="6819900" y="2926774"/>
            <a:ext cx="381000" cy="1"/>
          </a:xfrm>
          <a:prstGeom prst="straightConnector1">
            <a:avLst/>
          </a:prstGeom>
          <a:ln>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7048500" y="3840503"/>
            <a:ext cx="2006474" cy="523220"/>
          </a:xfrm>
          <a:prstGeom prst="rect">
            <a:avLst/>
          </a:prstGeom>
          <a:noFill/>
        </p:spPr>
        <p:txBody>
          <a:bodyPr wrap="square" rtlCol="0">
            <a:spAutoFit/>
          </a:bodyPr>
          <a:lstStyle/>
          <a:p>
            <a:pPr algn="ctr"/>
            <a:r>
              <a:rPr lang="en-US" sz="1400" dirty="0">
                <a:solidFill>
                  <a:schemeClr val="tx2"/>
                </a:solidFill>
              </a:rPr>
              <a:t>View content pushed from </a:t>
            </a:r>
            <a:r>
              <a:rPr lang="en-US" sz="1400" dirty="0" smtClean="0">
                <a:solidFill>
                  <a:schemeClr val="tx2"/>
                </a:solidFill>
              </a:rPr>
              <a:t>expert</a:t>
            </a:r>
            <a:endParaRPr lang="en-US" sz="1400" dirty="0">
              <a:solidFill>
                <a:schemeClr val="tx2"/>
              </a:solidFill>
            </a:endParaRPr>
          </a:p>
        </p:txBody>
      </p:sp>
      <p:cxnSp>
        <p:nvCxnSpPr>
          <p:cNvPr id="101" name="Straight Arrow Connector 100"/>
          <p:cNvCxnSpPr/>
          <p:nvPr/>
        </p:nvCxnSpPr>
        <p:spPr>
          <a:xfrm flipV="1">
            <a:off x="6781800" y="4036711"/>
            <a:ext cx="381000" cy="1"/>
          </a:xfrm>
          <a:prstGeom prst="straightConnector1">
            <a:avLst/>
          </a:prstGeom>
          <a:ln>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 name="AutoShape 20"/>
          <p:cNvSpPr>
            <a:spLocks noChangeAspect="1" noChangeArrowheads="1"/>
          </p:cNvSpPr>
          <p:nvPr/>
        </p:nvSpPr>
        <p:spPr bwMode="auto">
          <a:xfrm rot="16562753">
            <a:off x="5364714" y="809064"/>
            <a:ext cx="917229" cy="871714"/>
          </a:xfrm>
          <a:prstGeom prst="triangle">
            <a:avLst>
              <a:gd name="adj" fmla="val 50000"/>
            </a:avLst>
          </a:prstGeom>
          <a:solidFill>
            <a:schemeClr val="accent2">
              <a:alpha val="25000"/>
            </a:schemeClr>
          </a:solidFill>
          <a:ln w="9525">
            <a:noFill/>
            <a:miter lim="800000"/>
            <a:headEnd/>
            <a:tailEnd/>
          </a:ln>
        </p:spPr>
        <p:txBody>
          <a:bodyPr wrap="none" anchor="ctr">
            <a:prstTxWarp prst="textNoShape">
              <a:avLst/>
            </a:prstTxWarp>
          </a:bodyPr>
          <a:lstStyle/>
          <a:p>
            <a:endParaRPr lang="en-US" dirty="0">
              <a:solidFill>
                <a:schemeClr val="tx2"/>
              </a:solidFill>
            </a:endParaRPr>
          </a:p>
        </p:txBody>
      </p:sp>
      <p:grpSp>
        <p:nvGrpSpPr>
          <p:cNvPr id="4" name="Group 3"/>
          <p:cNvGrpSpPr>
            <a:grpSpLocks noChangeAspect="1"/>
          </p:cNvGrpSpPr>
          <p:nvPr/>
        </p:nvGrpSpPr>
        <p:grpSpPr>
          <a:xfrm>
            <a:off x="6014938" y="754428"/>
            <a:ext cx="1224061" cy="1154459"/>
            <a:chOff x="5794796" y="628651"/>
            <a:chExt cx="1444204" cy="1154459"/>
          </a:xfrm>
        </p:grpSpPr>
        <p:sp>
          <p:nvSpPr>
            <p:cNvPr id="12" name="Oval 11"/>
            <p:cNvSpPr>
              <a:spLocks noChangeAspect="1"/>
            </p:cNvSpPr>
            <p:nvPr/>
          </p:nvSpPr>
          <p:spPr>
            <a:xfrm>
              <a:off x="5798390" y="628651"/>
              <a:ext cx="1440610" cy="1154459"/>
            </a:xfrm>
            <a:prstGeom prst="ellipse">
              <a:avLst/>
            </a:prstGeom>
            <a:solidFill>
              <a:srgbClr val="F4F2EE"/>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21" name="Picture 2" descr="C:\Users\AMacGowen\Desktop\Live Assist\live_assist_connect_now_orange.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4914"/>
            <a:stretch/>
          </p:blipFill>
          <p:spPr bwMode="auto">
            <a:xfrm>
              <a:off x="5794796" y="672541"/>
              <a:ext cx="1352341" cy="10666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957588" y="3361331"/>
            <a:ext cx="439250" cy="561238"/>
            <a:chOff x="5448300" y="2390775"/>
            <a:chExt cx="266700" cy="476250"/>
          </a:xfrm>
        </p:grpSpPr>
        <p:sp>
          <p:nvSpPr>
            <p:cNvPr id="24" name="Freeform 23"/>
            <p:cNvSpPr/>
            <p:nvPr/>
          </p:nvSpPr>
          <p:spPr>
            <a:xfrm>
              <a:off x="5448300" y="2390775"/>
              <a:ext cx="266700" cy="190500"/>
            </a:xfrm>
            <a:custGeom>
              <a:avLst/>
              <a:gdLst>
                <a:gd name="connsiteX0" fmla="*/ 0 w 266700"/>
                <a:gd name="connsiteY0" fmla="*/ 152400 h 190500"/>
                <a:gd name="connsiteX1" fmla="*/ 38100 w 266700"/>
                <a:gd name="connsiteY1" fmla="*/ 95250 h 190500"/>
                <a:gd name="connsiteX2" fmla="*/ 76200 w 266700"/>
                <a:gd name="connsiteY2" fmla="*/ 76200 h 190500"/>
                <a:gd name="connsiteX3" fmla="*/ 114300 w 266700"/>
                <a:gd name="connsiteY3" fmla="*/ 0 h 190500"/>
                <a:gd name="connsiteX4" fmla="*/ 190500 w 266700"/>
                <a:gd name="connsiteY4" fmla="*/ 57150 h 190500"/>
                <a:gd name="connsiteX5" fmla="*/ 228600 w 266700"/>
                <a:gd name="connsiteY5" fmla="*/ 133350 h 190500"/>
                <a:gd name="connsiteX6" fmla="*/ 247650 w 266700"/>
                <a:gd name="connsiteY6" fmla="*/ 171450 h 190500"/>
                <a:gd name="connsiteX7" fmla="*/ 266700 w 266700"/>
                <a:gd name="connsiteY7"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00" h="190500">
                  <a:moveTo>
                    <a:pt x="0" y="152400"/>
                  </a:moveTo>
                  <a:cubicBezTo>
                    <a:pt x="12700" y="133350"/>
                    <a:pt x="21911" y="111439"/>
                    <a:pt x="38100" y="95250"/>
                  </a:cubicBezTo>
                  <a:cubicBezTo>
                    <a:pt x="48140" y="85210"/>
                    <a:pt x="67330" y="87288"/>
                    <a:pt x="76200" y="76200"/>
                  </a:cubicBezTo>
                  <a:cubicBezTo>
                    <a:pt x="93940" y="54025"/>
                    <a:pt x="114300" y="0"/>
                    <a:pt x="114300" y="0"/>
                  </a:cubicBezTo>
                  <a:cubicBezTo>
                    <a:pt x="149435" y="17568"/>
                    <a:pt x="166430" y="21045"/>
                    <a:pt x="190500" y="57150"/>
                  </a:cubicBezTo>
                  <a:cubicBezTo>
                    <a:pt x="206252" y="80779"/>
                    <a:pt x="215900" y="107950"/>
                    <a:pt x="228600" y="133350"/>
                  </a:cubicBezTo>
                  <a:cubicBezTo>
                    <a:pt x="234950" y="146050"/>
                    <a:pt x="237610" y="161410"/>
                    <a:pt x="247650" y="171450"/>
                  </a:cubicBezTo>
                  <a:lnTo>
                    <a:pt x="266700" y="190500"/>
                  </a:lnTo>
                </a:path>
              </a:pathLst>
            </a:cu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5581650" y="2409825"/>
              <a:ext cx="20867" cy="457200"/>
            </a:xfrm>
            <a:custGeom>
              <a:avLst/>
              <a:gdLst>
                <a:gd name="connsiteX0" fmla="*/ 0 w 20867"/>
                <a:gd name="connsiteY0" fmla="*/ 0 h 457200"/>
                <a:gd name="connsiteX1" fmla="*/ 19050 w 20867"/>
                <a:gd name="connsiteY1" fmla="*/ 457200 h 457200"/>
              </a:gdLst>
              <a:ahLst/>
              <a:cxnLst>
                <a:cxn ang="0">
                  <a:pos x="connsiteX0" y="connsiteY0"/>
                </a:cxn>
                <a:cxn ang="0">
                  <a:pos x="connsiteX1" y="connsiteY1"/>
                </a:cxn>
              </a:cxnLst>
              <a:rect l="l" t="t" r="r" b="b"/>
              <a:pathLst>
                <a:path w="20867" h="457200">
                  <a:moveTo>
                    <a:pt x="0" y="0"/>
                  </a:moveTo>
                  <a:cubicBezTo>
                    <a:pt x="29569" y="266117"/>
                    <a:pt x="19050" y="113948"/>
                    <a:pt x="19050" y="457200"/>
                  </a:cubicBezTo>
                </a:path>
              </a:pathLst>
            </a:cu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10000" y="2730567"/>
            <a:ext cx="884384" cy="756406"/>
          </a:xfrm>
          <a:prstGeom prst="rect">
            <a:avLst/>
          </a:prstGeom>
        </p:spPr>
      </p:pic>
      <p:sp>
        <p:nvSpPr>
          <p:cNvPr id="3" name="Title 2"/>
          <p:cNvSpPr>
            <a:spLocks noGrp="1"/>
          </p:cNvSpPr>
          <p:nvPr>
            <p:ph type="title"/>
          </p:nvPr>
        </p:nvSpPr>
        <p:spPr/>
        <p:txBody>
          <a:bodyPr/>
          <a:lstStyle/>
          <a:p>
            <a:r>
              <a:rPr lang="en-US" dirty="0" smtClean="0"/>
              <a:t>Live Assist for the Mobile Consumer</a:t>
            </a:r>
            <a:endParaRPr lang="en-US" dirty="0"/>
          </a:p>
        </p:txBody>
      </p:sp>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116</a:t>
            </a:fld>
            <a:endParaRPr lang="en-US" dirty="0"/>
          </a:p>
        </p:txBody>
      </p:sp>
    </p:spTree>
    <p:extLst>
      <p:ext uri="{BB962C8B-B14F-4D97-AF65-F5344CB8AC3E}">
        <p14:creationId xmlns:p14="http://schemas.microsoft.com/office/powerpoint/2010/main" val="174386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3733800" y="971550"/>
            <a:ext cx="5181600" cy="3257550"/>
            <a:chOff x="2658980" y="1425742"/>
            <a:chExt cx="5342020" cy="4006515"/>
          </a:xfrm>
        </p:grpSpPr>
        <p:pic>
          <p:nvPicPr>
            <p:cNvPr id="13" name="Picture 12" descr="photo 3.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58980" y="1425742"/>
              <a:ext cx="5342020" cy="4006515"/>
            </a:xfrm>
            <a:prstGeom prst="rect">
              <a:avLst/>
            </a:prstGeom>
          </p:spPr>
        </p:pic>
        <p:pic>
          <p:nvPicPr>
            <p:cNvPr id="15" name="Picture 14" descr="phone_car_crash.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8980" y="1917393"/>
              <a:ext cx="1143001" cy="1206807"/>
            </a:xfrm>
            <a:prstGeom prst="rect">
              <a:avLst/>
            </a:prstGeom>
          </p:spPr>
        </p:pic>
        <p:pic>
          <p:nvPicPr>
            <p:cNvPr id="14" name="Picture 1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658980" y="2954060"/>
              <a:ext cx="1143001" cy="215871"/>
            </a:xfrm>
            <a:prstGeom prst="rect">
              <a:avLst/>
            </a:prstGeom>
          </p:spPr>
        </p:pic>
      </p:grpSp>
      <p:pic>
        <p:nvPicPr>
          <p:cNvPr id="1026" name="Picture 2" descr="C:\Users\AMacGowen\Desktop\Live Assist\live_assist_connect_now_orange.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57532" y="1028700"/>
            <a:ext cx="1620711" cy="1428750"/>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173300" y="3271057"/>
            <a:ext cx="3331900" cy="1358093"/>
          </a:xfrm>
          <a:prstGeom prst="roundRect">
            <a:avLst>
              <a:gd name="adj" fmla="val 5971"/>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12713" indent="-112713">
              <a:spcAft>
                <a:spcPts val="200"/>
              </a:spcAft>
              <a:buFont typeface="Arial" panose="020B0604020202020204" pitchFamily="34" charset="0"/>
              <a:buChar char="•"/>
            </a:pPr>
            <a:r>
              <a:rPr lang="en-US" sz="1400" dirty="0" smtClean="0">
                <a:solidFill>
                  <a:schemeClr val="tx2"/>
                </a:solidFill>
              </a:rPr>
              <a:t>Higher CSAT</a:t>
            </a:r>
          </a:p>
          <a:p>
            <a:pPr marL="112713" indent="-112713">
              <a:spcAft>
                <a:spcPts val="200"/>
              </a:spcAft>
              <a:buFont typeface="Arial" panose="020B0604020202020204" pitchFamily="34" charset="0"/>
              <a:buChar char="•"/>
            </a:pPr>
            <a:r>
              <a:rPr lang="en-US" sz="1400" dirty="0">
                <a:solidFill>
                  <a:schemeClr val="tx2"/>
                </a:solidFill>
              </a:rPr>
              <a:t>A</a:t>
            </a:r>
            <a:r>
              <a:rPr lang="en-US" sz="1400" dirty="0" smtClean="0">
                <a:solidFill>
                  <a:schemeClr val="tx2"/>
                </a:solidFill>
              </a:rPr>
              <a:t>ccess to experts via Fusion &amp; web</a:t>
            </a:r>
            <a:endParaRPr lang="en-US" sz="1400" dirty="0">
              <a:solidFill>
                <a:schemeClr val="tx2"/>
              </a:solidFill>
            </a:endParaRPr>
          </a:p>
          <a:p>
            <a:pPr marL="112713" indent="-112713">
              <a:spcAft>
                <a:spcPts val="200"/>
              </a:spcAft>
              <a:buFont typeface="Arial" panose="020B0604020202020204" pitchFamily="34" charset="0"/>
              <a:buChar char="•"/>
            </a:pPr>
            <a:r>
              <a:rPr lang="en-US" sz="1400" dirty="0" smtClean="0">
                <a:solidFill>
                  <a:schemeClr val="tx2"/>
                </a:solidFill>
              </a:rPr>
              <a:t>Higher sales </a:t>
            </a:r>
            <a:r>
              <a:rPr lang="en-US" sz="1400" dirty="0">
                <a:solidFill>
                  <a:schemeClr val="tx2"/>
                </a:solidFill>
              </a:rPr>
              <a:t>close rate</a:t>
            </a:r>
          </a:p>
          <a:p>
            <a:pPr marL="112713" indent="-112713">
              <a:spcAft>
                <a:spcPts val="200"/>
              </a:spcAft>
              <a:buFont typeface="Arial" panose="020B0604020202020204" pitchFamily="34" charset="0"/>
              <a:buChar char="•"/>
            </a:pPr>
            <a:r>
              <a:rPr lang="en-US" sz="1400" dirty="0" smtClean="0">
                <a:solidFill>
                  <a:schemeClr val="tx2"/>
                </a:solidFill>
              </a:rPr>
              <a:t>Reuse existing </a:t>
            </a:r>
            <a:r>
              <a:rPr lang="en-US" sz="1400" dirty="0">
                <a:solidFill>
                  <a:schemeClr val="tx2"/>
                </a:solidFill>
              </a:rPr>
              <a:t>technology</a:t>
            </a:r>
          </a:p>
          <a:p>
            <a:pPr marL="112713" indent="-112713">
              <a:spcAft>
                <a:spcPts val="200"/>
              </a:spcAft>
              <a:buFont typeface="Arial" panose="020B0604020202020204" pitchFamily="34" charset="0"/>
              <a:buChar char="•"/>
            </a:pPr>
            <a:r>
              <a:rPr lang="en-US" sz="1400" dirty="0">
                <a:solidFill>
                  <a:schemeClr val="tx2"/>
                </a:solidFill>
              </a:rPr>
              <a:t>Increase </a:t>
            </a:r>
            <a:r>
              <a:rPr lang="en-US" sz="1400" dirty="0" smtClean="0">
                <a:solidFill>
                  <a:schemeClr val="tx2"/>
                </a:solidFill>
              </a:rPr>
              <a:t>expert efficiency</a:t>
            </a:r>
            <a:endParaRPr lang="en-US" sz="1400" dirty="0">
              <a:solidFill>
                <a:schemeClr val="tx2"/>
              </a:solidFill>
            </a:endParaRPr>
          </a:p>
        </p:txBody>
      </p:sp>
      <p:sp>
        <p:nvSpPr>
          <p:cNvPr id="18" name="AutoShape 6"/>
          <p:cNvSpPr>
            <a:spLocks noChangeArrowheads="1"/>
          </p:cNvSpPr>
          <p:nvPr>
            <p:custDataLst>
              <p:tags r:id="rId1"/>
            </p:custDataLst>
          </p:nvPr>
        </p:nvSpPr>
        <p:spPr bwMode="auto">
          <a:xfrm>
            <a:off x="173300" y="2914650"/>
            <a:ext cx="3331900"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defRPr/>
            </a:pPr>
            <a:r>
              <a:rPr lang="en-US" sz="1600" b="1" dirty="0">
                <a:solidFill>
                  <a:srgbClr val="FFFFFF"/>
                </a:solidFill>
                <a:effectLst>
                  <a:outerShdw blurRad="38100" dist="38100" dir="2700000" algn="tl">
                    <a:srgbClr val="000000">
                      <a:alpha val="43137"/>
                    </a:srgbClr>
                  </a:outerShdw>
                </a:effectLst>
              </a:rPr>
              <a:t>Business Impact</a:t>
            </a:r>
          </a:p>
        </p:txBody>
      </p:sp>
      <p:pic>
        <p:nvPicPr>
          <p:cNvPr id="20" name="Picture 19"/>
          <p:cNvPicPr>
            <a:picLocks noChangeAspect="1"/>
          </p:cNvPicPr>
          <p:nvPr/>
        </p:nvPicPr>
        <p:blipFill>
          <a:blip r:embed="rId8"/>
          <a:stretch>
            <a:fillRect/>
          </a:stretch>
        </p:blipFill>
        <p:spPr>
          <a:xfrm>
            <a:off x="7848600" y="457200"/>
            <a:ext cx="1066800" cy="1404698"/>
          </a:xfrm>
          <a:prstGeom prst="rect">
            <a:avLst/>
          </a:prstGeom>
        </p:spPr>
      </p:pic>
      <p:sp>
        <p:nvSpPr>
          <p:cNvPr id="5" name="Title 4"/>
          <p:cNvSpPr>
            <a:spLocks noGrp="1"/>
          </p:cNvSpPr>
          <p:nvPr>
            <p:ph type="title"/>
          </p:nvPr>
        </p:nvSpPr>
        <p:spPr/>
        <p:txBody>
          <a:bodyPr/>
          <a:lstStyle/>
          <a:p>
            <a:r>
              <a:rPr lang="en-US" dirty="0"/>
              <a:t>Live Assist for the At-Home </a:t>
            </a:r>
            <a:r>
              <a:rPr lang="en-US" dirty="0" smtClean="0"/>
              <a:t>Consumer</a:t>
            </a:r>
            <a:endParaRPr lang="en-US" dirty="0"/>
          </a:p>
        </p:txBody>
      </p:sp>
      <p:sp>
        <p:nvSpPr>
          <p:cNvPr id="3" name="Footer Placeholder 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Slide Number Placeholder 3"/>
          <p:cNvSpPr>
            <a:spLocks noGrp="1"/>
          </p:cNvSpPr>
          <p:nvPr>
            <p:ph type="sldNum" sz="quarter" idx="12"/>
          </p:nvPr>
        </p:nvSpPr>
        <p:spPr/>
        <p:txBody>
          <a:bodyPr/>
          <a:lstStyle/>
          <a:p>
            <a:fld id="{0431C951-9D62-474D-B35D-66AB940D3B2F}" type="slidenum">
              <a:rPr lang="en-US" smtClean="0"/>
              <a:pPr/>
              <a:t>117</a:t>
            </a:fld>
            <a:endParaRPr lang="en-US" dirty="0"/>
          </a:p>
        </p:txBody>
      </p:sp>
    </p:spTree>
    <p:extLst>
      <p:ext uri="{BB962C8B-B14F-4D97-AF65-F5344CB8AC3E}">
        <p14:creationId xmlns:p14="http://schemas.microsoft.com/office/powerpoint/2010/main" val="272391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007c0e95-d3fa-40f6-9b36-9f59a1fb14dd" descr="1D401601-D703-42B6-8713-133E9B06E88C"/>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828800" y="853832"/>
            <a:ext cx="5614992" cy="3851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p:nvPr/>
        </p:nvSpPr>
        <p:spPr>
          <a:xfrm>
            <a:off x="304800" y="1753031"/>
            <a:ext cx="1415169" cy="761234"/>
          </a:xfrm>
          <a:prstGeom prst="rect">
            <a:avLst/>
          </a:prstGeom>
          <a:noFill/>
        </p:spPr>
        <p:txBody>
          <a:bodyPr wrap="square" rtlCol="0">
            <a:spAutoFit/>
          </a:bodyPr>
          <a:lstStyle/>
          <a:p>
            <a:pPr algn="ctr">
              <a:lnSpc>
                <a:spcPct val="90000"/>
              </a:lnSpc>
            </a:pPr>
            <a:r>
              <a:rPr lang="en-US" sz="1600" b="0" dirty="0" smtClean="0">
                <a:solidFill>
                  <a:srgbClr val="002060"/>
                </a:solidFill>
                <a:latin typeface="Calibri" panose="020F0502020204030204" pitchFamily="34" charset="0"/>
                <a:cs typeface="Calibri" panose="020F0502020204030204" pitchFamily="34" charset="0"/>
              </a:rPr>
              <a:t>Jabber IM &amp; Presence integration</a:t>
            </a:r>
          </a:p>
        </p:txBody>
      </p:sp>
      <p:sp>
        <p:nvSpPr>
          <p:cNvPr id="41" name="TextBox 40"/>
          <p:cNvSpPr txBox="1"/>
          <p:nvPr/>
        </p:nvSpPr>
        <p:spPr>
          <a:xfrm>
            <a:off x="7315199" y="2590800"/>
            <a:ext cx="1524000" cy="535531"/>
          </a:xfrm>
          <a:prstGeom prst="rect">
            <a:avLst/>
          </a:prstGeom>
          <a:noFill/>
        </p:spPr>
        <p:txBody>
          <a:bodyPr wrap="square" rtlCol="0">
            <a:spAutoFit/>
          </a:bodyPr>
          <a:lstStyle/>
          <a:p>
            <a:pPr algn="ctr">
              <a:lnSpc>
                <a:spcPct val="90000"/>
              </a:lnSpc>
            </a:pPr>
            <a:r>
              <a:rPr lang="en-US" sz="1600" b="0" dirty="0" smtClean="0">
                <a:solidFill>
                  <a:srgbClr val="002060"/>
                </a:solidFill>
                <a:latin typeface="Calibri" panose="020F0502020204030204" pitchFamily="34" charset="0"/>
                <a:cs typeface="Calibri" panose="020F0502020204030204" pitchFamily="34" charset="0"/>
              </a:rPr>
              <a:t>Screen share &amp; remote control</a:t>
            </a:r>
          </a:p>
        </p:txBody>
      </p:sp>
      <p:sp>
        <p:nvSpPr>
          <p:cNvPr id="43" name="TextBox 42"/>
          <p:cNvSpPr txBox="1"/>
          <p:nvPr/>
        </p:nvSpPr>
        <p:spPr>
          <a:xfrm>
            <a:off x="7315199" y="3722631"/>
            <a:ext cx="1523999" cy="539635"/>
          </a:xfrm>
          <a:prstGeom prst="rect">
            <a:avLst/>
          </a:prstGeom>
          <a:noFill/>
        </p:spPr>
        <p:txBody>
          <a:bodyPr wrap="square" rtlCol="0">
            <a:spAutoFit/>
          </a:bodyPr>
          <a:lstStyle/>
          <a:p>
            <a:pPr algn="ctr">
              <a:lnSpc>
                <a:spcPct val="90000"/>
              </a:lnSpc>
            </a:pPr>
            <a:r>
              <a:rPr lang="en-US" sz="1600" b="0" dirty="0" smtClean="0">
                <a:solidFill>
                  <a:srgbClr val="002060"/>
                </a:solidFill>
                <a:latin typeface="Calibri" panose="020F0502020204030204" pitchFamily="34" charset="0"/>
                <a:cs typeface="Calibri" panose="020F0502020204030204" pitchFamily="34" charset="0"/>
              </a:rPr>
              <a:t>Transfer documents</a:t>
            </a:r>
          </a:p>
        </p:txBody>
      </p:sp>
      <p:sp>
        <p:nvSpPr>
          <p:cNvPr id="45" name="TextBox 44"/>
          <p:cNvSpPr txBox="1"/>
          <p:nvPr/>
        </p:nvSpPr>
        <p:spPr>
          <a:xfrm>
            <a:off x="304799" y="2800350"/>
            <a:ext cx="1415170" cy="539635"/>
          </a:xfrm>
          <a:prstGeom prst="rect">
            <a:avLst/>
          </a:prstGeom>
          <a:noFill/>
        </p:spPr>
        <p:txBody>
          <a:bodyPr wrap="square" rtlCol="0">
            <a:spAutoFit/>
          </a:bodyPr>
          <a:lstStyle/>
          <a:p>
            <a:pPr algn="ctr">
              <a:lnSpc>
                <a:spcPct val="90000"/>
              </a:lnSpc>
            </a:pPr>
            <a:r>
              <a:rPr lang="en-US" sz="1600" b="0" dirty="0" smtClean="0">
                <a:solidFill>
                  <a:srgbClr val="002060"/>
                </a:solidFill>
                <a:latin typeface="Calibri" panose="020F0502020204030204" pitchFamily="34" charset="0"/>
                <a:cs typeface="Calibri" panose="020F0502020204030204" pitchFamily="34" charset="0"/>
              </a:rPr>
              <a:t>Corporate contacts</a:t>
            </a:r>
          </a:p>
        </p:txBody>
      </p:sp>
      <p:sp>
        <p:nvSpPr>
          <p:cNvPr id="25" name="TextBox 24"/>
          <p:cNvSpPr txBox="1"/>
          <p:nvPr/>
        </p:nvSpPr>
        <p:spPr>
          <a:xfrm>
            <a:off x="304800" y="971550"/>
            <a:ext cx="1415169" cy="539635"/>
          </a:xfrm>
          <a:prstGeom prst="rect">
            <a:avLst/>
          </a:prstGeom>
          <a:noFill/>
        </p:spPr>
        <p:txBody>
          <a:bodyPr wrap="square" rtlCol="0">
            <a:spAutoFit/>
          </a:bodyPr>
          <a:lstStyle/>
          <a:p>
            <a:pPr algn="ctr">
              <a:lnSpc>
                <a:spcPct val="90000"/>
              </a:lnSpc>
            </a:pPr>
            <a:r>
              <a:rPr lang="en-US" sz="1600" dirty="0" smtClean="0">
                <a:solidFill>
                  <a:srgbClr val="002060"/>
                </a:solidFill>
                <a:latin typeface="Calibri" panose="020F0502020204030204" pitchFamily="34" charset="0"/>
                <a:cs typeface="Calibri" panose="020F0502020204030204" pitchFamily="34" charset="0"/>
              </a:rPr>
              <a:t>Multi-party voice/video</a:t>
            </a:r>
            <a:endParaRPr lang="en-US" sz="1600" b="0" dirty="0" smtClean="0">
              <a:solidFill>
                <a:srgbClr val="002060"/>
              </a:solidFill>
              <a:latin typeface="Calibri" panose="020F0502020204030204" pitchFamily="34" charset="0"/>
              <a:cs typeface="Calibri" panose="020F0502020204030204" pitchFamily="34" charset="0"/>
            </a:endParaRPr>
          </a:p>
        </p:txBody>
      </p:sp>
      <p:pic>
        <p:nvPicPr>
          <p:cNvPr id="30" name="Picture 29"/>
          <p:cNvPicPr>
            <a:picLocks noChangeAspect="1"/>
          </p:cNvPicPr>
          <p:nvPr/>
        </p:nvPicPr>
        <p:blipFill>
          <a:blip r:embed="rId4"/>
          <a:stretch>
            <a:fillRect/>
          </a:stretch>
        </p:blipFill>
        <p:spPr>
          <a:xfrm>
            <a:off x="3913033" y="1406412"/>
            <a:ext cx="1573367" cy="1965438"/>
          </a:xfrm>
          <a:prstGeom prst="rect">
            <a:avLst/>
          </a:prstGeom>
        </p:spPr>
      </p:pic>
      <p:sp>
        <p:nvSpPr>
          <p:cNvPr id="32" name="TextBox 31"/>
          <p:cNvSpPr txBox="1"/>
          <p:nvPr/>
        </p:nvSpPr>
        <p:spPr>
          <a:xfrm>
            <a:off x="7315200" y="1276350"/>
            <a:ext cx="1523999" cy="535531"/>
          </a:xfrm>
          <a:prstGeom prst="rect">
            <a:avLst/>
          </a:prstGeom>
          <a:noFill/>
        </p:spPr>
        <p:txBody>
          <a:bodyPr wrap="square" rtlCol="0">
            <a:spAutoFit/>
          </a:bodyPr>
          <a:lstStyle/>
          <a:p>
            <a:pPr algn="ctr">
              <a:lnSpc>
                <a:spcPct val="90000"/>
              </a:lnSpc>
            </a:pPr>
            <a:r>
              <a:rPr lang="en-US" sz="1600" b="0" dirty="0" smtClean="0">
                <a:solidFill>
                  <a:srgbClr val="002060"/>
                </a:solidFill>
                <a:latin typeface="Calibri" panose="020F0502020204030204" pitchFamily="34" charset="0"/>
                <a:cs typeface="Calibri" panose="020F0502020204030204" pitchFamily="34" charset="0"/>
              </a:rPr>
              <a:t>Annotate &amp; highlight screen</a:t>
            </a:r>
          </a:p>
        </p:txBody>
      </p:sp>
      <p:sp>
        <p:nvSpPr>
          <p:cNvPr id="34" name="TextBox 33"/>
          <p:cNvSpPr txBox="1"/>
          <p:nvPr/>
        </p:nvSpPr>
        <p:spPr>
          <a:xfrm>
            <a:off x="291903" y="3626764"/>
            <a:ext cx="1415170" cy="535531"/>
          </a:xfrm>
          <a:prstGeom prst="rect">
            <a:avLst/>
          </a:prstGeom>
          <a:noFill/>
        </p:spPr>
        <p:txBody>
          <a:bodyPr wrap="square" rtlCol="0">
            <a:spAutoFit/>
          </a:bodyPr>
          <a:lstStyle/>
          <a:p>
            <a:pPr algn="ctr">
              <a:lnSpc>
                <a:spcPct val="90000"/>
              </a:lnSpc>
            </a:pPr>
            <a:r>
              <a:rPr lang="en-US" sz="1600" b="0" dirty="0" smtClean="0">
                <a:solidFill>
                  <a:srgbClr val="002060"/>
                </a:solidFill>
                <a:latin typeface="Calibri" panose="020F0502020204030204" pitchFamily="34" charset="0"/>
                <a:cs typeface="Calibri" panose="020F0502020204030204" pitchFamily="34" charset="0"/>
              </a:rPr>
              <a:t>CUCM &amp; UCCE integration</a:t>
            </a:r>
          </a:p>
        </p:txBody>
      </p:sp>
      <p:sp>
        <p:nvSpPr>
          <p:cNvPr id="4" name="Title 3"/>
          <p:cNvSpPr>
            <a:spLocks noGrp="1"/>
          </p:cNvSpPr>
          <p:nvPr>
            <p:ph type="title"/>
          </p:nvPr>
        </p:nvSpPr>
        <p:spPr/>
        <p:txBody>
          <a:bodyPr/>
          <a:lstStyle/>
          <a:p>
            <a:r>
              <a:rPr lang="en-US" sz="2800" dirty="0" smtClean="0"/>
              <a:t>CaféX Fusion for </a:t>
            </a:r>
            <a:r>
              <a:rPr lang="en-US" sz="2800" dirty="0"/>
              <a:t>Multi-Party </a:t>
            </a:r>
            <a:r>
              <a:rPr lang="en-US" sz="2800" dirty="0" smtClean="0"/>
              <a:t>Collaboration</a:t>
            </a:r>
            <a:endParaRPr lang="en-US" sz="2800" dirty="0"/>
          </a:p>
        </p:txBody>
      </p:sp>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118</a:t>
            </a:fld>
            <a:endParaRPr lang="en-US" dirty="0"/>
          </a:p>
        </p:txBody>
      </p:sp>
    </p:spTree>
    <p:extLst>
      <p:ext uri="{BB962C8B-B14F-4D97-AF65-F5344CB8AC3E}">
        <p14:creationId xmlns:p14="http://schemas.microsoft.com/office/powerpoint/2010/main" val="179683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2368381" y="1112220"/>
            <a:ext cx="6429631" cy="3665210"/>
          </a:xfrm>
          <a:prstGeom prst="roundRect">
            <a:avLst>
              <a:gd name="adj" fmla="val 1353"/>
            </a:avLst>
          </a:prstGeom>
          <a:solidFill>
            <a:schemeClr val="accent1">
              <a:lumMod val="20000"/>
              <a:lumOff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814388">
              <a:lnSpc>
                <a:spcPct val="80000"/>
              </a:lnSpc>
              <a:spcAft>
                <a:spcPts val="300"/>
              </a:spcAft>
              <a:defRPr/>
            </a:pPr>
            <a:endParaRPr lang="en-US" sz="1600" dirty="0">
              <a:solidFill>
                <a:srgbClr val="000000"/>
              </a:solidFill>
            </a:endParaRPr>
          </a:p>
        </p:txBody>
      </p:sp>
      <p:sp>
        <p:nvSpPr>
          <p:cNvPr id="2" name="Title 1"/>
          <p:cNvSpPr>
            <a:spLocks noGrp="1"/>
          </p:cNvSpPr>
          <p:nvPr>
            <p:ph type="title"/>
          </p:nvPr>
        </p:nvSpPr>
        <p:spPr/>
        <p:txBody>
          <a:bodyPr anchor="b" anchorCtr="0"/>
          <a:lstStyle/>
          <a:p>
            <a:r>
              <a:rPr lang="en-US" sz="3200" dirty="0" smtClean="0"/>
              <a:t>Inter-Company Fusion Collaboration</a:t>
            </a:r>
            <a:endParaRPr lang="en-US" sz="3200" dirty="0"/>
          </a:p>
        </p:txBody>
      </p:sp>
      <p:sp>
        <p:nvSpPr>
          <p:cNvPr id="14" name="AutoShape 6"/>
          <p:cNvSpPr>
            <a:spLocks noChangeArrowheads="1"/>
          </p:cNvSpPr>
          <p:nvPr>
            <p:custDataLst>
              <p:tags r:id="rId1"/>
            </p:custDataLst>
          </p:nvPr>
        </p:nvSpPr>
        <p:spPr bwMode="auto">
          <a:xfrm>
            <a:off x="225254" y="742950"/>
            <a:ext cx="2034743"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defRPr/>
            </a:pPr>
            <a:r>
              <a:rPr lang="en-US" sz="1600" b="1" dirty="0">
                <a:solidFill>
                  <a:srgbClr val="FFFFFF"/>
                </a:solidFill>
                <a:effectLst>
                  <a:outerShdw blurRad="38100" dist="38100" dir="2700000" algn="tl">
                    <a:srgbClr val="000000">
                      <a:alpha val="43137"/>
                    </a:srgbClr>
                  </a:outerShdw>
                </a:effectLst>
              </a:rPr>
              <a:t>Challenge</a:t>
            </a:r>
          </a:p>
        </p:txBody>
      </p:sp>
      <p:sp>
        <p:nvSpPr>
          <p:cNvPr id="11" name="AutoShape 6"/>
          <p:cNvSpPr>
            <a:spLocks noChangeArrowheads="1"/>
          </p:cNvSpPr>
          <p:nvPr>
            <p:custDataLst>
              <p:tags r:id="rId2"/>
            </p:custDataLst>
          </p:nvPr>
        </p:nvSpPr>
        <p:spPr bwMode="auto">
          <a:xfrm>
            <a:off x="225254" y="2876550"/>
            <a:ext cx="2034743"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lnSpc>
                <a:spcPct val="90000"/>
              </a:lnSpc>
              <a:defRPr/>
            </a:pPr>
            <a:r>
              <a:rPr lang="en-US" sz="1600" b="1" dirty="0" smtClean="0">
                <a:solidFill>
                  <a:srgbClr val="FFFFFF"/>
                </a:solidFill>
                <a:effectLst>
                  <a:outerShdw blurRad="38100" dist="38100" dir="2700000" algn="tl">
                    <a:srgbClr val="000000">
                      <a:alpha val="43137"/>
                    </a:srgbClr>
                  </a:outerShdw>
                </a:effectLst>
              </a:rPr>
              <a:t>Business Impact</a:t>
            </a:r>
            <a:endParaRPr lang="en-US" sz="1600" b="1" dirty="0">
              <a:solidFill>
                <a:srgbClr val="FFFFFF"/>
              </a:solidFill>
              <a:effectLst>
                <a:outerShdw blurRad="38100" dist="38100" dir="2700000" algn="tl">
                  <a:srgbClr val="000000">
                    <a:alpha val="43137"/>
                  </a:srgbClr>
                </a:outerShdw>
              </a:effectLst>
            </a:endParaRPr>
          </a:p>
        </p:txBody>
      </p:sp>
      <p:sp>
        <p:nvSpPr>
          <p:cNvPr id="4" name="Rounded Rectangle 3"/>
          <p:cNvSpPr/>
          <p:nvPr/>
        </p:nvSpPr>
        <p:spPr>
          <a:xfrm>
            <a:off x="212898" y="1093684"/>
            <a:ext cx="2059455" cy="1714981"/>
          </a:xfrm>
          <a:prstGeom prst="roundRect">
            <a:avLst>
              <a:gd name="adj" fmla="val 3526"/>
            </a:avLst>
          </a:prstGeom>
          <a:solidFill>
            <a:schemeClr val="accent1">
              <a:lumMod val="20000"/>
              <a:lumOff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20650" indent="-120650" defTabSz="814388">
              <a:lnSpc>
                <a:spcPct val="90000"/>
              </a:lnSpc>
              <a:spcAft>
                <a:spcPts val="200"/>
              </a:spcAft>
              <a:buFont typeface="Arial" pitchFamily="34" charset="0"/>
              <a:buChar char="•"/>
              <a:defRPr/>
            </a:pPr>
            <a:r>
              <a:rPr lang="en-US" sz="1400" dirty="0" smtClean="0">
                <a:solidFill>
                  <a:srgbClr val="000000"/>
                </a:solidFill>
              </a:rPr>
              <a:t>Colleagues need to reach fellow experts instantly from anywhere</a:t>
            </a:r>
          </a:p>
          <a:p>
            <a:pPr marL="120650" indent="-120650" defTabSz="814388">
              <a:lnSpc>
                <a:spcPct val="90000"/>
              </a:lnSpc>
              <a:spcAft>
                <a:spcPts val="200"/>
              </a:spcAft>
              <a:buFont typeface="Arial" pitchFamily="34" charset="0"/>
              <a:buChar char="•"/>
              <a:defRPr/>
            </a:pPr>
            <a:r>
              <a:rPr lang="en-US" sz="1400" dirty="0" smtClean="0">
                <a:solidFill>
                  <a:srgbClr val="000000"/>
                </a:solidFill>
              </a:rPr>
              <a:t>Reuse existing Fusion apps &amp; BYOD endpoints</a:t>
            </a:r>
            <a:endParaRPr lang="en-US" sz="1400" dirty="0">
              <a:solidFill>
                <a:srgbClr val="000000"/>
              </a:solidFill>
            </a:endParaRPr>
          </a:p>
        </p:txBody>
      </p:sp>
      <p:sp>
        <p:nvSpPr>
          <p:cNvPr id="21" name="Rounded Rectangle 20"/>
          <p:cNvSpPr/>
          <p:nvPr/>
        </p:nvSpPr>
        <p:spPr>
          <a:xfrm>
            <a:off x="212898" y="3225591"/>
            <a:ext cx="2059455" cy="1536909"/>
          </a:xfrm>
          <a:prstGeom prst="roundRect">
            <a:avLst>
              <a:gd name="adj" fmla="val 2244"/>
            </a:avLst>
          </a:prstGeom>
          <a:solidFill>
            <a:schemeClr val="accent1">
              <a:lumMod val="20000"/>
              <a:lumOff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7432" rIns="27432" rtlCol="0" anchor="t" anchorCtr="0"/>
          <a:lstStyle/>
          <a:p>
            <a:pPr marL="120650" indent="-120650" defTabSz="814388">
              <a:lnSpc>
                <a:spcPct val="90000"/>
              </a:lnSpc>
              <a:spcAft>
                <a:spcPts val="200"/>
              </a:spcAft>
              <a:buFont typeface="Arial" pitchFamily="34" charset="0"/>
              <a:buChar char="•"/>
              <a:defRPr/>
            </a:pPr>
            <a:r>
              <a:rPr lang="en-US" sz="1400" dirty="0" smtClean="0">
                <a:solidFill>
                  <a:srgbClr val="000000"/>
                </a:solidFill>
              </a:rPr>
              <a:t>Real-time inter-expert collaboration</a:t>
            </a:r>
          </a:p>
          <a:p>
            <a:pPr marL="120650" indent="-120650" defTabSz="814388">
              <a:lnSpc>
                <a:spcPct val="90000"/>
              </a:lnSpc>
              <a:spcAft>
                <a:spcPts val="200"/>
              </a:spcAft>
              <a:buFont typeface="Arial" pitchFamily="34" charset="0"/>
              <a:buChar char="•"/>
              <a:defRPr/>
            </a:pPr>
            <a:r>
              <a:rPr lang="en-US" sz="1400" dirty="0" smtClean="0">
                <a:solidFill>
                  <a:srgbClr val="000000"/>
                </a:solidFill>
              </a:rPr>
              <a:t>Improved customer service</a:t>
            </a:r>
            <a:endParaRPr lang="en-US" sz="1400" dirty="0">
              <a:solidFill>
                <a:srgbClr val="000000"/>
              </a:solidFill>
            </a:endParaRPr>
          </a:p>
          <a:p>
            <a:pPr marL="120650" indent="-120650" defTabSz="814388">
              <a:lnSpc>
                <a:spcPct val="90000"/>
              </a:lnSpc>
              <a:spcAft>
                <a:spcPts val="200"/>
              </a:spcAft>
              <a:buFont typeface="Arial" pitchFamily="34" charset="0"/>
              <a:buChar char="•"/>
              <a:defRPr/>
            </a:pPr>
            <a:r>
              <a:rPr lang="en-US" sz="1400" dirty="0" smtClean="0">
                <a:solidFill>
                  <a:srgbClr val="000000"/>
                </a:solidFill>
              </a:rPr>
              <a:t>Higher employee satisfaction &amp; improved efficiency</a:t>
            </a:r>
            <a:endParaRPr lang="en-US" sz="1400" dirty="0">
              <a:solidFill>
                <a:srgbClr val="000000"/>
              </a:solidFill>
            </a:endParaRPr>
          </a:p>
        </p:txBody>
      </p:sp>
      <p:sp>
        <p:nvSpPr>
          <p:cNvPr id="22" name="AutoShape 6"/>
          <p:cNvSpPr>
            <a:spLocks noChangeArrowheads="1"/>
          </p:cNvSpPr>
          <p:nvPr>
            <p:custDataLst>
              <p:tags r:id="rId3"/>
            </p:custDataLst>
          </p:nvPr>
        </p:nvSpPr>
        <p:spPr bwMode="auto">
          <a:xfrm>
            <a:off x="2412397" y="742950"/>
            <a:ext cx="2034743"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lnSpc>
                <a:spcPct val="80000"/>
              </a:lnSpc>
              <a:defRPr/>
            </a:pPr>
            <a:r>
              <a:rPr lang="en-US" sz="1600" b="1" dirty="0">
                <a:solidFill>
                  <a:srgbClr val="FFFFFF"/>
                </a:solidFill>
                <a:effectLst>
                  <a:outerShdw blurRad="38100" dist="38100" dir="2700000" algn="tl">
                    <a:srgbClr val="000000">
                      <a:alpha val="43137"/>
                    </a:srgbClr>
                  </a:outerShdw>
                </a:effectLst>
              </a:rPr>
              <a:t>Use Case Scenario</a:t>
            </a:r>
          </a:p>
        </p:txBody>
      </p:sp>
      <p:pic>
        <p:nvPicPr>
          <p:cNvPr id="6146" name="Picture 2" descr="C:\Users\AMacGowen\AppData\Local\Microsoft\Windows\Temporary Internet Files\Content.Outlook\IB3R1B6Q\live_assist_button.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61349" y="3657600"/>
            <a:ext cx="905494" cy="10388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phone_car_crash.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53184" y="1702853"/>
            <a:ext cx="1091430" cy="1098359"/>
          </a:xfrm>
          <a:prstGeom prst="rect">
            <a:avLst/>
          </a:prstGeom>
        </p:spPr>
      </p:pic>
      <p:pic>
        <p:nvPicPr>
          <p:cNvPr id="27" name="Picture 26" descr="insurance_call.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76800" y="1952034"/>
            <a:ext cx="1368553" cy="2810466"/>
          </a:xfrm>
          <a:prstGeom prst="rect">
            <a:avLst/>
          </a:prstGeom>
        </p:spPr>
      </p:pic>
      <p:pic>
        <p:nvPicPr>
          <p:cNvPr id="24" name="Picture 23" descr="phone_car_crash.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31386" y="1200150"/>
            <a:ext cx="965421" cy="971550"/>
          </a:xfrm>
          <a:prstGeom prst="rect">
            <a:avLst/>
          </a:prstGeom>
        </p:spPr>
      </p:pic>
      <p:pic>
        <p:nvPicPr>
          <p:cNvPr id="25" name="Picture 24" descr="homedepot_departments.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31005" y="3600450"/>
            <a:ext cx="1135789" cy="1143000"/>
          </a:xfrm>
          <a:prstGeom prst="rect">
            <a:avLst/>
          </a:prstGeom>
        </p:spPr>
      </p:pic>
      <p:sp>
        <p:nvSpPr>
          <p:cNvPr id="26" name="TextBox 25"/>
          <p:cNvSpPr txBox="1"/>
          <p:nvPr/>
        </p:nvSpPr>
        <p:spPr>
          <a:xfrm>
            <a:off x="2425398" y="2171701"/>
            <a:ext cx="1777396" cy="541687"/>
          </a:xfrm>
          <a:prstGeom prst="rect">
            <a:avLst/>
          </a:prstGeom>
          <a:noFill/>
        </p:spPr>
        <p:txBody>
          <a:bodyPr wrap="square" rtlCol="0">
            <a:spAutoFit/>
          </a:bodyPr>
          <a:lstStyle/>
          <a:p>
            <a:pPr algn="ctr">
              <a:lnSpc>
                <a:spcPct val="80000"/>
              </a:lnSpc>
            </a:pPr>
            <a:r>
              <a:rPr lang="en-US" sz="1200" dirty="0" smtClean="0">
                <a:solidFill>
                  <a:srgbClr val="002060"/>
                </a:solidFill>
              </a:rPr>
              <a:t>Employee in Paint </a:t>
            </a:r>
            <a:r>
              <a:rPr lang="en-US" sz="1200" dirty="0" err="1" smtClean="0">
                <a:solidFill>
                  <a:srgbClr val="002060"/>
                </a:solidFill>
              </a:rPr>
              <a:t>Dept</a:t>
            </a:r>
            <a:r>
              <a:rPr lang="en-US" sz="1200" dirty="0" smtClean="0">
                <a:solidFill>
                  <a:srgbClr val="002060"/>
                </a:solidFill>
              </a:rPr>
              <a:t> is asked about lumber by a customer. </a:t>
            </a:r>
          </a:p>
        </p:txBody>
      </p:sp>
      <p:sp>
        <p:nvSpPr>
          <p:cNvPr id="28" name="TextBox 27"/>
          <p:cNvSpPr txBox="1"/>
          <p:nvPr/>
        </p:nvSpPr>
        <p:spPr>
          <a:xfrm>
            <a:off x="4694497" y="1181100"/>
            <a:ext cx="1777396" cy="689420"/>
          </a:xfrm>
          <a:prstGeom prst="rect">
            <a:avLst/>
          </a:prstGeom>
          <a:noFill/>
        </p:spPr>
        <p:txBody>
          <a:bodyPr wrap="square" rtlCol="0">
            <a:spAutoFit/>
          </a:bodyPr>
          <a:lstStyle/>
          <a:p>
            <a:pPr algn="ctr">
              <a:lnSpc>
                <a:spcPct val="80000"/>
              </a:lnSpc>
            </a:pPr>
            <a:r>
              <a:rPr lang="en-US" sz="1200" dirty="0" smtClean="0">
                <a:solidFill>
                  <a:srgbClr val="002060"/>
                </a:solidFill>
              </a:rPr>
              <a:t>Employee has live video chat with expert in Lumber to answer customer’s question. </a:t>
            </a:r>
            <a:endParaRPr lang="en-US" sz="1200" dirty="0">
              <a:solidFill>
                <a:srgbClr val="002060"/>
              </a:solidFill>
            </a:endParaRPr>
          </a:p>
        </p:txBody>
      </p:sp>
      <p:sp>
        <p:nvSpPr>
          <p:cNvPr id="31" name="TextBox 30"/>
          <p:cNvSpPr txBox="1"/>
          <p:nvPr/>
        </p:nvSpPr>
        <p:spPr>
          <a:xfrm>
            <a:off x="6629400" y="2824853"/>
            <a:ext cx="2138998" cy="393954"/>
          </a:xfrm>
          <a:prstGeom prst="rect">
            <a:avLst/>
          </a:prstGeom>
          <a:noFill/>
        </p:spPr>
        <p:txBody>
          <a:bodyPr wrap="square" rtlCol="0">
            <a:spAutoFit/>
          </a:bodyPr>
          <a:lstStyle/>
          <a:p>
            <a:pPr algn="ctr">
              <a:lnSpc>
                <a:spcPct val="80000"/>
              </a:lnSpc>
            </a:pPr>
            <a:r>
              <a:rPr lang="en-US" sz="1200" dirty="0" smtClean="0">
                <a:solidFill>
                  <a:srgbClr val="002060"/>
                </a:solidFill>
              </a:rPr>
              <a:t>Collaboration extends across departments.</a:t>
            </a:r>
            <a:endParaRPr lang="en-US" sz="1200" dirty="0">
              <a:solidFill>
                <a:srgbClr val="002060"/>
              </a:solidFill>
            </a:endParaRPr>
          </a:p>
        </p:txBody>
      </p:sp>
      <p:sp>
        <p:nvSpPr>
          <p:cNvPr id="40" name="TextBox 39"/>
          <p:cNvSpPr txBox="1"/>
          <p:nvPr/>
        </p:nvSpPr>
        <p:spPr>
          <a:xfrm>
            <a:off x="6810201" y="1143000"/>
            <a:ext cx="1777396" cy="689420"/>
          </a:xfrm>
          <a:prstGeom prst="rect">
            <a:avLst/>
          </a:prstGeom>
          <a:noFill/>
        </p:spPr>
        <p:txBody>
          <a:bodyPr wrap="square" rtlCol="0">
            <a:spAutoFit/>
          </a:bodyPr>
          <a:lstStyle/>
          <a:p>
            <a:pPr algn="ctr">
              <a:lnSpc>
                <a:spcPct val="80000"/>
              </a:lnSpc>
            </a:pPr>
            <a:r>
              <a:rPr lang="en-US" sz="1200" dirty="0" smtClean="0">
                <a:solidFill>
                  <a:srgbClr val="002060"/>
                </a:solidFill>
              </a:rPr>
              <a:t>Experts share photos, documents, highlight screen etc. to give customer more details.</a:t>
            </a:r>
            <a:endParaRPr lang="en-US" sz="1200" dirty="0">
              <a:solidFill>
                <a:srgbClr val="002060"/>
              </a:solidFill>
            </a:endParaRPr>
          </a:p>
        </p:txBody>
      </p:sp>
      <p:sp>
        <p:nvSpPr>
          <p:cNvPr id="41" name="Right Arrow 40"/>
          <p:cNvSpPr/>
          <p:nvPr/>
        </p:nvSpPr>
        <p:spPr>
          <a:xfrm rot="5400000">
            <a:off x="3077182" y="2510666"/>
            <a:ext cx="473828" cy="595998"/>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dirty="0" smtClean="0"/>
          </a:p>
        </p:txBody>
      </p:sp>
      <p:sp>
        <p:nvSpPr>
          <p:cNvPr id="42" name="Right Arrow 41"/>
          <p:cNvSpPr/>
          <p:nvPr/>
        </p:nvSpPr>
        <p:spPr>
          <a:xfrm rot="19024245">
            <a:off x="3992280" y="3358378"/>
            <a:ext cx="723560" cy="446999"/>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dirty="0" smtClean="0"/>
          </a:p>
        </p:txBody>
      </p:sp>
      <p:sp>
        <p:nvSpPr>
          <p:cNvPr id="43" name="Right Arrow 42"/>
          <p:cNvSpPr/>
          <p:nvPr/>
        </p:nvSpPr>
        <p:spPr>
          <a:xfrm rot="5400000">
            <a:off x="7532752" y="3117732"/>
            <a:ext cx="332293" cy="595998"/>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dirty="0" smtClean="0"/>
          </a:p>
        </p:txBody>
      </p:sp>
      <p:sp>
        <p:nvSpPr>
          <p:cNvPr id="44" name="TextBox 43"/>
          <p:cNvSpPr txBox="1"/>
          <p:nvPr/>
        </p:nvSpPr>
        <p:spPr>
          <a:xfrm>
            <a:off x="2425398" y="3009900"/>
            <a:ext cx="1777396" cy="689420"/>
          </a:xfrm>
          <a:prstGeom prst="rect">
            <a:avLst/>
          </a:prstGeom>
          <a:noFill/>
        </p:spPr>
        <p:txBody>
          <a:bodyPr wrap="square" rtlCol="0">
            <a:spAutoFit/>
          </a:bodyPr>
          <a:lstStyle/>
          <a:p>
            <a:pPr algn="ctr">
              <a:lnSpc>
                <a:spcPct val="80000"/>
              </a:lnSpc>
            </a:pPr>
            <a:r>
              <a:rPr lang="en-US" sz="1200" dirty="0" smtClean="0">
                <a:solidFill>
                  <a:srgbClr val="002060"/>
                </a:solidFill>
              </a:rPr>
              <a:t>He taps “Live Assist” on smartphone app to connect to expert in Lumber Dept.</a:t>
            </a:r>
            <a:endParaRPr lang="en-US" sz="1200" dirty="0">
              <a:solidFill>
                <a:srgbClr val="002060"/>
              </a:solidFill>
            </a:endParaRPr>
          </a:p>
        </p:txBody>
      </p:sp>
      <p:sp>
        <p:nvSpPr>
          <p:cNvPr id="3" name="Footer Placeholder 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119</a:t>
            </a:fld>
            <a:endParaRPr lang="en-US" dirty="0"/>
          </a:p>
        </p:txBody>
      </p:sp>
    </p:spTree>
    <p:extLst>
      <p:ext uri="{BB962C8B-B14F-4D97-AF65-F5344CB8AC3E}">
        <p14:creationId xmlns:p14="http://schemas.microsoft.com/office/powerpoint/2010/main" val="2286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freevector.com/site_media/preview_images/FreeVector-Modern-Flat-TV.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048000" y="2812018"/>
            <a:ext cx="2743200" cy="1893332"/>
          </a:xfrm>
          <a:prstGeom prst="roundRect">
            <a:avLst>
              <a:gd name="adj" fmla="val 2654"/>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308037" y="137984"/>
            <a:ext cx="7658981" cy="566375"/>
          </a:xfrm>
        </p:spPr>
        <p:txBody>
          <a:bodyPr/>
          <a:lstStyle/>
          <a:p>
            <a:r>
              <a:rPr lang="en-US" dirty="0" smtClean="0"/>
              <a:t>US Justice System &amp; </a:t>
            </a:r>
            <a:r>
              <a:rPr lang="en-US" dirty="0" err="1" smtClean="0"/>
              <a:t>JurisLink</a:t>
            </a:r>
            <a:r>
              <a:rPr lang="en-US" dirty="0" smtClean="0"/>
              <a:t> – Case Study</a:t>
            </a:r>
            <a:endParaRPr lang="en-US" dirty="0"/>
          </a:p>
        </p:txBody>
      </p:sp>
      <p:sp>
        <p:nvSpPr>
          <p:cNvPr id="7" name="Right Arrow 6"/>
          <p:cNvSpPr/>
          <p:nvPr/>
        </p:nvSpPr>
        <p:spPr>
          <a:xfrm>
            <a:off x="1637704" y="1205251"/>
            <a:ext cx="664255" cy="446999"/>
          </a:xfrm>
          <a:prstGeom prst="rightArrow">
            <a:avLst/>
          </a:prstGeom>
          <a:solidFill>
            <a:schemeClr val="accent2">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TextBox 7"/>
          <p:cNvSpPr txBox="1"/>
          <p:nvPr/>
        </p:nvSpPr>
        <p:spPr>
          <a:xfrm>
            <a:off x="34634" y="2114550"/>
            <a:ext cx="2094948" cy="523220"/>
          </a:xfrm>
          <a:prstGeom prst="rect">
            <a:avLst/>
          </a:prstGeom>
          <a:noFill/>
        </p:spPr>
        <p:txBody>
          <a:bodyPr wrap="square" rtlCol="0">
            <a:spAutoFit/>
          </a:bodyPr>
          <a:lstStyle/>
          <a:p>
            <a:pPr algn="ctr"/>
            <a:r>
              <a:rPr lang="en-US" sz="1400" dirty="0" smtClean="0">
                <a:solidFill>
                  <a:schemeClr val="tx2"/>
                </a:solidFill>
              </a:rPr>
              <a:t>Prisoner meets with attorney  via video kiosk</a:t>
            </a:r>
            <a:endParaRPr lang="en-US" sz="1400" dirty="0">
              <a:solidFill>
                <a:schemeClr val="tx2"/>
              </a:solidFill>
            </a:endParaRPr>
          </a:p>
        </p:txBody>
      </p:sp>
      <p:sp>
        <p:nvSpPr>
          <p:cNvPr id="22" name="Rounded Rectangle 21"/>
          <p:cNvSpPr/>
          <p:nvPr/>
        </p:nvSpPr>
        <p:spPr>
          <a:xfrm>
            <a:off x="6256474" y="1161948"/>
            <a:ext cx="2658926" cy="1506600"/>
          </a:xfrm>
          <a:prstGeom prst="roundRect">
            <a:avLst>
              <a:gd name="adj" fmla="val 5581"/>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12713" indent="-112713">
              <a:lnSpc>
                <a:spcPct val="90000"/>
              </a:lnSpc>
              <a:buFont typeface="Arial" panose="020B0604020202020204" pitchFamily="34" charset="0"/>
              <a:buChar char="•"/>
            </a:pPr>
            <a:r>
              <a:rPr lang="en-US" sz="1600" dirty="0" smtClean="0">
                <a:solidFill>
                  <a:srgbClr val="FF0000"/>
                </a:solidFill>
              </a:rPr>
              <a:t>Up to $60K/month savings from travel avoidance for attorneys &amp; parole officers</a:t>
            </a:r>
          </a:p>
          <a:p>
            <a:pPr marL="112713" indent="-112713">
              <a:lnSpc>
                <a:spcPct val="90000"/>
              </a:lnSpc>
              <a:buFont typeface="Arial" panose="020B0604020202020204" pitchFamily="34" charset="0"/>
              <a:buChar char="•"/>
            </a:pPr>
            <a:r>
              <a:rPr lang="en-US" sz="1600" dirty="0" smtClean="0">
                <a:solidFill>
                  <a:srgbClr val="000000"/>
                </a:solidFill>
              </a:rPr>
              <a:t>Increased case efficiency</a:t>
            </a:r>
          </a:p>
          <a:p>
            <a:pPr marL="112713" indent="-112713">
              <a:lnSpc>
                <a:spcPct val="90000"/>
              </a:lnSpc>
              <a:buFont typeface="Arial" panose="020B0604020202020204" pitchFamily="34" charset="0"/>
              <a:buChar char="•"/>
            </a:pPr>
            <a:r>
              <a:rPr lang="en-US" sz="1600" dirty="0" smtClean="0">
                <a:solidFill>
                  <a:srgbClr val="000000"/>
                </a:solidFill>
              </a:rPr>
              <a:t>Improved safety</a:t>
            </a:r>
          </a:p>
          <a:p>
            <a:pPr marL="112713" indent="-112713">
              <a:lnSpc>
                <a:spcPct val="90000"/>
              </a:lnSpc>
              <a:buFont typeface="Arial" panose="020B0604020202020204" pitchFamily="34" charset="0"/>
              <a:buChar char="•"/>
            </a:pPr>
            <a:r>
              <a:rPr lang="en-US" sz="1600" dirty="0" smtClean="0">
                <a:solidFill>
                  <a:srgbClr val="000000"/>
                </a:solidFill>
              </a:rPr>
              <a:t>Reuse existing technology</a:t>
            </a:r>
          </a:p>
        </p:txBody>
      </p:sp>
      <p:sp>
        <p:nvSpPr>
          <p:cNvPr id="23" name="AutoShape 6"/>
          <p:cNvSpPr>
            <a:spLocks noChangeArrowheads="1"/>
          </p:cNvSpPr>
          <p:nvPr>
            <p:custDataLst>
              <p:tags r:id="rId1"/>
            </p:custDataLst>
          </p:nvPr>
        </p:nvSpPr>
        <p:spPr bwMode="auto">
          <a:xfrm>
            <a:off x="6256474" y="805542"/>
            <a:ext cx="2658926"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defRPr/>
            </a:pPr>
            <a:r>
              <a:rPr lang="en-US" sz="1600" b="1" dirty="0" smtClean="0">
                <a:solidFill>
                  <a:srgbClr val="FFFFFF"/>
                </a:solidFill>
                <a:effectLst>
                  <a:outerShdw blurRad="38100" dist="38100" dir="2700000" algn="tl">
                    <a:srgbClr val="000000">
                      <a:alpha val="43137"/>
                    </a:srgbClr>
                  </a:outerShdw>
                </a:effectLst>
              </a:rPr>
              <a:t>Business Impact</a:t>
            </a:r>
            <a:endParaRPr lang="en-US" sz="1600" b="1" dirty="0">
              <a:solidFill>
                <a:srgbClr val="FFFFFF"/>
              </a:solidFill>
              <a:effectLst>
                <a:outerShdw blurRad="38100" dist="38100" dir="2700000" algn="tl">
                  <a:srgbClr val="000000">
                    <a:alpha val="43137"/>
                  </a:srgbClr>
                </a:outerShdw>
              </a:effectLst>
            </a:endParaRPr>
          </a:p>
        </p:txBody>
      </p:sp>
      <p:sp>
        <p:nvSpPr>
          <p:cNvPr id="24" name="TextBox 23"/>
          <p:cNvSpPr txBox="1"/>
          <p:nvPr/>
        </p:nvSpPr>
        <p:spPr>
          <a:xfrm>
            <a:off x="164673" y="3028624"/>
            <a:ext cx="2006474" cy="307777"/>
          </a:xfrm>
          <a:prstGeom prst="rect">
            <a:avLst/>
          </a:prstGeom>
          <a:noFill/>
        </p:spPr>
        <p:txBody>
          <a:bodyPr wrap="square" rtlCol="0">
            <a:spAutoFit/>
          </a:bodyPr>
          <a:lstStyle/>
          <a:p>
            <a:pPr algn="ctr"/>
            <a:r>
              <a:rPr lang="en-US" sz="1400" dirty="0" smtClean="0">
                <a:solidFill>
                  <a:schemeClr val="tx2"/>
                </a:solidFill>
              </a:rPr>
              <a:t>Video chat with attorney</a:t>
            </a:r>
            <a:endParaRPr lang="en-US" sz="1400" dirty="0">
              <a:solidFill>
                <a:schemeClr val="tx2"/>
              </a:solidFill>
            </a:endParaRPr>
          </a:p>
        </p:txBody>
      </p:sp>
      <p:cxnSp>
        <p:nvCxnSpPr>
          <p:cNvPr id="25" name="Straight Arrow Connector 24"/>
          <p:cNvCxnSpPr/>
          <p:nvPr/>
        </p:nvCxnSpPr>
        <p:spPr>
          <a:xfrm flipV="1">
            <a:off x="2305754" y="3196581"/>
            <a:ext cx="381000" cy="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64673" y="3554574"/>
            <a:ext cx="2006474" cy="523220"/>
          </a:xfrm>
          <a:prstGeom prst="rect">
            <a:avLst/>
          </a:prstGeom>
          <a:noFill/>
        </p:spPr>
        <p:txBody>
          <a:bodyPr wrap="square" rtlCol="0">
            <a:spAutoFit/>
          </a:bodyPr>
          <a:lstStyle/>
          <a:p>
            <a:pPr algn="ctr"/>
            <a:r>
              <a:rPr lang="en-US" sz="1400" dirty="0" smtClean="0">
                <a:solidFill>
                  <a:schemeClr val="tx2"/>
                </a:solidFill>
              </a:rPr>
              <a:t>Attorney can draw on screen</a:t>
            </a:r>
            <a:endParaRPr lang="en-US" sz="1400" dirty="0">
              <a:solidFill>
                <a:schemeClr val="tx2"/>
              </a:solidFill>
            </a:endParaRPr>
          </a:p>
        </p:txBody>
      </p:sp>
      <p:cxnSp>
        <p:nvCxnSpPr>
          <p:cNvPr id="27" name="Straight Arrow Connector 26"/>
          <p:cNvCxnSpPr/>
          <p:nvPr/>
        </p:nvCxnSpPr>
        <p:spPr>
          <a:xfrm flipV="1">
            <a:off x="2305754" y="3816184"/>
            <a:ext cx="381000" cy="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64673" y="4217089"/>
            <a:ext cx="2006474" cy="523220"/>
          </a:xfrm>
          <a:prstGeom prst="rect">
            <a:avLst/>
          </a:prstGeom>
          <a:noFill/>
        </p:spPr>
        <p:txBody>
          <a:bodyPr wrap="square" rtlCol="0">
            <a:spAutoFit/>
          </a:bodyPr>
          <a:lstStyle/>
          <a:p>
            <a:pPr algn="ctr"/>
            <a:r>
              <a:rPr lang="en-US" sz="1400" dirty="0" smtClean="0">
                <a:solidFill>
                  <a:schemeClr val="tx2"/>
                </a:solidFill>
              </a:rPr>
              <a:t>Attorney can co-browse, push documents &amp; links</a:t>
            </a:r>
            <a:endParaRPr lang="en-US" sz="1400" dirty="0">
              <a:solidFill>
                <a:schemeClr val="tx2"/>
              </a:solidFill>
            </a:endParaRPr>
          </a:p>
        </p:txBody>
      </p:sp>
      <p:sp>
        <p:nvSpPr>
          <p:cNvPr id="30" name="TextBox 29"/>
          <p:cNvSpPr txBox="1"/>
          <p:nvPr/>
        </p:nvSpPr>
        <p:spPr>
          <a:xfrm>
            <a:off x="6204856" y="3179268"/>
            <a:ext cx="2710544" cy="1200329"/>
          </a:xfrm>
          <a:prstGeom prst="rect">
            <a:avLst/>
          </a:prstGeom>
          <a:solidFill>
            <a:srgbClr val="FFFF00"/>
          </a:solidFill>
        </p:spPr>
        <p:txBody>
          <a:bodyPr wrap="square" rtlCol="0">
            <a:spAutoFit/>
          </a:bodyPr>
          <a:lstStyle/>
          <a:p>
            <a:pPr algn="ctr"/>
            <a:r>
              <a:rPr lang="en-US" b="1" dirty="0" smtClean="0">
                <a:solidFill>
                  <a:schemeClr val="tx2"/>
                </a:solidFill>
              </a:rPr>
              <a:t>Attorneys don’t need to download an app or client – simply click to collaborate!</a:t>
            </a:r>
            <a:endParaRPr lang="en-US" b="1" dirty="0">
              <a:solidFill>
                <a:schemeClr val="tx2"/>
              </a:solidFill>
            </a:endParaRPr>
          </a:p>
        </p:txBody>
      </p:sp>
      <p:pic>
        <p:nvPicPr>
          <p:cNvPr id="32" name="Picture 31" descr="live_assist_button_blue.png"/>
          <p:cNvPicPr>
            <a:picLocks/>
          </p:cNvPicPr>
          <p:nvPr/>
        </p:nvPicPr>
        <p:blipFill>
          <a:blip r:embed="rId5" cstate="email">
            <a:extLst>
              <a:ext uri="{28A0092B-C50C-407E-A947-70E740481C1C}">
                <a14:useLocalDpi xmlns:a14="http://schemas.microsoft.com/office/drawing/2010/main"/>
              </a:ext>
            </a:extLst>
          </a:blip>
          <a:stretch>
            <a:fillRect/>
          </a:stretch>
        </p:blipFill>
        <p:spPr>
          <a:xfrm>
            <a:off x="5411455" y="3179268"/>
            <a:ext cx="164592" cy="164592"/>
          </a:xfrm>
          <a:prstGeom prst="rect">
            <a:avLst/>
          </a:prstGeom>
        </p:spPr>
      </p:pic>
      <p:pic>
        <p:nvPicPr>
          <p:cNvPr id="38" name="Picture 37" descr="kiosk.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06263" y="819150"/>
            <a:ext cx="795020" cy="1445491"/>
          </a:xfrm>
          <a:prstGeom prst="rect">
            <a:avLst/>
          </a:prstGeom>
        </p:spPr>
      </p:pic>
      <p:sp>
        <p:nvSpPr>
          <p:cNvPr id="9" name="AutoShape 20"/>
          <p:cNvSpPr>
            <a:spLocks noChangeAspect="1" noChangeArrowheads="1"/>
          </p:cNvSpPr>
          <p:nvPr/>
        </p:nvSpPr>
        <p:spPr bwMode="auto">
          <a:xfrm rot="16562753">
            <a:off x="2867064" y="1123449"/>
            <a:ext cx="420583" cy="399713"/>
          </a:xfrm>
          <a:prstGeom prst="triangle">
            <a:avLst>
              <a:gd name="adj" fmla="val 50000"/>
            </a:avLst>
          </a:prstGeom>
          <a:solidFill>
            <a:schemeClr val="accent2">
              <a:alpha val="58000"/>
            </a:schemeClr>
          </a:solidFill>
          <a:ln w="9525">
            <a:noFill/>
            <a:miter lim="800000"/>
            <a:headEnd/>
            <a:tailEnd/>
          </a:ln>
        </p:spPr>
        <p:txBody>
          <a:bodyPr wrap="none" anchor="ctr">
            <a:prstTxWarp prst="textNoShape">
              <a:avLst/>
            </a:prstTxWarp>
          </a:bodyPr>
          <a:lstStyle/>
          <a:p>
            <a:endParaRPr lang="en-US" dirty="0">
              <a:solidFill>
                <a:srgbClr val="0096D6"/>
              </a:solidFill>
            </a:endParaRPr>
          </a:p>
        </p:txBody>
      </p:sp>
      <p:pic>
        <p:nvPicPr>
          <p:cNvPr id="5" name="Picture 2" descr="http://www.magicfancydress.co.uk/components/com_redshop/assets/images/product/1392052670_29535.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93104" y="849078"/>
            <a:ext cx="1244600" cy="1180188"/>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Arrow Connector 36"/>
          <p:cNvCxnSpPr/>
          <p:nvPr/>
        </p:nvCxnSpPr>
        <p:spPr>
          <a:xfrm flipV="1">
            <a:off x="2305754" y="4478698"/>
            <a:ext cx="381000" cy="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3136392" y="2902811"/>
            <a:ext cx="2564534" cy="1711746"/>
            <a:chOff x="3136392" y="2902811"/>
            <a:chExt cx="2564534" cy="1711746"/>
          </a:xfrm>
        </p:grpSpPr>
        <p:grpSp>
          <p:nvGrpSpPr>
            <p:cNvPr id="6" name="Group 5"/>
            <p:cNvGrpSpPr/>
            <p:nvPr/>
          </p:nvGrpSpPr>
          <p:grpSpPr>
            <a:xfrm>
              <a:off x="3138274" y="2902811"/>
              <a:ext cx="2562652" cy="1711746"/>
              <a:chOff x="3138274" y="2902811"/>
              <a:chExt cx="2562652" cy="1711746"/>
            </a:xfrm>
          </p:grpSpPr>
          <p:pic>
            <p:nvPicPr>
              <p:cNvPr id="36" name="Picture 3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138274" y="2902811"/>
                <a:ext cx="2562652" cy="1711746"/>
              </a:xfrm>
              <a:prstGeom prst="rect">
                <a:avLst/>
              </a:prstGeom>
            </p:spPr>
          </p:pic>
          <p:pic>
            <p:nvPicPr>
              <p:cNvPr id="39" name="Picture 2" descr="http://www.magicfancydress.co.uk/components/com_redshop/assets/images/product/1392052670_29535.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3144672" y="4061130"/>
                <a:ext cx="433601" cy="55342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3136392" y="2902811"/>
              <a:ext cx="664687" cy="17117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3397106" y="2483882"/>
            <a:ext cx="1806524" cy="369332"/>
          </a:xfrm>
          <a:prstGeom prst="rect">
            <a:avLst/>
          </a:prstGeom>
          <a:noFill/>
        </p:spPr>
        <p:txBody>
          <a:bodyPr wrap="square" rtlCol="0">
            <a:spAutoFit/>
          </a:bodyPr>
          <a:lstStyle/>
          <a:p>
            <a:pPr algn="ctr"/>
            <a:r>
              <a:rPr lang="en-US" b="1" dirty="0" smtClean="0">
                <a:solidFill>
                  <a:srgbClr val="000000"/>
                </a:solidFill>
              </a:rPr>
              <a:t>Kiosk</a:t>
            </a:r>
            <a:endParaRPr lang="en-US" b="1" dirty="0">
              <a:solidFill>
                <a:srgbClr val="000000"/>
              </a:solidFill>
            </a:endParaRPr>
          </a:p>
        </p:txBody>
      </p:sp>
      <p:sp>
        <p:nvSpPr>
          <p:cNvPr id="33" name="Right Arrow 32"/>
          <p:cNvSpPr/>
          <p:nvPr/>
        </p:nvSpPr>
        <p:spPr>
          <a:xfrm rot="14176514">
            <a:off x="2877871" y="2188195"/>
            <a:ext cx="664255" cy="446999"/>
          </a:xfrm>
          <a:prstGeom prst="rightArrow">
            <a:avLst/>
          </a:prstGeom>
          <a:solidFill>
            <a:schemeClr val="accent2">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1" name="Right Arrow 40"/>
          <p:cNvSpPr/>
          <p:nvPr/>
        </p:nvSpPr>
        <p:spPr>
          <a:xfrm>
            <a:off x="4006567" y="1170237"/>
            <a:ext cx="553807" cy="446999"/>
          </a:xfrm>
          <a:prstGeom prst="rightArrow">
            <a:avLst/>
          </a:prstGeom>
          <a:solidFill>
            <a:schemeClr val="accent2">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0" name="Group 9"/>
          <p:cNvGrpSpPr>
            <a:grpSpLocks noChangeAspect="1"/>
          </p:cNvGrpSpPr>
          <p:nvPr/>
        </p:nvGrpSpPr>
        <p:grpSpPr>
          <a:xfrm>
            <a:off x="3096668" y="983794"/>
            <a:ext cx="773011" cy="779836"/>
            <a:chOff x="7470614" y="2120602"/>
            <a:chExt cx="1144874" cy="1256613"/>
          </a:xfrm>
        </p:grpSpPr>
        <p:sp>
          <p:nvSpPr>
            <p:cNvPr id="11" name="Oval 10"/>
            <p:cNvSpPr>
              <a:spLocks noChangeAspect="1"/>
            </p:cNvSpPr>
            <p:nvPr/>
          </p:nvSpPr>
          <p:spPr>
            <a:xfrm>
              <a:off x="7470614" y="2120602"/>
              <a:ext cx="1144874" cy="1256613"/>
            </a:xfrm>
            <a:prstGeom prst="ellipse">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descr="live_assist_button_blue.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548688" y="2262486"/>
              <a:ext cx="965200" cy="965200"/>
            </a:xfrm>
            <a:prstGeom prst="rect">
              <a:avLst/>
            </a:prstGeom>
          </p:spPr>
        </p:pic>
      </p:grpSp>
      <p:pic>
        <p:nvPicPr>
          <p:cNvPr id="14"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633717" y="790706"/>
            <a:ext cx="1139825" cy="133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303184" y="3077998"/>
            <a:ext cx="825306" cy="721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Footer Placeholder 1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16" name="Slide Number Placeholder 15"/>
          <p:cNvSpPr>
            <a:spLocks noGrp="1"/>
          </p:cNvSpPr>
          <p:nvPr>
            <p:ph type="sldNum" sz="quarter" idx="12"/>
          </p:nvPr>
        </p:nvSpPr>
        <p:spPr/>
        <p:txBody>
          <a:bodyPr/>
          <a:lstStyle/>
          <a:p>
            <a:fld id="{0431C951-9D62-474D-B35D-66AB940D3B2F}" type="slidenum">
              <a:rPr lang="en-US" smtClean="0"/>
              <a:pPr/>
              <a:t>12</a:t>
            </a:fld>
            <a:endParaRPr lang="en-US" dirty="0"/>
          </a:p>
        </p:txBody>
      </p:sp>
    </p:spTree>
    <p:extLst>
      <p:ext uri="{BB962C8B-B14F-4D97-AF65-F5344CB8AC3E}">
        <p14:creationId xmlns:p14="http://schemas.microsoft.com/office/powerpoint/2010/main" val="352923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Notched Right Arrow 41"/>
          <p:cNvSpPr/>
          <p:nvPr/>
        </p:nvSpPr>
        <p:spPr>
          <a:xfrm>
            <a:off x="1851423" y="2382442"/>
            <a:ext cx="4396978" cy="363140"/>
          </a:xfrm>
          <a:prstGeom prst="notched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dirty="0"/>
          </a:p>
        </p:txBody>
      </p:sp>
      <p:sp>
        <p:nvSpPr>
          <p:cNvPr id="153603" name="TextBox 19"/>
          <p:cNvSpPr txBox="1">
            <a:spLocks noChangeArrowheads="1"/>
          </p:cNvSpPr>
          <p:nvPr/>
        </p:nvSpPr>
        <p:spPr bwMode="auto">
          <a:xfrm>
            <a:off x="1328738" y="442913"/>
            <a:ext cx="434695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500" i="1" dirty="0">
                <a:solidFill>
                  <a:srgbClr val="C00000"/>
                </a:solidFill>
                <a:latin typeface="Calibri" panose="020F0502020204030204" pitchFamily="34" charset="0"/>
              </a:rPr>
              <a:t>Extend video &amp; UC into every channel and application</a:t>
            </a:r>
          </a:p>
        </p:txBody>
      </p:sp>
      <p:sp>
        <p:nvSpPr>
          <p:cNvPr id="153604" name="TextBox 35"/>
          <p:cNvSpPr txBox="1">
            <a:spLocks noChangeArrowheads="1"/>
          </p:cNvSpPr>
          <p:nvPr/>
        </p:nvSpPr>
        <p:spPr bwMode="auto">
          <a:xfrm>
            <a:off x="3094435" y="4443413"/>
            <a:ext cx="15394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500" dirty="0">
                <a:solidFill>
                  <a:srgbClr val="494949"/>
                </a:solidFill>
                <a:latin typeface="Calibri" panose="020F0502020204030204" pitchFamily="34" charset="0"/>
              </a:rPr>
              <a:t>IPad Browser</a:t>
            </a:r>
          </a:p>
        </p:txBody>
      </p:sp>
      <p:sp>
        <p:nvSpPr>
          <p:cNvPr id="153605" name="TextBox 37"/>
          <p:cNvSpPr txBox="1">
            <a:spLocks noChangeArrowheads="1"/>
          </p:cNvSpPr>
          <p:nvPr/>
        </p:nvSpPr>
        <p:spPr bwMode="auto">
          <a:xfrm>
            <a:off x="1554956" y="2188369"/>
            <a:ext cx="122180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500" dirty="0">
                <a:solidFill>
                  <a:srgbClr val="494949"/>
                </a:solidFill>
                <a:latin typeface="Calibri" panose="020F0502020204030204" pitchFamily="34" charset="0"/>
              </a:rPr>
              <a:t>Cabela's Club</a:t>
            </a:r>
          </a:p>
        </p:txBody>
      </p:sp>
      <p:sp>
        <p:nvSpPr>
          <p:cNvPr id="153606" name="TextBox 30"/>
          <p:cNvSpPr txBox="1">
            <a:spLocks noChangeArrowheads="1"/>
          </p:cNvSpPr>
          <p:nvPr/>
        </p:nvSpPr>
        <p:spPr bwMode="auto">
          <a:xfrm>
            <a:off x="6607969" y="692663"/>
            <a:ext cx="1259681"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350" dirty="0">
                <a:solidFill>
                  <a:srgbClr val="494949"/>
                </a:solidFill>
                <a:latin typeface="Calibri" panose="020F0502020204030204" pitchFamily="34" charset="0"/>
              </a:rPr>
              <a:t>Club Cabela’s </a:t>
            </a:r>
          </a:p>
          <a:p>
            <a:pPr eaLnBrk="1" hangingPunct="1"/>
            <a:endParaRPr lang="en-US" altLang="en-US" sz="1500" dirty="0">
              <a:solidFill>
                <a:schemeClr val="bg1"/>
              </a:solidFill>
              <a:latin typeface="Calibri" panose="020F0502020204030204" pitchFamily="34" charset="0"/>
            </a:endParaRPr>
          </a:p>
        </p:txBody>
      </p:sp>
      <p:sp>
        <p:nvSpPr>
          <p:cNvPr id="153607" name="TextBox 34"/>
          <p:cNvSpPr txBox="1">
            <a:spLocks noChangeArrowheads="1"/>
          </p:cNvSpPr>
          <p:nvPr/>
        </p:nvSpPr>
        <p:spPr bwMode="auto">
          <a:xfrm>
            <a:off x="8158417" y="1927364"/>
            <a:ext cx="9620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500" dirty="0">
                <a:solidFill>
                  <a:srgbClr val="C00000"/>
                </a:solidFill>
                <a:latin typeface="Calibri" panose="020F0502020204030204" pitchFamily="34" charset="0"/>
              </a:rPr>
              <a:t>Remote Experts</a:t>
            </a:r>
          </a:p>
          <a:p>
            <a:pPr eaLnBrk="1" hangingPunct="1"/>
            <a:r>
              <a:rPr lang="en-US" altLang="en-US" sz="1500" dirty="0">
                <a:solidFill>
                  <a:srgbClr val="C00000"/>
                </a:solidFill>
                <a:latin typeface="Calibri" panose="020F0502020204030204" pitchFamily="34" charset="0"/>
              </a:rPr>
              <a:t> </a:t>
            </a:r>
          </a:p>
        </p:txBody>
      </p:sp>
      <p:sp>
        <p:nvSpPr>
          <p:cNvPr id="153608" name="Title 1"/>
          <p:cNvSpPr>
            <a:spLocks noGrp="1"/>
          </p:cNvSpPr>
          <p:nvPr>
            <p:ph type="title"/>
          </p:nvPr>
        </p:nvSpPr>
        <p:spPr/>
        <p:txBody>
          <a:bodyPr/>
          <a:lstStyle/>
          <a:p>
            <a:r>
              <a:rPr lang="en-US" altLang="en-US" sz="2800" dirty="0"/>
              <a:t>Omnichannel Vision</a:t>
            </a:r>
          </a:p>
        </p:txBody>
      </p:sp>
      <p:sp>
        <p:nvSpPr>
          <p:cNvPr id="153609" name="TextBox 11"/>
          <p:cNvSpPr txBox="1">
            <a:spLocks noChangeArrowheads="1"/>
          </p:cNvSpPr>
          <p:nvPr/>
        </p:nvSpPr>
        <p:spPr bwMode="auto">
          <a:xfrm>
            <a:off x="1323975" y="4474369"/>
            <a:ext cx="120898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350" dirty="0" smtClean="0">
                <a:solidFill>
                  <a:srgbClr val="494949"/>
                </a:solidFill>
                <a:latin typeface="Calibri" panose="020F0502020204030204" pitchFamily="34" charset="0"/>
              </a:rPr>
              <a:t>Fusion </a:t>
            </a:r>
            <a:r>
              <a:rPr lang="en-US" altLang="en-US" sz="1350" dirty="0">
                <a:solidFill>
                  <a:srgbClr val="494949"/>
                </a:solidFill>
                <a:latin typeface="Calibri" panose="020F0502020204030204" pitchFamily="34" charset="0"/>
              </a:rPr>
              <a:t>Phone </a:t>
            </a:r>
          </a:p>
        </p:txBody>
      </p:sp>
      <p:sp>
        <p:nvSpPr>
          <p:cNvPr id="153610" name="TextBox 25"/>
          <p:cNvSpPr txBox="1">
            <a:spLocks noChangeArrowheads="1"/>
          </p:cNvSpPr>
          <p:nvPr/>
        </p:nvSpPr>
        <p:spPr bwMode="auto">
          <a:xfrm>
            <a:off x="4954191" y="4404123"/>
            <a:ext cx="15394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500" dirty="0">
                <a:solidFill>
                  <a:srgbClr val="494949"/>
                </a:solidFill>
                <a:latin typeface="Calibri" panose="020F0502020204030204" pitchFamily="34" charset="0"/>
              </a:rPr>
              <a:t>In store Kiosk </a:t>
            </a:r>
          </a:p>
        </p:txBody>
      </p:sp>
      <p:sp>
        <p:nvSpPr>
          <p:cNvPr id="153611" name="TextBox 14"/>
          <p:cNvSpPr txBox="1">
            <a:spLocks noChangeArrowheads="1"/>
          </p:cNvSpPr>
          <p:nvPr/>
        </p:nvSpPr>
        <p:spPr bwMode="auto">
          <a:xfrm>
            <a:off x="6690122" y="3824287"/>
            <a:ext cx="12418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350" dirty="0">
                <a:solidFill>
                  <a:srgbClr val="494949"/>
                </a:solidFill>
                <a:latin typeface="Calibri" panose="020F0502020204030204" pitchFamily="34" charset="0"/>
              </a:rPr>
              <a:t>Fishing </a:t>
            </a:r>
          </a:p>
        </p:txBody>
      </p:sp>
      <p:sp>
        <p:nvSpPr>
          <p:cNvPr id="153612" name="TextBox 31"/>
          <p:cNvSpPr txBox="1">
            <a:spLocks noChangeArrowheads="1"/>
          </p:cNvSpPr>
          <p:nvPr/>
        </p:nvSpPr>
        <p:spPr bwMode="auto">
          <a:xfrm>
            <a:off x="6573441" y="2737247"/>
            <a:ext cx="151447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350" dirty="0">
                <a:solidFill>
                  <a:srgbClr val="494949"/>
                </a:solidFill>
                <a:latin typeface="Calibri" panose="020F0502020204030204" pitchFamily="34" charset="0"/>
              </a:rPr>
              <a:t>Gun Specialist   </a:t>
            </a:r>
          </a:p>
        </p:txBody>
      </p:sp>
      <p:sp>
        <p:nvSpPr>
          <p:cNvPr id="153613" name="TextBox 33"/>
          <p:cNvSpPr txBox="1">
            <a:spLocks noChangeArrowheads="1"/>
          </p:cNvSpPr>
          <p:nvPr/>
        </p:nvSpPr>
        <p:spPr bwMode="auto">
          <a:xfrm>
            <a:off x="4244579" y="2115741"/>
            <a:ext cx="161210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500" dirty="0">
                <a:solidFill>
                  <a:srgbClr val="494949"/>
                </a:solidFill>
                <a:latin typeface="Calibri" panose="020F0502020204030204" pitchFamily="34" charset="0"/>
              </a:rPr>
              <a:t>Trophy Properties </a:t>
            </a:r>
          </a:p>
        </p:txBody>
      </p:sp>
      <p:cxnSp>
        <p:nvCxnSpPr>
          <p:cNvPr id="59" name="Straight Connector 58"/>
          <p:cNvCxnSpPr/>
          <p:nvPr/>
        </p:nvCxnSpPr>
        <p:spPr>
          <a:xfrm>
            <a:off x="6457950" y="1397794"/>
            <a:ext cx="72629" cy="3345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6457951" y="1397794"/>
            <a:ext cx="2321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flipV="1">
            <a:off x="6493669" y="3412331"/>
            <a:ext cx="2905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6521054" y="4735116"/>
            <a:ext cx="304800" cy="8334"/>
          </a:xfrm>
          <a:prstGeom prst="line">
            <a:avLst/>
          </a:prstGeom>
        </p:spPr>
        <p:style>
          <a:lnRef idx="1">
            <a:schemeClr val="accent1"/>
          </a:lnRef>
          <a:fillRef idx="0">
            <a:schemeClr val="accent1"/>
          </a:fillRef>
          <a:effectRef idx="0">
            <a:schemeClr val="accent1"/>
          </a:effectRef>
          <a:fontRef idx="minor">
            <a:schemeClr val="tx1"/>
          </a:fontRef>
        </p:style>
      </p:cxnSp>
      <p:sp>
        <p:nvSpPr>
          <p:cNvPr id="153618" name="Rectangle 18"/>
          <p:cNvSpPr>
            <a:spLocks noChangeArrowheads="1"/>
          </p:cNvSpPr>
          <p:nvPr/>
        </p:nvSpPr>
        <p:spPr bwMode="auto">
          <a:xfrm>
            <a:off x="3082528" y="2416969"/>
            <a:ext cx="302668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350" dirty="0">
                <a:solidFill>
                  <a:schemeClr val="bg1"/>
                </a:solidFill>
                <a:latin typeface="Calibri" panose="020F0502020204030204" pitchFamily="34" charset="0"/>
              </a:rPr>
              <a:t>Secure </a:t>
            </a:r>
            <a:r>
              <a:rPr lang="en-US" altLang="en-US" sz="1350" dirty="0" smtClean="0">
                <a:solidFill>
                  <a:schemeClr val="bg1"/>
                </a:solidFill>
                <a:latin typeface="Calibri" panose="020F0502020204030204" pitchFamily="34" charset="0"/>
              </a:rPr>
              <a:t>On-Ramp </a:t>
            </a:r>
            <a:r>
              <a:rPr lang="en-US" altLang="en-US" sz="1350" dirty="0">
                <a:solidFill>
                  <a:schemeClr val="bg1"/>
                </a:solidFill>
                <a:latin typeface="Calibri" panose="020F0502020204030204" pitchFamily="34" charset="0"/>
              </a:rPr>
              <a:t>for Experts</a:t>
            </a:r>
          </a:p>
        </p:txBody>
      </p:sp>
      <p:sp>
        <p:nvSpPr>
          <p:cNvPr id="153619" name="AutoShape 2" descr="data:image/jpeg;base64,/9j/4AAQSkZJRgABAQAAAQABAAD/2wCEAAkGBhQSERQUExQWFRUUFRYYGBUWGBgVFRYUFhUVFBcUFBQXHCYeFxojGRQVHy8gIycpLCwsFx4xNTAqNSYrLCkBCQoKDgwOGg8PGiwkHCQqKSksKSksKSwsKSwsLCkpLCwsLCwpLCwpLCwpLCwpLCksKSwpKSksLCksLCksLCwsKf/AABEIALoBDwMBIgACEQEDEQH/xAAcAAADAAMBAQEAAAAAAAAAAAAEBQYCAwcBAAj/xABAEAABAwIEAwUFBgQFBAMAAAABAgMRACEEBRIxBkFREyJhcYEykaGxwQcUI0JS0TM0cvAkU2KC4RUXQ7IWwvH/xAAaAQADAQEBAQAAAAAAAAAAAAACAwQBAAUG/8QAKxEAAgICAgEDAwMFAQAAAAAAAAECEQMhEjFBEyJhBDJxUZGxBTNDgfEj/9oADAMBAAIRAxEAPwBrjc3KWwlO6pB8qSjEEbE0qzfPtDyW4sDeLmTyovt/9KgSbCK+aUJKK+T148fIbnbRxOFWRd1A2G6k/vXJcNZckc712rLEuI7+khB3/wCelRXFvCfZPdq2Pw3JMfpUfoa9X6WftpkWaO9CQIR97ZKBpB0n16113jTBBWFYdBCtBAURzm1ceOHU281qvAmut8O4tGKwCmlCO91vvNWTdInirYRlTUNJjneilt3rNltLaQJgDrXyn0fqFeancrK6pHiGq2Bmvkvp/UK2JeT+oe+mGHgar3sa2JdT1FbUrT1FaCClAESQJMCbSYmB1MA1vSzQ2c5Ozim9DhiDqSpKtK0LGyknrWrKsQpkJZxDnaGYQ+YAX0SqPZX579TWNqKtnJNjEM16GKI1DqKyCk9RRAmpGHohrDVm2pPUUawU9RRJGNg33Ohn8HT9LQ61qfw1McQeRIYnC0ueZqoxmFpNiWKWwxMpusC3Rrjda+zoTAcN1kG63husg3W0caA1WXZUSlqsw1W0cBFqk2bN/iN+dUpZpNnLX4jfnXI42qarStqmRarStqsNFTrVCOt02daoRxquOJzKtKsSSq6gDve/WnwaBN+tRzjxbdC07ggHxmqttzVzjwNeZkT0z0Y10Nsue0rAk6VWI5X2rHEuBTTjKrlMx5jahctMrAmb+6ic7RoWlfJW/mOVPwWlYnIlZK5zk3+GLxkLQJj6Gmn2YYr8B5Shebe6jc/0qwiyTAUOVOOHstaZw6UpAAInzJqrJkuBOoUyc4oXiHElSZSkdLVCuZi+DBcX767XiMs1og7dK5txRkaml6iAEqNutDhkumG/gnk5q9/mL99Zf9Vf/wAxfvohDY6VvQ0OlVcYmbBEZtiP8xdEJznEf5i6NaQOgotttPSsaQSsWJznEf5i6zObYgiC4sg8jTdvDjoK3hkdBWcYhe4HY4mcU0W3NZUB+G4k6Vg8kqJsU+dLDnOI5OuR7iD0UOR/u9Pfu46CgcdlRJ1tnQsCP9JEzpUOlZHHGPXQL5d0LTnOJH/lcr0Z7i/yvOe+isPjQo6HEhDg5cleKT9PnRzLY6Ci4KzLtWgTDcc5g3/5Sf6kg0xb+1THDcIV6EVmllJ5VmMAg8qLggP9GB+1x/8AM0PQ1j/3Un2myPjWTmUNnlQjnDzR5VvpoBsLT9o7R3BHpRLXHOHP5opC5wsg7UK5wmORrPTMtFuxxMwrZY99HM5o0rZYrmLnCyhsaGVkzqdifQms9Nm6OyNPIOyhRKEg8xXE0qxCNlr99FNcQ4tH5z6ihcGjavydk7Gk2ds99vzrn7XHWKTvB9DXmI4+eUpJUkd09a7ic4tHUixatDjNRbX2p/qbPwNFI+0xk7gj0rKOpj91qg3W6BHHWHV+YCvf/kjCtlj3isownXspOv1mqVrLVLR3kyqLHqK2KwNwap8HhZZSfCvMyfamW3TIjDK7NyNpp+6yMS0pI9rl5jnQ2e5bupPKgMuzMpUKZinyQMl5McEkrnDuCDsZ69RVYnLRtNkARSbOMOpSkvpHITHhzo1boUkGTcDamTkktgpWxu04YsJgcq5rxYp5x4laVaU7WISKvsO8tAlFrbKBvUvxVxK4pBQQkDmQDPxrMMrdo5qmSYa6CvEmssKlTp0pp2zwi6rarLOuhW0KNaTR6ODn6Jb4OxFYEskQNpNEttGjW+EMT/ZolHCGL8PfWUwvVgAoZrF9i1NRwhjPD3mtb/B+Mjl7zWVI31oEdj2W1SlYJ6Ebg+BoTC5ipkw73kHZzmP6x9aY4/CqbWUrHeFawUxBAIPI02EvAGSF+5DFt8EAiIO0XHpWztqkmcwOGWtOhXZlQISTZKT+ZPn19DVJhmFujU1DiSJtEgeKeVMryIWTwzeXqxLtaV4d1O7Z9xrWVKG6DWpoFtBHa14XaFLx6GsVYgDe1FYAVrrFRoRvEkmUmRW/tfGtsNJHikVpUwOgrdrr6s5BKCYKrBp6Uux+CSCm1Oyml2ZJunzrLNlDRoOUoNaV5Gmm4TasVCttGcGIXsioRWRnlVCs0Os1uhbTKBvjvDqN9Q9K6BwxmTb+HlBkAkGuNo4NckXFdR+z/K1sYcpXHeUSI6RFeTnWJQ9j2Ojzv3IOzIAarTUVmDOlcirHNJlQFSWObVrPSoMXLnopVcdjrJc4BSEK22qo4fwoCvYkCufZdhVTqGwqoy/P3UWTz616Sin9xPJ60VvFmGCmO0B/hX807EVxHibE6lE/lm1XueMvqQZcOlVygEwT4iuV8QOHtNPSnqpSAinFUUPB+ntU87U04n45U2otYchKkkhSikKv0TPSpjg5ZDpI3Skn3Ug+9lSiSbkknxJM/OmJbOmMXMU+8uXHlq81HryG1UeAweMYAWgu/wC0q+XOkOTAqWlKRKlGABXYMPnKWW0hwwQIsCST4JFzXN7OjC0Z8EcXKxCuxfTpdAkKiAuNwRyVz8fSrdCKisn4pw6ndUKSQpKCVtwqVnSnxiSPKrN3EaVARvTYtVbE5I0zfprFxNjQmKzHSQAkkmiGHtSZiPCjU4t0hdNbOKccJjFr9KnnFVS8fCMYvyFS75tUi+49T/GiuVlzD2VLU6klbTalNqR/E1wYSn9QUYBTsfjUC0rFYLs1wtvWAtNiAQOaZva46+YNdK4JcBYhVwL+7Yg8jSDjXPwtScOEpKNQ3vBJ3B3BuTNOuiBrZ9lnGBxOkEgObFMe14iPlFXmX4JJbGoCa5Rl3CuLaeDuHCFFJJSe0SNQMiCDBBg10HKs5WRpfQWnDJgwpCj11Im/iPdSnONjfTk18jV3KWz+UUh4jyNvsVd0bU8YzhtSVG4KDC0q9pKuh6joRY0pzTOG3WlBKhMUzoUjmuVq0yPH611PKeFGXG0kpuRXLMMgpUf6vrXc+HE/go8hRBS6F3/b1g8qxP2ZsnYketWDUVmvFtospaUnoSAfdW0vIrlK9EQv7L08lqFIs8+zRxOjSuZPMV1jD41tZhC0qPQEE+6hc4T7H9QraVWjecumczc+zZ8CygfSgcRwHik8gffXaUotWDjddxN9VnBcVwviE7t+6lOIyt1O6DXf8WyOlT2YYRJ5Cs2guVkq5gSIiq7ACG0+Apc3hgozW5t4pCtQhIO9fOstk70e4iCVVPZw0OzWecUJxLxmMO5pCdWoTNJsu4uOIcDZR7ZgVTgwTfurQuWSK0H5LiSmNRt0qgYANxakuZZcvDuDVEESPCmmXK1Cq52tC7T2MtBIJJJtXJeKf5hVddKDoPlXIeJv5hVFi+45hvBv8f0+te5FlunF4hghJWJCCoJvB2GoGJCgfGKz4GROIHl9aqeIMgAxaXwPbQUK66hBSfdI/wBop0nSYcXU0xfgcvRh8SgxBUknTtpVcEVWLwbT470hR2KSR8jUZmTZS+lSlEwIE+PjTnLs3Ai9qSmUa2UWWN4bCLQ2ZKipCh7SlqWD3YiSefvq4++pDhCrWtNc7ywPO4vDmQUFYIhBMJHeMrnunu7xTD7R8cppJUncU+LqNkmZJyS+CtwuYIcfUlJB0gU0Ca4T9nPFRbxXfJhdiT8K7o06FCQZBpuN32TTVHFvtD/nVeQqWfqn+0ZX+NV5D61KOm1Tr7j0l/bRZ8Jq/AMdK57nmL/FcCt9RrpPA7ctUFxNwAl5wOC3XxpxDLslOFMYpSFEkylUAyfZN79b1VYTFaiBJgnY1tweUIZSAEitOYZcANSLc4/apckLtofjyaUWDcZtO4Zbb+7biezVFoUJI85R1/QaCyp5pxUhQv6X6EcjVS9lxxmAWzMqgFBP603T7zb1NcgBUlVipKkk+YOxBHPpBo8bU47ByLi9FNjUgPEDrXTci4uwpbS2HkhYgQZTPkVQDXJmSHElQVLkEKEQDNgUfVJ8xOwTuqIJB32Ipz0Lbs/QmYZoQB2WpUi5BiPLx8qlMbj1E98qSensz5zuajcq4fVpASpY66VFPyNHY/L1Mi6nVg/qccKY5iJio5rm6suxP01fEosJmCkKCkkyNjzp4nidx3s0EglKhfmU+PXlXNms3UkwNv0qvbwVv86bZfmwJBSbg+oPQ0tKeL8Dm8eddbOvt5sZAjp8a34jMQKTMaiELAsUpPvE1hjlKKdUcvrVSySo8xwjZm/nomCOvwoR17WJocgKQQoXmt+mECjhKT7Mkkuj7BxEczU5xU64CttNgoTNOW5SZpZxArUT1CK8WMiqtiXK8Klz+IkKIAEmmSMjbQQtKACkgjzFasiT3TTl1wJQZpkZtT7Ca0KlZc7jFPLJjswAB6T8aIypICR5UVkuK1KfCDAKRI8YN69y7D92vTy06aI1aYU4e6fKuP8AFCf8QquyjD6u6OdCYfgTCBztHEl5e8LPcHkgWPrNDjTuwm0iA+zrL3FP6whRQBdcd0X/AFbVbZ4sKWLSE3HWSNx6VQOrEaAAlIgQmwHgAKXY3A6h0PI+NHLZnLdkfmuH7RMi/Q9aQ/dFgncHw/4qhzBxTGvu6gQTpOwVH73pU/iJYLmoIE6ZIJIPgAL77UtIo9RNbLj7M+HHiE4hb0tgq0oFyqJTKjNhM25xypnx5k/atKoHggLaZS2TAE6YGkpIM6Te8gz5zTfOGFvNqCFaXANj7KunlPWqGlxoltuVshMg4PLirCI3NdUyJgttaSZi1c3wGevMSmAFAkEEGQedZvcbvoSYi/nQQkoj5YJyFH2i/wA4ryH1qUXtRWcZqp5wrWbml7L17miirdjG+MeJ0TgP+FVYoTXJMv4jcYEIgiq3Ks5eWjWpaYI2Bk+tNUG+iOWihcwQWSkRNL8bligkgig8uz8NqWpwkzsQDTB3iVsoMEkgSBBmsyKMXxOinVmrhtYTKTa5FTP2hcEtthzFNkhbiwdH5VLVA0pHIkyee56UVgs2K1Fekpk3BEevlVeziUPNFDgCkqEEH+9/GooPhJosnHnFM4IzidCo2INwfA3EVW4pJwrzDmNYS/gXU6e1SkKWNQkKSuykqSSCEkkETE8qfFZGW9SFDW3CiD2aVyDI5nfrXN88dUysNBx1SEBJQlwnuGAoQidMeQ51TCaYjJjpXZXs5O6l5BSQdSbkzy2gWKZF4iqXGYYKa0KN9/WpHIM8W4lDqtaj+YmAgA7hMmTB89qqBjRvUkrTLY00LsPkRa0qFrfiEEphPQHpN48KknnFIxS9Ak6zCU85M6B5/Wrl1YdIEkxykxbnG1LMRww596Q8gJUgLQVp1QqxElIi5gdaOElexeXUVXg7FkeELeGZQsDUltAVz70CQPAG1bnmwREUG3nzRA74261g7nLUe2KvVVR5rtuzXicKnpS3EiBFYYviBuD3hSnM+IEJQDqFAEOw2CifCprNu+tSQYlIFbFY9R7mwpZmOM7N1SuQSK+eV7ouSp7Csha7xB5GPdTjMWAG1HwoDhdsLSpZI3JrbnBOhRmwFavvVhvolcnzUoeek7x8qscpXrSI/sda5w3KlYhQ5fRNdF4XZUnDpK/aWAY6I/KPXf1Fe5OPRCnocptYf350IrM0q9ndCoM87wT5VtxDulJPQE+4VPYZdx5qJ9BQnD/Cq1Ek9Z/v3UM9m9yEJ1jYnlQbzuolIOlMd48zz0j3/KjUQhI7u/stjc+Kq40AxTHaCSnw8/CljORJWFgi2rkZAI6eRp/iipIm2tVgBsny/ehsKnSgxyUfkP2rkcG5YmEq8CD+9HrXEfD5EfWlpcCRvp1FMGY9oxE+ZAra5iFIkKEjeReLWgC/Kuc6fTBoV8YN/h9qlMqSmTAuUgX8yLnyFc7xmf6hGg+6ulB6VL5jWmOYukSKwHBLTqCpG17Rsela1bGxyyiqOVOhKhJNDkDaieJsvLD6m52oHCwApShqCRYTbUdpoohzlasKYSVKCEAqUTAAuSab5mHsIUpe1IJAOlN7EW5+FF/ZytHbFwpExYdPKs/tNUp3EpEEq0pAHpb512RJ1f6i4Sd6A2MVrCTJhR/M6hMGSLiZG1YOuq1aAEhQ/U8k7AnYCeVDM8NOsFLrqm29MKAUZmPAb1g7xIsOa0lC1aFDV2aU3VEqNu/tz60qKxS6GSWVK2/4CMqzVSX9KtJSRdSVBaQq5AKhabG1dBwKSUyj3VzFnFOurBXAAk91KUiYP6QOtWOCx6m0g3AOx5GN6VkUeVRG4r4+4ssK/aFAGRdJgj1BqO424Jw7hDyErbkQvsoUEnkstq5RI7pGwpllOc9qtwSO6lPxKv2o5T5Ezz3pbk4vQE1snuGuBEton712rR9iEaNKtyFkqVbwpxh8la1dm6HArkQoaVeAIFj4GloxZwzxUB+GuzjYsJ5KHjT772lSQZ1p3SoHvDoCOtDKTk7OTcVSCGMrZQICLTuCSfUE3renD6bhSiPCAPdH1pcjMCFX5x8etGJd5ggg1sQGc34jwSsO8U65Cu+lW0gk7jkZBFJV5grktXvNWn2i5Vrw/aiy2yIINoUQFAjzg+njXLcJqKrmvRhuHIW57oY/fFEnvq95rw40ndRPrQxELratiEzWuQKR2PBYPcneTSHP2pU4nqkVd4fCJCCU85NSHEDel2f1AfOvCwqpbKm7CMlYCEg7bCmOcNSyqOYrzLGBpk9RROaCW1JG/KhX9z/YxvRLcL5UFlwEW1d7xAG1XE0n4aysstHV7S1FSvAbJHuv60yWuvbk7IEgXNHobVJi2/hUTxBnBSlstqgLVE+G5+nwp3xnj9GHUZiSB8b/ACrn+FxAcJUokQISImB4dCefpWGnQcmQoEWBX1VKojkALAeFPw6kEyo6ufIeUnz2BqAYzJ5ASRpm3elSVXGmfODTLA5u6o6QEg81yVkDrKudBs0qsQ6Amw0k++Oe9aw3FvDp4DnS/ANlSyTJ8SZJ85PwpuFjUQZ3t0sBRowW4t3UnsyUpUQgpKjAsvvAK6xcdaevsAjc325iZkUqUwCIVB8DeQfCkqsU7hkKU2odn3yEKGoApKh3b2BgGPGtQLRlkmJUpTgOyVC3Q3ke6KquG8XBWg7G486h+HszBSdZl11alGBzJJJPTeqbLl6VzWJ7NOc/aN/OK8h9amse5oaSnmrvH6VUcZYQrxKtXtJMHxTuD6gzUZjAXXghAmTAA6CmY97CyPSQ54az37utKgZMGUeWxmqoA4p8qdVKikEEdLQPdUA8ypDkKRohJsekRNVWGzQNqmfygG8QYSYNK+oTcVQWBpS2Y51lnYwpxZUNcJJUVqIufZ/LHnTPIXmVthsAHTcq0jUqSdyYPM0vx+Lbe03Ukibpvv1tB2oJrLdKtSVFyf8ASpMeRSIoVFuFPTGSlU7T0VWZtt9krRPdVG1pBgiax+/q+79iEp7yF98iVgxYpPIyaStZiQhDJ5dQZO5m+96a4Qzp/p/b9qnjDhKvgOcuaT+QbhYqZSsqMlapk/pAgfGaoFZjPL40nx6ezuPdNvKg15qBEgiTEi94mslFt7F2VCW0vJ0q9rkevhSteDcZMg2FDYfHkaVAyCJHlTpvOEKA1m499BQVmCcTrAI3tbob9K3MuOI9oSOcXI8x0oT7w1quogHmDpo5vDp3SpR8Zn/9rUYE45PasLAvKDbrF/pXM8yy9B77YgjcV05lzSPM/OuX4l7S+tPRSh7iRXvf01Ry45Y5Ema1JNCRROs1tOIMXp3guHtZKid9qKRwkAe8d6lnBxk4vwPXGrs6OzmKkJMbwaE+79o8wF31A/vRDrFrchQOZurSplSN0mvDxNKasc9rQRiGVpd0pMALv5UVmONQ0jWvVAInSCpUEgWA86wwzhUpSjck1hmrGttV4PLzFxPhyoE08t+LG17aZ81xbhHDp7YJPRYU3PqsAT60apIACk3HIg7+XWocYND6ZIE8x0POgk5C+yqcM8pq9xuiOcoNjXrKSfYiWKuhrxlhy92aD7JWYPLWNk+4mlYygMnvAFXIfU0z4xJDLKSZMklQEAqgXAkxc2r3hbPQ6QziB39kufq8CetEnYmqA2stUuCeo3O16csYIadCTHWLk+Apu9kJE6VRWWFyjsxqcIgXmSJ9KE2zZgsOEBI6C/h5+Nep9oq8Te3XbqNqHZxutfdsgWAHPxNe6pUY8eR6x5UQDN2Js5bafgefpSnPcI592cbjvaJSRzFtUeNN32O0bCuYsfAjn7q1OP6kJBTBE3Fp9BaiMIrhZxKVSqbAQI5AdeVVrGLSVgTc7JG+0zFKMqyZAfXuQDITsBIn61SjAttkLCUpIIMgAedD5HLHqyM48xgKO1slcaNMHVAJgk7c+VTfB3DTiv8AFKOlFwid1ciR4V0/NsoYxaZWNQSZEG1usbzSFTyfujiUjSlpSkxtAmxHhcV05uNJeSSUnaojuI2lKdTBBtc/lFwRPU22oJ3MEtnQI7ye8VAmYAAOxgCNh8aOdxAOhGoAQCVHwEn08NzYUozDL9KELW5/FCl7371hbe4Ex402K5fgbOW/k6xg8GwlCBobPdFwAAbCTE2neikN4cfka9yf3rnmU4lo4dtIB1BMaid1XsE+G3pR2AZGoFdxtHn5VLknKDpmri4uW9FVnrbJYUUJaC7QUpTq3GxBmkmEaIAJsIi/WaaP5KhTCy0NKwJB3+dQmaYpwoFzOxO3pQx5TlyOxZ4Sg+NlLmkK0pSoFRvAIJAHMjpNvWleMy4lI1GIVIPwqXy7FvBwBLq0aiASDFpqpexKg820HCoK3kzAB39006WPZvO+jHMWTpCQI7p85CCbdL0LlT6nEgEmRv1jz99PMSjU4k/1fEGkik9i/qG036Qb1Nd6HUPEJQpOmII51sYccZNtvhW17DCA4nZQ25TXn3qBcSOfhQBB6sdqbBO/aJnyHePwQa5enG63VL/UpR96iaucXiQGXiLw2tQ8FaSPqag8nyh1wSlNhXs/02Shcn+CTMm3SH2X4xcpAFpp3i83KU7TU5hcw7JWhXtA0wxmOGnbeu+sfLK2gYuo0WOFzMydW0ULj84IUnSmdRMeFY4NJUI5UQ9l8LRaQPrXzkV5PR1yoLyJ8rClERfajsaCUkDegMCQFKA60elZmOVLj7pobJUiJW4pl4lVgs/Hn+9VOVYgKgUuznLkqCwVAHcHoeVJ8nzEtq0qsQa9VJrsWmn0UXEWXhQAOyAT/ttf0+lJ28mSpPdUNSTuPgapnHgtsOROgHUBuUH2h4xE+lIcbkKvbw5ltV7G9+XlTF0TyVMe4PiYhAQoAuJEEzIMcx40JiVvPmTISNhUuELaPeBF96o8ApSu9qN7ADaOZNbdgNBmEGmPCsmsaTcDckgQRz6m1Lk5qkv6CYbggnx6z0FNMMDANiCBYE7+W1agWGZZjQolJETy5SOlE/8ATUu6uzspJiORMAmaVYoBsaufIeNbskLjSFOCVKOqB+okzEedEcuwBDLjeJAcQU6xadiU7wfIinOO/hK8QR77VqzMu4gJhTYUhRPfmBYgiUgyfCgM4fxLTSkqShWpMIeRJQF/lC0naTadqFIouohWWNlDCx4fSua8TZgtP4YVAWQoxzjb+/Cji9mC0lK9BB5hRSfhakma4RaXUJUO8QIvqsTG/nRVF0ovokSa7WhQmSTzkx6CB8b+6s3cBB1uqBP5UDZI5av2pvhsgcUkrZIV31AKUYBAPtC3WR6UO/w6+Fd/s77Srf4U3nFabM4t7owwKijS7uhayk/6VAfUXH9JqowkKMHY3t4XpUnLnOyLZUgpsRpMHUkyL/WjsmcCgFWAkgiRYixFRfUVJ2vA/HF8XGXmx03mYZPtd3xNS2Z5mx3grckkeRrdmuSurdJQUqRy74+RNCHIVLupB2iSPrR40l5JPp8Dgt+RbhnWFKsT8apMpwDfaFQMr0KiTO8CfcTShzIQ3dO9Z5al5L7awlRAsf6SIP8AfhTp7i9lXpuLKaO//flWOa5YFCeovWOGe1O+ih62Ip12cprzvI9dCvhjEam1MLN0bE/p61u7EpUUkf8AIpbimlNLDqN0GSOqD7Q8bfKnCcYkpTN0Ku2sbp56D1j5UXyD8C8tAHSdlSk+ShH1rRlCPu+G1KsQDNHZi4LERvUzxTnaVS0DEKIPvqnC3TRypbCcu4IViVF9TmnUZAHTlNNV8GE27T4Ct/C2NQEDWsWG00WmO11BZiDXNTltuiZ/gPwzAQB51hmvELeHIB7ylADSN/Os8KuRBO1LM2wYXiAYmyY+NQYJcUypq5BuAxgclYESdqJzFZ7MwYPWhcDhimU7Xox54IBURIFIW8i8FL6FLmWKVpJJ8TSHipQZdRHMCYpxmGbOOylI09OtRvFTLiSkqJnxr14qLddkknJKy64bzXYzbnWWZ5E6hRXhtWkyUlEko5lCkjdPMETFxtFRmT41SSL2I/YH6V0HJs67u5EfEVzXF0NTWSNibDcWgp0v6ZTZUpkkjokczSjEcVEkhBDaCICRAOnxPImmfFqcNin0oKgw+pIUh8WS4kSClwAiTbfcW5WqLzbLVJcS2lSHCEjUptYIKio7kwZtTYR5E2S4DPGPKKYZ7yrHugqMAyZA8q2o4/KY1Aze8xfrvG/hSrJ8MWXdTo0NrSttZsohLrakExsYKgfSgsdljiHCgJSvxEAGRuBeBFNWLwIeQpU/aeEmVtFw/l74A9bGjcJ9qinEuJLaWlJACEplRv7SyTaw2/qqIcyh1SUjSNSSbGI0mIMxG81rfwJZeTf2kmfMRWuCSNjkd2ddy3N0pQlJtpEXvJIlSiesSfU0a1xOVhTQbGlYlM3UW4iQk2mYO9c0fxKwkoCtIIA1mTpCyNSiBvHhQic0CEYdOs93WgLvaCmPED5UqMbteSrJmWv08nVcEIBCkFZ67fKaT8SYBDqmpUlkpSrcgL74iRq5enWveHuKilOh2CpShC5gHz8aLznKEYlztFnZIFiDYT+9BKLjJE/3bX8ixltTeHbQh5tARqClAiFkkmY5VqU0SJXiW1Dl7P70WrCYUI7NToCQSYMSCb1pcyrCAJCnbHaY291a2n3f7GpNf9MG8GgiQ6g+UEeXtVpwGStpW4UvBWtZOkAQk8+e9McPlmFR3EuX9qOe0zW/Lsrw6TCFzuY87k0nUbSGdq34PE4IpBMmBuYEVoYcSB/ECwfL6GnIxLSQU6wORpchzCN7KA9TWwFRlKXdfuLcVi8P+YhJ8/3FZpxydEIUCBtYT76KxOJwTntlJ9VfvW5rB4bT3Y0xyJ299E68jlYmweAJd16+ZOmxIkeBNUWHbgGdvjQyMPhkkEASPPy60UrFIT0HvqdwVhW6AHmdxypRlzgYdLC7tOSUeHUA9RMiqNnHNukpTCiN7VpcLc6beUWrONHdizOWC3pm6TsqLHz6GKnOOuD1SjEMpkOAdoAbBzSDqF+d58R41YYnEpIKfam2k7HwrwZuhTXYlEJnkZgjpTsUZp2gZ8XpiPh3KGEtp1iVEc71teQgTp5GmjWGQLoIPgaDxeCXB0pFzRRW7Ytp+ChwovMWoPPM8ThlIARqU4PdRrOxpBn4/Fa8vrUH00qY6StheFx61mVRM0dIcGknekTivxR50W+ruGhyR/8AXf6lK+wyx+IbblKLrqI4wWtWkr/u1U+WJld70r492TXpYty10S5FUScbxJR2Z5XnwFr/AAqtyjHGQBuSI842nxHyqKx+yP6R81U+yNZ7tzYfIGKdOF7F4cnG0PuI8oZeYQ5iHEsOhCi23B74Me0ACUzFvOpTDoCAAPrQrT6lKWVKKiCRJJJi9pNHO7DyqnHHiibJNzlZtWNSSCf7uaMGA0LJ1SPDwAMEClKFGD5H5GnKTJ9R9Kb5FgWJfVysd7/Ix7qW5g4FkEi6fWLDY/8AApk8LjyNJcaPn9KXkWgodjh9kHCvuSQoIA+V6WYbKF4lOHbaA1EOLMkJEITrUZPgk0wV/JP/ANI+lAYFRAw8GO65/wCtSxe3+ShrSGLjKkYcLV7IMbixkjbeneR8RH2VG3I1I5gsnDqknn/7GsspP4YpkXa2C9M6BjsvQ8mefWlWa4YoS0CmYEfGjskUdIvyp7ikApEgbVz0ZViFlwB5Vhdv/wCsUbw4B2w8j8qLbQNarD2fpRWTpHai3I1Hl3I2vZIX5lhwHDFTuZtAJmOZq2xSe+aVY5A07DetxumT4Yv9SHZImrDK7tf7T8BQ6Wh0HupxgB3fQ/Kjm7RdQEhqVxTR7IVrAgisYvTvBqMC9IjFMIT5Jwu42pRVzpknhBKzIcKVdFi0+Yp0yq1ZuGncELdvyR2I4UeSv8pgi4MgikjvCeJ1yAIk101JtXlUYcrw3x8gSjy7OYqyDFpNtvGjWsFiQO8gVeO0K4aCb5O2ElR//9k="/>
          <p:cNvSpPr>
            <a:spLocks noChangeAspect="1" noChangeArrowheads="1"/>
          </p:cNvSpPr>
          <p:nvPr/>
        </p:nvSpPr>
        <p:spPr bwMode="auto">
          <a:xfrm>
            <a:off x="1259681" y="-108347"/>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800" dirty="0">
              <a:latin typeface="Calibri" panose="020F0502020204030204" pitchFamily="34" charset="0"/>
            </a:endParaRPr>
          </a:p>
        </p:txBody>
      </p:sp>
      <p:pic>
        <p:nvPicPr>
          <p:cNvPr id="153620"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825853" y="4112419"/>
            <a:ext cx="1041797" cy="66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1" name="Picture 2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07969" y="945356"/>
            <a:ext cx="12251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2" name="Picture 3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90135" y="3028950"/>
            <a:ext cx="1141809" cy="76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3" name="Picture 6"/>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90123" y="1932385"/>
            <a:ext cx="1112044"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4" name="TextBox 36"/>
          <p:cNvSpPr txBox="1">
            <a:spLocks noChangeArrowheads="1"/>
          </p:cNvSpPr>
          <p:nvPr/>
        </p:nvSpPr>
        <p:spPr bwMode="auto">
          <a:xfrm>
            <a:off x="6494860" y="1631156"/>
            <a:ext cx="151447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350" dirty="0">
                <a:solidFill>
                  <a:srgbClr val="494949"/>
                </a:solidFill>
                <a:latin typeface="Calibri" panose="020F0502020204030204" pitchFamily="34" charset="0"/>
              </a:rPr>
              <a:t>Customer Service </a:t>
            </a:r>
          </a:p>
        </p:txBody>
      </p:sp>
      <p:pic>
        <p:nvPicPr>
          <p:cNvPr id="153625" name="Picture 12"/>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09876" y="3006329"/>
            <a:ext cx="1775222" cy="134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6" name="Picture 15"/>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93456" y="3021806"/>
            <a:ext cx="165735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7" name="Picture 26"/>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400175" y="2790825"/>
            <a:ext cx="959644" cy="168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8" name="Picture 28"/>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470423" y="856060"/>
            <a:ext cx="1550194" cy="130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9" name="Picture 45"/>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050507" y="828675"/>
            <a:ext cx="1921669" cy="132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 name="Straight Connector 47"/>
          <p:cNvCxnSpPr/>
          <p:nvPr/>
        </p:nvCxnSpPr>
        <p:spPr>
          <a:xfrm flipH="1" flipV="1">
            <a:off x="6475810" y="2306241"/>
            <a:ext cx="290513"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120</a:t>
            </a:fld>
            <a:endParaRPr lang="en-US" dirty="0"/>
          </a:p>
        </p:txBody>
      </p:sp>
    </p:spTree>
    <p:extLst>
      <p:ext uri="{BB962C8B-B14F-4D97-AF65-F5344CB8AC3E}">
        <p14:creationId xmlns:p14="http://schemas.microsoft.com/office/powerpoint/2010/main" val="1098447316"/>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9"/>
          <p:cNvSpPr>
            <a:spLocks noChangeArrowheads="1"/>
          </p:cNvSpPr>
          <p:nvPr/>
        </p:nvSpPr>
        <p:spPr bwMode="auto">
          <a:xfrm>
            <a:off x="4629150" y="745332"/>
            <a:ext cx="3429000"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050" dirty="0">
                <a:solidFill>
                  <a:schemeClr val="tx2"/>
                </a:solidFill>
                <a:latin typeface="Calibri" panose="020F0502020204030204" pitchFamily="34" charset="0"/>
              </a:rPr>
              <a:t>Expert-side document sharing</a:t>
            </a:r>
          </a:p>
          <a:p>
            <a:pPr lvl="1" eaLnBrk="1" hangingPunct="1"/>
            <a:r>
              <a:rPr lang="en-US" altLang="en-US" sz="900" dirty="0">
                <a:latin typeface="Calibri" panose="020F0502020204030204" pitchFamily="34" charset="0"/>
              </a:rPr>
              <a:t>Remote control: scroll / pan / zoom &amp; click</a:t>
            </a:r>
          </a:p>
          <a:p>
            <a:pPr lvl="1" eaLnBrk="1" hangingPunct="1"/>
            <a:r>
              <a:rPr lang="en-US" altLang="en-US" sz="900" dirty="0">
                <a:latin typeface="Calibri" panose="020F0502020204030204" pitchFamily="34" charset="0"/>
              </a:rPr>
              <a:t>PDF, Images, URLs</a:t>
            </a:r>
          </a:p>
          <a:p>
            <a:pPr lvl="1" eaLnBrk="1" hangingPunct="1"/>
            <a:r>
              <a:rPr lang="en-US" altLang="en-US" sz="900" dirty="0">
                <a:latin typeface="Calibri" panose="020F0502020204030204" pitchFamily="34" charset="0"/>
              </a:rPr>
              <a:t>Palettes applications (e.g. visual IVR)</a:t>
            </a:r>
          </a:p>
          <a:p>
            <a:pPr eaLnBrk="1" hangingPunct="1"/>
            <a:r>
              <a:rPr lang="en-US" altLang="en-US" sz="1050" dirty="0">
                <a:solidFill>
                  <a:schemeClr val="tx2"/>
                </a:solidFill>
                <a:latin typeface="Calibri" panose="020F0502020204030204" pitchFamily="34" charset="0"/>
              </a:rPr>
              <a:t>Two line integration for both </a:t>
            </a:r>
            <a:r>
              <a:rPr lang="en-US" altLang="en-US" sz="1050" dirty="0" smtClean="0">
                <a:solidFill>
                  <a:schemeClr val="tx2"/>
                </a:solidFill>
                <a:latin typeface="Calibri" panose="020F0502020204030204" pitchFamily="34" charset="0"/>
              </a:rPr>
              <a:t>Fusion </a:t>
            </a:r>
            <a:r>
              <a:rPr lang="en-US" altLang="en-US" sz="1050" dirty="0">
                <a:solidFill>
                  <a:schemeClr val="tx2"/>
                </a:solidFill>
                <a:latin typeface="Calibri" panose="020F0502020204030204" pitchFamily="34" charset="0"/>
              </a:rPr>
              <a:t>&amp; web!</a:t>
            </a:r>
          </a:p>
          <a:p>
            <a:pPr eaLnBrk="1" hangingPunct="1"/>
            <a:r>
              <a:rPr lang="en-US" altLang="en-US" sz="1050" dirty="0">
                <a:solidFill>
                  <a:schemeClr val="tx2"/>
                </a:solidFill>
                <a:latin typeface="Calibri" panose="020F0502020204030204" pitchFamily="34" charset="0"/>
              </a:rPr>
              <a:t>More robust annotation:</a:t>
            </a:r>
          </a:p>
          <a:p>
            <a:pPr lvl="1" eaLnBrk="1" hangingPunct="1"/>
            <a:r>
              <a:rPr lang="en-US" altLang="en-US" sz="900" dirty="0">
                <a:latin typeface="Calibri" panose="020F0502020204030204" pitchFamily="34" charset="0"/>
              </a:rPr>
              <a:t>Highlighter (transparency) + Pen</a:t>
            </a:r>
          </a:p>
          <a:p>
            <a:pPr lvl="1" eaLnBrk="1" hangingPunct="1"/>
            <a:r>
              <a:rPr lang="en-US" altLang="en-US" sz="900" dirty="0">
                <a:latin typeface="Calibri" panose="020F0502020204030204" pitchFamily="34" charset="0"/>
              </a:rPr>
              <a:t>Shapes</a:t>
            </a:r>
          </a:p>
          <a:p>
            <a:pPr lvl="1" eaLnBrk="1" hangingPunct="1"/>
            <a:r>
              <a:rPr lang="en-US" altLang="en-US" sz="900" dirty="0">
                <a:latin typeface="Calibri" panose="020F0502020204030204" pitchFamily="34" charset="0"/>
              </a:rPr>
              <a:t>Text</a:t>
            </a:r>
          </a:p>
          <a:p>
            <a:pPr lvl="1" eaLnBrk="1" hangingPunct="1"/>
            <a:r>
              <a:rPr lang="en-US" altLang="en-US" sz="900" dirty="0">
                <a:latin typeface="Calibri" panose="020F0502020204030204" pitchFamily="34" charset="0"/>
              </a:rPr>
              <a:t>Different Colors</a:t>
            </a:r>
          </a:p>
          <a:p>
            <a:pPr lvl="1" eaLnBrk="1" hangingPunct="1"/>
            <a:r>
              <a:rPr lang="en-US" altLang="en-US" sz="900" dirty="0">
                <a:latin typeface="Calibri" panose="020F0502020204030204" pitchFamily="34" charset="0"/>
              </a:rPr>
              <a:t>Annotation over live video</a:t>
            </a:r>
          </a:p>
        </p:txBody>
      </p:sp>
      <p:sp>
        <p:nvSpPr>
          <p:cNvPr id="157699" name="Rectangle 10"/>
          <p:cNvSpPr>
            <a:spLocks noChangeArrowheads="1"/>
          </p:cNvSpPr>
          <p:nvPr/>
        </p:nvSpPr>
        <p:spPr bwMode="auto">
          <a:xfrm>
            <a:off x="1285875" y="702469"/>
            <a:ext cx="3539729"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050" b="1" dirty="0">
                <a:solidFill>
                  <a:srgbClr val="494949"/>
                </a:solidFill>
                <a:latin typeface="Calibri" panose="020F0502020204030204" pitchFamily="34" charset="0"/>
              </a:rPr>
              <a:t>Kiosk, Web or </a:t>
            </a:r>
            <a:r>
              <a:rPr lang="en-US" altLang="en-US" sz="1050" b="1" dirty="0" smtClean="0">
                <a:solidFill>
                  <a:srgbClr val="494949"/>
                </a:solidFill>
                <a:latin typeface="Calibri" panose="020F0502020204030204" pitchFamily="34" charset="0"/>
              </a:rPr>
              <a:t>Fusion </a:t>
            </a:r>
            <a:r>
              <a:rPr lang="en-US" altLang="en-US" sz="1050" b="1" dirty="0">
                <a:solidFill>
                  <a:srgbClr val="494949"/>
                </a:solidFill>
                <a:latin typeface="Calibri" panose="020F0502020204030204" pitchFamily="34" charset="0"/>
              </a:rPr>
              <a:t>based</a:t>
            </a:r>
            <a:r>
              <a:rPr lang="en-US" altLang="en-US" sz="1050" dirty="0">
                <a:solidFill>
                  <a:srgbClr val="494949"/>
                </a:solidFill>
                <a:latin typeface="Calibri" panose="020F0502020204030204" pitchFamily="34" charset="0"/>
              </a:rPr>
              <a:t/>
            </a:r>
            <a:br>
              <a:rPr lang="en-US" altLang="en-US" sz="1050" dirty="0">
                <a:solidFill>
                  <a:srgbClr val="494949"/>
                </a:solidFill>
                <a:latin typeface="Calibri" panose="020F0502020204030204" pitchFamily="34" charset="0"/>
              </a:rPr>
            </a:br>
            <a:endParaRPr lang="en-US" altLang="en-US" sz="1050" dirty="0">
              <a:solidFill>
                <a:srgbClr val="494949"/>
              </a:solidFill>
              <a:latin typeface="Calibri" panose="020F0502020204030204" pitchFamily="34" charset="0"/>
            </a:endParaRPr>
          </a:p>
          <a:p>
            <a:pPr eaLnBrk="1" hangingPunct="1"/>
            <a:r>
              <a:rPr lang="en-US" altLang="en-US" sz="900" dirty="0">
                <a:latin typeface="Calibri" panose="020F0502020204030204" pitchFamily="34" charset="0"/>
              </a:rPr>
              <a:t>One-way or two-way video in floating window</a:t>
            </a:r>
          </a:p>
          <a:p>
            <a:pPr eaLnBrk="1" hangingPunct="1"/>
            <a:r>
              <a:rPr lang="en-US" altLang="en-US" sz="900" dirty="0">
                <a:solidFill>
                  <a:schemeClr val="tx2"/>
                </a:solidFill>
                <a:latin typeface="Calibri" panose="020F0502020204030204" pitchFamily="34" charset="0"/>
              </a:rPr>
              <a:t>HD video (720p) &amp; audio (Opus)</a:t>
            </a:r>
          </a:p>
          <a:p>
            <a:pPr eaLnBrk="1" hangingPunct="1"/>
            <a:r>
              <a:rPr lang="en-US" altLang="en-US" sz="900" dirty="0">
                <a:latin typeface="Calibri" panose="020F0502020204030204" pitchFamily="34" charset="0"/>
              </a:rPr>
              <a:t>Full screen video zoom (vs. small window)</a:t>
            </a:r>
          </a:p>
          <a:p>
            <a:pPr eaLnBrk="1" hangingPunct="1"/>
            <a:r>
              <a:rPr lang="en-US" altLang="en-US" sz="900" dirty="0">
                <a:latin typeface="Calibri" panose="020F0502020204030204" pitchFamily="34" charset="0"/>
              </a:rPr>
              <a:t>Instant messaging</a:t>
            </a:r>
          </a:p>
          <a:p>
            <a:pPr eaLnBrk="1" hangingPunct="1"/>
            <a:r>
              <a:rPr lang="en-US" altLang="en-US" sz="900" dirty="0">
                <a:latin typeface="Calibri" panose="020F0502020204030204" pitchFamily="34" charset="0"/>
              </a:rPr>
              <a:t>App-side: mute audio and/or video</a:t>
            </a:r>
          </a:p>
          <a:p>
            <a:pPr eaLnBrk="1" hangingPunct="1"/>
            <a:r>
              <a:rPr lang="en-US" altLang="en-US" sz="900" dirty="0">
                <a:latin typeface="Calibri" panose="020F0502020204030204" pitchFamily="34" charset="0"/>
              </a:rPr>
              <a:t>App-side: photo-snapshot &amp; share with expert</a:t>
            </a:r>
          </a:p>
        </p:txBody>
      </p:sp>
      <p:sp>
        <p:nvSpPr>
          <p:cNvPr id="157700" name="Title 12"/>
          <p:cNvSpPr>
            <a:spLocks noGrp="1"/>
          </p:cNvSpPr>
          <p:nvPr>
            <p:ph type="title"/>
          </p:nvPr>
        </p:nvSpPr>
        <p:spPr>
          <a:xfrm>
            <a:off x="1232298" y="92713"/>
            <a:ext cx="6654403" cy="628650"/>
          </a:xfrm>
        </p:spPr>
        <p:txBody>
          <a:bodyPr/>
          <a:lstStyle/>
          <a:p>
            <a:r>
              <a:rPr lang="en-US" altLang="en-US" dirty="0" smtClean="0"/>
              <a:t>Cabela's App from Mobile Device</a:t>
            </a:r>
            <a:br>
              <a:rPr lang="en-US" altLang="en-US" dirty="0" smtClean="0"/>
            </a:br>
            <a:r>
              <a:rPr lang="en-US" altLang="en-US" sz="1350" dirty="0">
                <a:solidFill>
                  <a:schemeClr val="tx1"/>
                </a:solidFill>
              </a:rPr>
              <a:t>Customer can get assistance with one click of the button with Live Assist</a:t>
            </a:r>
          </a:p>
        </p:txBody>
      </p:sp>
      <p:pic>
        <p:nvPicPr>
          <p:cNvPr id="157701"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29151" y="2554008"/>
            <a:ext cx="3050381" cy="231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0851" y="3943350"/>
            <a:ext cx="878681"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noChangeAspect="1"/>
          </p:cNvGrpSpPr>
          <p:nvPr/>
        </p:nvGrpSpPr>
        <p:grpSpPr>
          <a:xfrm>
            <a:off x="1295119" y="2093631"/>
            <a:ext cx="2918789" cy="2634798"/>
            <a:chOff x="1232297" y="2025254"/>
            <a:chExt cx="3303984" cy="2982515"/>
          </a:xfrm>
        </p:grpSpPr>
        <p:pic>
          <p:nvPicPr>
            <p:cNvPr id="157702" name="Picture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32297" y="2025254"/>
              <a:ext cx="3303984" cy="298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4" name="Picture 1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89722" y="2343150"/>
              <a:ext cx="79414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Slide Number Placeholder 3"/>
          <p:cNvSpPr>
            <a:spLocks noGrp="1"/>
          </p:cNvSpPr>
          <p:nvPr>
            <p:ph type="sldNum" sz="quarter" idx="12"/>
          </p:nvPr>
        </p:nvSpPr>
        <p:spPr/>
        <p:txBody>
          <a:bodyPr/>
          <a:lstStyle/>
          <a:p>
            <a:fld id="{0431C951-9D62-474D-B35D-66AB940D3B2F}" type="slidenum">
              <a:rPr lang="en-US" smtClean="0"/>
              <a:pPr/>
              <a:t>121</a:t>
            </a:fld>
            <a:endParaRPr lang="en-US" dirty="0"/>
          </a:p>
        </p:txBody>
      </p:sp>
    </p:spTree>
    <p:extLst>
      <p:ext uri="{BB962C8B-B14F-4D97-AF65-F5344CB8AC3E}">
        <p14:creationId xmlns:p14="http://schemas.microsoft.com/office/powerpoint/2010/main" val="225142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20878" y="1167103"/>
            <a:ext cx="445770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Title 1"/>
          <p:cNvSpPr>
            <a:spLocks noGrp="1"/>
          </p:cNvSpPr>
          <p:nvPr>
            <p:ph type="title"/>
          </p:nvPr>
        </p:nvSpPr>
        <p:spPr/>
        <p:txBody>
          <a:bodyPr/>
          <a:lstStyle/>
          <a:p>
            <a:r>
              <a:rPr lang="en-US" altLang="en-US" dirty="0" err="1"/>
              <a:t>Cabela's</a:t>
            </a:r>
            <a:r>
              <a:rPr lang="en-US" altLang="en-US" dirty="0"/>
              <a:t> </a:t>
            </a:r>
            <a:r>
              <a:rPr lang="en-US" altLang="en-US" dirty="0" smtClean="0"/>
              <a:t>App</a:t>
            </a:r>
            <a:r>
              <a:rPr lang="en-US" altLang="en-US" dirty="0" smtClean="0">
                <a:solidFill>
                  <a:srgbClr val="494949"/>
                </a:solidFill>
              </a:rPr>
              <a:t/>
            </a:r>
            <a:br>
              <a:rPr lang="en-US" altLang="en-US" dirty="0" smtClean="0">
                <a:solidFill>
                  <a:srgbClr val="494949"/>
                </a:solidFill>
              </a:rPr>
            </a:br>
            <a:r>
              <a:rPr lang="en-US" altLang="en-US" sz="1350" dirty="0">
                <a:solidFill>
                  <a:srgbClr val="494949"/>
                </a:solidFill>
              </a:rPr>
              <a:t>Customer can sign on application provide a personal customer </a:t>
            </a:r>
            <a:r>
              <a:rPr lang="en-US" altLang="en-US" sz="1350" dirty="0">
                <a:solidFill>
                  <a:schemeClr val="bg1"/>
                </a:solidFill>
              </a:rPr>
              <a:t>experience</a:t>
            </a:r>
          </a:p>
        </p:txBody>
      </p:sp>
      <p:sp>
        <p:nvSpPr>
          <p:cNvPr id="11" name="Rectangle 10"/>
          <p:cNvSpPr/>
          <p:nvPr/>
        </p:nvSpPr>
        <p:spPr>
          <a:xfrm>
            <a:off x="1257300" y="939403"/>
            <a:ext cx="2409825" cy="3762568"/>
          </a:xfrm>
          <a:prstGeom prst="rect">
            <a:avLst/>
          </a:prstGeom>
        </p:spPr>
        <p:txBody>
          <a:bodyPr>
            <a:spAutoFit/>
          </a:bodyPr>
          <a:lstStyle/>
          <a:p>
            <a:pPr>
              <a:defRPr/>
            </a:pPr>
            <a:r>
              <a:rPr lang="en-US" sz="1200" dirty="0">
                <a:solidFill>
                  <a:srgbClr val="494949"/>
                </a:solidFill>
                <a:latin typeface="Calibri" panose="020F0502020204030204" pitchFamily="34" charset="0"/>
              </a:rPr>
              <a:t>Kiosk, Web or </a:t>
            </a:r>
            <a:r>
              <a:rPr lang="en-US" sz="1200" dirty="0" smtClean="0">
                <a:solidFill>
                  <a:srgbClr val="494949"/>
                </a:solidFill>
                <a:latin typeface="Calibri" panose="020F0502020204030204" pitchFamily="34" charset="0"/>
              </a:rPr>
              <a:t>Fusion </a:t>
            </a:r>
            <a:r>
              <a:rPr lang="en-US" sz="1200" dirty="0">
                <a:solidFill>
                  <a:srgbClr val="494949"/>
                </a:solidFill>
                <a:latin typeface="Calibri" panose="020F0502020204030204" pitchFamily="34" charset="0"/>
              </a:rPr>
              <a:t>based</a:t>
            </a:r>
          </a:p>
          <a:p>
            <a:pPr>
              <a:defRPr/>
            </a:pPr>
            <a:endParaRPr lang="en-US" sz="900" dirty="0">
              <a:solidFill>
                <a:srgbClr val="494949"/>
              </a:solidFill>
              <a:latin typeface="Calibri" panose="020F0502020204030204" pitchFamily="34" charset="0"/>
            </a:endParaRPr>
          </a:p>
          <a:p>
            <a:pPr>
              <a:defRPr/>
            </a:pPr>
            <a:r>
              <a:rPr lang="en-US" sz="1050" dirty="0">
                <a:solidFill>
                  <a:schemeClr val="tx2"/>
                </a:solidFill>
                <a:latin typeface="Calibri" panose="020F0502020204030204" pitchFamily="34" charset="0"/>
              </a:rPr>
              <a:t>HD video (up to 720p) </a:t>
            </a:r>
          </a:p>
          <a:p>
            <a:pPr marL="128588" indent="-128588">
              <a:buFont typeface="Arial" panose="020B0604020202020204" pitchFamily="34" charset="0"/>
              <a:buChar char="•"/>
              <a:defRPr/>
            </a:pPr>
            <a:r>
              <a:rPr lang="en-US" sz="900" dirty="0">
                <a:solidFill>
                  <a:srgbClr val="494949"/>
                </a:solidFill>
                <a:latin typeface="Calibri" panose="020F0502020204030204" pitchFamily="34" charset="0"/>
              </a:rPr>
              <a:t>One-way or two-way video in floating window</a:t>
            </a:r>
          </a:p>
          <a:p>
            <a:pPr marL="128588" indent="-128588">
              <a:buFont typeface="Arial" panose="020B0604020202020204" pitchFamily="34" charset="0"/>
              <a:buChar char="•"/>
              <a:defRPr/>
            </a:pPr>
            <a:r>
              <a:rPr lang="en-US" sz="900" dirty="0">
                <a:solidFill>
                  <a:srgbClr val="494949"/>
                </a:solidFill>
                <a:latin typeface="Calibri" panose="020F0502020204030204" pitchFamily="34" charset="0"/>
              </a:rPr>
              <a:t>Full screen video</a:t>
            </a:r>
          </a:p>
          <a:p>
            <a:pPr>
              <a:defRPr/>
            </a:pPr>
            <a:r>
              <a:rPr lang="en-US" sz="1050" dirty="0">
                <a:solidFill>
                  <a:srgbClr val="494949"/>
                </a:solidFill>
                <a:latin typeface="Calibri" panose="020F0502020204030204" pitchFamily="34" charset="0"/>
              </a:rPr>
              <a:t/>
            </a:r>
            <a:br>
              <a:rPr lang="en-US" sz="1050" dirty="0">
                <a:solidFill>
                  <a:srgbClr val="494949"/>
                </a:solidFill>
                <a:latin typeface="Calibri" panose="020F0502020204030204" pitchFamily="34" charset="0"/>
              </a:rPr>
            </a:br>
            <a:r>
              <a:rPr lang="en-US" sz="1200" dirty="0">
                <a:solidFill>
                  <a:schemeClr val="tx2"/>
                </a:solidFill>
                <a:latin typeface="Calibri" panose="020F0502020204030204" pitchFamily="34" charset="0"/>
              </a:rPr>
              <a:t>Document sharing with </a:t>
            </a:r>
            <a:br>
              <a:rPr lang="en-US" sz="1200" dirty="0">
                <a:solidFill>
                  <a:schemeClr val="tx2"/>
                </a:solidFill>
                <a:latin typeface="Calibri" panose="020F0502020204030204" pitchFamily="34" charset="0"/>
              </a:rPr>
            </a:br>
            <a:r>
              <a:rPr lang="en-US" sz="1200" dirty="0">
                <a:solidFill>
                  <a:schemeClr val="tx2"/>
                </a:solidFill>
                <a:latin typeface="Calibri" panose="020F0502020204030204" pitchFamily="34" charset="0"/>
              </a:rPr>
              <a:t>customer</a:t>
            </a:r>
          </a:p>
          <a:p>
            <a:pPr>
              <a:defRPr/>
            </a:pPr>
            <a:r>
              <a:rPr lang="en-US" sz="900" dirty="0">
                <a:solidFill>
                  <a:srgbClr val="494949"/>
                </a:solidFill>
                <a:latin typeface="Calibri" panose="020F0502020204030204" pitchFamily="34" charset="0"/>
              </a:rPr>
              <a:t>Prescriptions instructions</a:t>
            </a:r>
          </a:p>
          <a:p>
            <a:pPr marL="214313" indent="-214313">
              <a:buFont typeface="Arial" panose="020B0604020202020204" pitchFamily="34" charset="0"/>
              <a:buChar char="•"/>
              <a:defRPr/>
            </a:pPr>
            <a:r>
              <a:rPr lang="en-US" sz="900" dirty="0">
                <a:solidFill>
                  <a:srgbClr val="494949"/>
                </a:solidFill>
                <a:latin typeface="Calibri" panose="020F0502020204030204" pitchFamily="34" charset="0"/>
              </a:rPr>
              <a:t>How many pills per day</a:t>
            </a:r>
          </a:p>
          <a:p>
            <a:pPr marL="214313" indent="-214313">
              <a:buFont typeface="Arial" panose="020B0604020202020204" pitchFamily="34" charset="0"/>
              <a:buChar char="•"/>
              <a:defRPr/>
            </a:pPr>
            <a:r>
              <a:rPr lang="en-US" sz="900" dirty="0">
                <a:solidFill>
                  <a:srgbClr val="494949"/>
                </a:solidFill>
                <a:latin typeface="Calibri" panose="020F0502020204030204" pitchFamily="34" charset="0"/>
              </a:rPr>
              <a:t>Not to take with out food</a:t>
            </a:r>
          </a:p>
          <a:p>
            <a:pPr>
              <a:defRPr/>
            </a:pPr>
            <a:r>
              <a:rPr lang="en-US" sz="1050" dirty="0">
                <a:solidFill>
                  <a:srgbClr val="494949"/>
                </a:solidFill>
                <a:latin typeface="Calibri" panose="020F0502020204030204" pitchFamily="34" charset="0"/>
              </a:rPr>
              <a:t/>
            </a:r>
            <a:br>
              <a:rPr lang="en-US" sz="1050" dirty="0">
                <a:solidFill>
                  <a:srgbClr val="494949"/>
                </a:solidFill>
                <a:latin typeface="Calibri" panose="020F0502020204030204" pitchFamily="34" charset="0"/>
              </a:rPr>
            </a:br>
            <a:r>
              <a:rPr lang="en-US" sz="1050" dirty="0">
                <a:solidFill>
                  <a:schemeClr val="tx2"/>
                </a:solidFill>
                <a:latin typeface="Calibri" panose="020F0502020204030204" pitchFamily="34" charset="0"/>
              </a:rPr>
              <a:t>Annotation:</a:t>
            </a:r>
          </a:p>
          <a:p>
            <a:pPr marL="128588" indent="-128588">
              <a:buFont typeface="Arial" panose="020B0604020202020204" pitchFamily="34" charset="0"/>
              <a:buChar char="•"/>
              <a:defRPr/>
            </a:pPr>
            <a:r>
              <a:rPr lang="en-US" sz="900" dirty="0">
                <a:solidFill>
                  <a:srgbClr val="494949"/>
                </a:solidFill>
                <a:latin typeface="Calibri" panose="020F0502020204030204" pitchFamily="34" charset="0"/>
              </a:rPr>
              <a:t>Highlighter (transparency) + Pen</a:t>
            </a:r>
          </a:p>
          <a:p>
            <a:pPr marL="128588" indent="-128588">
              <a:buFont typeface="Arial" panose="020B0604020202020204" pitchFamily="34" charset="0"/>
              <a:buChar char="•"/>
              <a:defRPr/>
            </a:pPr>
            <a:r>
              <a:rPr lang="en-US" sz="900" dirty="0">
                <a:solidFill>
                  <a:srgbClr val="494949"/>
                </a:solidFill>
                <a:latin typeface="Calibri" panose="020F0502020204030204" pitchFamily="34" charset="0"/>
              </a:rPr>
              <a:t>Shapes</a:t>
            </a:r>
          </a:p>
          <a:p>
            <a:pPr marL="128588" indent="-128588">
              <a:buFont typeface="Arial" panose="020B0604020202020204" pitchFamily="34" charset="0"/>
              <a:buChar char="•"/>
              <a:defRPr/>
            </a:pPr>
            <a:r>
              <a:rPr lang="en-US" sz="900" dirty="0">
                <a:solidFill>
                  <a:srgbClr val="494949"/>
                </a:solidFill>
                <a:latin typeface="Calibri" panose="020F0502020204030204" pitchFamily="34" charset="0"/>
              </a:rPr>
              <a:t>Text</a:t>
            </a:r>
          </a:p>
          <a:p>
            <a:pPr marL="128588" indent="-128588">
              <a:buFont typeface="Arial" panose="020B0604020202020204" pitchFamily="34" charset="0"/>
              <a:buChar char="•"/>
              <a:defRPr/>
            </a:pPr>
            <a:r>
              <a:rPr lang="en-US" sz="900" dirty="0">
                <a:solidFill>
                  <a:srgbClr val="494949"/>
                </a:solidFill>
                <a:latin typeface="Calibri" panose="020F0502020204030204" pitchFamily="34" charset="0"/>
              </a:rPr>
              <a:t>Different Colors</a:t>
            </a:r>
          </a:p>
          <a:p>
            <a:pPr marL="128588" indent="-128588">
              <a:buFont typeface="Arial" panose="020B0604020202020204" pitchFamily="34" charset="0"/>
              <a:buChar char="•"/>
              <a:defRPr/>
            </a:pPr>
            <a:r>
              <a:rPr lang="en-US" sz="900" dirty="0">
                <a:solidFill>
                  <a:srgbClr val="494949"/>
                </a:solidFill>
                <a:latin typeface="Calibri" panose="020F0502020204030204" pitchFamily="34" charset="0"/>
              </a:rPr>
              <a:t>Annotation over live video</a:t>
            </a:r>
          </a:p>
          <a:p>
            <a:pPr marL="214313" indent="-214313">
              <a:buFont typeface="Arial" panose="020B0604020202020204" pitchFamily="34" charset="0"/>
              <a:buChar char="•"/>
              <a:defRPr/>
            </a:pPr>
            <a:endParaRPr lang="en-US" sz="1050" dirty="0">
              <a:solidFill>
                <a:srgbClr val="494949"/>
              </a:solidFill>
              <a:latin typeface="Calibri" panose="020F0502020204030204" pitchFamily="34" charset="0"/>
            </a:endParaRPr>
          </a:p>
          <a:p>
            <a:pPr>
              <a:defRPr/>
            </a:pPr>
            <a:r>
              <a:rPr lang="en-US" sz="1050" dirty="0">
                <a:solidFill>
                  <a:schemeClr val="tx2"/>
                </a:solidFill>
                <a:latin typeface="Calibri" panose="020F0502020204030204" pitchFamily="34" charset="0"/>
              </a:rPr>
              <a:t>Digital Signature</a:t>
            </a:r>
          </a:p>
          <a:p>
            <a:pPr marL="214313" indent="-214313">
              <a:buFont typeface="Arial" panose="020B0604020202020204" pitchFamily="34" charset="0"/>
              <a:buChar char="•"/>
              <a:defRPr/>
            </a:pPr>
            <a:r>
              <a:rPr lang="en-US" sz="900" dirty="0">
                <a:solidFill>
                  <a:srgbClr val="494949"/>
                </a:solidFill>
                <a:latin typeface="Calibri" panose="020F0502020204030204" pitchFamily="34" charset="0"/>
              </a:rPr>
              <a:t>Transactions need physical documents/wet signatures</a:t>
            </a:r>
          </a:p>
          <a:p>
            <a:pPr marL="214313" indent="-214313">
              <a:buFont typeface="Arial" panose="020B0604020202020204" pitchFamily="34" charset="0"/>
              <a:buChar char="•"/>
              <a:defRPr/>
            </a:pPr>
            <a:endParaRPr lang="en-US" sz="1350" dirty="0">
              <a:solidFill>
                <a:srgbClr val="494949"/>
              </a:solidFill>
              <a:latin typeface="Calibri" panose="020F0502020204030204" pitchFamily="34" charset="0"/>
            </a:endParaRPr>
          </a:p>
        </p:txBody>
      </p:sp>
      <p:pic>
        <p:nvPicPr>
          <p:cNvPr id="159749" name="Picture 1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30703" y="3751950"/>
            <a:ext cx="1872854"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20879" y="3351901"/>
            <a:ext cx="1240631"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122</a:t>
            </a:fld>
            <a:endParaRPr lang="en-US" dirty="0"/>
          </a:p>
        </p:txBody>
      </p:sp>
    </p:spTree>
    <p:extLst>
      <p:ext uri="{BB962C8B-B14F-4D97-AF65-F5344CB8AC3E}">
        <p14:creationId xmlns:p14="http://schemas.microsoft.com/office/powerpoint/2010/main" val="192635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Box 8"/>
          <p:cNvSpPr txBox="1">
            <a:spLocks noChangeArrowheads="1"/>
          </p:cNvSpPr>
          <p:nvPr/>
        </p:nvSpPr>
        <p:spPr bwMode="auto">
          <a:xfrm>
            <a:off x="1462088" y="2914650"/>
            <a:ext cx="208716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050" b="1">
                <a:solidFill>
                  <a:srgbClr val="494949"/>
                </a:solidFill>
                <a:latin typeface="Helvetica" panose="020B0604020202030204" pitchFamily="34" charset="0"/>
                <a:ea typeface="Helvetica" panose="020B0604020202030204" pitchFamily="34" charset="0"/>
                <a:cs typeface="Helvetica" panose="020B0604020202030204" pitchFamily="34" charset="0"/>
              </a:rPr>
              <a:t>Syngrafii Signature Capture</a:t>
            </a:r>
          </a:p>
        </p:txBody>
      </p:sp>
      <p:sp>
        <p:nvSpPr>
          <p:cNvPr id="160771" name="TextBox 9"/>
          <p:cNvSpPr txBox="1">
            <a:spLocks noChangeArrowheads="1"/>
          </p:cNvSpPr>
          <p:nvPr/>
        </p:nvSpPr>
        <p:spPr bwMode="auto">
          <a:xfrm>
            <a:off x="3633788" y="2914650"/>
            <a:ext cx="21717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050" b="1">
                <a:solidFill>
                  <a:srgbClr val="494949"/>
                </a:solidFill>
                <a:latin typeface="Helvetica" panose="020B0604020202030204" pitchFamily="34" charset="0"/>
                <a:ea typeface="Helvetica" panose="020B0604020202030204" pitchFamily="34" charset="0"/>
                <a:cs typeface="Helvetica" panose="020B0604020202030204" pitchFamily="34" charset="0"/>
              </a:rPr>
              <a:t>LongPen™ Biometric Printer</a:t>
            </a:r>
          </a:p>
        </p:txBody>
      </p:sp>
      <p:sp>
        <p:nvSpPr>
          <p:cNvPr id="160772" name="TextBox 10"/>
          <p:cNvSpPr txBox="1">
            <a:spLocks noChangeArrowheads="1"/>
          </p:cNvSpPr>
          <p:nvPr/>
        </p:nvSpPr>
        <p:spPr bwMode="auto">
          <a:xfrm>
            <a:off x="5748338" y="2914650"/>
            <a:ext cx="206573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050" b="1">
                <a:solidFill>
                  <a:srgbClr val="494949"/>
                </a:solidFill>
                <a:latin typeface="Helvetica" panose="020B0604020202030204" pitchFamily="34" charset="0"/>
                <a:ea typeface="Helvetica" panose="020B0604020202030204" pitchFamily="34" charset="0"/>
                <a:cs typeface="Helvetica" panose="020B0604020202030204" pitchFamily="34" charset="0"/>
              </a:rPr>
              <a:t>LongPen™ Transaction Web Server (TWS) and Masterfile™</a:t>
            </a:r>
          </a:p>
        </p:txBody>
      </p:sp>
      <p:sp>
        <p:nvSpPr>
          <p:cNvPr id="160773" name="TextBox 17"/>
          <p:cNvSpPr txBox="1">
            <a:spLocks noChangeArrowheads="1"/>
          </p:cNvSpPr>
          <p:nvPr/>
        </p:nvSpPr>
        <p:spPr bwMode="auto">
          <a:xfrm>
            <a:off x="3633788" y="3257550"/>
            <a:ext cx="1914525"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050">
                <a:solidFill>
                  <a:srgbClr val="494949"/>
                </a:solidFill>
                <a:latin typeface="Helvetica" panose="020B0604020202030204" pitchFamily="34" charset="0"/>
                <a:ea typeface="Helvetica" panose="020B0604020202030204" pitchFamily="34" charset="0"/>
                <a:cs typeface="Helvetica" panose="020B0604020202030204" pitchFamily="34" charset="0"/>
              </a:rPr>
              <a:t>Transmits image of a document to be signed to a capture screen.</a:t>
            </a:r>
          </a:p>
          <a:p>
            <a:pPr eaLnBrk="1" hangingPunct="1"/>
            <a:endParaRPr lang="en-US" altLang="en-US" sz="1050">
              <a:solidFill>
                <a:srgbClr val="494949"/>
              </a:solidFill>
              <a:latin typeface="Helvetica" panose="020B0604020202030204" pitchFamily="34" charset="0"/>
              <a:ea typeface="Helvetica" panose="020B0604020202030204" pitchFamily="34" charset="0"/>
              <a:cs typeface="Helvetica" panose="020B0604020202030204" pitchFamily="34" charset="0"/>
            </a:endParaRPr>
          </a:p>
          <a:p>
            <a:pPr eaLnBrk="1" hangingPunct="1"/>
            <a:r>
              <a:rPr lang="en-US" altLang="en-US" sz="1050">
                <a:solidFill>
                  <a:srgbClr val="494949"/>
                </a:solidFill>
                <a:latin typeface="Helvetica" panose="020B0604020202030204" pitchFamily="34" charset="0"/>
                <a:ea typeface="Helvetica" panose="020B0604020202030204" pitchFamily="34" charset="0"/>
                <a:cs typeface="Helvetica" panose="020B0604020202030204" pitchFamily="34" charset="0"/>
              </a:rPr>
              <a:t>Translates capture screen signature data into pen drivers</a:t>
            </a:r>
          </a:p>
        </p:txBody>
      </p:sp>
      <p:sp>
        <p:nvSpPr>
          <p:cNvPr id="160774" name="TextBox 13"/>
          <p:cNvSpPr txBox="1">
            <a:spLocks noChangeArrowheads="1"/>
          </p:cNvSpPr>
          <p:nvPr/>
        </p:nvSpPr>
        <p:spPr bwMode="auto">
          <a:xfrm>
            <a:off x="1462088" y="3200400"/>
            <a:ext cx="202882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050">
                <a:solidFill>
                  <a:srgbClr val="494949"/>
                </a:solidFill>
                <a:latin typeface="Helvetica" panose="020B0604020202030204" pitchFamily="34" charset="0"/>
                <a:ea typeface="Helvetica" panose="020B0604020202030204" pitchFamily="34" charset="0"/>
                <a:cs typeface="Helvetica" panose="020B0604020202030204" pitchFamily="34" charset="0"/>
              </a:rPr>
              <a:t>Captures &amp; securely transmits original signature to a signing printer in back office</a:t>
            </a:r>
          </a:p>
        </p:txBody>
      </p:sp>
      <p:sp>
        <p:nvSpPr>
          <p:cNvPr id="19" name="TextBox 18"/>
          <p:cNvSpPr txBox="1"/>
          <p:nvPr/>
        </p:nvSpPr>
        <p:spPr>
          <a:xfrm>
            <a:off x="5748337" y="3330179"/>
            <a:ext cx="2071688" cy="1223412"/>
          </a:xfrm>
          <a:prstGeom prst="rect">
            <a:avLst/>
          </a:prstGeom>
          <a:noFill/>
        </p:spPr>
        <p:txBody>
          <a:bodyPr>
            <a:spAutoFit/>
          </a:bodyPr>
          <a:lstStyle/>
          <a:p>
            <a:pPr eaLnBrk="1" hangingPunct="1">
              <a:defRPr/>
            </a:pPr>
            <a:r>
              <a:rPr lang="en-US" sz="1050" dirty="0">
                <a:solidFill>
                  <a:srgbClr val="494949"/>
                </a:solidFill>
                <a:latin typeface="Helvetica"/>
                <a:cs typeface="Helvetica"/>
              </a:rPr>
              <a:t>Maintains a record of all transaction details for compliance </a:t>
            </a:r>
          </a:p>
          <a:p>
            <a:pPr marL="214313" indent="-214313">
              <a:buFont typeface="Arial"/>
              <a:buChar char="•"/>
              <a:defRPr/>
            </a:pPr>
            <a:r>
              <a:rPr lang="en-US" sz="1050" dirty="0">
                <a:solidFill>
                  <a:srgbClr val="494949"/>
                </a:solidFill>
                <a:latin typeface="Helvetica"/>
                <a:cs typeface="Helvetica"/>
              </a:rPr>
              <a:t>document images, </a:t>
            </a:r>
          </a:p>
          <a:p>
            <a:pPr marL="214313" indent="-214313">
              <a:buFont typeface="Arial"/>
              <a:buChar char="•"/>
              <a:defRPr/>
            </a:pPr>
            <a:r>
              <a:rPr lang="en-US" sz="1050" dirty="0">
                <a:solidFill>
                  <a:srgbClr val="494949"/>
                </a:solidFill>
                <a:latin typeface="Helvetica"/>
                <a:cs typeface="Helvetica"/>
              </a:rPr>
              <a:t>A/V recordings </a:t>
            </a:r>
          </a:p>
          <a:p>
            <a:pPr marL="214313" indent="-214313">
              <a:buFont typeface="Arial"/>
              <a:buChar char="•"/>
              <a:defRPr/>
            </a:pPr>
            <a:r>
              <a:rPr lang="en-US" sz="1050" dirty="0">
                <a:solidFill>
                  <a:srgbClr val="494949"/>
                </a:solidFill>
                <a:latin typeface="Helvetica"/>
                <a:cs typeface="Helvetica"/>
              </a:rPr>
              <a:t>Macro data </a:t>
            </a:r>
          </a:p>
          <a:p>
            <a:pPr eaLnBrk="1" hangingPunct="1">
              <a:defRPr/>
            </a:pPr>
            <a:endParaRPr lang="en-US" sz="1050" dirty="0">
              <a:solidFill>
                <a:srgbClr val="494949"/>
              </a:solidFill>
              <a:latin typeface="Helvetica"/>
              <a:cs typeface="Helvetica"/>
            </a:endParaRPr>
          </a:p>
        </p:txBody>
      </p:sp>
      <p:sp>
        <p:nvSpPr>
          <p:cNvPr id="160776" name="Rectangle 12"/>
          <p:cNvSpPr>
            <a:spLocks noChangeArrowheads="1"/>
          </p:cNvSpPr>
          <p:nvPr/>
        </p:nvSpPr>
        <p:spPr bwMode="auto">
          <a:xfrm>
            <a:off x="1372791" y="854869"/>
            <a:ext cx="629364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500" dirty="0">
                <a:solidFill>
                  <a:srgbClr val="494949"/>
                </a:solidFill>
                <a:latin typeface="Helvetica" panose="020B0604020202030204" pitchFamily="34" charset="0"/>
                <a:ea typeface="Helvetica" panose="020B0604020202030204" pitchFamily="34" charset="0"/>
                <a:cs typeface="Helvetica" panose="020B0604020202030204" pitchFamily="34" charset="0"/>
              </a:rPr>
              <a:t>Captures digital signatures on </a:t>
            </a:r>
            <a:r>
              <a:rPr lang="en-US" altLang="en-US" sz="1500" dirty="0" smtClean="0">
                <a:solidFill>
                  <a:srgbClr val="494949"/>
                </a:solidFill>
                <a:latin typeface="Helvetica" panose="020B0604020202030204" pitchFamily="34" charset="0"/>
                <a:ea typeface="Helvetica" panose="020B0604020202030204" pitchFamily="34" charset="0"/>
                <a:cs typeface="Helvetica" panose="020B0604020202030204" pitchFamily="34" charset="0"/>
              </a:rPr>
              <a:t>Fusion, </a:t>
            </a:r>
            <a:r>
              <a:rPr lang="en-US" altLang="en-US" sz="1500" dirty="0">
                <a:solidFill>
                  <a:srgbClr val="494949"/>
                </a:solidFill>
                <a:latin typeface="Helvetica" panose="020B0604020202030204" pitchFamily="34" charset="0"/>
                <a:ea typeface="Helvetica" panose="020B0604020202030204" pitchFamily="34" charset="0"/>
                <a:cs typeface="Helvetica" panose="020B0604020202030204" pitchFamily="34" charset="0"/>
              </a:rPr>
              <a:t>transmits to robot to sign wet ink</a:t>
            </a:r>
          </a:p>
        </p:txBody>
      </p:sp>
      <p:pic>
        <p:nvPicPr>
          <p:cNvPr id="160778" name="Picture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3788" y="1241823"/>
            <a:ext cx="2114550" cy="150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9" name="Picture 1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30492" y="1256110"/>
            <a:ext cx="1983581" cy="14930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80"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90663" y="1241822"/>
            <a:ext cx="2030016" cy="153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a:t>Syngrafii</a:t>
            </a:r>
            <a:r>
              <a:rPr lang="en-US" dirty="0"/>
              <a:t> Integration into </a:t>
            </a:r>
            <a:r>
              <a:rPr lang="en-US" dirty="0" smtClean="0"/>
              <a:t>CaféX Fusion</a:t>
            </a:r>
            <a:endParaRPr lang="en-US" dirty="0"/>
          </a:p>
        </p:txBody>
      </p:sp>
      <p:sp>
        <p:nvSpPr>
          <p:cNvPr id="3" name="Footer Placeholder 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Slide Number Placeholder 3"/>
          <p:cNvSpPr>
            <a:spLocks noGrp="1"/>
          </p:cNvSpPr>
          <p:nvPr>
            <p:ph type="sldNum" sz="quarter" idx="12"/>
          </p:nvPr>
        </p:nvSpPr>
        <p:spPr/>
        <p:txBody>
          <a:bodyPr/>
          <a:lstStyle/>
          <a:p>
            <a:fld id="{0431C951-9D62-474D-B35D-66AB940D3B2F}" type="slidenum">
              <a:rPr lang="en-US" smtClean="0"/>
              <a:pPr/>
              <a:t>123</a:t>
            </a:fld>
            <a:endParaRPr lang="en-US" dirty="0"/>
          </a:p>
        </p:txBody>
      </p:sp>
    </p:spTree>
    <p:extLst>
      <p:ext uri="{BB962C8B-B14F-4D97-AF65-F5344CB8AC3E}">
        <p14:creationId xmlns:p14="http://schemas.microsoft.com/office/powerpoint/2010/main" val="3770404890"/>
      </p:ext>
    </p:extLst>
  </p:cSld>
  <p:clrMapOvr>
    <a:masterClrMapping/>
  </p:clrMapOvr>
  <p:transition spd="slow">
    <p:wip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2"/>
          <p:cNvSpPr>
            <a:spLocks noGrp="1"/>
          </p:cNvSpPr>
          <p:nvPr>
            <p:ph type="title"/>
          </p:nvPr>
        </p:nvSpPr>
        <p:spPr>
          <a:xfrm>
            <a:off x="1396359" y="4006790"/>
            <a:ext cx="8659368" cy="731520"/>
          </a:xfrm>
        </p:spPr>
        <p:txBody>
          <a:bodyPr/>
          <a:lstStyle/>
          <a:p>
            <a:r>
              <a:rPr lang="en-US" altLang="en-US" sz="2100" dirty="0"/>
              <a:t>Cabela's In Store Kiosk </a:t>
            </a:r>
          </a:p>
        </p:txBody>
      </p:sp>
      <p:sp>
        <p:nvSpPr>
          <p:cNvPr id="166915" name="Rectangle 64"/>
          <p:cNvSpPr>
            <a:spLocks noChangeArrowheads="1"/>
          </p:cNvSpPr>
          <p:nvPr/>
        </p:nvSpPr>
        <p:spPr bwMode="auto">
          <a:xfrm>
            <a:off x="4627959" y="1159334"/>
            <a:ext cx="3684767" cy="277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171450" indent="-17145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90000"/>
              </a:lnSpc>
              <a:spcAft>
                <a:spcPts val="450"/>
              </a:spcAft>
              <a:buFont typeface="Arial" panose="020B0604020202020204" pitchFamily="34" charset="0"/>
              <a:buChar char="•"/>
            </a:pPr>
            <a:r>
              <a:rPr lang="en-US" altLang="en-US" sz="2000" dirty="0">
                <a:solidFill>
                  <a:schemeClr val="tx2"/>
                </a:solidFill>
                <a:latin typeface="Calibri" panose="020F0502020204030204" pitchFamily="34" charset="0"/>
                <a:ea typeface="Calibri" panose="020F0502020204030204" pitchFamily="34" charset="0"/>
                <a:cs typeface="Calibri" panose="020F0502020204030204" pitchFamily="34" charset="0"/>
              </a:rPr>
              <a:t>In store app to provide aisle based assistance by personnel</a:t>
            </a:r>
          </a:p>
          <a:p>
            <a:pPr>
              <a:lnSpc>
                <a:spcPct val="90000"/>
              </a:lnSpc>
              <a:spcAft>
                <a:spcPts val="450"/>
              </a:spcAft>
              <a:buFont typeface="Arial" panose="020B0604020202020204" pitchFamily="34" charset="0"/>
              <a:buChar char="•"/>
            </a:pPr>
            <a:r>
              <a:rPr lang="en-US" altLang="en-US" sz="2000" dirty="0">
                <a:solidFill>
                  <a:schemeClr val="tx2"/>
                </a:solidFill>
                <a:latin typeface="Calibri" panose="020F0502020204030204" pitchFamily="34" charset="0"/>
                <a:ea typeface="Calibri" panose="020F0502020204030204" pitchFamily="34" charset="0"/>
                <a:cs typeface="Calibri" panose="020F0502020204030204" pitchFamily="34" charset="0"/>
              </a:rPr>
              <a:t>Provide one way video calling to contact center for immediate assistance</a:t>
            </a:r>
          </a:p>
          <a:p>
            <a:pPr>
              <a:lnSpc>
                <a:spcPct val="90000"/>
              </a:lnSpc>
              <a:spcAft>
                <a:spcPts val="450"/>
              </a:spcAft>
              <a:buFont typeface="Arial" panose="020B0604020202020204" pitchFamily="34" charset="0"/>
              <a:buChar char="•"/>
            </a:pPr>
            <a:r>
              <a:rPr lang="en-US" altLang="en-US" sz="2000" dirty="0">
                <a:solidFill>
                  <a:schemeClr val="tx2"/>
                </a:solidFill>
                <a:latin typeface="Calibri" panose="020F0502020204030204" pitchFamily="34" charset="0"/>
                <a:ea typeface="Calibri" panose="020F0502020204030204" pitchFamily="34" charset="0"/>
                <a:cs typeface="Calibri" panose="020F0502020204030204" pitchFamily="34" charset="0"/>
              </a:rPr>
              <a:t>In app based ad rotation</a:t>
            </a:r>
          </a:p>
          <a:p>
            <a:pPr>
              <a:lnSpc>
                <a:spcPct val="90000"/>
              </a:lnSpc>
              <a:spcAft>
                <a:spcPts val="450"/>
              </a:spcAft>
              <a:buFont typeface="Arial" panose="020B0604020202020204" pitchFamily="34" charset="0"/>
              <a:buChar char="•"/>
            </a:pPr>
            <a:r>
              <a:rPr lang="en-US" altLang="en-US" sz="2000" dirty="0">
                <a:solidFill>
                  <a:schemeClr val="tx2"/>
                </a:solidFill>
                <a:latin typeface="Calibri" panose="020F0502020204030204" pitchFamily="34" charset="0"/>
                <a:ea typeface="Calibri" panose="020F0502020204030204" pitchFamily="34" charset="0"/>
                <a:cs typeface="Calibri" panose="020F0502020204030204" pitchFamily="34" charset="0"/>
              </a:rPr>
              <a:t>3 Components: iPad App, iPhone App, Agent Console Web App</a:t>
            </a:r>
          </a:p>
        </p:txBody>
      </p:sp>
      <p:pic>
        <p:nvPicPr>
          <p:cNvPr id="16691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2125" y="887016"/>
            <a:ext cx="2228850" cy="312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4" descr="http://www.thesportinglifeshow.com/wp-content/uploads/2013/07/Cabelas-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9794" y="1257301"/>
            <a:ext cx="1565672" cy="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8" name="Rectangle 7"/>
          <p:cNvSpPr>
            <a:spLocks noChangeArrowheads="1"/>
          </p:cNvSpPr>
          <p:nvPr/>
        </p:nvSpPr>
        <p:spPr bwMode="auto">
          <a:xfrm>
            <a:off x="2172891" y="2178844"/>
            <a:ext cx="1467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dirty="0">
                <a:solidFill>
                  <a:srgbClr val="336600"/>
                </a:solidFill>
                <a:latin typeface="Calibri" panose="020F0502020204030204" pitchFamily="34" charset="0"/>
                <a:ea typeface="Calibri" panose="020F0502020204030204" pitchFamily="34" charset="0"/>
                <a:cs typeface="Calibri" panose="020F0502020204030204" pitchFamily="34" charset="0"/>
              </a:rPr>
              <a:t>Press for Assistance</a:t>
            </a:r>
            <a:r>
              <a:rPr lang="en-US" altLang="en-US" sz="1800" dirty="0">
                <a:solidFill>
                  <a:srgbClr val="336600"/>
                </a:solidFill>
                <a:latin typeface="Calibri" panose="020F0502020204030204" pitchFamily="34" charset="0"/>
                <a:ea typeface="Calibri" panose="020F0502020204030204" pitchFamily="34" charset="0"/>
                <a:cs typeface="Calibri" panose="020F0502020204030204" pitchFamily="34" charset="0"/>
              </a:rPr>
              <a:t> </a:t>
            </a:r>
            <a:endParaRPr lang="en-US" altLang="en-US" sz="1800" dirty="0">
              <a:solidFill>
                <a:srgbClr val="336600"/>
              </a:solidFill>
              <a:latin typeface="Calibri" panose="020F0502020204030204" pitchFamily="34" charset="0"/>
            </a:endParaRPr>
          </a:p>
        </p:txBody>
      </p:sp>
      <p:pic>
        <p:nvPicPr>
          <p:cNvPr id="166919" name="Picture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43100" y="2645569"/>
            <a:ext cx="1874044"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124</a:t>
            </a:fld>
            <a:endParaRPr lang="en-US" dirty="0"/>
          </a:p>
        </p:txBody>
      </p:sp>
    </p:spTree>
    <p:extLst>
      <p:ext uri="{BB962C8B-B14F-4D97-AF65-F5344CB8AC3E}">
        <p14:creationId xmlns:p14="http://schemas.microsoft.com/office/powerpoint/2010/main" val="332176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924" y="259847"/>
            <a:ext cx="1342239" cy="1884727"/>
          </a:xfrm>
          <a:prstGeom prst="rect">
            <a:avLst/>
          </a:prstGeom>
        </p:spPr>
      </p:pic>
      <p:sp>
        <p:nvSpPr>
          <p:cNvPr id="4" name="Rectangle 3"/>
          <p:cNvSpPr/>
          <p:nvPr/>
        </p:nvSpPr>
        <p:spPr>
          <a:xfrm>
            <a:off x="1464066" y="4471038"/>
            <a:ext cx="6215869" cy="461665"/>
          </a:xfrm>
          <a:prstGeom prst="rect">
            <a:avLst/>
          </a:prstGeom>
        </p:spPr>
        <p:txBody>
          <a:bodyPr wrap="none">
            <a:spAutoFit/>
          </a:bodyPr>
          <a:lstStyle/>
          <a:p>
            <a:r>
              <a:rPr lang="en-US" altLang="en-US" sz="2400" dirty="0">
                <a:solidFill>
                  <a:schemeClr val="tx2"/>
                </a:solidFill>
                <a:ea typeface="+mj-ea"/>
                <a:cs typeface="CiscoSans"/>
              </a:rPr>
              <a:t>Cabela's In Store </a:t>
            </a:r>
            <a:r>
              <a:rPr lang="en-US" altLang="en-US" sz="2400" dirty="0" smtClean="0">
                <a:solidFill>
                  <a:schemeClr val="tx2"/>
                </a:solidFill>
                <a:ea typeface="+mj-ea"/>
                <a:cs typeface="CiscoSans"/>
              </a:rPr>
              <a:t>Experience via an IPAD/IPhone </a:t>
            </a:r>
            <a:endParaRPr lang="en-US" sz="2400" dirty="0">
              <a:solidFill>
                <a:schemeClr val="tx2"/>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2926" y="259850"/>
            <a:ext cx="1396210" cy="1877575"/>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t="-1098"/>
          <a:stretch/>
        </p:blipFill>
        <p:spPr>
          <a:xfrm>
            <a:off x="6060724" y="259848"/>
            <a:ext cx="1373213" cy="1902571"/>
          </a:xfrm>
          <a:prstGeom prst="rect">
            <a:avLst/>
          </a:prstGeom>
        </p:spPr>
      </p:pic>
      <p:pic>
        <p:nvPicPr>
          <p:cNvPr id="24" name="Picture 2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38412" y="288338"/>
            <a:ext cx="1752762" cy="1884727"/>
          </a:xfrm>
          <a:prstGeom prst="rect">
            <a:avLst/>
          </a:prstGeom>
        </p:spPr>
      </p:pic>
      <p:pic>
        <p:nvPicPr>
          <p:cNvPr id="25" name="Picture 2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28809" y="226388"/>
            <a:ext cx="1254575" cy="1877575"/>
          </a:xfrm>
          <a:prstGeom prst="rect">
            <a:avLst/>
          </a:prstGeom>
        </p:spPr>
      </p:pic>
      <p:pic>
        <p:nvPicPr>
          <p:cNvPr id="26" name="Picture 2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413286" y="288340"/>
            <a:ext cx="1626898" cy="1902571"/>
          </a:xfrm>
          <a:prstGeom prst="rect">
            <a:avLst/>
          </a:prstGeom>
        </p:spPr>
      </p:pic>
      <p:pic>
        <p:nvPicPr>
          <p:cNvPr id="7" name="Picture 6"/>
          <p:cNvPicPr>
            <a:picLocks noChangeAspect="1"/>
          </p:cNvPicPr>
          <p:nvPr/>
        </p:nvPicPr>
        <p:blipFill>
          <a:blip r:embed="rId9"/>
          <a:stretch>
            <a:fillRect/>
          </a:stretch>
        </p:blipFill>
        <p:spPr>
          <a:xfrm>
            <a:off x="6256896" y="2466956"/>
            <a:ext cx="2929882" cy="1743767"/>
          </a:xfrm>
          <a:prstGeom prst="rect">
            <a:avLst/>
          </a:prstGeom>
        </p:spPr>
      </p:pic>
      <p:pic>
        <p:nvPicPr>
          <p:cNvPr id="8" name="Picture 7"/>
          <p:cNvPicPr>
            <a:picLocks noChangeAspect="1"/>
          </p:cNvPicPr>
          <p:nvPr/>
        </p:nvPicPr>
        <p:blipFill rotWithShape="1">
          <a:blip r:embed="rId10" cstate="screen">
            <a:extLst>
              <a:ext uri="{28A0092B-C50C-407E-A947-70E740481C1C}">
                <a14:useLocalDpi xmlns:a14="http://schemas.microsoft.com/office/drawing/2010/main"/>
              </a:ext>
            </a:extLst>
          </a:blip>
          <a:srcRect r="8516"/>
          <a:stretch/>
        </p:blipFill>
        <p:spPr>
          <a:xfrm>
            <a:off x="3334945" y="2456229"/>
            <a:ext cx="2911627" cy="1881865"/>
          </a:xfrm>
          <a:prstGeom prst="rect">
            <a:avLst/>
          </a:prstGeom>
        </p:spPr>
      </p:pic>
      <p:pic>
        <p:nvPicPr>
          <p:cNvPr id="9" name="Picture 8"/>
          <p:cNvPicPr>
            <a:picLocks noChangeAspect="1"/>
          </p:cNvPicPr>
          <p:nvPr/>
        </p:nvPicPr>
        <p:blipFill>
          <a:blip r:embed="rId11"/>
          <a:stretch>
            <a:fillRect/>
          </a:stretch>
        </p:blipFill>
        <p:spPr>
          <a:xfrm>
            <a:off x="165199" y="2407598"/>
            <a:ext cx="3138773" cy="1801408"/>
          </a:xfrm>
          <a:prstGeom prst="rect">
            <a:avLst/>
          </a:prstGeom>
        </p:spPr>
      </p:pic>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12" name="Slide Number Placeholder 11"/>
          <p:cNvSpPr>
            <a:spLocks noGrp="1"/>
          </p:cNvSpPr>
          <p:nvPr>
            <p:ph type="sldNum" sz="quarter" idx="12"/>
          </p:nvPr>
        </p:nvSpPr>
        <p:spPr/>
        <p:txBody>
          <a:bodyPr/>
          <a:lstStyle/>
          <a:p>
            <a:fld id="{0431C951-9D62-474D-B35D-66AB940D3B2F}" type="slidenum">
              <a:rPr lang="en-US" smtClean="0"/>
              <a:pPr/>
              <a:t>125</a:t>
            </a:fld>
            <a:endParaRPr lang="en-US" dirty="0"/>
          </a:p>
        </p:txBody>
      </p:sp>
    </p:spTree>
    <p:extLst>
      <p:ext uri="{BB962C8B-B14F-4D97-AF65-F5344CB8AC3E}">
        <p14:creationId xmlns:p14="http://schemas.microsoft.com/office/powerpoint/2010/main" val="116101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3"/>
          <p:cNvSpPr>
            <a:spLocks noGrp="1"/>
          </p:cNvSpPr>
          <p:nvPr>
            <p:ph type="title"/>
          </p:nvPr>
        </p:nvSpPr>
        <p:spPr>
          <a:xfrm>
            <a:off x="1240631" y="114300"/>
            <a:ext cx="6254354" cy="628650"/>
          </a:xfrm>
        </p:spPr>
        <p:txBody>
          <a:bodyPr/>
          <a:lstStyle/>
          <a:p>
            <a:r>
              <a:rPr lang="en-US" altLang="en-US" sz="2100" dirty="0"/>
              <a:t>Cabela’s Custom Agent Console</a:t>
            </a:r>
          </a:p>
        </p:txBody>
      </p:sp>
      <p:sp>
        <p:nvSpPr>
          <p:cNvPr id="179203" name="Rectangle 9"/>
          <p:cNvSpPr>
            <a:spLocks noChangeArrowheads="1"/>
          </p:cNvSpPr>
          <p:nvPr/>
        </p:nvSpPr>
        <p:spPr bwMode="auto">
          <a:xfrm>
            <a:off x="368135" y="1513063"/>
            <a:ext cx="2113808" cy="221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171450" indent="-17145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90000"/>
              </a:lnSpc>
              <a:spcAft>
                <a:spcPts val="450"/>
              </a:spcAft>
              <a:buFont typeface="Arial" panose="020B0604020202020204" pitchFamily="34" charset="0"/>
              <a:buChar char="•"/>
            </a:pPr>
            <a:r>
              <a:rPr lang="en-US" alt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Receives Call and Frames Preview Video</a:t>
            </a:r>
          </a:p>
          <a:p>
            <a:pPr>
              <a:lnSpc>
                <a:spcPct val="90000"/>
              </a:lnSpc>
              <a:spcAft>
                <a:spcPts val="450"/>
              </a:spcAft>
              <a:buFont typeface="Arial" panose="020B0604020202020204" pitchFamily="34" charset="0"/>
              <a:buChar char="•"/>
            </a:pPr>
            <a:r>
              <a:rPr lang="en-US" alt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Hold/Resume/End Buttons</a:t>
            </a:r>
          </a:p>
          <a:p>
            <a:pPr>
              <a:lnSpc>
                <a:spcPct val="90000"/>
              </a:lnSpc>
              <a:spcAft>
                <a:spcPts val="450"/>
              </a:spcAft>
              <a:buFont typeface="Arial" panose="020B0604020202020204" pitchFamily="34" charset="0"/>
              <a:buChar char="•"/>
            </a:pPr>
            <a:r>
              <a:rPr lang="en-US" alt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Dynamic Aisle ID from Aisle ID on iPad</a:t>
            </a:r>
          </a:p>
        </p:txBody>
      </p:sp>
      <p:pic>
        <p:nvPicPr>
          <p:cNvPr id="179204"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14650" y="760810"/>
            <a:ext cx="4987529" cy="375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126</a:t>
            </a:fld>
            <a:endParaRPr lang="en-US" dirty="0"/>
          </a:p>
        </p:txBody>
      </p:sp>
    </p:spTree>
    <p:extLst>
      <p:ext uri="{BB962C8B-B14F-4D97-AF65-F5344CB8AC3E}">
        <p14:creationId xmlns:p14="http://schemas.microsoft.com/office/powerpoint/2010/main" val="101686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15966" y="1227535"/>
            <a:ext cx="1348978"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1" name="Picture 3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79069" y="1635919"/>
            <a:ext cx="1187054" cy="213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2"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70735" y="2224087"/>
            <a:ext cx="1195388" cy="153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a:cxnSpLocks noChangeShapeType="1"/>
          </p:cNvCxnSpPr>
          <p:nvPr/>
        </p:nvCxnSpPr>
        <p:spPr bwMode="auto">
          <a:xfrm>
            <a:off x="4086225" y="3530204"/>
            <a:ext cx="981075" cy="0"/>
          </a:xfrm>
          <a:prstGeom prst="line">
            <a:avLst/>
          </a:prstGeom>
          <a:noFill/>
          <a:ln w="25400">
            <a:solidFill>
              <a:srgbClr val="CC99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 name="Oval 8"/>
          <p:cNvSpPr/>
          <p:nvPr/>
        </p:nvSpPr>
        <p:spPr bwMode="auto">
          <a:xfrm>
            <a:off x="4086225" y="3563541"/>
            <a:ext cx="238125" cy="128588"/>
          </a:xfrm>
          <a:prstGeom prst="ellipse">
            <a:avLst/>
          </a:prstGeom>
          <a:solidFill>
            <a:srgbClr val="66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75" dirty="0"/>
          </a:p>
        </p:txBody>
      </p:sp>
      <p:sp>
        <p:nvSpPr>
          <p:cNvPr id="11" name="Rounded Rectangle 10"/>
          <p:cNvSpPr>
            <a:spLocks noChangeArrowheads="1"/>
          </p:cNvSpPr>
          <p:nvPr/>
        </p:nvSpPr>
        <p:spPr bwMode="auto">
          <a:xfrm>
            <a:off x="4171950" y="2625328"/>
            <a:ext cx="809625" cy="138113"/>
          </a:xfrm>
          <a:prstGeom prst="roundRect">
            <a:avLst>
              <a:gd name="adj" fmla="val 16667"/>
            </a:avLst>
          </a:prstGeom>
          <a:solidFill>
            <a:srgbClr val="666633"/>
          </a:solidFill>
          <a:ln>
            <a:noFill/>
          </a:ln>
          <a:effectLst>
            <a:outerShdw blurRad="40005" dist="22987" dir="5400000" algn="tl" rotWithShape="0">
              <a:srgbClr val="808080">
                <a:alpha val="34999"/>
              </a:srgbClr>
            </a:outerShdw>
          </a:effectLst>
          <a:extLst/>
        </p:spPr>
        <p:txBody>
          <a:bodyPr anchor="ctr"/>
          <a:lstStyle/>
          <a:p>
            <a:pPr algn="ctr" eaLnBrk="1" hangingPunct="1">
              <a:defRPr/>
            </a:pPr>
            <a:r>
              <a:rPr lang="en-US" sz="450" dirty="0">
                <a:solidFill>
                  <a:schemeClr val="lt1"/>
                </a:solidFill>
              </a:rPr>
              <a:t>Directory</a:t>
            </a:r>
          </a:p>
        </p:txBody>
      </p:sp>
      <p:sp>
        <p:nvSpPr>
          <p:cNvPr id="12" name="Rounded Rectangle 11"/>
          <p:cNvSpPr>
            <a:spLocks noChangeArrowheads="1"/>
          </p:cNvSpPr>
          <p:nvPr/>
        </p:nvSpPr>
        <p:spPr bwMode="auto">
          <a:xfrm>
            <a:off x="4171950" y="2808685"/>
            <a:ext cx="809625" cy="138113"/>
          </a:xfrm>
          <a:prstGeom prst="roundRect">
            <a:avLst>
              <a:gd name="adj" fmla="val 16667"/>
            </a:avLst>
          </a:prstGeom>
          <a:solidFill>
            <a:srgbClr val="666633"/>
          </a:solidFill>
          <a:ln>
            <a:noFill/>
          </a:ln>
          <a:effectLst>
            <a:outerShdw blurRad="40005" dist="22987" dir="5400000" algn="tl" rotWithShape="0">
              <a:srgbClr val="808080">
                <a:alpha val="34999"/>
              </a:srgbClr>
            </a:outerShdw>
          </a:effectLst>
          <a:extLst/>
        </p:spPr>
        <p:txBody>
          <a:bodyPr anchor="ctr"/>
          <a:lstStyle/>
          <a:p>
            <a:pPr algn="ctr" eaLnBrk="1" hangingPunct="1">
              <a:defRPr/>
            </a:pPr>
            <a:r>
              <a:rPr lang="en-US" sz="450" dirty="0">
                <a:solidFill>
                  <a:schemeClr val="lt1"/>
                </a:solidFill>
              </a:rPr>
              <a:t>My Team Contacts</a:t>
            </a:r>
          </a:p>
        </p:txBody>
      </p:sp>
      <p:grpSp>
        <p:nvGrpSpPr>
          <p:cNvPr id="181257" name="Group 13"/>
          <p:cNvGrpSpPr>
            <a:grpSpLocks/>
          </p:cNvGrpSpPr>
          <p:nvPr/>
        </p:nvGrpSpPr>
        <p:grpSpPr bwMode="auto">
          <a:xfrm>
            <a:off x="4776787" y="3562352"/>
            <a:ext cx="280988" cy="161583"/>
            <a:chOff x="6749892" y="3153793"/>
            <a:chExt cx="374650" cy="216047"/>
          </a:xfrm>
        </p:grpSpPr>
        <p:sp>
          <p:nvSpPr>
            <p:cNvPr id="15" name="Oval 14"/>
            <p:cNvSpPr/>
            <p:nvPr/>
          </p:nvSpPr>
          <p:spPr>
            <a:xfrm>
              <a:off x="6768942" y="3155385"/>
              <a:ext cx="317500" cy="171930"/>
            </a:xfrm>
            <a:prstGeom prst="ellipse">
              <a:avLst/>
            </a:prstGeom>
            <a:solidFill>
              <a:srgbClr val="66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75" dirty="0"/>
            </a:p>
          </p:txBody>
        </p:sp>
        <p:sp>
          <p:nvSpPr>
            <p:cNvPr id="181312" name="TextBox 15"/>
            <p:cNvSpPr txBox="1">
              <a:spLocks noChangeArrowheads="1"/>
            </p:cNvSpPr>
            <p:nvPr/>
          </p:nvSpPr>
          <p:spPr bwMode="auto">
            <a:xfrm>
              <a:off x="6749892" y="3153793"/>
              <a:ext cx="374650" cy="21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450" dirty="0">
                  <a:solidFill>
                    <a:schemeClr val="bg1"/>
                  </a:solidFill>
                  <a:latin typeface="Calibri" panose="020F0502020204030204" pitchFamily="34" charset="0"/>
                  <a:ea typeface="ＭＳ Ｐゴシック" panose="020B0600070205080204" pitchFamily="34" charset="-128"/>
                </a:rPr>
                <a:t>CH3</a:t>
              </a:r>
            </a:p>
          </p:txBody>
        </p:sp>
      </p:grpSp>
      <p:cxnSp>
        <p:nvCxnSpPr>
          <p:cNvPr id="17" name="Straight Connector 16"/>
          <p:cNvCxnSpPr/>
          <p:nvPr/>
        </p:nvCxnSpPr>
        <p:spPr>
          <a:xfrm flipH="1">
            <a:off x="3193257" y="3670697"/>
            <a:ext cx="917972" cy="762000"/>
          </a:xfrm>
          <a:prstGeom prst="line">
            <a:avLst/>
          </a:prstGeom>
          <a:ln>
            <a:solidFill>
              <a:srgbClr val="CC9900"/>
            </a:solidFill>
            <a:tailEnd type="stealth"/>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828736" y="4438334"/>
            <a:ext cx="1704975" cy="230832"/>
          </a:xfrm>
          <a:prstGeom prst="rect">
            <a:avLst/>
          </a:prstGeom>
          <a:noFill/>
          <a:ln w="12700" cmpd="sng">
            <a:solidFill>
              <a:schemeClr val="tx1"/>
            </a:solidFill>
          </a:ln>
          <a:effectLst>
            <a:softEdge rad="355600"/>
          </a:effec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900" dirty="0">
                <a:latin typeface="Calibri" panose="020F0502020204030204" pitchFamily="34" charset="0"/>
              </a:rPr>
              <a:t>Push to Talk – Channel 1</a:t>
            </a:r>
          </a:p>
        </p:txBody>
      </p:sp>
      <p:cxnSp>
        <p:nvCxnSpPr>
          <p:cNvPr id="19" name="Straight Connector 18"/>
          <p:cNvCxnSpPr/>
          <p:nvPr/>
        </p:nvCxnSpPr>
        <p:spPr>
          <a:xfrm>
            <a:off x="4930379" y="3677841"/>
            <a:ext cx="808434" cy="760809"/>
          </a:xfrm>
          <a:prstGeom prst="line">
            <a:avLst/>
          </a:prstGeom>
          <a:ln>
            <a:solidFill>
              <a:srgbClr val="CC9900"/>
            </a:solidFill>
            <a:tailEnd type="stealth"/>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543281" y="4462197"/>
            <a:ext cx="1428750" cy="230832"/>
          </a:xfrm>
          <a:prstGeom prst="rect">
            <a:avLst/>
          </a:prstGeom>
          <a:noFill/>
          <a:ln w="12700" cmpd="sng">
            <a:solidFill>
              <a:schemeClr val="tx1"/>
            </a:solidFill>
          </a:ln>
          <a:effectLst>
            <a:softEdge rad="355600"/>
          </a:effec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900" dirty="0">
                <a:latin typeface="Calibri" panose="020F0502020204030204" pitchFamily="34" charset="0"/>
              </a:rPr>
              <a:t>Push to Talk – Channel 3</a:t>
            </a:r>
          </a:p>
        </p:txBody>
      </p:sp>
      <p:cxnSp>
        <p:nvCxnSpPr>
          <p:cNvPr id="21" name="Straight Connector 20"/>
          <p:cNvCxnSpPr/>
          <p:nvPr/>
        </p:nvCxnSpPr>
        <p:spPr>
          <a:xfrm>
            <a:off x="4955382" y="3223023"/>
            <a:ext cx="917972" cy="159544"/>
          </a:xfrm>
          <a:prstGeom prst="line">
            <a:avLst/>
          </a:prstGeom>
          <a:ln>
            <a:solidFill>
              <a:srgbClr val="CC9900"/>
            </a:solidFill>
            <a:tailEnd type="stealth"/>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945713" y="3001203"/>
            <a:ext cx="1695450" cy="507831"/>
          </a:xfrm>
          <a:prstGeom prst="rect">
            <a:avLst/>
          </a:prstGeom>
          <a:noFill/>
          <a:ln w="12700" cmpd="sng">
            <a:solidFill>
              <a:schemeClr val="tx1"/>
            </a:solidFill>
          </a:ln>
          <a:effectLst>
            <a:softEdge rad="355600"/>
          </a:effectLst>
        </p:spPr>
        <p:txBody>
          <a:bodyPr>
            <a:spAutoFit/>
          </a:bodyPr>
          <a:lstStyle/>
          <a:p>
            <a:pPr eaLnBrk="1" hangingPunct="1">
              <a:defRPr/>
            </a:pPr>
            <a:r>
              <a:rPr lang="en-US" sz="900" dirty="0">
                <a:solidFill>
                  <a:schemeClr val="bg1"/>
                </a:solidFill>
                <a:latin typeface="Calibri" panose="020F0502020204030204" pitchFamily="34" charset="0"/>
                <a:ea typeface="ＭＳ Ｐゴシック" charset="0"/>
                <a:cs typeface="ＭＳ Ｐゴシック" charset="0"/>
              </a:rPr>
              <a:t>Initiate scanner for price lookup, perform price change process, etc.</a:t>
            </a:r>
          </a:p>
        </p:txBody>
      </p:sp>
      <p:sp>
        <p:nvSpPr>
          <p:cNvPr id="24" name="Rounded Rectangle 23"/>
          <p:cNvSpPr>
            <a:spLocks noChangeArrowheads="1"/>
          </p:cNvSpPr>
          <p:nvPr/>
        </p:nvSpPr>
        <p:spPr bwMode="auto">
          <a:xfrm>
            <a:off x="4171950" y="2982516"/>
            <a:ext cx="809625" cy="138113"/>
          </a:xfrm>
          <a:prstGeom prst="roundRect">
            <a:avLst>
              <a:gd name="adj" fmla="val 16667"/>
            </a:avLst>
          </a:prstGeom>
          <a:solidFill>
            <a:srgbClr val="666633"/>
          </a:solidFill>
          <a:ln>
            <a:noFill/>
          </a:ln>
          <a:effectLst>
            <a:outerShdw blurRad="40005" dist="22987" dir="5400000" algn="tl" rotWithShape="0">
              <a:srgbClr val="808080">
                <a:alpha val="34999"/>
              </a:srgbClr>
            </a:outerShdw>
          </a:effectLst>
          <a:extLst/>
        </p:spPr>
        <p:txBody>
          <a:bodyPr anchor="ctr"/>
          <a:lstStyle/>
          <a:p>
            <a:pPr algn="ctr" eaLnBrk="1" hangingPunct="1">
              <a:defRPr/>
            </a:pPr>
            <a:r>
              <a:rPr lang="en-US" sz="450" dirty="0">
                <a:solidFill>
                  <a:schemeClr val="lt1"/>
                </a:solidFill>
              </a:rPr>
              <a:t>Scan</a:t>
            </a:r>
          </a:p>
        </p:txBody>
      </p:sp>
      <p:sp>
        <p:nvSpPr>
          <p:cNvPr id="25" name="Rounded Rectangle 24"/>
          <p:cNvSpPr>
            <a:spLocks noChangeArrowheads="1"/>
          </p:cNvSpPr>
          <p:nvPr/>
        </p:nvSpPr>
        <p:spPr bwMode="auto">
          <a:xfrm>
            <a:off x="4164806" y="3163491"/>
            <a:ext cx="809625" cy="138113"/>
          </a:xfrm>
          <a:prstGeom prst="roundRect">
            <a:avLst>
              <a:gd name="adj" fmla="val 16667"/>
            </a:avLst>
          </a:prstGeom>
          <a:solidFill>
            <a:srgbClr val="666633"/>
          </a:solidFill>
          <a:ln>
            <a:noFill/>
          </a:ln>
          <a:effectLst>
            <a:outerShdw blurRad="40005" dist="22987" dir="5400000" algn="tl" rotWithShape="0">
              <a:srgbClr val="808080">
                <a:alpha val="34999"/>
              </a:srgbClr>
            </a:outerShdw>
          </a:effectLst>
          <a:extLst/>
        </p:spPr>
        <p:txBody>
          <a:bodyPr anchor="ctr"/>
          <a:lstStyle/>
          <a:p>
            <a:pPr algn="ctr" eaLnBrk="1" hangingPunct="1">
              <a:defRPr/>
            </a:pPr>
            <a:r>
              <a:rPr lang="en-US" sz="450" dirty="0">
                <a:solidFill>
                  <a:schemeClr val="lt1"/>
                </a:solidFill>
              </a:rPr>
              <a:t>Contact Manager</a:t>
            </a:r>
          </a:p>
        </p:txBody>
      </p:sp>
      <p:sp>
        <p:nvSpPr>
          <p:cNvPr id="28" name="TextBox 27"/>
          <p:cNvSpPr txBox="1"/>
          <p:nvPr/>
        </p:nvSpPr>
        <p:spPr>
          <a:xfrm>
            <a:off x="5847865" y="3300481"/>
            <a:ext cx="1704975" cy="230832"/>
          </a:xfrm>
          <a:prstGeom prst="rect">
            <a:avLst/>
          </a:prstGeom>
          <a:noFill/>
          <a:ln w="12700" cmpd="sng">
            <a:solidFill>
              <a:schemeClr val="tx1"/>
            </a:solidFill>
          </a:ln>
          <a:effectLst>
            <a:softEdge rad="355600"/>
          </a:effectLst>
        </p:spPr>
        <p:txBody>
          <a:bodyPr>
            <a:spAutoFit/>
          </a:bodyPr>
          <a:lstStyle/>
          <a:p>
            <a:pPr eaLnBrk="1" hangingPunct="1">
              <a:defRPr/>
            </a:pPr>
            <a:r>
              <a:rPr lang="en-US" sz="900" dirty="0">
                <a:latin typeface="Calibri" panose="020F0502020204030204" pitchFamily="34" charset="0"/>
                <a:ea typeface="ＭＳ Ｐゴシック" charset="0"/>
                <a:cs typeface="ＭＳ Ｐゴシック" charset="0"/>
              </a:rPr>
              <a:t>Reach out to manager on Duty</a:t>
            </a:r>
          </a:p>
        </p:txBody>
      </p:sp>
      <p:cxnSp>
        <p:nvCxnSpPr>
          <p:cNvPr id="29" name="Straight Connector 28"/>
          <p:cNvCxnSpPr/>
          <p:nvPr/>
        </p:nvCxnSpPr>
        <p:spPr>
          <a:xfrm flipV="1">
            <a:off x="4973241" y="2521744"/>
            <a:ext cx="913209" cy="329804"/>
          </a:xfrm>
          <a:prstGeom prst="line">
            <a:avLst/>
          </a:prstGeom>
          <a:ln>
            <a:solidFill>
              <a:srgbClr val="CC99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11" idx="1"/>
          </p:cNvCxnSpPr>
          <p:nvPr/>
        </p:nvCxnSpPr>
        <p:spPr>
          <a:xfrm flipH="1">
            <a:off x="3117057" y="2694385"/>
            <a:ext cx="1054894" cy="10715"/>
          </a:xfrm>
          <a:prstGeom prst="line">
            <a:avLst/>
          </a:prstGeom>
          <a:ln>
            <a:solidFill>
              <a:srgbClr val="CC9900"/>
            </a:solidFill>
            <a:tailEnd type="stealth"/>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587391" y="2534099"/>
            <a:ext cx="1581517" cy="369332"/>
          </a:xfrm>
          <a:prstGeom prst="rect">
            <a:avLst/>
          </a:prstGeom>
          <a:noFill/>
          <a:ln w="12700" cmpd="sng">
            <a:solidFill>
              <a:schemeClr val="tx1"/>
            </a:solidFill>
          </a:ln>
          <a:effectLst>
            <a:softEdge rad="355600"/>
          </a:effectLst>
        </p:spPr>
        <p:txBody>
          <a:bodyPr>
            <a:spAutoFit/>
          </a:bodyPr>
          <a:lstStyle/>
          <a:p>
            <a:pPr algn="ctr" eaLnBrk="1" hangingPunct="1">
              <a:defRPr/>
            </a:pPr>
            <a:r>
              <a:rPr lang="en-US" sz="900" dirty="0">
                <a:latin typeface="Calibri" panose="020F0502020204030204" pitchFamily="34" charset="0"/>
                <a:ea typeface="ＭＳ Ｐゴシック" charset="0"/>
                <a:cs typeface="ＭＳ Ｐゴシック" charset="0"/>
              </a:rPr>
              <a:t>Call department, Another Store, Inventory Check,  etc.</a:t>
            </a:r>
          </a:p>
        </p:txBody>
      </p:sp>
      <p:grpSp>
        <p:nvGrpSpPr>
          <p:cNvPr id="181280" name="Group 35"/>
          <p:cNvGrpSpPr>
            <a:grpSpLocks/>
          </p:cNvGrpSpPr>
          <p:nvPr/>
        </p:nvGrpSpPr>
        <p:grpSpPr bwMode="auto">
          <a:xfrm>
            <a:off x="4429125" y="3556398"/>
            <a:ext cx="280988" cy="161583"/>
            <a:chOff x="6760628" y="3145373"/>
            <a:chExt cx="374650" cy="216048"/>
          </a:xfrm>
        </p:grpSpPr>
        <p:sp>
          <p:nvSpPr>
            <p:cNvPr id="37" name="Oval 36"/>
            <p:cNvSpPr/>
            <p:nvPr/>
          </p:nvSpPr>
          <p:spPr>
            <a:xfrm>
              <a:off x="6768566" y="3156516"/>
              <a:ext cx="317500" cy="170339"/>
            </a:xfrm>
            <a:prstGeom prst="ellipse">
              <a:avLst/>
            </a:prstGeom>
            <a:solidFill>
              <a:srgbClr val="66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75" dirty="0"/>
            </a:p>
          </p:txBody>
        </p:sp>
        <p:sp>
          <p:nvSpPr>
            <p:cNvPr id="181310" name="TextBox 37"/>
            <p:cNvSpPr txBox="1">
              <a:spLocks noChangeArrowheads="1"/>
            </p:cNvSpPr>
            <p:nvPr/>
          </p:nvSpPr>
          <p:spPr bwMode="auto">
            <a:xfrm>
              <a:off x="6760628" y="3145373"/>
              <a:ext cx="374650" cy="21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450" dirty="0">
                  <a:solidFill>
                    <a:schemeClr val="bg1"/>
                  </a:solidFill>
                  <a:latin typeface="Calibri" panose="020F0502020204030204" pitchFamily="34" charset="0"/>
                  <a:ea typeface="ＭＳ Ｐゴシック" panose="020B0600070205080204" pitchFamily="34" charset="-128"/>
                </a:rPr>
                <a:t>CH2</a:t>
              </a:r>
            </a:p>
          </p:txBody>
        </p:sp>
      </p:grpSp>
      <p:cxnSp>
        <p:nvCxnSpPr>
          <p:cNvPr id="39" name="Straight Connector 38"/>
          <p:cNvCxnSpPr/>
          <p:nvPr/>
        </p:nvCxnSpPr>
        <p:spPr>
          <a:xfrm>
            <a:off x="4563666" y="3687366"/>
            <a:ext cx="0" cy="803672"/>
          </a:xfrm>
          <a:prstGeom prst="line">
            <a:avLst/>
          </a:prstGeom>
          <a:ln>
            <a:solidFill>
              <a:srgbClr val="CC9900"/>
            </a:solidFill>
            <a:tailEnd type="stealth"/>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3824121" y="4495520"/>
            <a:ext cx="1428750" cy="230832"/>
          </a:xfrm>
          <a:prstGeom prst="rect">
            <a:avLst/>
          </a:prstGeom>
          <a:noFill/>
          <a:ln w="12700" cmpd="sng">
            <a:solidFill>
              <a:schemeClr val="tx1"/>
            </a:solidFill>
          </a:ln>
          <a:effectLst>
            <a:softEdge rad="355600"/>
          </a:effec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900" dirty="0">
                <a:latin typeface="Calibri" panose="020F0502020204030204" pitchFamily="34" charset="0"/>
              </a:rPr>
              <a:t>Push to Talk – Channel 2</a:t>
            </a:r>
          </a:p>
        </p:txBody>
      </p:sp>
      <p:sp>
        <p:nvSpPr>
          <p:cNvPr id="181285" name="Title 2"/>
          <p:cNvSpPr>
            <a:spLocks noGrp="1"/>
          </p:cNvSpPr>
          <p:nvPr>
            <p:ph type="title"/>
          </p:nvPr>
        </p:nvSpPr>
        <p:spPr/>
        <p:txBody>
          <a:bodyPr/>
          <a:lstStyle/>
          <a:p>
            <a:r>
              <a:rPr lang="en-US" altLang="en-US" sz="2100" dirty="0"/>
              <a:t>Employee Unified Communications Experience</a:t>
            </a:r>
            <a:br>
              <a:rPr lang="en-US" altLang="en-US" sz="2100" dirty="0"/>
            </a:br>
            <a:r>
              <a:rPr lang="en-US" altLang="en-US" sz="1500" dirty="0">
                <a:solidFill>
                  <a:schemeClr val="tx1"/>
                </a:solidFill>
              </a:rPr>
              <a:t>Cabela's Team employee</a:t>
            </a:r>
            <a:r>
              <a:rPr lang="en-US" altLang="en-US" sz="1350" dirty="0">
                <a:solidFill>
                  <a:schemeClr val="tx1"/>
                </a:solidFill>
              </a:rPr>
              <a:t>  </a:t>
            </a:r>
            <a:r>
              <a:rPr lang="en-US" altLang="en-US" sz="1050" dirty="0">
                <a:solidFill>
                  <a:schemeClr val="tx1"/>
                </a:solidFill>
              </a:rPr>
              <a:t>Build the experience for multiple workflows</a:t>
            </a:r>
            <a:endParaRPr lang="en-US" altLang="en-US" sz="1350" dirty="0">
              <a:solidFill>
                <a:schemeClr val="tx1"/>
              </a:solidFill>
            </a:endParaRPr>
          </a:p>
        </p:txBody>
      </p:sp>
      <p:sp>
        <p:nvSpPr>
          <p:cNvPr id="40" name="Rounded Rectangle 39"/>
          <p:cNvSpPr>
            <a:spLocks noChangeArrowheads="1"/>
          </p:cNvSpPr>
          <p:nvPr/>
        </p:nvSpPr>
        <p:spPr bwMode="auto">
          <a:xfrm>
            <a:off x="4164806" y="2283619"/>
            <a:ext cx="809625" cy="114300"/>
          </a:xfrm>
          <a:prstGeom prst="roundRect">
            <a:avLst>
              <a:gd name="adj" fmla="val 16667"/>
            </a:avLst>
          </a:prstGeom>
          <a:solidFill>
            <a:srgbClr val="666633"/>
          </a:solidFill>
          <a:ln>
            <a:noFill/>
          </a:ln>
          <a:effectLst>
            <a:outerShdw blurRad="40005" dist="22987" dir="5400000" algn="tl" rotWithShape="0">
              <a:srgbClr val="808080">
                <a:alpha val="34999"/>
              </a:srgbClr>
            </a:outerShdw>
          </a:effectLst>
          <a:extLst/>
        </p:spPr>
        <p:txBody>
          <a:bodyPr anchor="ctr"/>
          <a:lstStyle/>
          <a:p>
            <a:pPr algn="ctr" eaLnBrk="1" hangingPunct="1">
              <a:defRPr/>
            </a:pPr>
            <a:r>
              <a:rPr lang="en-US" sz="450" dirty="0">
                <a:solidFill>
                  <a:schemeClr val="lt1"/>
                </a:solidFill>
              </a:rPr>
              <a:t>My Tasks</a:t>
            </a:r>
          </a:p>
        </p:txBody>
      </p:sp>
      <p:cxnSp>
        <p:nvCxnSpPr>
          <p:cNvPr id="43" name="Straight Connector 42"/>
          <p:cNvCxnSpPr>
            <a:stCxn id="58" idx="1"/>
          </p:cNvCxnSpPr>
          <p:nvPr/>
        </p:nvCxnSpPr>
        <p:spPr>
          <a:xfrm flipH="1">
            <a:off x="3083719" y="3418285"/>
            <a:ext cx="1092994" cy="325040"/>
          </a:xfrm>
          <a:prstGeom prst="line">
            <a:avLst/>
          </a:prstGeom>
          <a:ln>
            <a:solidFill>
              <a:srgbClr val="CC9900"/>
            </a:solidFill>
            <a:tailEnd type="stealth"/>
          </a:ln>
          <a:effectLst/>
        </p:spPr>
        <p:style>
          <a:lnRef idx="2">
            <a:schemeClr val="accent1"/>
          </a:lnRef>
          <a:fillRef idx="0">
            <a:schemeClr val="accent1"/>
          </a:fillRef>
          <a:effectRef idx="1">
            <a:schemeClr val="accent1"/>
          </a:effectRef>
          <a:fontRef idx="minor">
            <a:schemeClr val="tx1"/>
          </a:fontRef>
        </p:style>
      </p:cxnSp>
      <p:sp>
        <p:nvSpPr>
          <p:cNvPr id="44" name="Rounded Rectangle 43"/>
          <p:cNvSpPr>
            <a:spLocks noChangeArrowheads="1"/>
          </p:cNvSpPr>
          <p:nvPr/>
        </p:nvSpPr>
        <p:spPr bwMode="auto">
          <a:xfrm>
            <a:off x="4171950" y="2441972"/>
            <a:ext cx="809625" cy="138113"/>
          </a:xfrm>
          <a:prstGeom prst="roundRect">
            <a:avLst>
              <a:gd name="adj" fmla="val 16667"/>
            </a:avLst>
          </a:prstGeom>
          <a:solidFill>
            <a:srgbClr val="666633"/>
          </a:solidFill>
          <a:ln>
            <a:noFill/>
          </a:ln>
          <a:effectLst>
            <a:outerShdw blurRad="40005" dist="22987" dir="5400000" algn="tl" rotWithShape="0">
              <a:srgbClr val="808080">
                <a:alpha val="34999"/>
              </a:srgbClr>
            </a:outerShdw>
          </a:effectLst>
          <a:extLst/>
        </p:spPr>
        <p:txBody>
          <a:bodyPr anchor="ctr"/>
          <a:lstStyle/>
          <a:p>
            <a:pPr algn="ctr" eaLnBrk="1" hangingPunct="1">
              <a:defRPr/>
            </a:pPr>
            <a:r>
              <a:rPr lang="en-US" sz="450" dirty="0">
                <a:solidFill>
                  <a:schemeClr val="lt1"/>
                </a:solidFill>
              </a:rPr>
              <a:t>Cabela’s Club </a:t>
            </a:r>
          </a:p>
        </p:txBody>
      </p:sp>
      <p:cxnSp>
        <p:nvCxnSpPr>
          <p:cNvPr id="45" name="Straight Connector 44"/>
          <p:cNvCxnSpPr/>
          <p:nvPr/>
        </p:nvCxnSpPr>
        <p:spPr>
          <a:xfrm flipV="1">
            <a:off x="4986338" y="2082404"/>
            <a:ext cx="887016" cy="400050"/>
          </a:xfrm>
          <a:prstGeom prst="line">
            <a:avLst/>
          </a:prstGeom>
          <a:ln>
            <a:solidFill>
              <a:srgbClr val="CC9900"/>
            </a:solidFill>
            <a:tailEnd type="stealth"/>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5895959" y="2398747"/>
            <a:ext cx="1695450" cy="507831"/>
          </a:xfrm>
          <a:prstGeom prst="rect">
            <a:avLst/>
          </a:prstGeom>
          <a:noFill/>
          <a:ln w="12700" cmpd="sng">
            <a:solidFill>
              <a:schemeClr val="tx1"/>
            </a:solidFill>
          </a:ln>
          <a:effectLst>
            <a:softEdge rad="355600"/>
          </a:effectLst>
        </p:spPr>
        <p:txBody>
          <a:bodyPr>
            <a:spAutoFit/>
          </a:bodyPr>
          <a:lstStyle/>
          <a:p>
            <a:pPr eaLnBrk="1" hangingPunct="1">
              <a:defRPr/>
            </a:pPr>
            <a:r>
              <a:rPr lang="en-US" sz="900" dirty="0">
                <a:latin typeface="Calibri" panose="020F0502020204030204" pitchFamily="34" charset="0"/>
                <a:ea typeface="ＭＳ Ｐゴシック" charset="0"/>
                <a:cs typeface="ＭＳ Ｐゴシック" charset="0"/>
              </a:rPr>
              <a:t>Instant Message a Cabela's employees, Department, Pro Staff, Store Operator, etc.</a:t>
            </a:r>
          </a:p>
        </p:txBody>
      </p:sp>
      <p:sp>
        <p:nvSpPr>
          <p:cNvPr id="47" name="TextBox 46"/>
          <p:cNvSpPr txBox="1"/>
          <p:nvPr/>
        </p:nvSpPr>
        <p:spPr>
          <a:xfrm>
            <a:off x="1629174" y="2945926"/>
            <a:ext cx="1512984" cy="507831"/>
          </a:xfrm>
          <a:prstGeom prst="rect">
            <a:avLst/>
          </a:prstGeom>
          <a:noFill/>
          <a:ln w="12700" cmpd="sng">
            <a:solidFill>
              <a:schemeClr val="tx1"/>
            </a:solidFill>
          </a:ln>
          <a:effectLst>
            <a:softEdge rad="355600"/>
          </a:effectLst>
        </p:spPr>
        <p:txBody>
          <a:bodyPr>
            <a:spAutoFit/>
          </a:bodyPr>
          <a:lstStyle/>
          <a:p>
            <a:pPr algn="ctr" eaLnBrk="1" hangingPunct="1">
              <a:defRPr/>
            </a:pPr>
            <a:r>
              <a:rPr lang="en-US" sz="900" dirty="0">
                <a:latin typeface="Calibri" panose="020F0502020204030204" pitchFamily="34" charset="0"/>
                <a:ea typeface="ＭＳ Ｐゴシック" charset="0"/>
                <a:cs typeface="ＭＳ Ｐゴシック" charset="0"/>
              </a:rPr>
              <a:t>Initiate scanner for price lookup, perform price change process, </a:t>
            </a:r>
            <a:r>
              <a:rPr lang="en-US" sz="900" dirty="0" err="1">
                <a:latin typeface="Calibri" panose="020F0502020204030204" pitchFamily="34" charset="0"/>
                <a:ea typeface="ＭＳ Ｐゴシック" charset="0"/>
                <a:cs typeface="ＭＳ Ｐゴシック" charset="0"/>
              </a:rPr>
              <a:t>etc</a:t>
            </a:r>
            <a:endParaRPr lang="en-US" sz="900" dirty="0">
              <a:latin typeface="Calibri" panose="020F0502020204030204" pitchFamily="34" charset="0"/>
              <a:ea typeface="ＭＳ Ｐゴシック" charset="0"/>
              <a:cs typeface="ＭＳ Ｐゴシック" charset="0"/>
            </a:endParaRPr>
          </a:p>
        </p:txBody>
      </p:sp>
      <p:sp>
        <p:nvSpPr>
          <p:cNvPr id="181296" name="TextBox 37"/>
          <p:cNvSpPr txBox="1">
            <a:spLocks noChangeArrowheads="1"/>
          </p:cNvSpPr>
          <p:nvPr/>
        </p:nvSpPr>
        <p:spPr bwMode="auto">
          <a:xfrm>
            <a:off x="4083844" y="3565923"/>
            <a:ext cx="28098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450" dirty="0">
                <a:solidFill>
                  <a:schemeClr val="bg1"/>
                </a:solidFill>
                <a:latin typeface="Calibri" panose="020F0502020204030204" pitchFamily="34" charset="0"/>
                <a:ea typeface="ＭＳ Ｐゴシック" panose="020B0600070205080204" pitchFamily="34" charset="-128"/>
              </a:rPr>
              <a:t>CH1</a:t>
            </a:r>
          </a:p>
        </p:txBody>
      </p:sp>
      <p:sp>
        <p:nvSpPr>
          <p:cNvPr id="51" name="TextBox 50"/>
          <p:cNvSpPr txBox="1"/>
          <p:nvPr/>
        </p:nvSpPr>
        <p:spPr>
          <a:xfrm>
            <a:off x="5873422" y="1840317"/>
            <a:ext cx="1695450" cy="507831"/>
          </a:xfrm>
          <a:prstGeom prst="rect">
            <a:avLst/>
          </a:prstGeom>
          <a:noFill/>
          <a:ln w="12700" cmpd="sng">
            <a:solidFill>
              <a:schemeClr val="tx1"/>
            </a:solidFill>
          </a:ln>
          <a:effectLst>
            <a:softEdge rad="355600"/>
          </a:effectLst>
        </p:spPr>
        <p:txBody>
          <a:bodyPr>
            <a:spAutoFit/>
          </a:bodyPr>
          <a:lstStyle/>
          <a:p>
            <a:pPr>
              <a:defRPr/>
            </a:pPr>
            <a:r>
              <a:rPr lang="en-US" altLang="en-US" sz="900" dirty="0"/>
              <a:t>Check members current CLUB info, Points balance,</a:t>
            </a:r>
          </a:p>
          <a:p>
            <a:pPr>
              <a:defRPr/>
            </a:pPr>
            <a:r>
              <a:rPr lang="en-US" altLang="en-US" sz="900" dirty="0"/>
              <a:t>View past transactions</a:t>
            </a:r>
          </a:p>
        </p:txBody>
      </p:sp>
      <p:sp>
        <p:nvSpPr>
          <p:cNvPr id="55" name="TextBox 54"/>
          <p:cNvSpPr txBox="1"/>
          <p:nvPr/>
        </p:nvSpPr>
        <p:spPr>
          <a:xfrm>
            <a:off x="1941515" y="1978703"/>
            <a:ext cx="1198166" cy="369332"/>
          </a:xfrm>
          <a:prstGeom prst="rect">
            <a:avLst/>
          </a:prstGeom>
          <a:noFill/>
          <a:ln w="12700" cmpd="sng">
            <a:solidFill>
              <a:schemeClr val="tx1"/>
            </a:solidFill>
          </a:ln>
          <a:effectLst>
            <a:softEdge rad="355600"/>
          </a:effectLst>
        </p:spPr>
        <p:txBody>
          <a:bodyPr>
            <a:spAutoFit/>
          </a:bodyPr>
          <a:lstStyle/>
          <a:p>
            <a:pPr algn="ctr" eaLnBrk="1" hangingPunct="1">
              <a:defRPr/>
            </a:pPr>
            <a:r>
              <a:rPr lang="en-US" sz="900" dirty="0">
                <a:latin typeface="Calibri" panose="020F0502020204030204" pitchFamily="34" charset="0"/>
                <a:ea typeface="ＭＳ Ｐゴシック" charset="0"/>
                <a:cs typeface="ＭＳ Ｐゴシック" charset="0"/>
              </a:rPr>
              <a:t>Access/Initiate tasks for Employee’s</a:t>
            </a:r>
          </a:p>
        </p:txBody>
      </p:sp>
      <p:cxnSp>
        <p:nvCxnSpPr>
          <p:cNvPr id="56" name="Straight Connector 55"/>
          <p:cNvCxnSpPr/>
          <p:nvPr/>
        </p:nvCxnSpPr>
        <p:spPr>
          <a:xfrm flipH="1" flipV="1">
            <a:off x="3119438" y="2171700"/>
            <a:ext cx="1035844" cy="129779"/>
          </a:xfrm>
          <a:prstGeom prst="line">
            <a:avLst/>
          </a:prstGeom>
          <a:ln>
            <a:solidFill>
              <a:srgbClr val="CC9900"/>
            </a:solidFill>
            <a:tailEnd type="stealth"/>
          </a:ln>
          <a:effectLst/>
        </p:spPr>
        <p:style>
          <a:lnRef idx="2">
            <a:schemeClr val="accent1"/>
          </a:lnRef>
          <a:fillRef idx="0">
            <a:schemeClr val="accent1"/>
          </a:fillRef>
          <a:effectRef idx="1">
            <a:schemeClr val="accent1"/>
          </a:effectRef>
          <a:fontRef idx="minor">
            <a:schemeClr val="tx1"/>
          </a:fontRef>
        </p:style>
      </p:cxnSp>
      <p:sp>
        <p:nvSpPr>
          <p:cNvPr id="58" name="Rounded Rectangle 57"/>
          <p:cNvSpPr>
            <a:spLocks noChangeArrowheads="1"/>
          </p:cNvSpPr>
          <p:nvPr/>
        </p:nvSpPr>
        <p:spPr bwMode="auto">
          <a:xfrm>
            <a:off x="4176713" y="3349228"/>
            <a:ext cx="809625" cy="138113"/>
          </a:xfrm>
          <a:prstGeom prst="roundRect">
            <a:avLst>
              <a:gd name="adj" fmla="val 16667"/>
            </a:avLst>
          </a:prstGeom>
          <a:solidFill>
            <a:srgbClr val="666633"/>
          </a:solidFill>
          <a:ln>
            <a:noFill/>
          </a:ln>
          <a:effectLst>
            <a:outerShdw blurRad="40005" dist="22987" dir="5400000" algn="tl" rotWithShape="0">
              <a:srgbClr val="808080">
                <a:alpha val="34999"/>
              </a:srgbClr>
            </a:outerShdw>
          </a:effectLst>
          <a:extLst/>
        </p:spPr>
        <p:txBody>
          <a:bodyPr anchor="ctr"/>
          <a:lstStyle/>
          <a:p>
            <a:pPr algn="ctr" eaLnBrk="1" hangingPunct="1">
              <a:defRPr/>
            </a:pPr>
            <a:r>
              <a:rPr lang="en-US" sz="450" dirty="0">
                <a:solidFill>
                  <a:schemeClr val="lt1"/>
                </a:solidFill>
              </a:rPr>
              <a:t>Articles and Information</a:t>
            </a:r>
          </a:p>
        </p:txBody>
      </p:sp>
      <p:cxnSp>
        <p:nvCxnSpPr>
          <p:cNvPr id="62" name="Straight Connector 61"/>
          <p:cNvCxnSpPr/>
          <p:nvPr/>
        </p:nvCxnSpPr>
        <p:spPr>
          <a:xfrm flipH="1">
            <a:off x="3021806" y="3071813"/>
            <a:ext cx="1143000" cy="113110"/>
          </a:xfrm>
          <a:prstGeom prst="line">
            <a:avLst/>
          </a:prstGeom>
          <a:ln>
            <a:solidFill>
              <a:srgbClr val="CC9900"/>
            </a:solidFill>
            <a:tailEnd type="stealth"/>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1684127" y="3576941"/>
            <a:ext cx="1459058" cy="369332"/>
          </a:xfrm>
          <a:prstGeom prst="rect">
            <a:avLst/>
          </a:prstGeom>
          <a:noFill/>
          <a:ln w="12700" cmpd="sng">
            <a:solidFill>
              <a:schemeClr val="tx1"/>
            </a:solidFill>
          </a:ln>
          <a:effectLst>
            <a:softEdge rad="355600"/>
          </a:effectLst>
        </p:spPr>
        <p:txBody>
          <a:bodyPr>
            <a:spAutoFit/>
          </a:bodyPr>
          <a:lstStyle/>
          <a:p>
            <a:pPr algn="ctr" eaLnBrk="1" hangingPunct="1">
              <a:defRPr/>
            </a:pPr>
            <a:r>
              <a:rPr lang="en-US" sz="900" dirty="0">
                <a:latin typeface="Calibri" panose="020F0502020204030204" pitchFamily="34" charset="0"/>
                <a:ea typeface="ＭＳ Ｐゴシック" charset="0"/>
                <a:cs typeface="ＭＳ Ｐゴシック" charset="0"/>
              </a:rPr>
              <a:t>Quick Access to Outdoor Information and Articles</a:t>
            </a:r>
          </a:p>
        </p:txBody>
      </p:sp>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127</a:t>
            </a:fld>
            <a:endParaRPr lang="en-US" dirty="0"/>
          </a:p>
        </p:txBody>
      </p:sp>
    </p:spTree>
    <p:extLst>
      <p:ext uri="{BB962C8B-B14F-4D97-AF65-F5344CB8AC3E}">
        <p14:creationId xmlns:p14="http://schemas.microsoft.com/office/powerpoint/2010/main" val="399459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5808753" y="2527276"/>
            <a:ext cx="1714500" cy="369332"/>
          </a:xfrm>
          <a:prstGeom prst="rect">
            <a:avLst/>
          </a:prstGeom>
          <a:noFill/>
          <a:ln w="12700" cmpd="sng">
            <a:solidFill>
              <a:schemeClr val="tx1"/>
            </a:solidFill>
          </a:ln>
          <a:effectLst>
            <a:softEdge rad="355600"/>
          </a:effectLst>
        </p:spPr>
        <p:txBody>
          <a:bodyPr>
            <a:spAutoFit/>
          </a:bodyPr>
          <a:lstStyle/>
          <a:p>
            <a:pPr eaLnBrk="1" hangingPunct="1">
              <a:defRPr/>
            </a:pPr>
            <a:r>
              <a:rPr lang="en-US" sz="900" dirty="0">
                <a:latin typeface="Calibri" panose="020F0502020204030204" pitchFamily="34" charset="0"/>
                <a:ea typeface="ＭＳ Ｐゴシック" charset="0"/>
                <a:cs typeface="ＭＳ Ｐゴシック" charset="0"/>
              </a:rPr>
              <a:t>Call stores from app with single touch </a:t>
            </a:r>
          </a:p>
        </p:txBody>
      </p:sp>
      <p:sp>
        <p:nvSpPr>
          <p:cNvPr id="182277" name="Title 2"/>
          <p:cNvSpPr>
            <a:spLocks noGrp="1"/>
          </p:cNvSpPr>
          <p:nvPr>
            <p:ph type="title"/>
          </p:nvPr>
        </p:nvSpPr>
        <p:spPr/>
        <p:txBody>
          <a:bodyPr/>
          <a:lstStyle/>
          <a:p>
            <a:r>
              <a:rPr lang="en-US" altLang="en-US" sz="2800" dirty="0"/>
              <a:t>Customer Unified Communications Experience </a:t>
            </a:r>
          </a:p>
        </p:txBody>
      </p:sp>
      <p:sp>
        <p:nvSpPr>
          <p:cNvPr id="46" name="TextBox 45"/>
          <p:cNvSpPr txBox="1"/>
          <p:nvPr/>
        </p:nvSpPr>
        <p:spPr>
          <a:xfrm>
            <a:off x="1351715" y="2291554"/>
            <a:ext cx="1677809" cy="646331"/>
          </a:xfrm>
          <a:prstGeom prst="rect">
            <a:avLst/>
          </a:prstGeom>
          <a:noFill/>
          <a:ln w="12700" cmpd="sng">
            <a:solidFill>
              <a:schemeClr val="tx1"/>
            </a:solidFill>
          </a:ln>
          <a:effectLst>
            <a:softEdge rad="355600"/>
          </a:effectLst>
        </p:spPr>
        <p:txBody>
          <a:bodyPr>
            <a:spAutoFit/>
          </a:bodyPr>
          <a:lstStyle/>
          <a:p>
            <a:pPr eaLnBrk="1" hangingPunct="1">
              <a:defRPr/>
            </a:pPr>
            <a:r>
              <a:rPr lang="en-US" sz="900" dirty="0">
                <a:latin typeface="Calibri" panose="020F0502020204030204" pitchFamily="34" charset="0"/>
                <a:ea typeface="ＭＳ Ｐゴシック" charset="0"/>
                <a:cs typeface="ＭＳ Ｐゴシック" charset="0"/>
              </a:rPr>
              <a:t>Call Store Operator (use GPS or Wireless Location to know what store guest is in). Can push deals or specials to customers.</a:t>
            </a:r>
          </a:p>
        </p:txBody>
      </p:sp>
      <p:sp>
        <p:nvSpPr>
          <p:cNvPr id="49" name="TextBox 48"/>
          <p:cNvSpPr txBox="1"/>
          <p:nvPr/>
        </p:nvSpPr>
        <p:spPr>
          <a:xfrm>
            <a:off x="1344719" y="3137652"/>
            <a:ext cx="1704975" cy="646331"/>
          </a:xfrm>
          <a:prstGeom prst="rect">
            <a:avLst/>
          </a:prstGeom>
          <a:noFill/>
          <a:ln w="12700" cmpd="sng">
            <a:solidFill>
              <a:schemeClr val="tx1"/>
            </a:solidFill>
          </a:ln>
          <a:effectLst>
            <a:softEdge rad="355600"/>
          </a:effectLst>
        </p:spPr>
        <p:txBody>
          <a:bodyPr>
            <a:spAutoFit/>
          </a:bodyPr>
          <a:lstStyle/>
          <a:p>
            <a:pPr eaLnBrk="1" hangingPunct="1">
              <a:defRPr/>
            </a:pPr>
            <a:r>
              <a:rPr lang="en-US" sz="900" dirty="0">
                <a:latin typeface="Calibri" panose="020F0502020204030204" pitchFamily="34" charset="0"/>
                <a:ea typeface="ＭＳ Ｐゴシック" charset="0"/>
                <a:cs typeface="ＭＳ Ｐゴシック" charset="0"/>
              </a:rPr>
              <a:t>Guest Services in Store (use GPS or wireless location to communicate location in store to Cabela's employees</a:t>
            </a:r>
          </a:p>
        </p:txBody>
      </p:sp>
      <p:sp>
        <p:nvSpPr>
          <p:cNvPr id="182284" name="Rectangle 17"/>
          <p:cNvSpPr>
            <a:spLocks noChangeArrowheads="1"/>
          </p:cNvSpPr>
          <p:nvPr/>
        </p:nvSpPr>
        <p:spPr bwMode="auto">
          <a:xfrm>
            <a:off x="1343400" y="889994"/>
            <a:ext cx="64079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800" b="1" dirty="0">
                <a:latin typeface="Avenir Heavy"/>
              </a:rPr>
              <a:t>Cabela's customer application </a:t>
            </a:r>
            <a:r>
              <a:rPr lang="en-US" altLang="en-US" sz="1800" dirty="0">
                <a:latin typeface="Calibri" panose="020F0502020204030204" pitchFamily="34" charset="0"/>
              </a:rPr>
              <a:t>enabling customers to receive service when and where they want it</a:t>
            </a:r>
            <a:r>
              <a:rPr lang="en-US" altLang="en-US" sz="3600" dirty="0">
                <a:latin typeface="Calibri" panose="020F0502020204030204" pitchFamily="34" charset="0"/>
              </a:rPr>
              <a:t/>
            </a:r>
            <a:br>
              <a:rPr lang="en-US" altLang="en-US" sz="3600" dirty="0">
                <a:latin typeface="Calibri" panose="020F0502020204030204" pitchFamily="34" charset="0"/>
              </a:rPr>
            </a:br>
            <a:r>
              <a:rPr lang="en-US" altLang="en-US" sz="1800" b="1" dirty="0">
                <a:latin typeface="Avenir Heavy"/>
              </a:rPr>
              <a:t> </a:t>
            </a:r>
          </a:p>
        </p:txBody>
      </p:sp>
      <p:pic>
        <p:nvPicPr>
          <p:cNvPr id="182285" name="Picture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98119" y="1828800"/>
            <a:ext cx="1101329" cy="237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Straight Connector 49"/>
          <p:cNvCxnSpPr/>
          <p:nvPr/>
        </p:nvCxnSpPr>
        <p:spPr>
          <a:xfrm flipH="1">
            <a:off x="3234929" y="3750469"/>
            <a:ext cx="856059" cy="307181"/>
          </a:xfrm>
          <a:prstGeom prst="line">
            <a:avLst/>
          </a:prstGeom>
          <a:ln>
            <a:solidFill>
              <a:srgbClr val="CC99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flipV="1">
            <a:off x="3049191" y="3449241"/>
            <a:ext cx="1047750" cy="90488"/>
          </a:xfrm>
          <a:prstGeom prst="line">
            <a:avLst/>
          </a:prstGeom>
          <a:ln>
            <a:solidFill>
              <a:srgbClr val="CC99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2930128" y="2702719"/>
            <a:ext cx="1166813" cy="658416"/>
          </a:xfrm>
          <a:prstGeom prst="line">
            <a:avLst/>
          </a:prstGeom>
          <a:ln>
            <a:solidFill>
              <a:srgbClr val="CC99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024438" y="2700338"/>
            <a:ext cx="784622" cy="660797"/>
          </a:xfrm>
          <a:prstGeom prst="line">
            <a:avLst/>
          </a:prstGeom>
          <a:ln>
            <a:solidFill>
              <a:srgbClr val="CC99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5026819" y="3432572"/>
            <a:ext cx="797719" cy="108347"/>
          </a:xfrm>
          <a:prstGeom prst="line">
            <a:avLst/>
          </a:prstGeom>
          <a:ln>
            <a:solidFill>
              <a:srgbClr val="CC99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024438" y="3744516"/>
            <a:ext cx="838200" cy="370284"/>
          </a:xfrm>
          <a:prstGeom prst="line">
            <a:avLst/>
          </a:prstGeom>
          <a:ln>
            <a:solidFill>
              <a:srgbClr val="CC9900"/>
            </a:solidFill>
            <a:tailEnd type="stealth"/>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1738313" y="3929600"/>
            <a:ext cx="1704975" cy="369332"/>
          </a:xfrm>
          <a:prstGeom prst="rect">
            <a:avLst/>
          </a:prstGeom>
          <a:noFill/>
          <a:ln w="12700" cmpd="sng">
            <a:solidFill>
              <a:schemeClr val="tx1"/>
            </a:solidFill>
          </a:ln>
          <a:effectLst>
            <a:softEdge rad="355600"/>
          </a:effectLst>
        </p:spPr>
        <p:txBody>
          <a:bodyPr>
            <a:spAutoFit/>
          </a:bodyPr>
          <a:lstStyle/>
          <a:p>
            <a:pPr eaLnBrk="1" hangingPunct="1">
              <a:defRPr/>
            </a:pPr>
            <a:r>
              <a:rPr lang="en-US" sz="900" dirty="0">
                <a:latin typeface="Calibri" panose="020F0502020204030204" pitchFamily="34" charset="0"/>
                <a:ea typeface="ＭＳ Ｐゴシック" charset="0"/>
                <a:cs typeface="ＭＳ Ｐゴシック" charset="0"/>
              </a:rPr>
              <a:t>Check you order status on purchases past and present</a:t>
            </a:r>
          </a:p>
        </p:txBody>
      </p:sp>
      <p:sp>
        <p:nvSpPr>
          <p:cNvPr id="36" name="TextBox 35"/>
          <p:cNvSpPr txBox="1"/>
          <p:nvPr/>
        </p:nvSpPr>
        <p:spPr>
          <a:xfrm>
            <a:off x="5862120" y="3872107"/>
            <a:ext cx="1624530" cy="507831"/>
          </a:xfrm>
          <a:prstGeom prst="rect">
            <a:avLst/>
          </a:prstGeom>
          <a:noFill/>
          <a:ln w="12700" cmpd="sng">
            <a:solidFill>
              <a:schemeClr val="tx1"/>
            </a:solidFill>
          </a:ln>
          <a:effectLst>
            <a:softEdge rad="355600"/>
          </a:effectLst>
        </p:spPr>
        <p:txBody>
          <a:bodyPr>
            <a:spAutoFit/>
          </a:bodyPr>
          <a:lstStyle/>
          <a:p>
            <a:pPr eaLnBrk="1" hangingPunct="1">
              <a:defRPr/>
            </a:pPr>
            <a:r>
              <a:rPr lang="en-US" sz="900" dirty="0">
                <a:latin typeface="Calibri" panose="020F0502020204030204" pitchFamily="34" charset="0"/>
                <a:ea typeface="ＭＳ Ｐゴシック" charset="0"/>
                <a:cs typeface="ＭＳ Ｐゴシック" charset="0"/>
              </a:rPr>
              <a:t>Cabela’s Club, check account balance, make payment, purchase power.</a:t>
            </a:r>
          </a:p>
        </p:txBody>
      </p:sp>
      <p:sp>
        <p:nvSpPr>
          <p:cNvPr id="39" name="TextBox 38"/>
          <p:cNvSpPr txBox="1"/>
          <p:nvPr/>
        </p:nvSpPr>
        <p:spPr>
          <a:xfrm>
            <a:off x="5809856" y="3307214"/>
            <a:ext cx="1399594" cy="369332"/>
          </a:xfrm>
          <a:prstGeom prst="rect">
            <a:avLst/>
          </a:prstGeom>
          <a:noFill/>
          <a:ln w="12700" cmpd="sng">
            <a:solidFill>
              <a:schemeClr val="tx1"/>
            </a:solidFill>
          </a:ln>
          <a:effectLst>
            <a:softEdge rad="355600"/>
          </a:effectLst>
        </p:spPr>
        <p:txBody>
          <a:bodyPr>
            <a:spAutoFit/>
          </a:bodyPr>
          <a:lstStyle/>
          <a:p>
            <a:pPr eaLnBrk="1" hangingPunct="1">
              <a:defRPr/>
            </a:pPr>
            <a:r>
              <a:rPr lang="en-US" sz="900" dirty="0">
                <a:latin typeface="Calibri" panose="020F0502020204030204" pitchFamily="34" charset="0"/>
                <a:ea typeface="ＭＳ Ｐゴシック" charset="0"/>
                <a:cs typeface="ＭＳ Ｐゴシック" charset="0"/>
              </a:rPr>
              <a:t>Call a department from in-store</a:t>
            </a:r>
          </a:p>
        </p:txBody>
      </p:sp>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128</a:t>
            </a:fld>
            <a:endParaRPr lang="en-US" dirty="0"/>
          </a:p>
        </p:txBody>
      </p:sp>
    </p:spTree>
    <p:extLst>
      <p:ext uri="{BB962C8B-B14F-4D97-AF65-F5344CB8AC3E}">
        <p14:creationId xmlns:p14="http://schemas.microsoft.com/office/powerpoint/2010/main" val="50586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1" name="Straight Connector 210"/>
          <p:cNvCxnSpPr/>
          <p:nvPr/>
        </p:nvCxnSpPr>
        <p:spPr>
          <a:xfrm>
            <a:off x="2443163" y="3300413"/>
            <a:ext cx="2228850" cy="0"/>
          </a:xfrm>
          <a:prstGeom prst="line">
            <a:avLst/>
          </a:prstGeom>
          <a:ln>
            <a:solidFill>
              <a:schemeClr val="accent5"/>
            </a:solidFill>
          </a:ln>
          <a:effectLst>
            <a:glow rad="76200">
              <a:schemeClr val="accent5">
                <a:alpha val="21000"/>
              </a:schemeClr>
            </a:glow>
          </a:effectLst>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2371400" y="4287219"/>
            <a:ext cx="2000250" cy="2"/>
          </a:xfrm>
          <a:prstGeom prst="line">
            <a:avLst/>
          </a:prstGeom>
          <a:ln>
            <a:solidFill>
              <a:schemeClr val="accent5"/>
            </a:solidFill>
          </a:ln>
          <a:effectLst>
            <a:glow rad="76200">
              <a:schemeClr val="accent5">
                <a:alpha val="21000"/>
              </a:schemeClr>
            </a:glow>
          </a:effectLst>
        </p:spPr>
        <p:style>
          <a:lnRef idx="1">
            <a:schemeClr val="accent1"/>
          </a:lnRef>
          <a:fillRef idx="0">
            <a:schemeClr val="accent1"/>
          </a:fillRef>
          <a:effectRef idx="0">
            <a:schemeClr val="accent1"/>
          </a:effectRef>
          <a:fontRef idx="minor">
            <a:schemeClr val="tx1"/>
          </a:fontRef>
        </p:style>
      </p:cxnSp>
      <p:sp>
        <p:nvSpPr>
          <p:cNvPr id="226" name="Freeform 19"/>
          <p:cNvSpPr>
            <a:spLocks/>
          </p:cNvSpPr>
          <p:nvPr/>
        </p:nvSpPr>
        <p:spPr bwMode="auto">
          <a:xfrm flipH="1">
            <a:off x="1233865" y="2778154"/>
            <a:ext cx="1299111" cy="753719"/>
          </a:xfrm>
          <a:custGeom>
            <a:avLst/>
            <a:gdLst>
              <a:gd name="T0" fmla="*/ 877 w 1097"/>
              <a:gd name="T1" fmla="*/ 661 h 661"/>
              <a:gd name="T2" fmla="*/ 1097 w 1097"/>
              <a:gd name="T3" fmla="*/ 465 h 661"/>
              <a:gd name="T4" fmla="*/ 921 w 1097"/>
              <a:gd name="T5" fmla="*/ 285 h 661"/>
              <a:gd name="T6" fmla="*/ 651 w 1097"/>
              <a:gd name="T7" fmla="*/ 0 h 661"/>
              <a:gd name="T8" fmla="*/ 409 w 1097"/>
              <a:gd name="T9" fmla="*/ 139 h 661"/>
              <a:gd name="T10" fmla="*/ 321 w 1097"/>
              <a:gd name="T11" fmla="*/ 106 h 661"/>
              <a:gd name="T12" fmla="*/ 185 w 1097"/>
              <a:gd name="T13" fmla="*/ 233 h 661"/>
              <a:gd name="T14" fmla="*/ 188 w 1097"/>
              <a:gd name="T15" fmla="*/ 259 h 661"/>
              <a:gd name="T16" fmla="*/ 0 w 1097"/>
              <a:gd name="T17" fmla="*/ 465 h 661"/>
              <a:gd name="T18" fmla="*/ 220 w 1097"/>
              <a:gd name="T19" fmla="*/ 661 h 661"/>
              <a:gd name="T20" fmla="*/ 877 w 1097"/>
              <a:gd name="T21"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7" h="661">
                <a:moveTo>
                  <a:pt x="877" y="661"/>
                </a:moveTo>
                <a:cubicBezTo>
                  <a:pt x="999" y="661"/>
                  <a:pt x="1097" y="586"/>
                  <a:pt x="1097" y="465"/>
                </a:cubicBezTo>
                <a:cubicBezTo>
                  <a:pt x="1097" y="358"/>
                  <a:pt x="1042" y="289"/>
                  <a:pt x="921" y="285"/>
                </a:cubicBezTo>
                <a:cubicBezTo>
                  <a:pt x="921" y="135"/>
                  <a:pt x="801" y="0"/>
                  <a:pt x="651" y="0"/>
                </a:cubicBezTo>
                <a:cubicBezTo>
                  <a:pt x="545" y="0"/>
                  <a:pt x="453" y="49"/>
                  <a:pt x="409" y="139"/>
                </a:cubicBezTo>
                <a:cubicBezTo>
                  <a:pt x="385" y="118"/>
                  <a:pt x="354" y="106"/>
                  <a:pt x="321" y="106"/>
                </a:cubicBezTo>
                <a:cubicBezTo>
                  <a:pt x="246" y="106"/>
                  <a:pt x="185" y="159"/>
                  <a:pt x="185" y="233"/>
                </a:cubicBezTo>
                <a:cubicBezTo>
                  <a:pt x="185" y="242"/>
                  <a:pt x="186" y="251"/>
                  <a:pt x="188" y="259"/>
                </a:cubicBezTo>
                <a:cubicBezTo>
                  <a:pt x="82" y="275"/>
                  <a:pt x="0" y="354"/>
                  <a:pt x="0" y="465"/>
                </a:cubicBezTo>
                <a:cubicBezTo>
                  <a:pt x="0" y="586"/>
                  <a:pt x="99" y="661"/>
                  <a:pt x="220" y="661"/>
                </a:cubicBezTo>
                <a:lnTo>
                  <a:pt x="877" y="661"/>
                </a:lnTo>
                <a:close/>
              </a:path>
            </a:pathLst>
          </a:custGeom>
          <a:gradFill flip="none" rotWithShape="1">
            <a:gsLst>
              <a:gs pos="100000">
                <a:srgbClr val="CFCFCF">
                  <a:lumMod val="79000"/>
                  <a:lumOff val="21000"/>
                </a:srgbClr>
              </a:gs>
              <a:gs pos="0">
                <a:srgbClr val="E6E6E6">
                  <a:shade val="100000"/>
                  <a:satMod val="115000"/>
                  <a:lumMod val="0"/>
                  <a:lumOff val="100000"/>
                </a:srgbClr>
              </a:gs>
            </a:gsLst>
            <a:path path="circle">
              <a:fillToRect l="50000" t="50000" r="50000" b="50000"/>
            </a:path>
            <a:tileRect/>
          </a:gradFill>
          <a:ln w="38100">
            <a:gradFill>
              <a:gsLst>
                <a:gs pos="0">
                  <a:schemeClr val="bg1">
                    <a:lumMod val="88000"/>
                  </a:schemeClr>
                </a:gs>
                <a:gs pos="100000">
                  <a:schemeClr val="bg1">
                    <a:lumMod val="69000"/>
                  </a:schemeClr>
                </a:gs>
              </a:gsLst>
              <a:lin ang="5400000" scaled="0"/>
            </a:gradFill>
            <a:miter lim="800000"/>
          </a:ln>
        </p:spPr>
        <p:txBody>
          <a:bodyPr tIns="137160" anchor="b"/>
          <a:lstStyle>
            <a:lvl1pPr marL="4763" indent="-4763"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80000"/>
              </a:lnSpc>
              <a:buClr>
                <a:srgbClr val="EC7023"/>
              </a:buClr>
              <a:defRPr/>
            </a:pPr>
            <a:r>
              <a:rPr lang="en-US" altLang="en-US" sz="750" b="1" dirty="0">
                <a:solidFill>
                  <a:srgbClr val="08252E"/>
                </a:solidFill>
                <a:latin typeface="Calibri" panose="020F0502020204030204" pitchFamily="34" charset="0"/>
              </a:rPr>
              <a:t>POS F11 – Staff help</a:t>
            </a:r>
          </a:p>
        </p:txBody>
      </p:sp>
      <p:sp>
        <p:nvSpPr>
          <p:cNvPr id="227" name="Freeform 19"/>
          <p:cNvSpPr>
            <a:spLocks/>
          </p:cNvSpPr>
          <p:nvPr/>
        </p:nvSpPr>
        <p:spPr bwMode="auto">
          <a:xfrm flipH="1">
            <a:off x="1257300" y="3672877"/>
            <a:ext cx="1299111" cy="753719"/>
          </a:xfrm>
          <a:custGeom>
            <a:avLst/>
            <a:gdLst>
              <a:gd name="T0" fmla="*/ 877 w 1097"/>
              <a:gd name="T1" fmla="*/ 661 h 661"/>
              <a:gd name="T2" fmla="*/ 1097 w 1097"/>
              <a:gd name="T3" fmla="*/ 465 h 661"/>
              <a:gd name="T4" fmla="*/ 921 w 1097"/>
              <a:gd name="T5" fmla="*/ 285 h 661"/>
              <a:gd name="T6" fmla="*/ 651 w 1097"/>
              <a:gd name="T7" fmla="*/ 0 h 661"/>
              <a:gd name="T8" fmla="*/ 409 w 1097"/>
              <a:gd name="T9" fmla="*/ 139 h 661"/>
              <a:gd name="T10" fmla="*/ 321 w 1097"/>
              <a:gd name="T11" fmla="*/ 106 h 661"/>
              <a:gd name="T12" fmla="*/ 185 w 1097"/>
              <a:gd name="T13" fmla="*/ 233 h 661"/>
              <a:gd name="T14" fmla="*/ 188 w 1097"/>
              <a:gd name="T15" fmla="*/ 259 h 661"/>
              <a:gd name="T16" fmla="*/ 0 w 1097"/>
              <a:gd name="T17" fmla="*/ 465 h 661"/>
              <a:gd name="T18" fmla="*/ 220 w 1097"/>
              <a:gd name="T19" fmla="*/ 661 h 661"/>
              <a:gd name="T20" fmla="*/ 877 w 1097"/>
              <a:gd name="T21"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7" h="661">
                <a:moveTo>
                  <a:pt x="877" y="661"/>
                </a:moveTo>
                <a:cubicBezTo>
                  <a:pt x="999" y="661"/>
                  <a:pt x="1097" y="586"/>
                  <a:pt x="1097" y="465"/>
                </a:cubicBezTo>
                <a:cubicBezTo>
                  <a:pt x="1097" y="358"/>
                  <a:pt x="1042" y="289"/>
                  <a:pt x="921" y="285"/>
                </a:cubicBezTo>
                <a:cubicBezTo>
                  <a:pt x="921" y="135"/>
                  <a:pt x="801" y="0"/>
                  <a:pt x="651" y="0"/>
                </a:cubicBezTo>
                <a:cubicBezTo>
                  <a:pt x="545" y="0"/>
                  <a:pt x="453" y="49"/>
                  <a:pt x="409" y="139"/>
                </a:cubicBezTo>
                <a:cubicBezTo>
                  <a:pt x="385" y="118"/>
                  <a:pt x="354" y="106"/>
                  <a:pt x="321" y="106"/>
                </a:cubicBezTo>
                <a:cubicBezTo>
                  <a:pt x="246" y="106"/>
                  <a:pt x="185" y="159"/>
                  <a:pt x="185" y="233"/>
                </a:cubicBezTo>
                <a:cubicBezTo>
                  <a:pt x="185" y="242"/>
                  <a:pt x="186" y="251"/>
                  <a:pt x="188" y="259"/>
                </a:cubicBezTo>
                <a:cubicBezTo>
                  <a:pt x="82" y="275"/>
                  <a:pt x="0" y="354"/>
                  <a:pt x="0" y="465"/>
                </a:cubicBezTo>
                <a:cubicBezTo>
                  <a:pt x="0" y="586"/>
                  <a:pt x="99" y="661"/>
                  <a:pt x="220" y="661"/>
                </a:cubicBezTo>
                <a:lnTo>
                  <a:pt x="877" y="661"/>
                </a:lnTo>
                <a:close/>
              </a:path>
            </a:pathLst>
          </a:custGeom>
          <a:gradFill flip="none" rotWithShape="1">
            <a:gsLst>
              <a:gs pos="100000">
                <a:srgbClr val="CFCFCF">
                  <a:lumMod val="79000"/>
                  <a:lumOff val="21000"/>
                </a:srgbClr>
              </a:gs>
              <a:gs pos="0">
                <a:srgbClr val="E6E6E6">
                  <a:shade val="100000"/>
                  <a:satMod val="115000"/>
                  <a:lumMod val="0"/>
                  <a:lumOff val="100000"/>
                </a:srgbClr>
              </a:gs>
            </a:gsLst>
            <a:path path="circle">
              <a:fillToRect l="50000" t="50000" r="50000" b="50000"/>
            </a:path>
            <a:tileRect/>
          </a:gradFill>
          <a:ln w="38100">
            <a:gradFill>
              <a:gsLst>
                <a:gs pos="0">
                  <a:schemeClr val="bg1">
                    <a:lumMod val="88000"/>
                  </a:schemeClr>
                </a:gs>
                <a:gs pos="100000">
                  <a:schemeClr val="bg1">
                    <a:lumMod val="69000"/>
                  </a:schemeClr>
                </a:gs>
              </a:gsLst>
              <a:lin ang="5400000" scaled="0"/>
            </a:gradFill>
            <a:miter lim="800000"/>
          </a:ln>
        </p:spPr>
        <p:txBody>
          <a:bodyPr tIns="137160" anchor="b"/>
          <a:lstStyle/>
          <a:p>
            <a:pPr marL="3572" indent="-3572" algn="ctr">
              <a:lnSpc>
                <a:spcPct val="80000"/>
              </a:lnSpc>
              <a:buClr>
                <a:srgbClr val="EC7023"/>
              </a:buClr>
              <a:defRPr/>
            </a:pPr>
            <a:r>
              <a:rPr lang="en-US" sz="750" b="1" kern="0" dirty="0">
                <a:solidFill>
                  <a:srgbClr val="08252E"/>
                </a:solidFill>
                <a:latin typeface="Calibri" panose="020F0502020204030204" pitchFamily="34" charset="0"/>
              </a:rPr>
              <a:t>Store Alerting System</a:t>
            </a:r>
          </a:p>
        </p:txBody>
      </p:sp>
      <p:sp>
        <p:nvSpPr>
          <p:cNvPr id="79" name="Freeform 19"/>
          <p:cNvSpPr>
            <a:spLocks/>
          </p:cNvSpPr>
          <p:nvPr/>
        </p:nvSpPr>
        <p:spPr bwMode="auto">
          <a:xfrm flipH="1">
            <a:off x="1244064" y="976633"/>
            <a:ext cx="1299111" cy="753719"/>
          </a:xfrm>
          <a:custGeom>
            <a:avLst/>
            <a:gdLst>
              <a:gd name="T0" fmla="*/ 877 w 1097"/>
              <a:gd name="T1" fmla="*/ 661 h 661"/>
              <a:gd name="T2" fmla="*/ 1097 w 1097"/>
              <a:gd name="T3" fmla="*/ 465 h 661"/>
              <a:gd name="T4" fmla="*/ 921 w 1097"/>
              <a:gd name="T5" fmla="*/ 285 h 661"/>
              <a:gd name="T6" fmla="*/ 651 w 1097"/>
              <a:gd name="T7" fmla="*/ 0 h 661"/>
              <a:gd name="T8" fmla="*/ 409 w 1097"/>
              <a:gd name="T9" fmla="*/ 139 h 661"/>
              <a:gd name="T10" fmla="*/ 321 w 1097"/>
              <a:gd name="T11" fmla="*/ 106 h 661"/>
              <a:gd name="T12" fmla="*/ 185 w 1097"/>
              <a:gd name="T13" fmla="*/ 233 h 661"/>
              <a:gd name="T14" fmla="*/ 188 w 1097"/>
              <a:gd name="T15" fmla="*/ 259 h 661"/>
              <a:gd name="T16" fmla="*/ 0 w 1097"/>
              <a:gd name="T17" fmla="*/ 465 h 661"/>
              <a:gd name="T18" fmla="*/ 220 w 1097"/>
              <a:gd name="T19" fmla="*/ 661 h 661"/>
              <a:gd name="T20" fmla="*/ 877 w 1097"/>
              <a:gd name="T21"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7" h="661">
                <a:moveTo>
                  <a:pt x="877" y="661"/>
                </a:moveTo>
                <a:cubicBezTo>
                  <a:pt x="999" y="661"/>
                  <a:pt x="1097" y="586"/>
                  <a:pt x="1097" y="465"/>
                </a:cubicBezTo>
                <a:cubicBezTo>
                  <a:pt x="1097" y="358"/>
                  <a:pt x="1042" y="289"/>
                  <a:pt x="921" y="285"/>
                </a:cubicBezTo>
                <a:cubicBezTo>
                  <a:pt x="921" y="135"/>
                  <a:pt x="801" y="0"/>
                  <a:pt x="651" y="0"/>
                </a:cubicBezTo>
                <a:cubicBezTo>
                  <a:pt x="545" y="0"/>
                  <a:pt x="453" y="49"/>
                  <a:pt x="409" y="139"/>
                </a:cubicBezTo>
                <a:cubicBezTo>
                  <a:pt x="385" y="118"/>
                  <a:pt x="354" y="106"/>
                  <a:pt x="321" y="106"/>
                </a:cubicBezTo>
                <a:cubicBezTo>
                  <a:pt x="246" y="106"/>
                  <a:pt x="185" y="159"/>
                  <a:pt x="185" y="233"/>
                </a:cubicBezTo>
                <a:cubicBezTo>
                  <a:pt x="185" y="242"/>
                  <a:pt x="186" y="251"/>
                  <a:pt x="188" y="259"/>
                </a:cubicBezTo>
                <a:cubicBezTo>
                  <a:pt x="82" y="275"/>
                  <a:pt x="0" y="354"/>
                  <a:pt x="0" y="465"/>
                </a:cubicBezTo>
                <a:cubicBezTo>
                  <a:pt x="0" y="586"/>
                  <a:pt x="99" y="661"/>
                  <a:pt x="220" y="661"/>
                </a:cubicBezTo>
                <a:lnTo>
                  <a:pt x="877" y="661"/>
                </a:lnTo>
                <a:close/>
              </a:path>
            </a:pathLst>
          </a:custGeom>
          <a:gradFill flip="none" rotWithShape="1">
            <a:gsLst>
              <a:gs pos="100000">
                <a:srgbClr val="CFCFCF">
                  <a:lumMod val="79000"/>
                  <a:lumOff val="21000"/>
                </a:srgbClr>
              </a:gs>
              <a:gs pos="0">
                <a:srgbClr val="E6E6E6">
                  <a:shade val="100000"/>
                  <a:satMod val="115000"/>
                  <a:lumMod val="0"/>
                  <a:lumOff val="100000"/>
                </a:srgbClr>
              </a:gs>
            </a:gsLst>
            <a:path path="circle">
              <a:fillToRect l="50000" t="50000" r="50000" b="50000"/>
            </a:path>
            <a:tileRect/>
          </a:gradFill>
          <a:ln w="38100">
            <a:gradFill>
              <a:gsLst>
                <a:gs pos="0">
                  <a:schemeClr val="bg1">
                    <a:lumMod val="88000"/>
                  </a:schemeClr>
                </a:gs>
                <a:gs pos="100000">
                  <a:schemeClr val="bg1">
                    <a:lumMod val="69000"/>
                  </a:schemeClr>
                </a:gs>
              </a:gsLst>
              <a:lin ang="5400000" scaled="0"/>
            </a:gradFill>
            <a:miter lim="800000"/>
          </a:ln>
        </p:spPr>
        <p:txBody>
          <a:bodyPr tIns="137160" anchor="b"/>
          <a:lstStyle/>
          <a:p>
            <a:pPr marL="3572" indent="-3572" algn="ctr">
              <a:lnSpc>
                <a:spcPct val="80000"/>
              </a:lnSpc>
              <a:buClr>
                <a:srgbClr val="EC7023"/>
              </a:buClr>
              <a:defRPr/>
            </a:pPr>
            <a:r>
              <a:rPr lang="en-US" sz="750" b="1" dirty="0">
                <a:solidFill>
                  <a:srgbClr val="08252E"/>
                </a:solidFill>
                <a:latin typeface="Calibri" panose="020F0502020204030204" pitchFamily="34" charset="0"/>
              </a:rPr>
              <a:t>Wired and Wireless </a:t>
            </a:r>
          </a:p>
          <a:p>
            <a:pPr marL="3572" indent="-3572" algn="ctr">
              <a:lnSpc>
                <a:spcPct val="80000"/>
              </a:lnSpc>
              <a:buClr>
                <a:srgbClr val="EC7023"/>
              </a:buClr>
              <a:defRPr/>
            </a:pPr>
            <a:r>
              <a:rPr lang="en-US" sz="750" b="1" dirty="0">
                <a:solidFill>
                  <a:srgbClr val="08252E"/>
                </a:solidFill>
                <a:latin typeface="Calibri" panose="020F0502020204030204" pitchFamily="34" charset="0"/>
              </a:rPr>
              <a:t>Call Buttons</a:t>
            </a:r>
          </a:p>
        </p:txBody>
      </p:sp>
      <p:pic>
        <p:nvPicPr>
          <p:cNvPr id="183309"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1860" y="2865835"/>
            <a:ext cx="457200" cy="50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10" name="Picture 148" descr="p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96629" y="3774281"/>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Freeform 19"/>
          <p:cNvSpPr>
            <a:spLocks/>
          </p:cNvSpPr>
          <p:nvPr/>
        </p:nvSpPr>
        <p:spPr bwMode="auto">
          <a:xfrm flipH="1">
            <a:off x="1213448" y="1865849"/>
            <a:ext cx="1299111" cy="753719"/>
          </a:xfrm>
          <a:custGeom>
            <a:avLst/>
            <a:gdLst>
              <a:gd name="T0" fmla="*/ 877 w 1097"/>
              <a:gd name="T1" fmla="*/ 661 h 661"/>
              <a:gd name="T2" fmla="*/ 1097 w 1097"/>
              <a:gd name="T3" fmla="*/ 465 h 661"/>
              <a:gd name="T4" fmla="*/ 921 w 1097"/>
              <a:gd name="T5" fmla="*/ 285 h 661"/>
              <a:gd name="T6" fmla="*/ 651 w 1097"/>
              <a:gd name="T7" fmla="*/ 0 h 661"/>
              <a:gd name="T8" fmla="*/ 409 w 1097"/>
              <a:gd name="T9" fmla="*/ 139 h 661"/>
              <a:gd name="T10" fmla="*/ 321 w 1097"/>
              <a:gd name="T11" fmla="*/ 106 h 661"/>
              <a:gd name="T12" fmla="*/ 185 w 1097"/>
              <a:gd name="T13" fmla="*/ 233 h 661"/>
              <a:gd name="T14" fmla="*/ 188 w 1097"/>
              <a:gd name="T15" fmla="*/ 259 h 661"/>
              <a:gd name="T16" fmla="*/ 0 w 1097"/>
              <a:gd name="T17" fmla="*/ 465 h 661"/>
              <a:gd name="T18" fmla="*/ 220 w 1097"/>
              <a:gd name="T19" fmla="*/ 661 h 661"/>
              <a:gd name="T20" fmla="*/ 877 w 1097"/>
              <a:gd name="T21"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7" h="661">
                <a:moveTo>
                  <a:pt x="877" y="661"/>
                </a:moveTo>
                <a:cubicBezTo>
                  <a:pt x="999" y="661"/>
                  <a:pt x="1097" y="586"/>
                  <a:pt x="1097" y="465"/>
                </a:cubicBezTo>
                <a:cubicBezTo>
                  <a:pt x="1097" y="358"/>
                  <a:pt x="1042" y="289"/>
                  <a:pt x="921" y="285"/>
                </a:cubicBezTo>
                <a:cubicBezTo>
                  <a:pt x="921" y="135"/>
                  <a:pt x="801" y="0"/>
                  <a:pt x="651" y="0"/>
                </a:cubicBezTo>
                <a:cubicBezTo>
                  <a:pt x="545" y="0"/>
                  <a:pt x="453" y="49"/>
                  <a:pt x="409" y="139"/>
                </a:cubicBezTo>
                <a:cubicBezTo>
                  <a:pt x="385" y="118"/>
                  <a:pt x="354" y="106"/>
                  <a:pt x="321" y="106"/>
                </a:cubicBezTo>
                <a:cubicBezTo>
                  <a:pt x="246" y="106"/>
                  <a:pt x="185" y="159"/>
                  <a:pt x="185" y="233"/>
                </a:cubicBezTo>
                <a:cubicBezTo>
                  <a:pt x="185" y="242"/>
                  <a:pt x="186" y="251"/>
                  <a:pt x="188" y="259"/>
                </a:cubicBezTo>
                <a:cubicBezTo>
                  <a:pt x="82" y="275"/>
                  <a:pt x="0" y="354"/>
                  <a:pt x="0" y="465"/>
                </a:cubicBezTo>
                <a:cubicBezTo>
                  <a:pt x="0" y="586"/>
                  <a:pt x="99" y="661"/>
                  <a:pt x="220" y="661"/>
                </a:cubicBezTo>
                <a:lnTo>
                  <a:pt x="877" y="661"/>
                </a:lnTo>
                <a:close/>
              </a:path>
            </a:pathLst>
          </a:custGeom>
          <a:gradFill flip="none" rotWithShape="1">
            <a:gsLst>
              <a:gs pos="100000">
                <a:srgbClr val="CFCFCF">
                  <a:lumMod val="79000"/>
                  <a:lumOff val="21000"/>
                </a:srgbClr>
              </a:gs>
              <a:gs pos="0">
                <a:srgbClr val="E6E6E6">
                  <a:shade val="100000"/>
                  <a:satMod val="115000"/>
                  <a:lumMod val="0"/>
                  <a:lumOff val="100000"/>
                </a:srgbClr>
              </a:gs>
            </a:gsLst>
            <a:path path="circle">
              <a:fillToRect l="50000" t="50000" r="50000" b="50000"/>
            </a:path>
            <a:tileRect/>
          </a:gradFill>
          <a:ln w="38100">
            <a:gradFill>
              <a:gsLst>
                <a:gs pos="0">
                  <a:schemeClr val="bg1">
                    <a:lumMod val="88000"/>
                  </a:schemeClr>
                </a:gs>
                <a:gs pos="100000">
                  <a:schemeClr val="bg1">
                    <a:lumMod val="69000"/>
                  </a:schemeClr>
                </a:gs>
              </a:gsLst>
              <a:lin ang="5400000" scaled="0"/>
            </a:gradFill>
            <a:miter lim="800000"/>
          </a:ln>
        </p:spPr>
        <p:txBody>
          <a:bodyPr tIns="137160" anchor="b"/>
          <a:lstStyle/>
          <a:p>
            <a:pPr marL="3572" indent="-3572" algn="ctr">
              <a:lnSpc>
                <a:spcPct val="80000"/>
              </a:lnSpc>
              <a:buClr>
                <a:srgbClr val="EC7023"/>
              </a:buClr>
              <a:defRPr/>
            </a:pPr>
            <a:r>
              <a:rPr lang="en-US" sz="750" b="1" dirty="0">
                <a:solidFill>
                  <a:srgbClr val="08252E"/>
                </a:solidFill>
                <a:latin typeface="Calibri" panose="020F0502020204030204" pitchFamily="34" charset="0"/>
              </a:rPr>
              <a:t>Phones</a:t>
            </a:r>
          </a:p>
        </p:txBody>
      </p:sp>
      <p:cxnSp>
        <p:nvCxnSpPr>
          <p:cNvPr id="99" name="Straight Connector 98"/>
          <p:cNvCxnSpPr/>
          <p:nvPr/>
        </p:nvCxnSpPr>
        <p:spPr>
          <a:xfrm flipV="1">
            <a:off x="2532976" y="2423296"/>
            <a:ext cx="1376897" cy="4852"/>
          </a:xfrm>
          <a:prstGeom prst="line">
            <a:avLst/>
          </a:prstGeom>
          <a:ln>
            <a:solidFill>
              <a:schemeClr val="accent5"/>
            </a:solidFill>
          </a:ln>
          <a:effectLst>
            <a:glow rad="76200">
              <a:schemeClr val="accent5">
                <a:alpha val="21000"/>
              </a:schemeClr>
            </a:glow>
          </a:effectLst>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3870965" y="2431058"/>
            <a:ext cx="685800" cy="228600"/>
          </a:xfrm>
          <a:prstGeom prst="line">
            <a:avLst/>
          </a:prstGeom>
          <a:ln>
            <a:solidFill>
              <a:schemeClr val="accent5"/>
            </a:solidFill>
          </a:ln>
          <a:effectLst>
            <a:glow rad="76200">
              <a:schemeClr val="accent5">
                <a:alpha val="21000"/>
              </a:schemeClr>
            </a:glow>
          </a:effectLst>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4343400" y="4286250"/>
            <a:ext cx="171450" cy="114302"/>
          </a:xfrm>
          <a:prstGeom prst="line">
            <a:avLst/>
          </a:prstGeom>
          <a:ln>
            <a:solidFill>
              <a:schemeClr val="accent5"/>
            </a:solidFill>
          </a:ln>
          <a:effectLst>
            <a:glow rad="76200">
              <a:schemeClr val="accent5">
                <a:alpha val="21000"/>
              </a:schemeClr>
            </a:glow>
          </a:effectLst>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2532976" y="1526883"/>
            <a:ext cx="2028825" cy="857250"/>
          </a:xfrm>
          <a:prstGeom prst="line">
            <a:avLst/>
          </a:prstGeom>
          <a:ln>
            <a:solidFill>
              <a:schemeClr val="accent5"/>
            </a:solidFill>
          </a:ln>
          <a:effectLst>
            <a:glow rad="76200">
              <a:schemeClr val="accent5">
                <a:alpha val="21000"/>
              </a:schemeClr>
            </a:glow>
          </a:effectLst>
        </p:spPr>
        <p:style>
          <a:lnRef idx="1">
            <a:schemeClr val="accent1"/>
          </a:lnRef>
          <a:fillRef idx="0">
            <a:schemeClr val="accent1"/>
          </a:fillRef>
          <a:effectRef idx="0">
            <a:schemeClr val="accent1"/>
          </a:effectRef>
          <a:fontRef idx="minor">
            <a:schemeClr val="tx1"/>
          </a:fontRef>
        </p:style>
      </p:cxnSp>
      <p:sp>
        <p:nvSpPr>
          <p:cNvPr id="65" name="Rounded Rectangle 64"/>
          <p:cNvSpPr/>
          <p:nvPr/>
        </p:nvSpPr>
        <p:spPr>
          <a:xfrm>
            <a:off x="4343400" y="1200150"/>
            <a:ext cx="400050" cy="3371850"/>
          </a:xfrm>
          <a:prstGeom prst="roundRect">
            <a:avLst>
              <a:gd name="adj" fmla="val 10000"/>
            </a:avLst>
          </a:prstGeom>
          <a:solidFill>
            <a:schemeClr val="accent5">
              <a:lumMod val="75000"/>
            </a:schemeClr>
          </a:solidFill>
          <a:ln>
            <a:solidFill>
              <a:schemeClr val="accent5">
                <a:lumMod val="75000"/>
              </a:schemeClr>
            </a:solidFill>
          </a:ln>
          <a:effectLst>
            <a:glow rad="520700">
              <a:schemeClr val="accent5">
                <a:lumMod val="60000"/>
                <a:lumOff val="40000"/>
                <a:alpha val="17000"/>
              </a:schemeClr>
            </a:glow>
          </a:effectLst>
        </p:spPr>
        <p:style>
          <a:lnRef idx="1">
            <a:schemeClr val="accent1"/>
          </a:lnRef>
          <a:fillRef idx="0">
            <a:schemeClr val="accent1"/>
          </a:fillRef>
          <a:effectRef idx="0">
            <a:schemeClr val="accent1"/>
          </a:effectRef>
          <a:fontRef idx="minor">
            <a:schemeClr val="tx1"/>
          </a:fontRef>
        </p:style>
        <p:txBody>
          <a:bodyPr vert="vert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50" dirty="0"/>
              <a:t>Existing Data Network</a:t>
            </a:r>
          </a:p>
        </p:txBody>
      </p:sp>
      <p:cxnSp>
        <p:nvCxnSpPr>
          <p:cNvPr id="12" name="Straight Connector 11"/>
          <p:cNvCxnSpPr>
            <a:cxnSpLocks noChangeShapeType="1"/>
          </p:cNvCxnSpPr>
          <p:nvPr/>
        </p:nvCxnSpPr>
        <p:spPr bwMode="auto">
          <a:xfrm>
            <a:off x="4712494" y="2628900"/>
            <a:ext cx="1059656" cy="0"/>
          </a:xfrm>
          <a:prstGeom prst="line">
            <a:avLst/>
          </a:prstGeom>
          <a:noFill/>
          <a:ln w="25400">
            <a:solidFill>
              <a:schemeClr val="accent1"/>
            </a:solidFill>
            <a:prstDash val="sysDash"/>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3320" name="TextBox 85"/>
          <p:cNvSpPr txBox="1">
            <a:spLocks noChangeArrowheads="1"/>
          </p:cNvSpPr>
          <p:nvPr/>
        </p:nvSpPr>
        <p:spPr bwMode="auto">
          <a:xfrm>
            <a:off x="4689872" y="2374106"/>
            <a:ext cx="14859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900" b="1" dirty="0">
                <a:latin typeface="Calibri" panose="020F0502020204030204" pitchFamily="34" charset="0"/>
                <a:ea typeface="ＭＳ Ｐゴシック" panose="020B0600070205080204" pitchFamily="34" charset="-128"/>
                <a:cs typeface="Calibri" panose="020F0502020204030204" pitchFamily="34" charset="0"/>
              </a:rPr>
              <a:t>802.11 Wireless</a:t>
            </a:r>
          </a:p>
        </p:txBody>
      </p:sp>
      <p:sp>
        <p:nvSpPr>
          <p:cNvPr id="102442" name="Title 2"/>
          <p:cNvSpPr txBox="1">
            <a:spLocks/>
          </p:cNvSpPr>
          <p:nvPr/>
        </p:nvSpPr>
        <p:spPr bwMode="auto">
          <a:xfrm>
            <a:off x="1213248" y="141685"/>
            <a:ext cx="6560344"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80000"/>
              </a:lnSpc>
              <a:defRPr/>
            </a:pPr>
            <a:endParaRPr lang="en-US" altLang="en-US" sz="2100" b="1" dirty="0">
              <a:solidFill>
                <a:schemeClr val="tx2"/>
              </a:solidFill>
              <a:latin typeface="+mj-lt"/>
            </a:endParaRPr>
          </a:p>
        </p:txBody>
      </p:sp>
      <p:pic>
        <p:nvPicPr>
          <p:cNvPr id="183322" name="Picture 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57338" y="2021681"/>
            <a:ext cx="53578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Rectangle 6"/>
          <p:cNvSpPr>
            <a:spLocks noChangeArrowheads="1"/>
          </p:cNvSpPr>
          <p:nvPr/>
        </p:nvSpPr>
        <p:spPr bwMode="auto">
          <a:xfrm>
            <a:off x="4901803" y="3730229"/>
            <a:ext cx="1432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900" b="1" dirty="0">
                <a:latin typeface="Calibri" panose="020F0502020204030204" pitchFamily="34" charset="0"/>
                <a:cs typeface="Calibri" panose="020F0502020204030204" pitchFamily="34" charset="0"/>
              </a:rPr>
              <a:t>Wireless for Cabela's Employees  </a:t>
            </a:r>
          </a:p>
        </p:txBody>
      </p:sp>
      <p:cxnSp>
        <p:nvCxnSpPr>
          <p:cNvPr id="59" name="Straight Connector 58"/>
          <p:cNvCxnSpPr>
            <a:cxnSpLocks noChangeShapeType="1"/>
          </p:cNvCxnSpPr>
          <p:nvPr/>
        </p:nvCxnSpPr>
        <p:spPr bwMode="auto">
          <a:xfrm flipV="1">
            <a:off x="5743575" y="2446735"/>
            <a:ext cx="485775" cy="182165"/>
          </a:xfrm>
          <a:prstGeom prst="line">
            <a:avLst/>
          </a:prstGeom>
          <a:noFill/>
          <a:ln w="25400">
            <a:solidFill>
              <a:schemeClr val="accent1"/>
            </a:solidFill>
            <a:prstDash val="sysDash"/>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1" name="Straight Connector 60"/>
          <p:cNvCxnSpPr>
            <a:cxnSpLocks noChangeShapeType="1"/>
          </p:cNvCxnSpPr>
          <p:nvPr/>
        </p:nvCxnSpPr>
        <p:spPr bwMode="auto">
          <a:xfrm>
            <a:off x="5743575" y="2638425"/>
            <a:ext cx="485775" cy="285750"/>
          </a:xfrm>
          <a:prstGeom prst="line">
            <a:avLst/>
          </a:prstGeom>
          <a:noFill/>
          <a:ln w="25400">
            <a:solidFill>
              <a:schemeClr val="accent1"/>
            </a:solidFill>
            <a:prstDash val="sysDash"/>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83326" name="Picture 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48413" y="2781300"/>
            <a:ext cx="894160" cy="195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3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334126" y="729854"/>
            <a:ext cx="841772" cy="181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8" name="Rectangle 31"/>
          <p:cNvSpPr>
            <a:spLocks noChangeArrowheads="1"/>
          </p:cNvSpPr>
          <p:nvPr/>
        </p:nvSpPr>
        <p:spPr bwMode="auto">
          <a:xfrm>
            <a:off x="4901803" y="1363266"/>
            <a:ext cx="1432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900" b="1" dirty="0">
                <a:latin typeface="Calibri" panose="020F0502020204030204" pitchFamily="34" charset="0"/>
                <a:cs typeface="Calibri" panose="020F0502020204030204" pitchFamily="34" charset="0"/>
              </a:rPr>
              <a:t>Wireless for Cabela's Customers  </a:t>
            </a:r>
          </a:p>
        </p:txBody>
      </p:sp>
      <p:pic>
        <p:nvPicPr>
          <p:cNvPr id="183329" name="Picture 3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557338" y="1085851"/>
            <a:ext cx="459581" cy="35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ltLang="en-US" sz="2400" dirty="0">
                <a:solidFill>
                  <a:schemeClr val="tx2"/>
                </a:solidFill>
              </a:rPr>
              <a:t>Simplifying Store Architecture for </a:t>
            </a:r>
            <a:r>
              <a:rPr lang="en-US" altLang="en-US" sz="2400" dirty="0" smtClean="0">
                <a:solidFill>
                  <a:schemeClr val="tx2"/>
                </a:solidFill>
              </a:rPr>
              <a:t>Communication</a:t>
            </a:r>
            <a:endParaRPr lang="en-US" sz="2400" dirty="0"/>
          </a:p>
        </p:txBody>
      </p:sp>
      <p:sp>
        <p:nvSpPr>
          <p:cNvPr id="3" name="Footer Placeholder 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Slide Number Placeholder 3"/>
          <p:cNvSpPr>
            <a:spLocks noGrp="1"/>
          </p:cNvSpPr>
          <p:nvPr>
            <p:ph type="sldNum" sz="quarter" idx="12"/>
          </p:nvPr>
        </p:nvSpPr>
        <p:spPr/>
        <p:txBody>
          <a:bodyPr/>
          <a:lstStyle/>
          <a:p>
            <a:fld id="{0431C951-9D62-474D-B35D-66AB940D3B2F}" type="slidenum">
              <a:rPr lang="en-US" smtClean="0"/>
              <a:pPr/>
              <a:t>129</a:t>
            </a:fld>
            <a:endParaRPr lang="en-US" dirty="0"/>
          </a:p>
        </p:txBody>
      </p:sp>
    </p:spTree>
    <p:extLst>
      <p:ext uri="{BB962C8B-B14F-4D97-AF65-F5344CB8AC3E}">
        <p14:creationId xmlns:p14="http://schemas.microsoft.com/office/powerpoint/2010/main" val="2411947461"/>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35254" y="137984"/>
            <a:ext cx="7731764" cy="566375"/>
          </a:xfrm>
        </p:spPr>
        <p:txBody>
          <a:bodyPr/>
          <a:lstStyle/>
          <a:p>
            <a:r>
              <a:rPr lang="en-US" dirty="0" smtClean="0"/>
              <a:t>Public Defender Live Assist – Attorney View</a:t>
            </a:r>
            <a:endParaRPr lang="en-US" dirty="0"/>
          </a:p>
        </p:txBody>
      </p:sp>
      <p:sp>
        <p:nvSpPr>
          <p:cNvPr id="7" name="TextBox 6"/>
          <p:cNvSpPr txBox="1"/>
          <p:nvPr/>
        </p:nvSpPr>
        <p:spPr>
          <a:xfrm>
            <a:off x="7015843" y="1122530"/>
            <a:ext cx="1777874" cy="830997"/>
          </a:xfrm>
          <a:prstGeom prst="rect">
            <a:avLst/>
          </a:prstGeom>
          <a:noFill/>
        </p:spPr>
        <p:txBody>
          <a:bodyPr wrap="square" rtlCol="0">
            <a:spAutoFit/>
          </a:bodyPr>
          <a:lstStyle/>
          <a:p>
            <a:pPr algn="ctr"/>
            <a:r>
              <a:rPr lang="en-US" sz="1600" dirty="0" smtClean="0">
                <a:solidFill>
                  <a:schemeClr val="tx2"/>
                </a:solidFill>
              </a:rPr>
              <a:t>Voice or video chat with option to add additional parties</a:t>
            </a:r>
            <a:endParaRPr lang="en-US" sz="1600" dirty="0">
              <a:solidFill>
                <a:schemeClr val="tx2"/>
              </a:solidFill>
            </a:endParaRPr>
          </a:p>
        </p:txBody>
      </p:sp>
      <p:sp>
        <p:nvSpPr>
          <p:cNvPr id="8" name="Rounded Rectangular Callout 7"/>
          <p:cNvSpPr/>
          <p:nvPr/>
        </p:nvSpPr>
        <p:spPr>
          <a:xfrm>
            <a:off x="52903" y="4400550"/>
            <a:ext cx="9027491" cy="371767"/>
          </a:xfrm>
          <a:prstGeom prst="wedgeRoundRectCallout">
            <a:avLst>
              <a:gd name="adj1" fmla="val 19562"/>
              <a:gd name="adj2" fmla="val -18220"/>
              <a:gd name="adj3" fmla="val 16667"/>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45720" tIns="0" rIns="45720" bIns="0" rtlCol="0" anchor="ctr" anchorCtr="0"/>
          <a:lstStyle/>
          <a:p>
            <a:pPr algn="ctr">
              <a:lnSpc>
                <a:spcPct val="80000"/>
              </a:lnSpc>
              <a:spcAft>
                <a:spcPts val="500"/>
              </a:spcAft>
            </a:pPr>
            <a:r>
              <a:rPr lang="en-US" sz="2000" b="1" dirty="0" smtClean="0">
                <a:solidFill>
                  <a:schemeClr val="bg1"/>
                </a:solidFill>
                <a:effectLst>
                  <a:outerShdw blurRad="38100" dist="38100" dir="2700000" algn="tl">
                    <a:srgbClr val="000000">
                      <a:alpha val="43137"/>
                    </a:srgbClr>
                  </a:outerShdw>
                </a:effectLst>
                <a:cs typeface="Calibri"/>
              </a:rPr>
              <a:t>Integration with CC/UC Infrastructure &amp; SIP Endpoints</a:t>
            </a:r>
            <a:endParaRPr lang="en-US" sz="2000" b="1" dirty="0">
              <a:solidFill>
                <a:schemeClr val="bg1"/>
              </a:solidFill>
              <a:effectLst>
                <a:outerShdw blurRad="38100" dist="38100" dir="2700000" algn="tl">
                  <a:srgbClr val="000000">
                    <a:alpha val="43137"/>
                  </a:srgbClr>
                </a:outerShdw>
              </a:effectLst>
              <a:cs typeface="Calibri"/>
            </a:endParaRPr>
          </a:p>
        </p:txBody>
      </p:sp>
      <p:sp>
        <p:nvSpPr>
          <p:cNvPr id="9" name="TextBox 8"/>
          <p:cNvSpPr txBox="1"/>
          <p:nvPr/>
        </p:nvSpPr>
        <p:spPr>
          <a:xfrm>
            <a:off x="384418" y="2647950"/>
            <a:ext cx="1549274" cy="584775"/>
          </a:xfrm>
          <a:prstGeom prst="rect">
            <a:avLst/>
          </a:prstGeom>
          <a:noFill/>
        </p:spPr>
        <p:txBody>
          <a:bodyPr wrap="square" rtlCol="0">
            <a:spAutoFit/>
          </a:bodyPr>
          <a:lstStyle/>
          <a:p>
            <a:pPr algn="ctr"/>
            <a:r>
              <a:rPr lang="en-US" sz="1600" dirty="0" smtClean="0">
                <a:solidFill>
                  <a:schemeClr val="tx2"/>
                </a:solidFill>
              </a:rPr>
              <a:t>Highlight text &amp; images</a:t>
            </a:r>
            <a:endParaRPr lang="en-US" sz="1600" dirty="0">
              <a:solidFill>
                <a:schemeClr val="tx2"/>
              </a:solidFill>
            </a:endParaRPr>
          </a:p>
        </p:txBody>
      </p:sp>
      <p:sp>
        <p:nvSpPr>
          <p:cNvPr id="10" name="TextBox 9"/>
          <p:cNvSpPr txBox="1"/>
          <p:nvPr/>
        </p:nvSpPr>
        <p:spPr>
          <a:xfrm>
            <a:off x="7015843" y="2286000"/>
            <a:ext cx="1777874" cy="830997"/>
          </a:xfrm>
          <a:prstGeom prst="rect">
            <a:avLst/>
          </a:prstGeom>
          <a:noFill/>
        </p:spPr>
        <p:txBody>
          <a:bodyPr wrap="square" rtlCol="0">
            <a:spAutoFit/>
          </a:bodyPr>
          <a:lstStyle/>
          <a:p>
            <a:pPr algn="ctr"/>
            <a:r>
              <a:rPr lang="en-US" sz="1600" dirty="0" smtClean="0">
                <a:solidFill>
                  <a:schemeClr val="tx2"/>
                </a:solidFill>
              </a:rPr>
              <a:t>Share documents &amp; evidence (e.g. video footage)</a:t>
            </a:r>
            <a:endParaRPr lang="en-US" sz="1600" dirty="0">
              <a:solidFill>
                <a:schemeClr val="tx2"/>
              </a:solidFill>
            </a:endParaRPr>
          </a:p>
        </p:txBody>
      </p:sp>
      <p:sp>
        <p:nvSpPr>
          <p:cNvPr id="11" name="TextBox 10"/>
          <p:cNvSpPr txBox="1"/>
          <p:nvPr/>
        </p:nvSpPr>
        <p:spPr>
          <a:xfrm>
            <a:off x="304800" y="1276350"/>
            <a:ext cx="1708511" cy="1077218"/>
          </a:xfrm>
          <a:prstGeom prst="rect">
            <a:avLst/>
          </a:prstGeom>
          <a:noFill/>
        </p:spPr>
        <p:txBody>
          <a:bodyPr wrap="square" rtlCol="0">
            <a:spAutoFit/>
          </a:bodyPr>
          <a:lstStyle/>
          <a:p>
            <a:pPr algn="ctr"/>
            <a:r>
              <a:rPr lang="en-US" sz="1600" dirty="0" smtClean="0">
                <a:solidFill>
                  <a:schemeClr val="tx2"/>
                </a:solidFill>
              </a:rPr>
              <a:t>Attorney can view, co-browse &amp; control client’s screen</a:t>
            </a:r>
            <a:endParaRPr lang="en-US" sz="1600" dirty="0">
              <a:solidFill>
                <a:schemeClr val="tx2"/>
              </a:solidFill>
            </a:endParaRPr>
          </a:p>
        </p:txBody>
      </p:sp>
      <p:sp>
        <p:nvSpPr>
          <p:cNvPr id="12" name="TextBox 11"/>
          <p:cNvSpPr txBox="1"/>
          <p:nvPr/>
        </p:nvSpPr>
        <p:spPr>
          <a:xfrm>
            <a:off x="7015843" y="3663375"/>
            <a:ext cx="1777874" cy="584775"/>
          </a:xfrm>
          <a:prstGeom prst="rect">
            <a:avLst/>
          </a:prstGeom>
          <a:noFill/>
        </p:spPr>
        <p:txBody>
          <a:bodyPr wrap="square" rtlCol="0">
            <a:spAutoFit/>
          </a:bodyPr>
          <a:lstStyle/>
          <a:p>
            <a:pPr algn="ctr"/>
            <a:r>
              <a:rPr lang="en-US" sz="1600" dirty="0" smtClean="0">
                <a:solidFill>
                  <a:schemeClr val="tx2"/>
                </a:solidFill>
              </a:rPr>
              <a:t>Session tagging for audit &amp; search</a:t>
            </a:r>
            <a:endParaRPr lang="en-US" sz="1600" dirty="0">
              <a:solidFill>
                <a:schemeClr val="tx2"/>
              </a:solidFill>
            </a:endParaRPr>
          </a:p>
        </p:txBody>
      </p:sp>
      <p:sp>
        <p:nvSpPr>
          <p:cNvPr id="15" name="TextBox 14"/>
          <p:cNvSpPr txBox="1"/>
          <p:nvPr/>
        </p:nvSpPr>
        <p:spPr>
          <a:xfrm>
            <a:off x="384418" y="3409950"/>
            <a:ext cx="1549274" cy="830997"/>
          </a:xfrm>
          <a:prstGeom prst="rect">
            <a:avLst/>
          </a:prstGeom>
          <a:noFill/>
        </p:spPr>
        <p:txBody>
          <a:bodyPr wrap="square" rtlCol="0">
            <a:spAutoFit/>
          </a:bodyPr>
          <a:lstStyle/>
          <a:p>
            <a:pPr algn="ctr"/>
            <a:r>
              <a:rPr lang="en-US" sz="1600" dirty="0" smtClean="0">
                <a:solidFill>
                  <a:schemeClr val="tx2"/>
                </a:solidFill>
              </a:rPr>
              <a:t>Capture transcript and duration</a:t>
            </a:r>
            <a:endParaRPr lang="en-US" sz="1600" dirty="0">
              <a:solidFill>
                <a:schemeClr val="tx2"/>
              </a:solidFill>
            </a:endParaRPr>
          </a:p>
        </p:txBody>
      </p:sp>
      <p:grpSp>
        <p:nvGrpSpPr>
          <p:cNvPr id="14" name="Group 13"/>
          <p:cNvGrpSpPr/>
          <p:nvPr/>
        </p:nvGrpSpPr>
        <p:grpSpPr>
          <a:xfrm>
            <a:off x="2057400" y="853874"/>
            <a:ext cx="4953000" cy="3394276"/>
            <a:chOff x="2057400" y="930074"/>
            <a:chExt cx="4953000" cy="3394276"/>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7400" y="930074"/>
              <a:ext cx="4953000" cy="33180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67650" y="2099291"/>
              <a:ext cx="890350" cy="2225059"/>
            </a:xfrm>
            <a:prstGeom prst="rect">
              <a:avLst/>
            </a:prstGeom>
          </p:spPr>
        </p:pic>
        <p:sp>
          <p:nvSpPr>
            <p:cNvPr id="13" name="Rectangle 12"/>
            <p:cNvSpPr/>
            <p:nvPr/>
          </p:nvSpPr>
          <p:spPr>
            <a:xfrm>
              <a:off x="4953000" y="2099291"/>
              <a:ext cx="914400" cy="19964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 name="Picture 2" descr="http://www.magicfancydress.co.uk/components/com_redshop/assets/images/product/1392052670_29535.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967650" y="3028950"/>
            <a:ext cx="890350" cy="12119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magicfancydress.co.uk/components/com_redshop/assets/images/product/1392052670_29535.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084832" y="3200400"/>
            <a:ext cx="497080" cy="597667"/>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7"/>
          <p:cNvSpPr>
            <a:spLocks noGrp="1"/>
          </p:cNvSpPr>
          <p:nvPr>
            <p:ph type="ftr" sz="quarter" idx="11"/>
          </p:nvPr>
        </p:nvSpPr>
        <p:spPr/>
        <p:txBody>
          <a:bodyPr/>
          <a:lstStyle/>
          <a:p>
            <a:r>
              <a:rPr lang="en-US" smtClean="0"/>
              <a:t>CaféX Communications Confidential © 2015 – All Rights Reserved. </a:t>
            </a:r>
            <a:endParaRPr lang="en-US" dirty="0"/>
          </a:p>
        </p:txBody>
      </p:sp>
      <p:sp>
        <p:nvSpPr>
          <p:cNvPr id="19" name="Slide Number Placeholder 18"/>
          <p:cNvSpPr>
            <a:spLocks noGrp="1"/>
          </p:cNvSpPr>
          <p:nvPr>
            <p:ph type="sldNum" sz="quarter" idx="12"/>
          </p:nvPr>
        </p:nvSpPr>
        <p:spPr/>
        <p:txBody>
          <a:bodyPr/>
          <a:lstStyle/>
          <a:p>
            <a:fld id="{0431C951-9D62-474D-B35D-66AB940D3B2F}" type="slidenum">
              <a:rPr lang="en-US" smtClean="0"/>
              <a:pPr/>
              <a:t>13</a:t>
            </a:fld>
            <a:endParaRPr lang="en-US" dirty="0"/>
          </a:p>
        </p:txBody>
      </p:sp>
    </p:spTree>
    <p:extLst>
      <p:ext uri="{BB962C8B-B14F-4D97-AF65-F5344CB8AC3E}">
        <p14:creationId xmlns:p14="http://schemas.microsoft.com/office/powerpoint/2010/main" val="265553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Live Assist for the Mobile </a:t>
            </a:r>
            <a:r>
              <a:rPr lang="en-US" dirty="0" smtClean="0"/>
              <a:t>Consumer</a:t>
            </a:r>
            <a:endParaRPr lang="en-US" dirty="0"/>
          </a:p>
        </p:txBody>
      </p:sp>
      <p:pic>
        <p:nvPicPr>
          <p:cNvPr id="5" name="Picture 4" descr="womantable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3050" y="914400"/>
            <a:ext cx="959792" cy="878011"/>
          </a:xfrm>
          <a:prstGeom prst="roundRect">
            <a:avLst>
              <a:gd name="adj" fmla="val 6937"/>
            </a:avLst>
          </a:prstGeom>
        </p:spPr>
      </p:pic>
      <p:sp>
        <p:nvSpPr>
          <p:cNvPr id="7" name="Right Arrow 6"/>
          <p:cNvSpPr/>
          <p:nvPr/>
        </p:nvSpPr>
        <p:spPr>
          <a:xfrm>
            <a:off x="2057401" y="1205251"/>
            <a:ext cx="664255" cy="446999"/>
          </a:xfrm>
          <a:prstGeom prst="rightArrow">
            <a:avLst/>
          </a:prstGeom>
          <a:solidFill>
            <a:schemeClr val="accent2">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TextBox 7"/>
          <p:cNvSpPr txBox="1"/>
          <p:nvPr/>
        </p:nvSpPr>
        <p:spPr>
          <a:xfrm>
            <a:off x="0" y="1771650"/>
            <a:ext cx="2438400" cy="523220"/>
          </a:xfrm>
          <a:prstGeom prst="rect">
            <a:avLst/>
          </a:prstGeom>
          <a:noFill/>
        </p:spPr>
        <p:txBody>
          <a:bodyPr wrap="square" rtlCol="0">
            <a:spAutoFit/>
          </a:bodyPr>
          <a:lstStyle/>
          <a:p>
            <a:pPr algn="ctr"/>
            <a:r>
              <a:rPr lang="en-US" sz="1400" dirty="0" smtClean="0">
                <a:solidFill>
                  <a:schemeClr val="tx2"/>
                </a:solidFill>
              </a:rPr>
              <a:t>Consumer browsing online needs real-time help</a:t>
            </a:r>
            <a:endParaRPr lang="en-US" sz="1400" dirty="0">
              <a:solidFill>
                <a:schemeClr val="tx2"/>
              </a:solidFill>
            </a:endParaRPr>
          </a:p>
        </p:txBody>
      </p:sp>
      <p:grpSp>
        <p:nvGrpSpPr>
          <p:cNvPr id="13" name="Group 12"/>
          <p:cNvGrpSpPr/>
          <p:nvPr/>
        </p:nvGrpSpPr>
        <p:grpSpPr>
          <a:xfrm>
            <a:off x="2969740" y="1002900"/>
            <a:ext cx="1211300" cy="883050"/>
            <a:chOff x="3210337" y="2202999"/>
            <a:chExt cx="1524884" cy="1177400"/>
          </a:xfrm>
        </p:grpSpPr>
        <p:pic>
          <p:nvPicPr>
            <p:cNvPr id="14" name="Picture 2" descr="https://gwenhernandez.files.wordpress.com/2012/03/iphoto_ipad_white_edit_print.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10337" y="2202999"/>
              <a:ext cx="1524884" cy="1177400"/>
            </a:xfrm>
            <a:prstGeom prst="roundRect">
              <a:avLst>
                <a:gd name="adj" fmla="val 5758"/>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cstate="screen">
              <a:extLst>
                <a:ext uri="{BEBA8EAE-BF5A-486C-A8C5-ECC9F3942E4B}">
                  <a14:imgProps xmlns:a14="http://schemas.microsoft.com/office/drawing/2010/main">
                    <a14:imgLayer r:embed="rId6">
                      <a14:imgEffect>
                        <a14:backgroundRemoval t="4577" b="95423" l="3520" r="95939"/>
                      </a14:imgEffect>
                    </a14:imgLayer>
                  </a14:imgProps>
                </a:ext>
                <a:ext uri="{28A0092B-C50C-407E-A947-70E740481C1C}">
                  <a14:useLocalDpi xmlns:a14="http://schemas.microsoft.com/office/drawing/2010/main"/>
                </a:ext>
              </a:extLst>
            </a:blip>
            <a:stretch>
              <a:fillRect/>
            </a:stretch>
          </p:blipFill>
          <p:spPr>
            <a:xfrm>
              <a:off x="3300984" y="2267712"/>
              <a:ext cx="1355628" cy="1042416"/>
            </a:xfrm>
            <a:prstGeom prst="rect">
              <a:avLst/>
            </a:prstGeom>
          </p:spPr>
        </p:pic>
        <p:grpSp>
          <p:nvGrpSpPr>
            <p:cNvPr id="16" name="Group 15"/>
            <p:cNvGrpSpPr>
              <a:grpSpLocks noChangeAspect="1"/>
            </p:cNvGrpSpPr>
            <p:nvPr/>
          </p:nvGrpSpPr>
          <p:grpSpPr>
            <a:xfrm>
              <a:off x="4418192" y="2470684"/>
              <a:ext cx="155216" cy="167964"/>
              <a:chOff x="7470614" y="2120602"/>
              <a:chExt cx="1144874" cy="1256613"/>
            </a:xfrm>
          </p:grpSpPr>
          <p:sp>
            <p:nvSpPr>
              <p:cNvPr id="17" name="Oval 16"/>
              <p:cNvSpPr>
                <a:spLocks noChangeAspect="1"/>
              </p:cNvSpPr>
              <p:nvPr/>
            </p:nvSpPr>
            <p:spPr>
              <a:xfrm>
                <a:off x="7470614" y="2120602"/>
                <a:ext cx="1144874" cy="125661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8" name="Picture 17" descr="live_assist_button_blu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48688" y="2262486"/>
                <a:ext cx="965200" cy="965200"/>
              </a:xfrm>
              <a:prstGeom prst="rect">
                <a:avLst/>
              </a:prstGeom>
            </p:spPr>
          </p:pic>
        </p:grpSp>
      </p:grpSp>
      <p:grpSp>
        <p:nvGrpSpPr>
          <p:cNvPr id="19" name="Group 18"/>
          <p:cNvGrpSpPr>
            <a:grpSpLocks noChangeAspect="1"/>
          </p:cNvGrpSpPr>
          <p:nvPr/>
        </p:nvGrpSpPr>
        <p:grpSpPr>
          <a:xfrm>
            <a:off x="2897942" y="2283481"/>
            <a:ext cx="3426658" cy="2498069"/>
            <a:chOff x="1577770" y="3380399"/>
            <a:chExt cx="3331233" cy="2572126"/>
          </a:xfrm>
        </p:grpSpPr>
        <p:pic>
          <p:nvPicPr>
            <p:cNvPr id="20" name="Picture 2" descr="https://gwenhernandez.files.wordpress.com/2012/03/iphoto_ipad_white_edit_print.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577770" y="3380399"/>
              <a:ext cx="3331233" cy="2572126"/>
            </a:xfrm>
            <a:prstGeom prst="roundRect">
              <a:avLst>
                <a:gd name="adj" fmla="val 5758"/>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806370" y="3610532"/>
              <a:ext cx="2841830" cy="2101138"/>
            </a:xfrm>
            <a:prstGeom prst="rect">
              <a:avLst/>
            </a:prstGeom>
          </p:spPr>
        </p:pic>
      </p:grpSp>
      <p:sp>
        <p:nvSpPr>
          <p:cNvPr id="22" name="Rounded Rectangle 21"/>
          <p:cNvSpPr/>
          <p:nvPr/>
        </p:nvSpPr>
        <p:spPr>
          <a:xfrm>
            <a:off x="6256474" y="1161949"/>
            <a:ext cx="2658926" cy="969132"/>
          </a:xfrm>
          <a:prstGeom prst="roundRect">
            <a:avLst>
              <a:gd name="adj" fmla="val 1005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12713" indent="-112713">
              <a:lnSpc>
                <a:spcPct val="90000"/>
              </a:lnSpc>
              <a:buFont typeface="Arial" panose="020B0604020202020204" pitchFamily="34" charset="0"/>
              <a:buChar char="•"/>
            </a:pPr>
            <a:r>
              <a:rPr lang="en-US" sz="1600" dirty="0" smtClean="0">
                <a:solidFill>
                  <a:schemeClr val="bg1"/>
                </a:solidFill>
              </a:rPr>
              <a:t>“Wow factor” experience</a:t>
            </a:r>
          </a:p>
          <a:p>
            <a:pPr marL="112713" indent="-112713">
              <a:lnSpc>
                <a:spcPct val="90000"/>
              </a:lnSpc>
              <a:buFont typeface="Arial" panose="020B0604020202020204" pitchFamily="34" charset="0"/>
              <a:buChar char="•"/>
            </a:pPr>
            <a:r>
              <a:rPr lang="en-US" sz="1600" dirty="0" smtClean="0">
                <a:solidFill>
                  <a:schemeClr val="bg1"/>
                </a:solidFill>
              </a:rPr>
              <a:t>Higher close rate</a:t>
            </a:r>
          </a:p>
          <a:p>
            <a:pPr marL="112713" indent="-112713">
              <a:lnSpc>
                <a:spcPct val="90000"/>
              </a:lnSpc>
              <a:buFont typeface="Arial" panose="020B0604020202020204" pitchFamily="34" charset="0"/>
              <a:buChar char="•"/>
            </a:pPr>
            <a:r>
              <a:rPr lang="en-US" sz="1600" dirty="0" smtClean="0">
                <a:solidFill>
                  <a:schemeClr val="bg1"/>
                </a:solidFill>
              </a:rPr>
              <a:t>Reuse technology</a:t>
            </a:r>
          </a:p>
          <a:p>
            <a:pPr marL="112713" indent="-112713">
              <a:lnSpc>
                <a:spcPct val="90000"/>
              </a:lnSpc>
              <a:buFont typeface="Arial" panose="020B0604020202020204" pitchFamily="34" charset="0"/>
              <a:buChar char="•"/>
            </a:pPr>
            <a:r>
              <a:rPr lang="en-US" sz="1600" dirty="0" smtClean="0">
                <a:solidFill>
                  <a:schemeClr val="bg1"/>
                </a:solidFill>
              </a:rPr>
              <a:t>Increase rep efficiency</a:t>
            </a:r>
          </a:p>
        </p:txBody>
      </p:sp>
      <p:sp>
        <p:nvSpPr>
          <p:cNvPr id="23" name="AutoShape 6"/>
          <p:cNvSpPr>
            <a:spLocks noChangeArrowheads="1"/>
          </p:cNvSpPr>
          <p:nvPr>
            <p:custDataLst>
              <p:tags r:id="rId1"/>
            </p:custDataLst>
          </p:nvPr>
        </p:nvSpPr>
        <p:spPr bwMode="auto">
          <a:xfrm>
            <a:off x="6256474" y="805542"/>
            <a:ext cx="2658926"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defRPr/>
            </a:pPr>
            <a:r>
              <a:rPr lang="en-US" sz="1600" b="1" dirty="0" smtClean="0">
                <a:solidFill>
                  <a:srgbClr val="FFFFFF"/>
                </a:solidFill>
                <a:effectLst>
                  <a:outerShdw blurRad="38100" dist="38100" dir="2700000" algn="tl">
                    <a:srgbClr val="000000">
                      <a:alpha val="43137"/>
                    </a:srgbClr>
                  </a:outerShdw>
                </a:effectLst>
              </a:rPr>
              <a:t>Business Impact</a:t>
            </a:r>
            <a:endParaRPr lang="en-US" sz="1600" b="1" dirty="0">
              <a:solidFill>
                <a:srgbClr val="FFFFFF"/>
              </a:solidFill>
              <a:effectLst>
                <a:outerShdw blurRad="38100" dist="38100" dir="2700000" algn="tl">
                  <a:srgbClr val="000000">
                    <a:alpha val="43137"/>
                  </a:srgbClr>
                </a:outerShdw>
              </a:effectLst>
            </a:endParaRPr>
          </a:p>
        </p:txBody>
      </p:sp>
      <p:sp>
        <p:nvSpPr>
          <p:cNvPr id="24" name="TextBox 23"/>
          <p:cNvSpPr txBox="1"/>
          <p:nvPr/>
        </p:nvSpPr>
        <p:spPr>
          <a:xfrm>
            <a:off x="304800" y="2751505"/>
            <a:ext cx="2006474" cy="523220"/>
          </a:xfrm>
          <a:prstGeom prst="rect">
            <a:avLst/>
          </a:prstGeom>
          <a:noFill/>
        </p:spPr>
        <p:txBody>
          <a:bodyPr wrap="square" rtlCol="0">
            <a:spAutoFit/>
          </a:bodyPr>
          <a:lstStyle/>
          <a:p>
            <a:pPr algn="ctr"/>
            <a:r>
              <a:rPr lang="en-US" sz="1400" dirty="0" smtClean="0">
                <a:solidFill>
                  <a:schemeClr val="tx2"/>
                </a:solidFill>
              </a:rPr>
              <a:t>Video chat with agent (floating window)</a:t>
            </a:r>
            <a:endParaRPr lang="en-US" sz="1400" dirty="0">
              <a:solidFill>
                <a:schemeClr val="tx2"/>
              </a:solidFill>
            </a:endParaRPr>
          </a:p>
        </p:txBody>
      </p:sp>
      <p:cxnSp>
        <p:nvCxnSpPr>
          <p:cNvPr id="25" name="Straight Arrow Connector 24"/>
          <p:cNvCxnSpPr/>
          <p:nvPr/>
        </p:nvCxnSpPr>
        <p:spPr>
          <a:xfrm flipV="1">
            <a:off x="2209800" y="2947713"/>
            <a:ext cx="381000" cy="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55726" y="3861443"/>
            <a:ext cx="2006474" cy="523220"/>
          </a:xfrm>
          <a:prstGeom prst="rect">
            <a:avLst/>
          </a:prstGeom>
          <a:noFill/>
        </p:spPr>
        <p:txBody>
          <a:bodyPr wrap="square" rtlCol="0">
            <a:spAutoFit/>
          </a:bodyPr>
          <a:lstStyle/>
          <a:p>
            <a:pPr algn="ctr"/>
            <a:r>
              <a:rPr lang="en-US" sz="1400" dirty="0" smtClean="0">
                <a:solidFill>
                  <a:schemeClr val="tx2"/>
                </a:solidFill>
              </a:rPr>
              <a:t>Agent annotates &amp; highlights screen</a:t>
            </a:r>
            <a:endParaRPr lang="en-US" sz="1400" dirty="0">
              <a:solidFill>
                <a:schemeClr val="tx2"/>
              </a:solidFill>
            </a:endParaRPr>
          </a:p>
        </p:txBody>
      </p:sp>
      <p:cxnSp>
        <p:nvCxnSpPr>
          <p:cNvPr id="27" name="Straight Arrow Connector 26"/>
          <p:cNvCxnSpPr/>
          <p:nvPr/>
        </p:nvCxnSpPr>
        <p:spPr>
          <a:xfrm flipV="1">
            <a:off x="2209800" y="4057650"/>
            <a:ext cx="381000" cy="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832726" y="2751505"/>
            <a:ext cx="2006474" cy="523220"/>
          </a:xfrm>
          <a:prstGeom prst="rect">
            <a:avLst/>
          </a:prstGeom>
          <a:noFill/>
        </p:spPr>
        <p:txBody>
          <a:bodyPr wrap="square" rtlCol="0">
            <a:spAutoFit/>
          </a:bodyPr>
          <a:lstStyle/>
          <a:p>
            <a:pPr algn="ctr"/>
            <a:r>
              <a:rPr lang="en-US" sz="1400" dirty="0" smtClean="0">
                <a:solidFill>
                  <a:schemeClr val="tx2"/>
                </a:solidFill>
              </a:rPr>
              <a:t>Screen share &amp; co-browse with agent</a:t>
            </a:r>
            <a:endParaRPr lang="en-US" sz="1400" dirty="0">
              <a:solidFill>
                <a:schemeClr val="tx2"/>
              </a:solidFill>
            </a:endParaRPr>
          </a:p>
        </p:txBody>
      </p:sp>
      <p:cxnSp>
        <p:nvCxnSpPr>
          <p:cNvPr id="29" name="Straight Arrow Connector 28"/>
          <p:cNvCxnSpPr/>
          <p:nvPr/>
        </p:nvCxnSpPr>
        <p:spPr>
          <a:xfrm flipV="1">
            <a:off x="6591300" y="2947713"/>
            <a:ext cx="381000" cy="1"/>
          </a:xfrm>
          <a:prstGeom prst="straightConnector1">
            <a:avLst/>
          </a:prstGeom>
          <a:ln>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819900" y="3861443"/>
            <a:ext cx="2006474" cy="523220"/>
          </a:xfrm>
          <a:prstGeom prst="rect">
            <a:avLst/>
          </a:prstGeom>
          <a:noFill/>
        </p:spPr>
        <p:txBody>
          <a:bodyPr wrap="square" rtlCol="0">
            <a:spAutoFit/>
          </a:bodyPr>
          <a:lstStyle/>
          <a:p>
            <a:pPr algn="ctr"/>
            <a:r>
              <a:rPr lang="en-US" sz="1400" dirty="0" smtClean="0">
                <a:solidFill>
                  <a:schemeClr val="tx2"/>
                </a:solidFill>
              </a:rPr>
              <a:t>View content pushed from agent</a:t>
            </a:r>
            <a:endParaRPr lang="en-US" sz="1400" dirty="0">
              <a:solidFill>
                <a:schemeClr val="tx2"/>
              </a:solidFill>
            </a:endParaRPr>
          </a:p>
        </p:txBody>
      </p:sp>
      <p:cxnSp>
        <p:nvCxnSpPr>
          <p:cNvPr id="31" name="Straight Arrow Connector 30"/>
          <p:cNvCxnSpPr/>
          <p:nvPr/>
        </p:nvCxnSpPr>
        <p:spPr>
          <a:xfrm flipV="1">
            <a:off x="6553200" y="4057650"/>
            <a:ext cx="381000" cy="1"/>
          </a:xfrm>
          <a:prstGeom prst="straightConnector1">
            <a:avLst/>
          </a:prstGeom>
          <a:ln>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32" name="Picture 31" descr="live_assist_button_blue.png"/>
          <p:cNvPicPr>
            <a:picLocks/>
          </p:cNvPicPr>
          <p:nvPr/>
        </p:nvPicPr>
        <p:blipFill>
          <a:blip r:embed="rId10" cstate="screen">
            <a:extLst>
              <a:ext uri="{28A0092B-C50C-407E-A947-70E740481C1C}">
                <a14:useLocalDpi xmlns:a14="http://schemas.microsoft.com/office/drawing/2010/main"/>
              </a:ext>
            </a:extLst>
          </a:blip>
          <a:stretch>
            <a:fillRect/>
          </a:stretch>
        </p:blipFill>
        <p:spPr>
          <a:xfrm>
            <a:off x="5638800" y="2711958"/>
            <a:ext cx="164592" cy="164592"/>
          </a:xfrm>
          <a:prstGeom prst="rect">
            <a:avLst/>
          </a:prstGeom>
        </p:spPr>
      </p:pic>
      <p:sp>
        <p:nvSpPr>
          <p:cNvPr id="9" name="AutoShape 20"/>
          <p:cNvSpPr>
            <a:spLocks noChangeAspect="1" noChangeArrowheads="1"/>
          </p:cNvSpPr>
          <p:nvPr/>
        </p:nvSpPr>
        <p:spPr bwMode="auto">
          <a:xfrm rot="16562753">
            <a:off x="4056106" y="854737"/>
            <a:ext cx="917229" cy="871714"/>
          </a:xfrm>
          <a:prstGeom prst="triangle">
            <a:avLst>
              <a:gd name="adj" fmla="val 50000"/>
            </a:avLst>
          </a:prstGeom>
          <a:solidFill>
            <a:schemeClr val="accent2">
              <a:alpha val="58000"/>
            </a:schemeClr>
          </a:solidFill>
          <a:ln w="9525">
            <a:noFill/>
            <a:miter lim="800000"/>
            <a:headEnd/>
            <a:tailEnd/>
          </a:ln>
        </p:spPr>
        <p:txBody>
          <a:bodyPr wrap="none" anchor="ctr">
            <a:prstTxWarp prst="textNoShape">
              <a:avLst/>
            </a:prstTxWarp>
          </a:bodyPr>
          <a:lstStyle/>
          <a:p>
            <a:endParaRPr lang="en-US" dirty="0">
              <a:solidFill>
                <a:srgbClr val="0096D6"/>
              </a:solidFill>
            </a:endParaRPr>
          </a:p>
        </p:txBody>
      </p:sp>
      <p:grpSp>
        <p:nvGrpSpPr>
          <p:cNvPr id="10" name="Group 9"/>
          <p:cNvGrpSpPr>
            <a:grpSpLocks/>
          </p:cNvGrpSpPr>
          <p:nvPr/>
        </p:nvGrpSpPr>
        <p:grpSpPr>
          <a:xfrm>
            <a:off x="4646844" y="800101"/>
            <a:ext cx="1144356" cy="1154459"/>
            <a:chOff x="7470614" y="2120602"/>
            <a:chExt cx="1144874" cy="1256613"/>
          </a:xfrm>
        </p:grpSpPr>
        <p:sp>
          <p:nvSpPr>
            <p:cNvPr id="11" name="Oval 10"/>
            <p:cNvSpPr>
              <a:spLocks noChangeAspect="1"/>
            </p:cNvSpPr>
            <p:nvPr/>
          </p:nvSpPr>
          <p:spPr>
            <a:xfrm>
              <a:off x="7470614" y="2120602"/>
              <a:ext cx="1144874" cy="1256613"/>
            </a:xfrm>
            <a:prstGeom prst="ellipse">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descr="live_assist_button_blue.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548688" y="2262486"/>
              <a:ext cx="965200" cy="965200"/>
            </a:xfrm>
            <a:prstGeom prst="rect">
              <a:avLst/>
            </a:prstGeom>
          </p:spPr>
        </p:pic>
      </p:grpSp>
      <p:sp>
        <p:nvSpPr>
          <p:cNvPr id="6" name="Footer Placeholder 5"/>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3" name="Slide Number Placeholder 32"/>
          <p:cNvSpPr>
            <a:spLocks noGrp="1"/>
          </p:cNvSpPr>
          <p:nvPr>
            <p:ph type="sldNum" sz="quarter" idx="12"/>
          </p:nvPr>
        </p:nvSpPr>
        <p:spPr/>
        <p:txBody>
          <a:bodyPr/>
          <a:lstStyle/>
          <a:p>
            <a:fld id="{0431C951-9D62-474D-B35D-66AB940D3B2F}" type="slidenum">
              <a:rPr lang="en-US" smtClean="0"/>
              <a:pPr/>
              <a:t>130</a:t>
            </a:fld>
            <a:endParaRPr lang="en-US" dirty="0"/>
          </a:p>
        </p:txBody>
      </p:sp>
    </p:spTree>
    <p:extLst>
      <p:ext uri="{BB962C8B-B14F-4D97-AF65-F5344CB8AC3E}">
        <p14:creationId xmlns:p14="http://schemas.microsoft.com/office/powerpoint/2010/main" val="8681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Live Assist Agent </a:t>
            </a:r>
            <a:r>
              <a:rPr lang="en-US" dirty="0" smtClean="0"/>
              <a:t>View</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8400" y="742950"/>
            <a:ext cx="4191000" cy="3566248"/>
          </a:xfrm>
          <a:prstGeom prst="rect">
            <a:avLst/>
          </a:prstGeom>
        </p:spPr>
      </p:pic>
      <p:sp>
        <p:nvSpPr>
          <p:cNvPr id="6" name="TextBox 5"/>
          <p:cNvSpPr txBox="1"/>
          <p:nvPr/>
        </p:nvSpPr>
        <p:spPr>
          <a:xfrm>
            <a:off x="380999" y="2378334"/>
            <a:ext cx="1549580" cy="830997"/>
          </a:xfrm>
          <a:prstGeom prst="rect">
            <a:avLst/>
          </a:prstGeom>
          <a:noFill/>
        </p:spPr>
        <p:txBody>
          <a:bodyPr wrap="square" rtlCol="0">
            <a:spAutoFit/>
          </a:bodyPr>
          <a:lstStyle/>
          <a:p>
            <a:pPr algn="ctr"/>
            <a:r>
              <a:rPr lang="en-US" sz="1600" dirty="0" smtClean="0">
                <a:solidFill>
                  <a:schemeClr val="tx2"/>
                </a:solidFill>
              </a:rPr>
              <a:t>Share &amp; jointly control screen (co-browse)</a:t>
            </a:r>
            <a:endParaRPr lang="en-US" sz="1600" dirty="0">
              <a:solidFill>
                <a:schemeClr val="tx2"/>
              </a:solidFill>
            </a:endParaRPr>
          </a:p>
        </p:txBody>
      </p:sp>
      <p:sp>
        <p:nvSpPr>
          <p:cNvPr id="7" name="TextBox 6"/>
          <p:cNvSpPr txBox="1"/>
          <p:nvPr/>
        </p:nvSpPr>
        <p:spPr>
          <a:xfrm>
            <a:off x="7010400" y="1122530"/>
            <a:ext cx="1777874" cy="830997"/>
          </a:xfrm>
          <a:prstGeom prst="rect">
            <a:avLst/>
          </a:prstGeom>
          <a:noFill/>
        </p:spPr>
        <p:txBody>
          <a:bodyPr wrap="square" rtlCol="0">
            <a:spAutoFit/>
          </a:bodyPr>
          <a:lstStyle/>
          <a:p>
            <a:pPr algn="ctr"/>
            <a:r>
              <a:rPr lang="en-US" sz="1600" dirty="0" smtClean="0">
                <a:solidFill>
                  <a:schemeClr val="tx2"/>
                </a:solidFill>
              </a:rPr>
              <a:t>Voice or video chat with movable window</a:t>
            </a:r>
            <a:endParaRPr lang="en-US" sz="1600" dirty="0">
              <a:solidFill>
                <a:schemeClr val="tx2"/>
              </a:solidFill>
            </a:endParaRPr>
          </a:p>
        </p:txBody>
      </p:sp>
      <p:sp>
        <p:nvSpPr>
          <p:cNvPr id="8" name="Rounded Rectangular Callout 7"/>
          <p:cNvSpPr/>
          <p:nvPr/>
        </p:nvSpPr>
        <p:spPr>
          <a:xfrm>
            <a:off x="52903" y="4400550"/>
            <a:ext cx="9027491" cy="371767"/>
          </a:xfrm>
          <a:prstGeom prst="wedgeRoundRectCallout">
            <a:avLst>
              <a:gd name="adj1" fmla="val 19562"/>
              <a:gd name="adj2" fmla="val -18220"/>
              <a:gd name="adj3" fmla="val 16667"/>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45720" tIns="0" rIns="45720" bIns="0" rtlCol="0" anchor="ctr" anchorCtr="0"/>
          <a:lstStyle/>
          <a:p>
            <a:pPr algn="ctr">
              <a:lnSpc>
                <a:spcPct val="80000"/>
              </a:lnSpc>
              <a:spcAft>
                <a:spcPts val="500"/>
              </a:spcAft>
            </a:pPr>
            <a:r>
              <a:rPr lang="en-US" sz="2000" b="1" dirty="0" smtClean="0">
                <a:solidFill>
                  <a:schemeClr val="bg1"/>
                </a:solidFill>
                <a:effectLst>
                  <a:outerShdw blurRad="38100" dist="38100" dir="2700000" algn="tl">
                    <a:srgbClr val="000000">
                      <a:alpha val="43137"/>
                    </a:srgbClr>
                  </a:outerShdw>
                </a:effectLst>
                <a:cs typeface="Calibri"/>
              </a:rPr>
              <a:t>Integration with CC/UC Infrastructure &amp; SIP Endpoints</a:t>
            </a:r>
            <a:endParaRPr lang="en-US" sz="2000" b="1" dirty="0">
              <a:solidFill>
                <a:schemeClr val="bg1"/>
              </a:solidFill>
              <a:effectLst>
                <a:outerShdw blurRad="38100" dist="38100" dir="2700000" algn="tl">
                  <a:srgbClr val="000000">
                    <a:alpha val="43137"/>
                  </a:srgbClr>
                </a:outerShdw>
              </a:effectLst>
              <a:cs typeface="Calibri"/>
            </a:endParaRPr>
          </a:p>
        </p:txBody>
      </p:sp>
      <p:sp>
        <p:nvSpPr>
          <p:cNvPr id="9" name="TextBox 8"/>
          <p:cNvSpPr txBox="1"/>
          <p:nvPr/>
        </p:nvSpPr>
        <p:spPr>
          <a:xfrm>
            <a:off x="380999" y="3493785"/>
            <a:ext cx="1549274" cy="830997"/>
          </a:xfrm>
          <a:prstGeom prst="rect">
            <a:avLst/>
          </a:prstGeom>
          <a:noFill/>
        </p:spPr>
        <p:txBody>
          <a:bodyPr wrap="square" rtlCol="0">
            <a:spAutoFit/>
          </a:bodyPr>
          <a:lstStyle/>
          <a:p>
            <a:pPr algn="ctr"/>
            <a:r>
              <a:rPr lang="en-US" sz="1600" dirty="0" smtClean="0">
                <a:solidFill>
                  <a:schemeClr val="tx2"/>
                </a:solidFill>
              </a:rPr>
              <a:t>Draw &amp; annotate to educate</a:t>
            </a:r>
            <a:endParaRPr lang="en-US" sz="1600" dirty="0">
              <a:solidFill>
                <a:schemeClr val="tx2"/>
              </a:solidFill>
            </a:endParaRPr>
          </a:p>
        </p:txBody>
      </p:sp>
      <p:sp>
        <p:nvSpPr>
          <p:cNvPr id="10" name="TextBox 9"/>
          <p:cNvSpPr txBox="1"/>
          <p:nvPr/>
        </p:nvSpPr>
        <p:spPr>
          <a:xfrm>
            <a:off x="7010400" y="2286000"/>
            <a:ext cx="1777874" cy="830997"/>
          </a:xfrm>
          <a:prstGeom prst="rect">
            <a:avLst/>
          </a:prstGeom>
          <a:noFill/>
        </p:spPr>
        <p:txBody>
          <a:bodyPr wrap="square" rtlCol="0">
            <a:spAutoFit/>
          </a:bodyPr>
          <a:lstStyle/>
          <a:p>
            <a:pPr algn="ctr"/>
            <a:r>
              <a:rPr lang="en-US" sz="1600" dirty="0" smtClean="0">
                <a:solidFill>
                  <a:schemeClr val="tx2"/>
                </a:solidFill>
              </a:rPr>
              <a:t>Content push (docs, links, videos, apps, visual IVR)</a:t>
            </a:r>
            <a:endParaRPr lang="en-US" sz="1600" dirty="0">
              <a:solidFill>
                <a:schemeClr val="tx2"/>
              </a:solidFill>
            </a:endParaRPr>
          </a:p>
        </p:txBody>
      </p:sp>
      <p:sp>
        <p:nvSpPr>
          <p:cNvPr id="11" name="TextBox 10"/>
          <p:cNvSpPr txBox="1"/>
          <p:nvPr/>
        </p:nvSpPr>
        <p:spPr>
          <a:xfrm>
            <a:off x="348889" y="1122530"/>
            <a:ext cx="1708511" cy="830997"/>
          </a:xfrm>
          <a:prstGeom prst="rect">
            <a:avLst/>
          </a:prstGeom>
          <a:noFill/>
        </p:spPr>
        <p:txBody>
          <a:bodyPr wrap="square" rtlCol="0">
            <a:spAutoFit/>
          </a:bodyPr>
          <a:lstStyle/>
          <a:p>
            <a:pPr algn="ctr"/>
            <a:r>
              <a:rPr lang="en-US" sz="1600" dirty="0" smtClean="0">
                <a:solidFill>
                  <a:schemeClr val="tx2"/>
                </a:solidFill>
              </a:rPr>
              <a:t>Capture user context (profile, online activity)</a:t>
            </a:r>
            <a:endParaRPr lang="en-US" sz="1600" dirty="0">
              <a:solidFill>
                <a:schemeClr val="tx2"/>
              </a:solidFill>
            </a:endParaRPr>
          </a:p>
        </p:txBody>
      </p:sp>
      <p:sp>
        <p:nvSpPr>
          <p:cNvPr id="12" name="TextBox 11"/>
          <p:cNvSpPr txBox="1"/>
          <p:nvPr/>
        </p:nvSpPr>
        <p:spPr>
          <a:xfrm>
            <a:off x="7021286" y="3586119"/>
            <a:ext cx="1777874" cy="584775"/>
          </a:xfrm>
          <a:prstGeom prst="rect">
            <a:avLst/>
          </a:prstGeom>
          <a:noFill/>
        </p:spPr>
        <p:txBody>
          <a:bodyPr wrap="square" rtlCol="0">
            <a:spAutoFit/>
          </a:bodyPr>
          <a:lstStyle/>
          <a:p>
            <a:pPr algn="ctr"/>
            <a:r>
              <a:rPr lang="en-US" sz="1600" dirty="0" smtClean="0">
                <a:solidFill>
                  <a:schemeClr val="tx2"/>
                </a:solidFill>
              </a:rPr>
              <a:t>Session tagging for audit &amp; search</a:t>
            </a:r>
            <a:endParaRPr lang="en-US" sz="1600" dirty="0">
              <a:solidFill>
                <a:schemeClr val="tx2"/>
              </a:solidFill>
            </a:endParaRPr>
          </a:p>
        </p:txBody>
      </p:sp>
      <p:sp>
        <p:nvSpPr>
          <p:cNvPr id="13" name="Footer Placeholder 1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14" name="Slide Number Placeholder 13"/>
          <p:cNvSpPr>
            <a:spLocks noGrp="1"/>
          </p:cNvSpPr>
          <p:nvPr>
            <p:ph type="sldNum" sz="quarter" idx="12"/>
          </p:nvPr>
        </p:nvSpPr>
        <p:spPr/>
        <p:txBody>
          <a:bodyPr/>
          <a:lstStyle/>
          <a:p>
            <a:fld id="{0431C951-9D62-474D-B35D-66AB940D3B2F}" type="slidenum">
              <a:rPr lang="en-US" smtClean="0"/>
              <a:pPr/>
              <a:t>131</a:t>
            </a:fld>
            <a:endParaRPr lang="en-US" dirty="0"/>
          </a:p>
        </p:txBody>
      </p:sp>
    </p:spTree>
    <p:extLst>
      <p:ext uri="{BB962C8B-B14F-4D97-AF65-F5344CB8AC3E}">
        <p14:creationId xmlns:p14="http://schemas.microsoft.com/office/powerpoint/2010/main" val="15562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Title 3"/>
          <p:cNvSpPr>
            <a:spLocks noGrp="1"/>
          </p:cNvSpPr>
          <p:nvPr>
            <p:ph type="title"/>
          </p:nvPr>
        </p:nvSpPr>
        <p:spPr/>
        <p:txBody>
          <a:bodyPr/>
          <a:lstStyle/>
          <a:p>
            <a:r>
              <a:rPr lang="en-US" dirty="0" smtClean="0"/>
              <a:t>Hospitality</a:t>
            </a:r>
            <a:endParaRPr lang="en-US" dirty="0"/>
          </a:p>
        </p:txBody>
      </p:sp>
    </p:spTree>
    <p:extLst>
      <p:ext uri="{BB962C8B-B14F-4D97-AF65-F5344CB8AC3E}">
        <p14:creationId xmlns:p14="http://schemas.microsoft.com/office/powerpoint/2010/main" val="103314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4567" y="742295"/>
            <a:ext cx="3308536" cy="4401205"/>
          </a:xfrm>
          <a:prstGeom prst="rect">
            <a:avLst/>
          </a:prstGeom>
          <a:noFill/>
        </p:spPr>
        <p:txBody>
          <a:bodyPr wrap="square" rtlCol="0">
            <a:spAutoFit/>
          </a:bodyPr>
          <a:lstStyle/>
          <a:p>
            <a:pPr marL="342900" indent="-342900">
              <a:buFont typeface="Arial"/>
              <a:buChar char="•"/>
            </a:pPr>
            <a:r>
              <a:rPr lang="en-US" sz="2000" dirty="0" smtClean="0">
                <a:solidFill>
                  <a:srgbClr val="242852"/>
                </a:solidFill>
                <a:latin typeface="Arial" pitchFamily="34" charset="0"/>
                <a:cs typeface="Arial" pitchFamily="34" charset="0"/>
              </a:rPr>
              <a:t>Loyalty Program Live Assist</a:t>
            </a:r>
          </a:p>
          <a:p>
            <a:pPr marL="342900" indent="-342900">
              <a:buFont typeface="Arial"/>
              <a:buChar char="•"/>
            </a:pPr>
            <a:r>
              <a:rPr lang="en-US" sz="2000" dirty="0" smtClean="0">
                <a:solidFill>
                  <a:srgbClr val="242852"/>
                </a:solidFill>
                <a:latin typeface="Arial" pitchFamily="34" charset="0"/>
                <a:cs typeface="Arial" pitchFamily="34" charset="0"/>
              </a:rPr>
              <a:t>Casino &amp; High Roller services </a:t>
            </a:r>
          </a:p>
          <a:p>
            <a:pPr marL="342900" indent="-342900">
              <a:buFont typeface="Arial"/>
              <a:buChar char="•"/>
            </a:pPr>
            <a:r>
              <a:rPr lang="en-US" sz="2000" dirty="0" smtClean="0">
                <a:solidFill>
                  <a:srgbClr val="242852"/>
                </a:solidFill>
                <a:latin typeface="Arial" pitchFamily="34" charset="0"/>
                <a:cs typeface="Arial" pitchFamily="34" charset="0"/>
              </a:rPr>
              <a:t>Mobile Concierge Services</a:t>
            </a:r>
          </a:p>
          <a:p>
            <a:pPr marL="342900" indent="-342900">
              <a:buFont typeface="Arial"/>
              <a:buChar char="•"/>
            </a:pPr>
            <a:r>
              <a:rPr lang="en-US" sz="2000" dirty="0" smtClean="0">
                <a:solidFill>
                  <a:srgbClr val="242852"/>
                </a:solidFill>
                <a:latin typeface="Arial" pitchFamily="34" charset="0"/>
                <a:cs typeface="Arial" pitchFamily="34" charset="0"/>
              </a:rPr>
              <a:t>Mobile Convention Services</a:t>
            </a:r>
          </a:p>
          <a:p>
            <a:pPr marL="342900" indent="-342900">
              <a:buFont typeface="Arial"/>
              <a:buChar char="•"/>
            </a:pPr>
            <a:r>
              <a:rPr lang="en-US" sz="2000" dirty="0" smtClean="0">
                <a:solidFill>
                  <a:srgbClr val="242852"/>
                </a:solidFill>
                <a:latin typeface="Arial" pitchFamily="34" charset="0"/>
                <a:cs typeface="Arial" pitchFamily="34" charset="0"/>
              </a:rPr>
              <a:t>Mobile Room Services</a:t>
            </a:r>
          </a:p>
          <a:p>
            <a:pPr marL="342900" indent="-342900">
              <a:buFont typeface="Arial"/>
              <a:buChar char="•"/>
            </a:pPr>
            <a:r>
              <a:rPr lang="en-US" sz="2000" dirty="0" smtClean="0">
                <a:solidFill>
                  <a:srgbClr val="242852"/>
                </a:solidFill>
                <a:latin typeface="Arial" pitchFamily="34" charset="0"/>
                <a:cs typeface="Arial" pitchFamily="34" charset="0"/>
              </a:rPr>
              <a:t>VIP Services</a:t>
            </a:r>
          </a:p>
          <a:p>
            <a:pPr marL="342900" indent="-342900">
              <a:buFont typeface="Arial"/>
              <a:buChar char="•"/>
            </a:pPr>
            <a:r>
              <a:rPr lang="en-US" sz="2000" dirty="0" smtClean="0">
                <a:solidFill>
                  <a:srgbClr val="242852"/>
                </a:solidFill>
                <a:latin typeface="Arial" pitchFamily="34" charset="0"/>
                <a:cs typeface="Arial" pitchFamily="34" charset="0"/>
              </a:rPr>
              <a:t>Remote Help Desk Services</a:t>
            </a:r>
          </a:p>
          <a:p>
            <a:pPr marL="342900" indent="-342900">
              <a:buFont typeface="Arial"/>
              <a:buChar char="•"/>
            </a:pPr>
            <a:r>
              <a:rPr lang="en-US" sz="2000" dirty="0" smtClean="0">
                <a:solidFill>
                  <a:srgbClr val="242852"/>
                </a:solidFill>
                <a:latin typeface="Arial" pitchFamily="34" charset="0"/>
                <a:cs typeface="Arial" pitchFamily="34" charset="0"/>
              </a:rPr>
              <a:t>Conference Services</a:t>
            </a:r>
          </a:p>
          <a:p>
            <a:pPr marL="342900" indent="-342900">
              <a:buFont typeface="Arial"/>
              <a:buChar char="•"/>
            </a:pPr>
            <a:endParaRPr lang="en-US" sz="2000" dirty="0" smtClean="0">
              <a:solidFill>
                <a:srgbClr val="242852"/>
              </a:solidFill>
              <a:latin typeface="Arial" pitchFamily="34" charset="0"/>
              <a:cs typeface="Arial" pitchFamily="34" charset="0"/>
            </a:endParaRPr>
          </a:p>
        </p:txBody>
      </p:sp>
      <p:sp>
        <p:nvSpPr>
          <p:cNvPr id="7" name="Title 6"/>
          <p:cNvSpPr>
            <a:spLocks noGrp="1"/>
          </p:cNvSpPr>
          <p:nvPr>
            <p:ph type="title"/>
          </p:nvPr>
        </p:nvSpPr>
        <p:spPr/>
        <p:txBody>
          <a:bodyPr/>
          <a:lstStyle/>
          <a:p>
            <a:r>
              <a:rPr lang="en-US" dirty="0" smtClean="0"/>
              <a:t>Variety of Use Cases for Hospitality</a:t>
            </a:r>
            <a:endParaRPr lang="en-US" dirty="0"/>
          </a:p>
        </p:txBody>
      </p:sp>
      <p:grpSp>
        <p:nvGrpSpPr>
          <p:cNvPr id="11" name="Group 10"/>
          <p:cNvGrpSpPr/>
          <p:nvPr/>
        </p:nvGrpSpPr>
        <p:grpSpPr>
          <a:xfrm>
            <a:off x="6038387" y="1086466"/>
            <a:ext cx="2340987" cy="1744468"/>
            <a:chOff x="2580055" y="2694212"/>
            <a:chExt cx="4963745" cy="3484512"/>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0055" y="2694212"/>
              <a:ext cx="4452927" cy="3484512"/>
            </a:xfrm>
            <a:prstGeom prst="rect">
              <a:avLst/>
            </a:prstGeom>
          </p:spPr>
        </p:pic>
        <p:cxnSp>
          <p:nvCxnSpPr>
            <p:cNvPr id="13" name="Straight Arrow Connector 12"/>
            <p:cNvCxnSpPr/>
            <p:nvPr/>
          </p:nvCxnSpPr>
          <p:spPr>
            <a:xfrm flipV="1">
              <a:off x="7162800" y="3886200"/>
              <a:ext cx="381000" cy="1"/>
            </a:xfrm>
            <a:prstGeom prst="straightConnector1">
              <a:avLst/>
            </a:prstGeom>
            <a:ln>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86600" y="5410200"/>
              <a:ext cx="381000" cy="1"/>
            </a:xfrm>
            <a:prstGeom prst="straightConnector1">
              <a:avLst/>
            </a:prstGeom>
            <a:ln>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15" name="Picture 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039349" y="969163"/>
            <a:ext cx="1517317" cy="20230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786924" y="2992252"/>
            <a:ext cx="2502925" cy="14806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133</a:t>
            </a:fld>
            <a:endParaRPr lang="en-US" dirty="0"/>
          </a:p>
        </p:txBody>
      </p:sp>
    </p:spTree>
    <p:extLst>
      <p:ext uri="{BB962C8B-B14F-4D97-AF65-F5344CB8AC3E}">
        <p14:creationId xmlns:p14="http://schemas.microsoft.com/office/powerpoint/2010/main" val="107559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 y="647700"/>
            <a:ext cx="8534400" cy="628650"/>
          </a:xfrm>
          <a:prstGeom prst="rect">
            <a:avLst/>
          </a:prstGeom>
        </p:spPr>
        <p:txBody>
          <a:bodyPr anchor="ctr"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sz="2400" i="1" smtClean="0">
                <a:solidFill>
                  <a:srgbClr val="FF6600"/>
                </a:solidFill>
                <a:latin typeface="Calibri"/>
              </a:rPr>
              <a:t>Give your guests the ultimate experience – help is a touch away !</a:t>
            </a:r>
            <a:endParaRPr sz="2400" i="1">
              <a:solidFill>
                <a:srgbClr val="FF6600"/>
              </a:solidFill>
              <a:latin typeface="Calibri"/>
            </a:endParaRPr>
          </a:p>
        </p:txBody>
      </p:sp>
      <p:sp>
        <p:nvSpPr>
          <p:cNvPr id="6" name="TextBox 5"/>
          <p:cNvSpPr txBox="1"/>
          <p:nvPr/>
        </p:nvSpPr>
        <p:spPr>
          <a:xfrm>
            <a:off x="7086600" y="1202489"/>
            <a:ext cx="1752600" cy="523220"/>
          </a:xfrm>
          <a:prstGeom prst="rect">
            <a:avLst/>
          </a:prstGeom>
          <a:noFill/>
        </p:spPr>
        <p:txBody>
          <a:bodyPr wrap="square" rtlCol="0">
            <a:spAutoFit/>
          </a:bodyPr>
          <a:lstStyle/>
          <a:p>
            <a:pPr algn="ctr"/>
            <a:r>
              <a:rPr lang="en-US" sz="1400" dirty="0" smtClean="0">
                <a:solidFill>
                  <a:srgbClr val="242852"/>
                </a:solidFill>
                <a:latin typeface="Calibri"/>
              </a:rPr>
              <a:t>Hotels have mobile &amp; web apps today</a:t>
            </a:r>
            <a:endParaRPr lang="en-US" sz="1400" dirty="0">
              <a:solidFill>
                <a:srgbClr val="242852"/>
              </a:solidFill>
              <a:latin typeface="Calibri"/>
            </a:endParaRPr>
          </a:p>
        </p:txBody>
      </p:sp>
      <p:sp>
        <p:nvSpPr>
          <p:cNvPr id="7" name="TextBox 6"/>
          <p:cNvSpPr txBox="1"/>
          <p:nvPr/>
        </p:nvSpPr>
        <p:spPr>
          <a:xfrm>
            <a:off x="7010400" y="2270826"/>
            <a:ext cx="1752600" cy="738664"/>
          </a:xfrm>
          <a:prstGeom prst="rect">
            <a:avLst/>
          </a:prstGeom>
          <a:noFill/>
        </p:spPr>
        <p:txBody>
          <a:bodyPr wrap="square" rtlCol="0">
            <a:spAutoFit/>
          </a:bodyPr>
          <a:lstStyle/>
          <a:p>
            <a:pPr algn="ctr"/>
            <a:r>
              <a:rPr lang="en-US" sz="1400" dirty="0" smtClean="0">
                <a:solidFill>
                  <a:srgbClr val="242852"/>
                </a:solidFill>
                <a:latin typeface="Calibri"/>
              </a:rPr>
              <a:t>Embed Live Assist within existing Hotel apps (2 lines of code)</a:t>
            </a:r>
            <a:endParaRPr lang="en-US" sz="1400" dirty="0">
              <a:solidFill>
                <a:srgbClr val="242852"/>
              </a:solidFill>
              <a:latin typeface="Calibri"/>
            </a:endParaRPr>
          </a:p>
        </p:txBody>
      </p:sp>
      <p:sp>
        <p:nvSpPr>
          <p:cNvPr id="8" name="TextBox 7"/>
          <p:cNvSpPr txBox="1"/>
          <p:nvPr/>
        </p:nvSpPr>
        <p:spPr>
          <a:xfrm>
            <a:off x="7086600" y="3488489"/>
            <a:ext cx="1752600" cy="738664"/>
          </a:xfrm>
          <a:prstGeom prst="rect">
            <a:avLst/>
          </a:prstGeom>
          <a:noFill/>
        </p:spPr>
        <p:txBody>
          <a:bodyPr wrap="square" rtlCol="0">
            <a:spAutoFit/>
          </a:bodyPr>
          <a:lstStyle/>
          <a:p>
            <a:pPr algn="ctr"/>
            <a:r>
              <a:rPr lang="en-US" sz="1400" dirty="0" smtClean="0">
                <a:solidFill>
                  <a:srgbClr val="242852"/>
                </a:solidFill>
                <a:latin typeface="Calibri"/>
              </a:rPr>
              <a:t>No plugins or soft-clients. Easy client side integration!</a:t>
            </a:r>
            <a:endParaRPr lang="en-US" sz="1400" dirty="0">
              <a:solidFill>
                <a:srgbClr val="242852"/>
              </a:solidFill>
              <a:latin typeface="Calibri"/>
            </a:endParaRP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8273" y="1200150"/>
            <a:ext cx="4913143" cy="3464760"/>
          </a:xfrm>
          <a:prstGeom prst="rect">
            <a:avLst/>
          </a:prstGeom>
        </p:spPr>
      </p:pic>
      <p:cxnSp>
        <p:nvCxnSpPr>
          <p:cNvPr id="10" name="Straight Arrow Connector 9"/>
          <p:cNvCxnSpPr/>
          <p:nvPr/>
        </p:nvCxnSpPr>
        <p:spPr>
          <a:xfrm flipH="1">
            <a:off x="5600316" y="1976781"/>
            <a:ext cx="1219200"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Live Assist for Hospitality </a:t>
            </a:r>
          </a:p>
        </p:txBody>
      </p:sp>
      <p:sp>
        <p:nvSpPr>
          <p:cNvPr id="3" name="Footer Placeholder 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134</a:t>
            </a:fld>
            <a:endParaRPr lang="en-US" dirty="0"/>
          </a:p>
        </p:txBody>
      </p:sp>
    </p:spTree>
    <p:extLst>
      <p:ext uri="{BB962C8B-B14F-4D97-AF65-F5344CB8AC3E}">
        <p14:creationId xmlns:p14="http://schemas.microsoft.com/office/powerpoint/2010/main" val="314259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628650"/>
          </a:xfrm>
          <a:prstGeom prst="rect">
            <a:avLst/>
          </a:prstGeom>
        </p:spPr>
        <p:txBody>
          <a:bodyPr anchor="ctr"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endParaRPr sz="3200">
              <a:latin typeface="Calibri"/>
            </a:endParaRPr>
          </a:p>
        </p:txBody>
      </p:sp>
      <p:pic>
        <p:nvPicPr>
          <p:cNvPr id="7" name="Picture 6" descr="womantable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3892" y="839242"/>
            <a:ext cx="1177057" cy="1014605"/>
          </a:xfrm>
          <a:prstGeom prst="roundRect">
            <a:avLst>
              <a:gd name="adj" fmla="val 6937"/>
            </a:avLst>
          </a:prstGeom>
        </p:spPr>
      </p:pic>
      <p:sp>
        <p:nvSpPr>
          <p:cNvPr id="26" name="Right Arrow 25"/>
          <p:cNvSpPr/>
          <p:nvPr/>
        </p:nvSpPr>
        <p:spPr>
          <a:xfrm>
            <a:off x="2495808" y="1087942"/>
            <a:ext cx="664255" cy="446999"/>
          </a:xfrm>
          <a:prstGeom prst="rightArrow">
            <a:avLst/>
          </a:prstGeom>
          <a:solidFill>
            <a:schemeClr val="accent1">
              <a:lumMod val="75000"/>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a:endParaRPr>
          </a:p>
        </p:txBody>
      </p:sp>
      <p:sp>
        <p:nvSpPr>
          <p:cNvPr id="53" name="TextBox 52"/>
          <p:cNvSpPr txBox="1"/>
          <p:nvPr/>
        </p:nvSpPr>
        <p:spPr>
          <a:xfrm>
            <a:off x="76200" y="1833086"/>
            <a:ext cx="2648207" cy="738664"/>
          </a:xfrm>
          <a:prstGeom prst="rect">
            <a:avLst/>
          </a:prstGeom>
          <a:noFill/>
        </p:spPr>
        <p:txBody>
          <a:bodyPr wrap="square" rtlCol="0">
            <a:spAutoFit/>
          </a:bodyPr>
          <a:lstStyle/>
          <a:p>
            <a:pPr algn="ctr"/>
            <a:r>
              <a:rPr lang="en-US" sz="1400" dirty="0" smtClean="0">
                <a:solidFill>
                  <a:srgbClr val="242852"/>
                </a:solidFill>
                <a:latin typeface="Calibri"/>
              </a:rPr>
              <a:t>Hotel guest on property with tablet needs help from concierge services</a:t>
            </a:r>
            <a:endParaRPr lang="en-US" sz="1400" dirty="0">
              <a:solidFill>
                <a:srgbClr val="242852"/>
              </a:solidFill>
              <a:latin typeface="Calibri"/>
            </a:endParaRPr>
          </a:p>
        </p:txBody>
      </p:sp>
      <p:sp>
        <p:nvSpPr>
          <p:cNvPr id="2061" name="TextBox 2060"/>
          <p:cNvSpPr txBox="1"/>
          <p:nvPr/>
        </p:nvSpPr>
        <p:spPr>
          <a:xfrm>
            <a:off x="76200" y="2857663"/>
            <a:ext cx="2006474" cy="738664"/>
          </a:xfrm>
          <a:prstGeom prst="rect">
            <a:avLst/>
          </a:prstGeom>
          <a:noFill/>
        </p:spPr>
        <p:txBody>
          <a:bodyPr wrap="square" rtlCol="0">
            <a:spAutoFit/>
          </a:bodyPr>
          <a:lstStyle/>
          <a:p>
            <a:pPr algn="ctr"/>
            <a:r>
              <a:rPr lang="en-US" sz="1400" dirty="0">
                <a:solidFill>
                  <a:srgbClr val="242852"/>
                </a:solidFill>
                <a:latin typeface="Calibri"/>
              </a:rPr>
              <a:t>Video chat with </a:t>
            </a:r>
            <a:r>
              <a:rPr lang="en-US" sz="1400" dirty="0" smtClean="0">
                <a:solidFill>
                  <a:srgbClr val="242852"/>
                </a:solidFill>
                <a:latin typeface="Calibri"/>
              </a:rPr>
              <a:t>concierge (floating </a:t>
            </a:r>
            <a:r>
              <a:rPr lang="en-US" sz="1400" dirty="0">
                <a:solidFill>
                  <a:srgbClr val="242852"/>
                </a:solidFill>
                <a:latin typeface="Calibri"/>
              </a:rPr>
              <a:t>window)</a:t>
            </a:r>
          </a:p>
        </p:txBody>
      </p:sp>
      <p:cxnSp>
        <p:nvCxnSpPr>
          <p:cNvPr id="2063" name="Straight Arrow Connector 2062"/>
          <p:cNvCxnSpPr/>
          <p:nvPr/>
        </p:nvCxnSpPr>
        <p:spPr>
          <a:xfrm flipV="1">
            <a:off x="1981200" y="3053870"/>
            <a:ext cx="381000" cy="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127126" y="3967600"/>
            <a:ext cx="2006474" cy="738664"/>
          </a:xfrm>
          <a:prstGeom prst="rect">
            <a:avLst/>
          </a:prstGeom>
          <a:noFill/>
        </p:spPr>
        <p:txBody>
          <a:bodyPr wrap="square" rtlCol="0">
            <a:spAutoFit/>
          </a:bodyPr>
          <a:lstStyle/>
          <a:p>
            <a:pPr algn="ctr"/>
            <a:r>
              <a:rPr lang="en-US" sz="1400" dirty="0" smtClean="0">
                <a:solidFill>
                  <a:srgbClr val="242852"/>
                </a:solidFill>
                <a:latin typeface="Calibri"/>
              </a:rPr>
              <a:t>Concierge annotates </a:t>
            </a:r>
            <a:r>
              <a:rPr lang="en-US" sz="1400" dirty="0">
                <a:solidFill>
                  <a:srgbClr val="242852"/>
                </a:solidFill>
                <a:latin typeface="Calibri"/>
              </a:rPr>
              <a:t>&amp; highlights </a:t>
            </a:r>
            <a:r>
              <a:rPr lang="en-US" sz="1400" dirty="0" smtClean="0">
                <a:solidFill>
                  <a:srgbClr val="242852"/>
                </a:solidFill>
                <a:latin typeface="Calibri"/>
              </a:rPr>
              <a:t>screen to show directions</a:t>
            </a:r>
            <a:endParaRPr lang="en-US" sz="1400" dirty="0">
              <a:solidFill>
                <a:srgbClr val="242852"/>
              </a:solidFill>
              <a:latin typeface="Calibri"/>
            </a:endParaRPr>
          </a:p>
        </p:txBody>
      </p:sp>
      <p:cxnSp>
        <p:nvCxnSpPr>
          <p:cNvPr id="97" name="Straight Arrow Connector 96"/>
          <p:cNvCxnSpPr/>
          <p:nvPr/>
        </p:nvCxnSpPr>
        <p:spPr>
          <a:xfrm flipV="1">
            <a:off x="1981200" y="4163807"/>
            <a:ext cx="381000" cy="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7128001" y="2660746"/>
            <a:ext cx="2006474" cy="523220"/>
          </a:xfrm>
          <a:prstGeom prst="rect">
            <a:avLst/>
          </a:prstGeom>
          <a:noFill/>
        </p:spPr>
        <p:txBody>
          <a:bodyPr wrap="square" rtlCol="0">
            <a:spAutoFit/>
          </a:bodyPr>
          <a:lstStyle/>
          <a:p>
            <a:pPr algn="ctr"/>
            <a:r>
              <a:rPr lang="en-US" sz="1400" dirty="0">
                <a:solidFill>
                  <a:srgbClr val="242852"/>
                </a:solidFill>
                <a:latin typeface="Calibri"/>
              </a:rPr>
              <a:t>Screen share &amp; co-browse with </a:t>
            </a:r>
            <a:r>
              <a:rPr lang="en-US" sz="1400" dirty="0" smtClean="0">
                <a:solidFill>
                  <a:srgbClr val="242852"/>
                </a:solidFill>
                <a:latin typeface="Calibri"/>
              </a:rPr>
              <a:t>concierge</a:t>
            </a:r>
            <a:endParaRPr lang="en-US" sz="1400" dirty="0">
              <a:solidFill>
                <a:srgbClr val="242852"/>
              </a:solidFill>
              <a:latin typeface="Calibri"/>
            </a:endParaRPr>
          </a:p>
        </p:txBody>
      </p:sp>
      <p:sp>
        <p:nvSpPr>
          <p:cNvPr id="100" name="TextBox 99"/>
          <p:cNvSpPr txBox="1"/>
          <p:nvPr/>
        </p:nvSpPr>
        <p:spPr>
          <a:xfrm>
            <a:off x="7102601" y="3803746"/>
            <a:ext cx="2006474" cy="523220"/>
          </a:xfrm>
          <a:prstGeom prst="rect">
            <a:avLst/>
          </a:prstGeom>
          <a:noFill/>
        </p:spPr>
        <p:txBody>
          <a:bodyPr wrap="square" rtlCol="0">
            <a:spAutoFit/>
          </a:bodyPr>
          <a:lstStyle/>
          <a:p>
            <a:pPr algn="ctr"/>
            <a:r>
              <a:rPr lang="en-US" sz="1400" dirty="0">
                <a:solidFill>
                  <a:srgbClr val="242852"/>
                </a:solidFill>
                <a:latin typeface="Calibri"/>
              </a:rPr>
              <a:t>View content pushed from c</a:t>
            </a:r>
            <a:r>
              <a:rPr lang="en-US" sz="1400" dirty="0" smtClean="0">
                <a:solidFill>
                  <a:srgbClr val="242852"/>
                </a:solidFill>
                <a:latin typeface="Calibri"/>
              </a:rPr>
              <a:t>oncierge</a:t>
            </a:r>
            <a:endParaRPr lang="en-US" sz="1400" dirty="0">
              <a:solidFill>
                <a:srgbClr val="242852"/>
              </a:solidFill>
              <a:latin typeface="Calibri"/>
            </a:endParaRPr>
          </a:p>
        </p:txBody>
      </p:sp>
      <p:grpSp>
        <p:nvGrpSpPr>
          <p:cNvPr id="3" name="Group 2"/>
          <p:cNvGrpSpPr/>
          <p:nvPr/>
        </p:nvGrpSpPr>
        <p:grpSpPr>
          <a:xfrm>
            <a:off x="2981290" y="2223956"/>
            <a:ext cx="4130982" cy="2613384"/>
            <a:chOff x="2580055" y="2694212"/>
            <a:chExt cx="4963745" cy="3484512"/>
          </a:xfrm>
        </p:grpSpPr>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0055" y="2694212"/>
              <a:ext cx="4452927" cy="3484512"/>
            </a:xfrm>
            <a:prstGeom prst="rect">
              <a:avLst/>
            </a:prstGeom>
          </p:spPr>
        </p:pic>
        <p:cxnSp>
          <p:nvCxnSpPr>
            <p:cNvPr id="99" name="Straight Arrow Connector 98"/>
            <p:cNvCxnSpPr/>
            <p:nvPr/>
          </p:nvCxnSpPr>
          <p:spPr>
            <a:xfrm flipV="1">
              <a:off x="7162800" y="3886200"/>
              <a:ext cx="381000" cy="1"/>
            </a:xfrm>
            <a:prstGeom prst="straightConnector1">
              <a:avLst/>
            </a:prstGeom>
            <a:ln>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7086600" y="5410200"/>
              <a:ext cx="381000" cy="1"/>
            </a:xfrm>
            <a:prstGeom prst="straightConnector1">
              <a:avLst/>
            </a:prstGeom>
            <a:ln>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31" name="Picture 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6466" y="886267"/>
            <a:ext cx="1741366" cy="1228016"/>
          </a:xfrm>
          <a:prstGeom prst="rect">
            <a:avLst/>
          </a:prstGeom>
        </p:spPr>
      </p:pic>
      <p:sp>
        <p:nvSpPr>
          <p:cNvPr id="32" name="TextBox 31"/>
          <p:cNvSpPr txBox="1"/>
          <p:nvPr/>
        </p:nvSpPr>
        <p:spPr>
          <a:xfrm>
            <a:off x="7162801" y="1184814"/>
            <a:ext cx="1752600" cy="738664"/>
          </a:xfrm>
          <a:prstGeom prst="rect">
            <a:avLst/>
          </a:prstGeom>
          <a:noFill/>
        </p:spPr>
        <p:txBody>
          <a:bodyPr wrap="square" rtlCol="0">
            <a:spAutoFit/>
          </a:bodyPr>
          <a:lstStyle/>
          <a:p>
            <a:pPr algn="ctr"/>
            <a:r>
              <a:rPr lang="en-US" sz="1400" dirty="0" smtClean="0">
                <a:solidFill>
                  <a:srgbClr val="242852"/>
                </a:solidFill>
                <a:latin typeface="Calibri"/>
              </a:rPr>
              <a:t>Guest pulls up the hotel app and hits Live Assist button</a:t>
            </a:r>
            <a:endParaRPr lang="en-US" sz="1400" dirty="0">
              <a:solidFill>
                <a:srgbClr val="242852"/>
              </a:solidFill>
              <a:latin typeface="Calibri"/>
            </a:endParaRPr>
          </a:p>
        </p:txBody>
      </p:sp>
      <p:sp>
        <p:nvSpPr>
          <p:cNvPr id="4" name="Title 3"/>
          <p:cNvSpPr>
            <a:spLocks noGrp="1"/>
          </p:cNvSpPr>
          <p:nvPr>
            <p:ph type="title"/>
          </p:nvPr>
        </p:nvSpPr>
        <p:spPr>
          <a:xfrm>
            <a:off x="1371600" y="149837"/>
            <a:ext cx="7737475" cy="566375"/>
          </a:xfrm>
        </p:spPr>
        <p:txBody>
          <a:bodyPr/>
          <a:lstStyle/>
          <a:p>
            <a:r>
              <a:rPr lang="en-US" sz="2800" dirty="0"/>
              <a:t>Live Assist for Hotel Guest – Concierge </a:t>
            </a:r>
            <a:r>
              <a:rPr lang="en-US" sz="2800" dirty="0" smtClean="0"/>
              <a:t>Services</a:t>
            </a:r>
            <a:endParaRPr lang="en-US" sz="2800" dirty="0"/>
          </a:p>
        </p:txBody>
      </p:sp>
      <p:sp>
        <p:nvSpPr>
          <p:cNvPr id="10" name="AutoShape 20"/>
          <p:cNvSpPr>
            <a:spLocks noChangeAspect="1" noChangeArrowheads="1"/>
          </p:cNvSpPr>
          <p:nvPr/>
        </p:nvSpPr>
        <p:spPr bwMode="auto">
          <a:xfrm rot="18191911">
            <a:off x="4983036" y="499271"/>
            <a:ext cx="1146202" cy="1198503"/>
          </a:xfrm>
          <a:prstGeom prst="triangle">
            <a:avLst>
              <a:gd name="adj" fmla="val 9576"/>
            </a:avLst>
          </a:prstGeom>
          <a:solidFill>
            <a:srgbClr val="76B5CB">
              <a:alpha val="58000"/>
            </a:srgbClr>
          </a:solidFill>
          <a:ln w="9525">
            <a:noFill/>
            <a:miter lim="800000"/>
            <a:headEnd/>
            <a:tailEnd/>
          </a:ln>
        </p:spPr>
        <p:txBody>
          <a:bodyPr wrap="none" anchor="ctr">
            <a:prstTxWarp prst="textNoShape">
              <a:avLst/>
            </a:prstTxWarp>
          </a:bodyPr>
          <a:lstStyle/>
          <a:p>
            <a:endParaRPr lang="en-US" dirty="0">
              <a:solidFill>
                <a:srgbClr val="0096D6"/>
              </a:solidFill>
              <a:latin typeface="Calibri"/>
            </a:endParaRPr>
          </a:p>
        </p:txBody>
      </p:sp>
      <p:sp>
        <p:nvSpPr>
          <p:cNvPr id="12" name="Oval 11"/>
          <p:cNvSpPr>
            <a:spLocks noChangeAspect="1"/>
          </p:cNvSpPr>
          <p:nvPr/>
        </p:nvSpPr>
        <p:spPr>
          <a:xfrm>
            <a:off x="5601007" y="886267"/>
            <a:ext cx="1333607" cy="1228283"/>
          </a:xfrm>
          <a:prstGeom prst="ellipse">
            <a:avLst/>
          </a:prstGeom>
          <a:solidFill>
            <a:srgbClr val="22222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a:endParaRPr>
          </a:p>
        </p:txBody>
      </p:sp>
      <p:pic>
        <p:nvPicPr>
          <p:cNvPr id="9" name="Picture 8" descr="white_live_assist.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15589" y="1021668"/>
            <a:ext cx="733936" cy="939438"/>
          </a:xfrm>
          <a:prstGeom prst="rect">
            <a:avLst/>
          </a:prstGeom>
        </p:spPr>
      </p:pic>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6" name="Slide Number Placeholder 5"/>
          <p:cNvSpPr>
            <a:spLocks noGrp="1"/>
          </p:cNvSpPr>
          <p:nvPr>
            <p:ph type="sldNum" sz="quarter" idx="12"/>
          </p:nvPr>
        </p:nvSpPr>
        <p:spPr/>
        <p:txBody>
          <a:bodyPr/>
          <a:lstStyle/>
          <a:p>
            <a:fld id="{0431C951-9D62-474D-B35D-66AB940D3B2F}" type="slidenum">
              <a:rPr lang="en-US" smtClean="0"/>
              <a:pPr/>
              <a:t>135</a:t>
            </a:fld>
            <a:endParaRPr lang="en-US" dirty="0"/>
          </a:p>
        </p:txBody>
      </p:sp>
    </p:spTree>
    <p:extLst>
      <p:ext uri="{BB962C8B-B14F-4D97-AF65-F5344CB8AC3E}">
        <p14:creationId xmlns:p14="http://schemas.microsoft.com/office/powerpoint/2010/main" val="246227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979978" y="1732842"/>
            <a:ext cx="4536519" cy="26836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874600" y="882053"/>
            <a:ext cx="3148998" cy="222068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t>Elevating Online Customer Engagement</a:t>
            </a:r>
            <a:endParaRPr lang="en-US" dirty="0"/>
          </a:p>
        </p:txBody>
      </p:sp>
      <p:sp>
        <p:nvSpPr>
          <p:cNvPr id="8" name="16-Point Star 7"/>
          <p:cNvSpPr/>
          <p:nvPr/>
        </p:nvSpPr>
        <p:spPr>
          <a:xfrm>
            <a:off x="7079670" y="976744"/>
            <a:ext cx="1981200" cy="1773384"/>
          </a:xfrm>
          <a:prstGeom prst="star16">
            <a:avLst>
              <a:gd name="adj" fmla="val 39959"/>
            </a:avLst>
          </a:prstGeom>
          <a:solidFill>
            <a:srgbClr val="FFFF66"/>
          </a:solidFill>
          <a:ln>
            <a:noFill/>
          </a:ln>
          <a:effectLst/>
        </p:spPr>
        <p:style>
          <a:lnRef idx="1">
            <a:schemeClr val="accent1"/>
          </a:lnRef>
          <a:fillRef idx="3">
            <a:schemeClr val="accent1"/>
          </a:fillRef>
          <a:effectRef idx="2">
            <a:schemeClr val="accent1"/>
          </a:effectRef>
          <a:fontRef idx="minor">
            <a:schemeClr val="lt1"/>
          </a:fontRef>
        </p:style>
        <p:txBody>
          <a:bodyPr lIns="9144" tIns="9144" rIns="9144" bIns="9144" rtlCol="0" anchor="ctr"/>
          <a:lstStyle/>
          <a:p>
            <a:pPr algn="ctr" defTabSz="457200"/>
            <a:r>
              <a:rPr lang="en-US" dirty="0">
                <a:solidFill>
                  <a:srgbClr val="092E4D"/>
                </a:solidFill>
              </a:rPr>
              <a:t>No download or plugin!</a:t>
            </a:r>
          </a:p>
        </p:txBody>
      </p:sp>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0" y="1166518"/>
            <a:ext cx="1517317" cy="2023089"/>
          </a:xfrm>
          <a:prstGeom prst="rect">
            <a:avLst/>
          </a:prstGeom>
          <a:noFill/>
          <a:extLst>
            <a:ext uri="{909E8E84-426E-40DD-AFC4-6F175D3DCCD1}">
              <a14:hiddenFill xmlns:a14="http://schemas.microsoft.com/office/drawing/2010/main">
                <a:solidFill>
                  <a:srgbClr val="FFFFFF"/>
                </a:solidFill>
              </a14:hiddenFill>
            </a:ext>
          </a:extLst>
        </p:spPr>
      </p:pic>
      <p:sp>
        <p:nvSpPr>
          <p:cNvPr id="6" name="Line Callout 1 5"/>
          <p:cNvSpPr/>
          <p:nvPr/>
        </p:nvSpPr>
        <p:spPr>
          <a:xfrm>
            <a:off x="1872792" y="831947"/>
            <a:ext cx="1623193" cy="1156205"/>
          </a:xfrm>
          <a:prstGeom prst="borderCallout1">
            <a:avLst>
              <a:gd name="adj1" fmla="val 92979"/>
              <a:gd name="adj2" fmla="val 84469"/>
              <a:gd name="adj3" fmla="val 153572"/>
              <a:gd name="adj4" fmla="val 264422"/>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600" kern="0" dirty="0">
                <a:solidFill>
                  <a:prstClr val="white"/>
                </a:solidFill>
                <a:sym typeface="Arial"/>
                <a:rtl val="0"/>
              </a:rPr>
              <a:t>Real-time face-to-face video chat built into mobile apps &amp; websites</a:t>
            </a:r>
            <a:endParaRPr lang="en-US" sz="1600" b="1" kern="0" dirty="0">
              <a:solidFill>
                <a:prstClr val="white"/>
              </a:solidFill>
              <a:sym typeface="Arial"/>
              <a:rtl val="0"/>
            </a:endParaRPr>
          </a:p>
        </p:txBody>
      </p:sp>
      <p:cxnSp>
        <p:nvCxnSpPr>
          <p:cNvPr id="11" name="Straight Connector 10"/>
          <p:cNvCxnSpPr/>
          <p:nvPr/>
        </p:nvCxnSpPr>
        <p:spPr>
          <a:xfrm flipH="1">
            <a:off x="798583" y="1988152"/>
            <a:ext cx="1241168" cy="368935"/>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 name="16-Point Star 17"/>
          <p:cNvSpPr/>
          <p:nvPr/>
        </p:nvSpPr>
        <p:spPr>
          <a:xfrm>
            <a:off x="6985818" y="3102734"/>
            <a:ext cx="1981200" cy="1773384"/>
          </a:xfrm>
          <a:prstGeom prst="star16">
            <a:avLst>
              <a:gd name="adj" fmla="val 39959"/>
            </a:avLst>
          </a:prstGeom>
          <a:solidFill>
            <a:srgbClr val="FFFF66"/>
          </a:solidFill>
          <a:ln>
            <a:noFill/>
          </a:ln>
          <a:effectLst/>
        </p:spPr>
        <p:style>
          <a:lnRef idx="1">
            <a:schemeClr val="accent1"/>
          </a:lnRef>
          <a:fillRef idx="3">
            <a:schemeClr val="accent1"/>
          </a:fillRef>
          <a:effectRef idx="2">
            <a:schemeClr val="accent1"/>
          </a:effectRef>
          <a:fontRef idx="minor">
            <a:schemeClr val="lt1"/>
          </a:fontRef>
        </p:style>
        <p:txBody>
          <a:bodyPr lIns="9144" tIns="9144" rIns="9144" bIns="9144" rtlCol="0" anchor="ctr"/>
          <a:lstStyle/>
          <a:p>
            <a:pPr algn="ctr" defTabSz="457200"/>
            <a:r>
              <a:rPr lang="en-US" dirty="0">
                <a:solidFill>
                  <a:srgbClr val="092E4D"/>
                </a:solidFill>
              </a:rPr>
              <a:t>Integrates with existing enterprise</a:t>
            </a:r>
          </a:p>
        </p:txBody>
      </p:sp>
      <p:cxnSp>
        <p:nvCxnSpPr>
          <p:cNvPr id="15" name="Straight Connector 14"/>
          <p:cNvCxnSpPr>
            <a:stCxn id="6" idx="1"/>
          </p:cNvCxnSpPr>
          <p:nvPr/>
        </p:nvCxnSpPr>
        <p:spPr>
          <a:xfrm flipH="1">
            <a:off x="2414989" y="1988152"/>
            <a:ext cx="269400" cy="888456"/>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0431C951-9D62-474D-B35D-66AB940D3B2F}" type="slidenum">
              <a:rPr lang="en-US" smtClean="0"/>
              <a:pPr/>
              <a:t>136</a:t>
            </a:fld>
            <a:endParaRPr lang="en-US" dirty="0"/>
          </a:p>
        </p:txBody>
      </p:sp>
      <p:sp>
        <p:nvSpPr>
          <p:cNvPr id="7" name="Footer Placeholder 6"/>
          <p:cNvSpPr>
            <a:spLocks noGrp="1"/>
          </p:cNvSpPr>
          <p:nvPr>
            <p:ph type="ftr" sz="quarter" idx="11"/>
          </p:nvPr>
        </p:nvSpPr>
        <p:spPr/>
        <p:txBody>
          <a:bodyPr/>
          <a:lstStyle/>
          <a:p>
            <a:r>
              <a:rPr lang="en-US" smtClean="0"/>
              <a:t>CaféX Communications Confidential © 2015 – All Rights Reserved. </a:t>
            </a:r>
            <a:endParaRPr lang="en-US" dirty="0"/>
          </a:p>
        </p:txBody>
      </p:sp>
    </p:spTree>
    <p:extLst>
      <p:ext uri="{BB962C8B-B14F-4D97-AF65-F5344CB8AC3E}">
        <p14:creationId xmlns:p14="http://schemas.microsoft.com/office/powerpoint/2010/main" val="278753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Going Beyond Video to Live Assist</a:t>
            </a:r>
            <a:endParaRPr lang="en-US" dirty="0"/>
          </a:p>
        </p:txBody>
      </p:sp>
      <p:sp>
        <p:nvSpPr>
          <p:cNvPr id="11" name="Line Callout 1 10"/>
          <p:cNvSpPr/>
          <p:nvPr/>
        </p:nvSpPr>
        <p:spPr>
          <a:xfrm>
            <a:off x="7536380" y="2656581"/>
            <a:ext cx="1447800" cy="1620975"/>
          </a:xfrm>
          <a:prstGeom prst="borderCallout1">
            <a:avLst>
              <a:gd name="adj1" fmla="val 76203"/>
              <a:gd name="adj2" fmla="val -31"/>
              <a:gd name="adj3" fmla="val 71558"/>
              <a:gd name="adj4" fmla="val 3518"/>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600" kern="0" dirty="0">
                <a:solidFill>
                  <a:prstClr val="white"/>
                </a:solidFill>
                <a:sym typeface="Arial"/>
                <a:rtl val="0"/>
              </a:rPr>
              <a:t>Customer context across web, video, chat used for IVR bypass, smart routing, call back </a:t>
            </a:r>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1183030" y="1023260"/>
            <a:ext cx="6395778" cy="3783537"/>
          </a:xfrm>
          <a:prstGeom prst="rect">
            <a:avLst/>
          </a:prstGeom>
          <a:noFill/>
          <a:extLst>
            <a:ext uri="{909E8E84-426E-40DD-AFC4-6F175D3DCCD1}">
              <a14:hiddenFill xmlns:a14="http://schemas.microsoft.com/office/drawing/2010/main">
                <a:solidFill>
                  <a:srgbClr val="FFFFFF"/>
                </a:solidFill>
              </a14:hiddenFill>
            </a:ext>
          </a:extLst>
        </p:spPr>
      </p:pic>
      <p:sp>
        <p:nvSpPr>
          <p:cNvPr id="6" name="Line Callout 1 5"/>
          <p:cNvSpPr/>
          <p:nvPr/>
        </p:nvSpPr>
        <p:spPr>
          <a:xfrm>
            <a:off x="242634" y="1233045"/>
            <a:ext cx="1447800" cy="955975"/>
          </a:xfrm>
          <a:prstGeom prst="borderCallout1">
            <a:avLst>
              <a:gd name="adj1" fmla="val 76203"/>
              <a:gd name="adj2" fmla="val -31"/>
              <a:gd name="adj3" fmla="val 166611"/>
              <a:gd name="adj4" fmla="val 313216"/>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600" kern="0" dirty="0">
                <a:solidFill>
                  <a:prstClr val="white"/>
                </a:solidFill>
                <a:sym typeface="Arial"/>
                <a:rtl val="0"/>
              </a:rPr>
              <a:t>Agent can draw on customer’s screen</a:t>
            </a:r>
            <a:endParaRPr lang="en-US" sz="1600" b="1" kern="0" dirty="0">
              <a:solidFill>
                <a:prstClr val="white"/>
              </a:solidFill>
              <a:sym typeface="Arial"/>
              <a:rtl val="0"/>
            </a:endParaRPr>
          </a:p>
        </p:txBody>
      </p:sp>
      <p:sp>
        <p:nvSpPr>
          <p:cNvPr id="7" name="Rectangle 6"/>
          <p:cNvSpPr/>
          <p:nvPr/>
        </p:nvSpPr>
        <p:spPr>
          <a:xfrm>
            <a:off x="242634" y="3231327"/>
            <a:ext cx="1447800" cy="942109"/>
          </a:xfrm>
          <a:prstGeom prst="rect">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600" kern="0" dirty="0">
                <a:solidFill>
                  <a:prstClr val="white"/>
                </a:solidFill>
                <a:sym typeface="Arial"/>
                <a:rtl val="0"/>
              </a:rPr>
              <a:t>Agent can push links, images &amp; documents</a:t>
            </a:r>
          </a:p>
        </p:txBody>
      </p:sp>
      <p:sp>
        <p:nvSpPr>
          <p:cNvPr id="9" name="Line Callout 1 8"/>
          <p:cNvSpPr/>
          <p:nvPr/>
        </p:nvSpPr>
        <p:spPr>
          <a:xfrm>
            <a:off x="7519218" y="1025232"/>
            <a:ext cx="1447800" cy="1371599"/>
          </a:xfrm>
          <a:prstGeom prst="borderCallout1">
            <a:avLst>
              <a:gd name="adj1" fmla="val 76203"/>
              <a:gd name="adj2" fmla="val -31"/>
              <a:gd name="adj3" fmla="val 187673"/>
              <a:gd name="adj4" fmla="val -133196"/>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600" kern="0" dirty="0">
                <a:solidFill>
                  <a:prstClr val="white"/>
                </a:solidFill>
                <a:sym typeface="Arial"/>
                <a:rtl val="0"/>
              </a:rPr>
              <a:t>Agent can co-browse and remotely control customer’s screen</a:t>
            </a:r>
          </a:p>
        </p:txBody>
      </p:sp>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8" name="Slide Number Placeholder 7"/>
          <p:cNvSpPr>
            <a:spLocks noGrp="1"/>
          </p:cNvSpPr>
          <p:nvPr>
            <p:ph type="sldNum" sz="quarter" idx="12"/>
          </p:nvPr>
        </p:nvSpPr>
        <p:spPr/>
        <p:txBody>
          <a:bodyPr/>
          <a:lstStyle/>
          <a:p>
            <a:fld id="{0431C951-9D62-474D-B35D-66AB940D3B2F}" type="slidenum">
              <a:rPr lang="en-US" smtClean="0"/>
              <a:pPr/>
              <a:t>137</a:t>
            </a:fld>
            <a:endParaRPr lang="en-US" dirty="0"/>
          </a:p>
        </p:txBody>
      </p:sp>
    </p:spTree>
    <p:extLst>
      <p:ext uri="{BB962C8B-B14F-4D97-AF65-F5344CB8AC3E}">
        <p14:creationId xmlns:p14="http://schemas.microsoft.com/office/powerpoint/2010/main" val="296497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46889" y="723840"/>
            <a:ext cx="8188652" cy="400110"/>
          </a:xfrm>
          <a:prstGeom prst="rect">
            <a:avLst/>
          </a:prstGeom>
          <a:noFill/>
        </p:spPr>
        <p:txBody>
          <a:bodyPr wrap="none" rtlCol="0">
            <a:spAutoFit/>
          </a:bodyPr>
          <a:lstStyle/>
          <a:p>
            <a:pPr fontAlgn="auto">
              <a:spcBef>
                <a:spcPts val="0"/>
              </a:spcBef>
              <a:spcAft>
                <a:spcPts val="0"/>
              </a:spcAft>
            </a:pPr>
            <a:r>
              <a:rPr lang="en-US" sz="2000" i="1" dirty="0" smtClean="0">
                <a:solidFill>
                  <a:srgbClr val="FF6600"/>
                </a:solidFill>
                <a:latin typeface="Arial"/>
              </a:rPr>
              <a:t>Extend video &amp; UC into every customer-facing channel and application</a:t>
            </a:r>
            <a:endParaRPr lang="en-US" sz="2000" i="1" dirty="0">
              <a:solidFill>
                <a:srgbClr val="FF6600"/>
              </a:solidFill>
              <a:latin typeface="Arial"/>
            </a:endParaRPr>
          </a:p>
        </p:txBody>
      </p:sp>
      <p:pic>
        <p:nvPicPr>
          <p:cNvPr id="21" name="Picture 20" descr="S6_2.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34252" y="1321595"/>
            <a:ext cx="603042" cy="1238561"/>
          </a:xfrm>
          <a:prstGeom prst="rect">
            <a:avLst/>
          </a:prstGeom>
          <a:effectLst>
            <a:outerShdw blurRad="50800" dist="38100" dir="8100000" algn="tr" rotWithShape="0">
              <a:prstClr val="black">
                <a:alpha val="40000"/>
              </a:prstClr>
            </a:outerShdw>
          </a:effectLst>
        </p:spPr>
      </p:pic>
      <p:pic>
        <p:nvPicPr>
          <p:cNvPr id="22" name="Picture 21" descr="virtualtelle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36562" y="1321595"/>
            <a:ext cx="762482" cy="1282655"/>
          </a:xfrm>
          <a:prstGeom prst="rect">
            <a:avLst/>
          </a:prstGeom>
          <a:effectLst>
            <a:outerShdw blurRad="50800" dist="38100" dir="5400000" algn="t" rotWithShape="0">
              <a:prstClr val="black">
                <a:alpha val="40000"/>
              </a:prstClr>
            </a:outerShdw>
          </a:effectLst>
        </p:spPr>
      </p:pic>
      <p:sp>
        <p:nvSpPr>
          <p:cNvPr id="36" name="TextBox 35"/>
          <p:cNvSpPr txBox="1"/>
          <p:nvPr/>
        </p:nvSpPr>
        <p:spPr>
          <a:xfrm>
            <a:off x="228601" y="4561921"/>
            <a:ext cx="2114253" cy="400110"/>
          </a:xfrm>
          <a:prstGeom prst="rect">
            <a:avLst/>
          </a:prstGeom>
          <a:noFill/>
        </p:spPr>
        <p:txBody>
          <a:bodyPr wrap="square" rtlCol="0">
            <a:spAutoFit/>
          </a:bodyPr>
          <a:lstStyle/>
          <a:p>
            <a:r>
              <a:rPr lang="en-US" sz="2000" dirty="0" smtClean="0">
                <a:solidFill>
                  <a:schemeClr val="tx2"/>
                </a:solidFill>
              </a:rPr>
              <a:t>Web and Mobile</a:t>
            </a:r>
            <a:endParaRPr lang="en-US" sz="2000" dirty="0">
              <a:solidFill>
                <a:schemeClr val="tx2"/>
              </a:solidFill>
            </a:endParaRPr>
          </a:p>
        </p:txBody>
      </p:sp>
      <p:sp>
        <p:nvSpPr>
          <p:cNvPr id="38" name="TextBox 37"/>
          <p:cNvSpPr txBox="1"/>
          <p:nvPr/>
        </p:nvSpPr>
        <p:spPr>
          <a:xfrm>
            <a:off x="0" y="2578895"/>
            <a:ext cx="3810723" cy="400110"/>
          </a:xfrm>
          <a:prstGeom prst="rect">
            <a:avLst/>
          </a:prstGeom>
          <a:noFill/>
        </p:spPr>
        <p:txBody>
          <a:bodyPr wrap="none" rtlCol="0">
            <a:spAutoFit/>
          </a:bodyPr>
          <a:lstStyle/>
          <a:p>
            <a:r>
              <a:rPr lang="en-US" sz="2000" dirty="0" smtClean="0">
                <a:solidFill>
                  <a:schemeClr val="tx2"/>
                </a:solidFill>
              </a:rPr>
              <a:t>Hotel Lobby Kiosks &amp; Digital Media</a:t>
            </a:r>
            <a:endParaRPr lang="en-US" sz="2000" dirty="0">
              <a:solidFill>
                <a:schemeClr val="tx2"/>
              </a:solidFill>
            </a:endParaRPr>
          </a:p>
        </p:txBody>
      </p:sp>
      <p:pic>
        <p:nvPicPr>
          <p:cNvPr id="27" name="Picture 26"/>
          <p:cNvPicPr>
            <a:picLocks noChangeAspect="1"/>
          </p:cNvPicPr>
          <p:nvPr/>
        </p:nvPicPr>
        <p:blipFill rotWithShape="1">
          <a:blip r:embed="rId5" cstate="screen">
            <a:extLst>
              <a:ext uri="{28A0092B-C50C-407E-A947-70E740481C1C}">
                <a14:useLocalDpi xmlns:a14="http://schemas.microsoft.com/office/drawing/2010/main"/>
              </a:ext>
            </a:extLst>
          </a:blip>
          <a:srcRect l="24606"/>
          <a:stretch/>
        </p:blipFill>
        <p:spPr>
          <a:xfrm>
            <a:off x="6747707" y="1585305"/>
            <a:ext cx="1450035" cy="1188548"/>
          </a:xfrm>
          <a:prstGeom prst="roundRect">
            <a:avLst>
              <a:gd name="adj" fmla="val 11650"/>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32005" y="4095750"/>
            <a:ext cx="1317166" cy="736587"/>
          </a:xfrm>
          <a:prstGeom prst="rect">
            <a:avLst/>
          </a:prstGeom>
        </p:spPr>
      </p:pic>
      <p:sp>
        <p:nvSpPr>
          <p:cNvPr id="31" name="TextBox 30"/>
          <p:cNvSpPr txBox="1"/>
          <p:nvPr/>
        </p:nvSpPr>
        <p:spPr>
          <a:xfrm>
            <a:off x="6263451" y="1136851"/>
            <a:ext cx="2418547" cy="707886"/>
          </a:xfrm>
          <a:prstGeom prst="rect">
            <a:avLst/>
          </a:prstGeom>
          <a:noFill/>
        </p:spPr>
        <p:txBody>
          <a:bodyPr wrap="none" rtlCol="0">
            <a:spAutoFit/>
          </a:bodyPr>
          <a:lstStyle/>
          <a:p>
            <a:r>
              <a:rPr lang="en-US" sz="2000" dirty="0" smtClean="0">
                <a:solidFill>
                  <a:schemeClr val="tx2"/>
                </a:solidFill>
              </a:rPr>
              <a:t>Contact Center Agent</a:t>
            </a:r>
          </a:p>
          <a:p>
            <a:r>
              <a:rPr lang="en-US" sz="2000" dirty="0" smtClean="0">
                <a:solidFill>
                  <a:schemeClr val="tx2"/>
                </a:solidFill>
              </a:rPr>
              <a:t> </a:t>
            </a:r>
            <a:endParaRPr lang="en-US" sz="2000" dirty="0">
              <a:solidFill>
                <a:schemeClr val="tx2"/>
              </a:solidFill>
            </a:endParaRPr>
          </a:p>
        </p:txBody>
      </p:sp>
      <p:sp>
        <p:nvSpPr>
          <p:cNvPr id="35" name="TextBox 34"/>
          <p:cNvSpPr txBox="1"/>
          <p:nvPr/>
        </p:nvSpPr>
        <p:spPr>
          <a:xfrm>
            <a:off x="6606557" y="3093245"/>
            <a:ext cx="1732334" cy="707886"/>
          </a:xfrm>
          <a:prstGeom prst="rect">
            <a:avLst/>
          </a:prstGeom>
          <a:noFill/>
        </p:spPr>
        <p:txBody>
          <a:bodyPr wrap="none" rtlCol="0">
            <a:spAutoFit/>
          </a:bodyPr>
          <a:lstStyle/>
          <a:p>
            <a:r>
              <a:rPr lang="en-US" sz="2000" dirty="0" smtClean="0">
                <a:solidFill>
                  <a:schemeClr val="tx2"/>
                </a:solidFill>
              </a:rPr>
              <a:t>Remote Expert</a:t>
            </a:r>
          </a:p>
          <a:p>
            <a:r>
              <a:rPr lang="en-US" sz="2000" dirty="0" smtClean="0">
                <a:solidFill>
                  <a:schemeClr val="tx2"/>
                </a:solidFill>
              </a:rPr>
              <a:t> </a:t>
            </a:r>
            <a:endParaRPr lang="en-US" sz="2000" dirty="0">
              <a:solidFill>
                <a:schemeClr val="tx2"/>
              </a:solidFill>
            </a:endParaRPr>
          </a:p>
        </p:txBody>
      </p:sp>
      <p:cxnSp>
        <p:nvCxnSpPr>
          <p:cNvPr id="42" name="Straight Connector 41"/>
          <p:cNvCxnSpPr/>
          <p:nvPr/>
        </p:nvCxnSpPr>
        <p:spPr>
          <a:xfrm>
            <a:off x="5791200" y="1075694"/>
            <a:ext cx="0" cy="3786310"/>
          </a:xfrm>
          <a:prstGeom prst="line">
            <a:avLst/>
          </a:prstGeom>
          <a:ln w="6350" cmpd="sng">
            <a:prstDash val="sysDash"/>
          </a:ln>
          <a:effectLst/>
        </p:spPr>
        <p:style>
          <a:lnRef idx="2">
            <a:schemeClr val="accent1"/>
          </a:lnRef>
          <a:fillRef idx="0">
            <a:schemeClr val="accent1"/>
          </a:fillRef>
          <a:effectRef idx="1">
            <a:schemeClr val="accent1"/>
          </a:effectRef>
          <a:fontRef idx="minor">
            <a:schemeClr val="tx1"/>
          </a:fontRef>
        </p:style>
      </p:cxnSp>
      <p:pic>
        <p:nvPicPr>
          <p:cNvPr id="43" name="Picture 20" descr="C:\Users\tsbutme\Desktop\256 Icons in Grey and Blue\30029_Device_firewall_unknown_256.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16164" y="1075695"/>
            <a:ext cx="550495" cy="412871"/>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p:cNvSpPr>
            <a:spLocks noGrp="1"/>
          </p:cNvSpPr>
          <p:nvPr>
            <p:ph type="title"/>
          </p:nvPr>
        </p:nvSpPr>
        <p:spPr>
          <a:xfrm>
            <a:off x="1630787" y="176575"/>
            <a:ext cx="7276584" cy="566375"/>
          </a:xfrm>
        </p:spPr>
        <p:txBody>
          <a:bodyPr>
            <a:normAutofit/>
          </a:bodyPr>
          <a:lstStyle/>
          <a:p>
            <a:r>
              <a:rPr lang="en-US" sz="2800" dirty="0" smtClean="0"/>
              <a:t>Omnichannel Vision</a:t>
            </a:r>
            <a:endParaRPr lang="en-US" sz="2800" dirty="0"/>
          </a:p>
        </p:txBody>
      </p:sp>
      <p:pic>
        <p:nvPicPr>
          <p:cNvPr id="24" name="Picture 23" descr="phone_car_crash.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42192" y="3256293"/>
            <a:ext cx="1661064" cy="1548170"/>
          </a:xfrm>
          <a:prstGeom prst="rect">
            <a:avLst/>
          </a:prstGeom>
        </p:spPr>
      </p:pic>
      <p:sp>
        <p:nvSpPr>
          <p:cNvPr id="45" name="Left-Right Arrow 44"/>
          <p:cNvSpPr/>
          <p:nvPr/>
        </p:nvSpPr>
        <p:spPr>
          <a:xfrm>
            <a:off x="4499044" y="2521745"/>
            <a:ext cx="2206556" cy="734548"/>
          </a:xfrm>
          <a:prstGeom prst="leftRightArrow">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Secure On-ramp</a:t>
            </a:r>
          </a:p>
        </p:txBody>
      </p:sp>
      <p:pic>
        <p:nvPicPr>
          <p:cNvPr id="2" name="Picture 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7200" y="1092995"/>
            <a:ext cx="2207428" cy="1503485"/>
          </a:xfrm>
          <a:prstGeom prst="rect">
            <a:avLst/>
          </a:prstGeom>
        </p:spPr>
      </p:pic>
      <p:grpSp>
        <p:nvGrpSpPr>
          <p:cNvPr id="25" name="Group 24"/>
          <p:cNvGrpSpPr/>
          <p:nvPr/>
        </p:nvGrpSpPr>
        <p:grpSpPr>
          <a:xfrm>
            <a:off x="356686" y="2978945"/>
            <a:ext cx="1972650" cy="1371600"/>
            <a:chOff x="2500766" y="2667000"/>
            <a:chExt cx="4611507" cy="3538937"/>
          </a:xfrm>
        </p:grpSpPr>
        <p:pic>
          <p:nvPicPr>
            <p:cNvPr id="29" name="Picture 28" descr="hotel_ui2.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00766" y="2667000"/>
              <a:ext cx="4611507" cy="3538937"/>
            </a:xfrm>
            <a:prstGeom prst="rect">
              <a:avLst/>
            </a:prstGeom>
          </p:spPr>
        </p:pic>
        <p:grpSp>
          <p:nvGrpSpPr>
            <p:cNvPr id="33" name="Group 32"/>
            <p:cNvGrpSpPr/>
            <p:nvPr/>
          </p:nvGrpSpPr>
          <p:grpSpPr>
            <a:xfrm>
              <a:off x="3957588" y="4380174"/>
              <a:ext cx="439250" cy="748317"/>
              <a:chOff x="5448300" y="2390775"/>
              <a:chExt cx="266700" cy="476250"/>
            </a:xfrm>
          </p:grpSpPr>
          <p:sp>
            <p:nvSpPr>
              <p:cNvPr id="39" name="Freeform 38"/>
              <p:cNvSpPr/>
              <p:nvPr/>
            </p:nvSpPr>
            <p:spPr>
              <a:xfrm>
                <a:off x="5448300" y="2390775"/>
                <a:ext cx="266700" cy="190500"/>
              </a:xfrm>
              <a:custGeom>
                <a:avLst/>
                <a:gdLst>
                  <a:gd name="connsiteX0" fmla="*/ 0 w 266700"/>
                  <a:gd name="connsiteY0" fmla="*/ 152400 h 190500"/>
                  <a:gd name="connsiteX1" fmla="*/ 38100 w 266700"/>
                  <a:gd name="connsiteY1" fmla="*/ 95250 h 190500"/>
                  <a:gd name="connsiteX2" fmla="*/ 76200 w 266700"/>
                  <a:gd name="connsiteY2" fmla="*/ 76200 h 190500"/>
                  <a:gd name="connsiteX3" fmla="*/ 114300 w 266700"/>
                  <a:gd name="connsiteY3" fmla="*/ 0 h 190500"/>
                  <a:gd name="connsiteX4" fmla="*/ 190500 w 266700"/>
                  <a:gd name="connsiteY4" fmla="*/ 57150 h 190500"/>
                  <a:gd name="connsiteX5" fmla="*/ 228600 w 266700"/>
                  <a:gd name="connsiteY5" fmla="*/ 133350 h 190500"/>
                  <a:gd name="connsiteX6" fmla="*/ 247650 w 266700"/>
                  <a:gd name="connsiteY6" fmla="*/ 171450 h 190500"/>
                  <a:gd name="connsiteX7" fmla="*/ 266700 w 266700"/>
                  <a:gd name="connsiteY7"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00" h="190500">
                    <a:moveTo>
                      <a:pt x="0" y="152400"/>
                    </a:moveTo>
                    <a:cubicBezTo>
                      <a:pt x="12700" y="133350"/>
                      <a:pt x="21911" y="111439"/>
                      <a:pt x="38100" y="95250"/>
                    </a:cubicBezTo>
                    <a:cubicBezTo>
                      <a:pt x="48140" y="85210"/>
                      <a:pt x="67330" y="87288"/>
                      <a:pt x="76200" y="76200"/>
                    </a:cubicBezTo>
                    <a:cubicBezTo>
                      <a:pt x="93940" y="54025"/>
                      <a:pt x="114300" y="0"/>
                      <a:pt x="114300" y="0"/>
                    </a:cubicBezTo>
                    <a:cubicBezTo>
                      <a:pt x="149435" y="17568"/>
                      <a:pt x="166430" y="21045"/>
                      <a:pt x="190500" y="57150"/>
                    </a:cubicBezTo>
                    <a:cubicBezTo>
                      <a:pt x="206252" y="80779"/>
                      <a:pt x="215900" y="107950"/>
                      <a:pt x="228600" y="133350"/>
                    </a:cubicBezTo>
                    <a:cubicBezTo>
                      <a:pt x="234950" y="146050"/>
                      <a:pt x="237610" y="161410"/>
                      <a:pt x="247650" y="171450"/>
                    </a:cubicBezTo>
                    <a:lnTo>
                      <a:pt x="266700" y="190500"/>
                    </a:lnTo>
                  </a:path>
                </a:pathLst>
              </a:cu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0" name="Freeform 39"/>
              <p:cNvSpPr/>
              <p:nvPr/>
            </p:nvSpPr>
            <p:spPr>
              <a:xfrm>
                <a:off x="5581650" y="2409825"/>
                <a:ext cx="20867" cy="457200"/>
              </a:xfrm>
              <a:custGeom>
                <a:avLst/>
                <a:gdLst>
                  <a:gd name="connsiteX0" fmla="*/ 0 w 20867"/>
                  <a:gd name="connsiteY0" fmla="*/ 0 h 457200"/>
                  <a:gd name="connsiteX1" fmla="*/ 19050 w 20867"/>
                  <a:gd name="connsiteY1" fmla="*/ 457200 h 457200"/>
                </a:gdLst>
                <a:ahLst/>
                <a:cxnLst>
                  <a:cxn ang="0">
                    <a:pos x="connsiteX0" y="connsiteY0"/>
                  </a:cxn>
                  <a:cxn ang="0">
                    <a:pos x="connsiteX1" y="connsiteY1"/>
                  </a:cxn>
                </a:cxnLst>
                <a:rect l="l" t="t" r="r" b="b"/>
                <a:pathLst>
                  <a:path w="20867" h="457200">
                    <a:moveTo>
                      <a:pt x="0" y="0"/>
                    </a:moveTo>
                    <a:cubicBezTo>
                      <a:pt x="29569" y="266117"/>
                      <a:pt x="19050" y="113948"/>
                      <a:pt x="19050" y="457200"/>
                    </a:cubicBezTo>
                  </a:path>
                </a:pathLst>
              </a:cu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pic>
          <p:nvPicPr>
            <p:cNvPr id="34" name="Picture 3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10000" y="3539155"/>
              <a:ext cx="884384" cy="1008541"/>
            </a:xfrm>
            <a:prstGeom prst="rect">
              <a:avLst/>
            </a:prstGeom>
          </p:spPr>
        </p:pic>
        <p:pic>
          <p:nvPicPr>
            <p:cNvPr id="37" name="Picture 36"/>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004738" y="5334000"/>
              <a:ext cx="638840" cy="533400"/>
            </a:xfrm>
            <a:prstGeom prst="rect">
              <a:avLst/>
            </a:prstGeom>
          </p:spPr>
        </p:pic>
      </p:grpSp>
      <p:pic>
        <p:nvPicPr>
          <p:cNvPr id="41" name="Picture 40" descr="hotel_ui1.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889250" y="2998917"/>
            <a:ext cx="1410301" cy="1008728"/>
          </a:xfrm>
          <a:prstGeom prst="rect">
            <a:avLst/>
          </a:prstGeom>
        </p:spPr>
      </p:pic>
      <p:grpSp>
        <p:nvGrpSpPr>
          <p:cNvPr id="46" name="Group 45"/>
          <p:cNvGrpSpPr/>
          <p:nvPr/>
        </p:nvGrpSpPr>
        <p:grpSpPr>
          <a:xfrm>
            <a:off x="3865800" y="3493295"/>
            <a:ext cx="538816" cy="469206"/>
            <a:chOff x="360787" y="1083734"/>
            <a:chExt cx="2540000" cy="2540000"/>
          </a:xfrm>
        </p:grpSpPr>
        <p:pic>
          <p:nvPicPr>
            <p:cNvPr id="47" name="Picture 4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0787" y="1083734"/>
              <a:ext cx="2540000" cy="2540000"/>
            </a:xfrm>
            <a:prstGeom prst="rect">
              <a:avLst/>
            </a:prstGeom>
            <a:ln w="19050">
              <a:solidFill>
                <a:schemeClr val="bg1"/>
              </a:solidFill>
            </a:ln>
          </p:spPr>
        </p:pic>
        <p:pic>
          <p:nvPicPr>
            <p:cNvPr id="48" name="Picture 47"/>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67097" y="1464734"/>
              <a:ext cx="2327380" cy="1825156"/>
            </a:xfrm>
            <a:prstGeom prst="rect">
              <a:avLst/>
            </a:prstGeom>
          </p:spPr>
        </p:pic>
      </p:grpSp>
      <p:sp>
        <p:nvSpPr>
          <p:cNvPr id="3" name="Footer Placeholder 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Slide Number Placeholder 3"/>
          <p:cNvSpPr>
            <a:spLocks noGrp="1"/>
          </p:cNvSpPr>
          <p:nvPr>
            <p:ph type="sldNum" sz="quarter" idx="12"/>
          </p:nvPr>
        </p:nvSpPr>
        <p:spPr/>
        <p:txBody>
          <a:bodyPr/>
          <a:lstStyle/>
          <a:p>
            <a:fld id="{0431C951-9D62-474D-B35D-66AB940D3B2F}" type="slidenum">
              <a:rPr lang="en-US" smtClean="0"/>
              <a:pPr/>
              <a:t>138</a:t>
            </a:fld>
            <a:endParaRPr lang="en-US" dirty="0"/>
          </a:p>
        </p:txBody>
      </p:sp>
    </p:spTree>
    <p:extLst>
      <p:ext uri="{BB962C8B-B14F-4D97-AF65-F5344CB8AC3E}">
        <p14:creationId xmlns:p14="http://schemas.microsoft.com/office/powerpoint/2010/main" val="6446560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 y="647700"/>
            <a:ext cx="8534400" cy="628650"/>
          </a:xfrm>
          <a:prstGeom prst="rect">
            <a:avLst/>
          </a:prstGeom>
        </p:spPr>
        <p:txBody>
          <a:bodyPr anchor="ctr"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z="2400" i="1" dirty="0" smtClean="0">
                <a:solidFill>
                  <a:srgbClr val="FF6600"/>
                </a:solidFill>
              </a:rPr>
              <a:t>Give your guests the ultimate experience – help is a touch away !</a:t>
            </a:r>
            <a:endParaRPr sz="2400" i="1" dirty="0">
              <a:solidFill>
                <a:srgbClr val="FF6600"/>
              </a:solidFill>
            </a:endParaRPr>
          </a:p>
        </p:txBody>
      </p:sp>
      <p:sp>
        <p:nvSpPr>
          <p:cNvPr id="6" name="TextBox 5"/>
          <p:cNvSpPr txBox="1"/>
          <p:nvPr/>
        </p:nvSpPr>
        <p:spPr>
          <a:xfrm>
            <a:off x="7086600" y="1202489"/>
            <a:ext cx="1752600" cy="523220"/>
          </a:xfrm>
          <a:prstGeom prst="rect">
            <a:avLst/>
          </a:prstGeom>
          <a:noFill/>
        </p:spPr>
        <p:txBody>
          <a:bodyPr wrap="square" rtlCol="0">
            <a:spAutoFit/>
          </a:bodyPr>
          <a:lstStyle/>
          <a:p>
            <a:pPr algn="ctr"/>
            <a:r>
              <a:rPr lang="en-US" sz="1400" dirty="0" smtClean="0">
                <a:solidFill>
                  <a:schemeClr val="tx2"/>
                </a:solidFill>
              </a:rPr>
              <a:t>Hotels have mobile &amp; web apps today</a:t>
            </a:r>
            <a:endParaRPr lang="en-US" sz="1400" dirty="0">
              <a:solidFill>
                <a:schemeClr val="tx2"/>
              </a:solidFill>
            </a:endParaRPr>
          </a:p>
        </p:txBody>
      </p:sp>
      <p:sp>
        <p:nvSpPr>
          <p:cNvPr id="7" name="TextBox 6"/>
          <p:cNvSpPr txBox="1"/>
          <p:nvPr/>
        </p:nvSpPr>
        <p:spPr>
          <a:xfrm>
            <a:off x="7010400" y="2116890"/>
            <a:ext cx="1752600" cy="738664"/>
          </a:xfrm>
          <a:prstGeom prst="rect">
            <a:avLst/>
          </a:prstGeom>
          <a:noFill/>
        </p:spPr>
        <p:txBody>
          <a:bodyPr wrap="square" rtlCol="0">
            <a:spAutoFit/>
          </a:bodyPr>
          <a:lstStyle/>
          <a:p>
            <a:pPr algn="ctr"/>
            <a:r>
              <a:rPr lang="en-US" sz="1400" dirty="0" smtClean="0">
                <a:solidFill>
                  <a:schemeClr val="tx2"/>
                </a:solidFill>
              </a:rPr>
              <a:t>Embed Live Assist within existing Hotel apps (2 lines of code)</a:t>
            </a:r>
            <a:endParaRPr lang="en-US" sz="1400" dirty="0">
              <a:solidFill>
                <a:schemeClr val="tx2"/>
              </a:solidFill>
            </a:endParaRPr>
          </a:p>
        </p:txBody>
      </p:sp>
      <p:sp>
        <p:nvSpPr>
          <p:cNvPr id="8" name="TextBox 7"/>
          <p:cNvSpPr txBox="1"/>
          <p:nvPr/>
        </p:nvSpPr>
        <p:spPr>
          <a:xfrm>
            <a:off x="7086600" y="3488489"/>
            <a:ext cx="1752600" cy="738664"/>
          </a:xfrm>
          <a:prstGeom prst="rect">
            <a:avLst/>
          </a:prstGeom>
          <a:noFill/>
        </p:spPr>
        <p:txBody>
          <a:bodyPr wrap="square" rtlCol="0">
            <a:spAutoFit/>
          </a:bodyPr>
          <a:lstStyle/>
          <a:p>
            <a:pPr algn="ctr"/>
            <a:r>
              <a:rPr lang="en-US" sz="1400" dirty="0" smtClean="0">
                <a:solidFill>
                  <a:schemeClr val="tx2"/>
                </a:solidFill>
              </a:rPr>
              <a:t>No plugins or soft-clients. Easy client side integration!</a:t>
            </a:r>
            <a:endParaRPr lang="en-US" sz="1400" dirty="0">
              <a:solidFill>
                <a:schemeClr val="tx2"/>
              </a:solidFill>
            </a:endParaRPr>
          </a:p>
        </p:txBody>
      </p:sp>
      <p:pic>
        <p:nvPicPr>
          <p:cNvPr id="13" name="Picture 12" descr="hotel_ui.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1088189"/>
            <a:ext cx="6019800" cy="3464761"/>
          </a:xfrm>
          <a:prstGeom prst="rect">
            <a:avLst/>
          </a:prstGeom>
        </p:spPr>
      </p:pic>
      <p:cxnSp>
        <p:nvCxnSpPr>
          <p:cNvPr id="10" name="Straight Arrow Connector 9"/>
          <p:cNvCxnSpPr/>
          <p:nvPr/>
        </p:nvCxnSpPr>
        <p:spPr>
          <a:xfrm flipH="1">
            <a:off x="6248400" y="2059739"/>
            <a:ext cx="1219200"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Live Assist for Hospitality </a:t>
            </a:r>
          </a:p>
        </p:txBody>
      </p:sp>
      <p:sp>
        <p:nvSpPr>
          <p:cNvPr id="3" name="Footer Placeholder 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139</a:t>
            </a:fld>
            <a:endParaRPr lang="en-US" dirty="0"/>
          </a:p>
        </p:txBody>
      </p:sp>
    </p:spTree>
    <p:extLst>
      <p:ext uri="{BB962C8B-B14F-4D97-AF65-F5344CB8AC3E}">
        <p14:creationId xmlns:p14="http://schemas.microsoft.com/office/powerpoint/2010/main" val="108135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endParaRPr lang="en-US"/>
          </a:p>
        </p:txBody>
      </p:sp>
      <p:sp>
        <p:nvSpPr>
          <p:cNvPr id="7" name="Title 6"/>
          <p:cNvSpPr>
            <a:spLocks noGrp="1"/>
          </p:cNvSpPr>
          <p:nvPr>
            <p:ph type="title"/>
          </p:nvPr>
        </p:nvSpPr>
        <p:spPr/>
        <p:txBody>
          <a:bodyPr/>
          <a:lstStyle/>
          <a:p>
            <a:r>
              <a:rPr lang="en-US" dirty="0" smtClean="0"/>
              <a:t>Use Cases</a:t>
            </a:r>
            <a:endParaRPr lang="en-US" dirty="0"/>
          </a:p>
        </p:txBody>
      </p:sp>
    </p:spTree>
    <p:extLst>
      <p:ext uri="{BB962C8B-B14F-4D97-AF65-F5344CB8AC3E}">
        <p14:creationId xmlns:p14="http://schemas.microsoft.com/office/powerpoint/2010/main" val="332194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0"/>
          <p:cNvSpPr>
            <a:spLocks noChangeAspect="1" noChangeArrowheads="1"/>
          </p:cNvSpPr>
          <p:nvPr/>
        </p:nvSpPr>
        <p:spPr bwMode="auto">
          <a:xfrm rot="18191911">
            <a:off x="5153816" y="675819"/>
            <a:ext cx="973564" cy="1017988"/>
          </a:xfrm>
          <a:prstGeom prst="triangle">
            <a:avLst>
              <a:gd name="adj" fmla="val 20906"/>
            </a:avLst>
          </a:prstGeom>
          <a:solidFill>
            <a:srgbClr val="76B5CB">
              <a:alpha val="58000"/>
            </a:srgbClr>
          </a:solidFill>
          <a:ln w="9525">
            <a:noFill/>
            <a:miter lim="800000"/>
            <a:headEnd/>
            <a:tailEnd/>
          </a:ln>
        </p:spPr>
        <p:txBody>
          <a:bodyPr wrap="none" anchor="ctr">
            <a:prstTxWarp prst="textNoShape">
              <a:avLst/>
            </a:prstTxWarp>
          </a:bodyPr>
          <a:lstStyle/>
          <a:p>
            <a:endParaRPr lang="en-US" dirty="0">
              <a:solidFill>
                <a:srgbClr val="0096D6"/>
              </a:solidFill>
            </a:endParaRPr>
          </a:p>
        </p:txBody>
      </p:sp>
      <p:sp>
        <p:nvSpPr>
          <p:cNvPr id="2" name="Title 1"/>
          <p:cNvSpPr txBox="1">
            <a:spLocks/>
          </p:cNvSpPr>
          <p:nvPr/>
        </p:nvSpPr>
        <p:spPr>
          <a:xfrm>
            <a:off x="0" y="0"/>
            <a:ext cx="9144000" cy="628650"/>
          </a:xfrm>
          <a:prstGeom prst="rect">
            <a:avLst/>
          </a:prstGeom>
        </p:spPr>
        <p:txBody>
          <a:bodyPr anchor="ctr"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endParaRPr sz="3200" dirty="0"/>
          </a:p>
        </p:txBody>
      </p:sp>
      <p:pic>
        <p:nvPicPr>
          <p:cNvPr id="7" name="Picture 6" descr="womantable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3892" y="839242"/>
            <a:ext cx="1177057" cy="1014605"/>
          </a:xfrm>
          <a:prstGeom prst="roundRect">
            <a:avLst>
              <a:gd name="adj" fmla="val 6937"/>
            </a:avLst>
          </a:prstGeom>
        </p:spPr>
      </p:pic>
      <p:sp>
        <p:nvSpPr>
          <p:cNvPr id="26" name="Right Arrow 25"/>
          <p:cNvSpPr/>
          <p:nvPr/>
        </p:nvSpPr>
        <p:spPr>
          <a:xfrm>
            <a:off x="2495808" y="1087942"/>
            <a:ext cx="664255" cy="446999"/>
          </a:xfrm>
          <a:prstGeom prst="rightArrow">
            <a:avLst/>
          </a:prstGeom>
          <a:solidFill>
            <a:schemeClr val="accent1">
              <a:lumMod val="75000"/>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3" name="TextBox 52"/>
          <p:cNvSpPr txBox="1"/>
          <p:nvPr/>
        </p:nvSpPr>
        <p:spPr>
          <a:xfrm>
            <a:off x="76200" y="1833086"/>
            <a:ext cx="2648207" cy="738664"/>
          </a:xfrm>
          <a:prstGeom prst="rect">
            <a:avLst/>
          </a:prstGeom>
          <a:noFill/>
        </p:spPr>
        <p:txBody>
          <a:bodyPr wrap="square" rtlCol="0">
            <a:spAutoFit/>
          </a:bodyPr>
          <a:lstStyle/>
          <a:p>
            <a:pPr algn="ctr"/>
            <a:r>
              <a:rPr lang="en-US" sz="1400" dirty="0" smtClean="0">
                <a:solidFill>
                  <a:schemeClr val="tx2"/>
                </a:solidFill>
              </a:rPr>
              <a:t>Hotel guest on property with tablet needs help from concierge services</a:t>
            </a:r>
            <a:endParaRPr lang="en-US" sz="1400" dirty="0">
              <a:solidFill>
                <a:schemeClr val="tx2"/>
              </a:solidFill>
            </a:endParaRPr>
          </a:p>
        </p:txBody>
      </p:sp>
      <p:sp>
        <p:nvSpPr>
          <p:cNvPr id="2061" name="TextBox 2060"/>
          <p:cNvSpPr txBox="1"/>
          <p:nvPr/>
        </p:nvSpPr>
        <p:spPr>
          <a:xfrm>
            <a:off x="76200" y="2857663"/>
            <a:ext cx="2006474" cy="738664"/>
          </a:xfrm>
          <a:prstGeom prst="rect">
            <a:avLst/>
          </a:prstGeom>
          <a:noFill/>
        </p:spPr>
        <p:txBody>
          <a:bodyPr wrap="square" rtlCol="0">
            <a:spAutoFit/>
          </a:bodyPr>
          <a:lstStyle/>
          <a:p>
            <a:pPr algn="ctr"/>
            <a:r>
              <a:rPr lang="en-US" sz="1400" dirty="0">
                <a:solidFill>
                  <a:schemeClr val="tx2"/>
                </a:solidFill>
              </a:rPr>
              <a:t>Video chat with </a:t>
            </a:r>
            <a:r>
              <a:rPr lang="en-US" sz="1400" dirty="0" smtClean="0">
                <a:solidFill>
                  <a:schemeClr val="tx2"/>
                </a:solidFill>
              </a:rPr>
              <a:t>concierge (floating </a:t>
            </a:r>
            <a:r>
              <a:rPr lang="en-US" sz="1400" dirty="0">
                <a:solidFill>
                  <a:schemeClr val="tx2"/>
                </a:solidFill>
              </a:rPr>
              <a:t>window)</a:t>
            </a:r>
          </a:p>
        </p:txBody>
      </p:sp>
      <p:cxnSp>
        <p:nvCxnSpPr>
          <p:cNvPr id="2063" name="Straight Arrow Connector 2062"/>
          <p:cNvCxnSpPr/>
          <p:nvPr/>
        </p:nvCxnSpPr>
        <p:spPr>
          <a:xfrm flipV="1">
            <a:off x="1981200" y="3053870"/>
            <a:ext cx="381000" cy="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127126" y="3967600"/>
            <a:ext cx="2006474" cy="738664"/>
          </a:xfrm>
          <a:prstGeom prst="rect">
            <a:avLst/>
          </a:prstGeom>
          <a:noFill/>
        </p:spPr>
        <p:txBody>
          <a:bodyPr wrap="square" rtlCol="0">
            <a:spAutoFit/>
          </a:bodyPr>
          <a:lstStyle/>
          <a:p>
            <a:pPr algn="ctr"/>
            <a:r>
              <a:rPr lang="en-US" sz="1400" dirty="0" smtClean="0">
                <a:solidFill>
                  <a:schemeClr val="tx2"/>
                </a:solidFill>
              </a:rPr>
              <a:t>Concierge annotates </a:t>
            </a:r>
            <a:r>
              <a:rPr lang="en-US" sz="1400" dirty="0">
                <a:solidFill>
                  <a:schemeClr val="tx2"/>
                </a:solidFill>
              </a:rPr>
              <a:t>&amp; highlights </a:t>
            </a:r>
            <a:r>
              <a:rPr lang="en-US" sz="1400" dirty="0" smtClean="0">
                <a:solidFill>
                  <a:schemeClr val="tx2"/>
                </a:solidFill>
              </a:rPr>
              <a:t>screen to show directions</a:t>
            </a:r>
            <a:endParaRPr lang="en-US" sz="1400" dirty="0">
              <a:solidFill>
                <a:schemeClr val="tx2"/>
              </a:solidFill>
            </a:endParaRPr>
          </a:p>
        </p:txBody>
      </p:sp>
      <p:cxnSp>
        <p:nvCxnSpPr>
          <p:cNvPr id="97" name="Straight Arrow Connector 96"/>
          <p:cNvCxnSpPr/>
          <p:nvPr/>
        </p:nvCxnSpPr>
        <p:spPr>
          <a:xfrm flipV="1">
            <a:off x="1981200" y="4163807"/>
            <a:ext cx="381000" cy="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7128001" y="2660746"/>
            <a:ext cx="2006474" cy="523220"/>
          </a:xfrm>
          <a:prstGeom prst="rect">
            <a:avLst/>
          </a:prstGeom>
          <a:noFill/>
        </p:spPr>
        <p:txBody>
          <a:bodyPr wrap="square" rtlCol="0">
            <a:spAutoFit/>
          </a:bodyPr>
          <a:lstStyle/>
          <a:p>
            <a:pPr algn="ctr"/>
            <a:r>
              <a:rPr lang="en-US" sz="1400" dirty="0">
                <a:solidFill>
                  <a:schemeClr val="tx2"/>
                </a:solidFill>
              </a:rPr>
              <a:t>Screen share &amp; co-browse with </a:t>
            </a:r>
            <a:r>
              <a:rPr lang="en-US" sz="1400" dirty="0" smtClean="0">
                <a:solidFill>
                  <a:schemeClr val="tx2"/>
                </a:solidFill>
              </a:rPr>
              <a:t>concierge</a:t>
            </a:r>
            <a:endParaRPr lang="en-US" sz="1400" dirty="0">
              <a:solidFill>
                <a:schemeClr val="tx2"/>
              </a:solidFill>
            </a:endParaRPr>
          </a:p>
        </p:txBody>
      </p:sp>
      <p:sp>
        <p:nvSpPr>
          <p:cNvPr id="100" name="TextBox 99"/>
          <p:cNvSpPr txBox="1"/>
          <p:nvPr/>
        </p:nvSpPr>
        <p:spPr>
          <a:xfrm>
            <a:off x="7102601" y="3803746"/>
            <a:ext cx="2006474" cy="523220"/>
          </a:xfrm>
          <a:prstGeom prst="rect">
            <a:avLst/>
          </a:prstGeom>
          <a:noFill/>
        </p:spPr>
        <p:txBody>
          <a:bodyPr wrap="square" rtlCol="0">
            <a:spAutoFit/>
          </a:bodyPr>
          <a:lstStyle/>
          <a:p>
            <a:pPr algn="ctr"/>
            <a:r>
              <a:rPr lang="en-US" sz="1400" dirty="0">
                <a:solidFill>
                  <a:schemeClr val="tx2"/>
                </a:solidFill>
              </a:rPr>
              <a:t>View content pushed from c</a:t>
            </a:r>
            <a:r>
              <a:rPr lang="en-US" sz="1400" dirty="0" smtClean="0">
                <a:solidFill>
                  <a:schemeClr val="tx2"/>
                </a:solidFill>
              </a:rPr>
              <a:t>oncierge</a:t>
            </a:r>
            <a:endParaRPr lang="en-US" sz="1400" dirty="0">
              <a:solidFill>
                <a:schemeClr val="tx2"/>
              </a:solidFill>
            </a:endParaRPr>
          </a:p>
        </p:txBody>
      </p:sp>
      <p:sp>
        <p:nvSpPr>
          <p:cNvPr id="12" name="Oval 11"/>
          <p:cNvSpPr>
            <a:spLocks noChangeAspect="1"/>
          </p:cNvSpPr>
          <p:nvPr/>
        </p:nvSpPr>
        <p:spPr>
          <a:xfrm>
            <a:off x="5704484" y="960091"/>
            <a:ext cx="1253453" cy="1154459"/>
          </a:xfrm>
          <a:prstGeom prst="ellipse">
            <a:avLst/>
          </a:prstGeom>
          <a:solidFill>
            <a:srgbClr val="F4F2EE"/>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1" name="Picture 2" descr="C:\Users\AMacGowen\Desktop\Live Assist\live_assist_connect_now_orange.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681349" y="1003982"/>
            <a:ext cx="1176651" cy="106667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724407" y="2203547"/>
            <a:ext cx="4387866" cy="2654203"/>
            <a:chOff x="2500766" y="2667000"/>
            <a:chExt cx="5043034" cy="3538937"/>
          </a:xfrm>
        </p:grpSpPr>
        <p:pic>
          <p:nvPicPr>
            <p:cNvPr id="29" name="Picture 28" descr="hotel_ui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00766" y="2667000"/>
              <a:ext cx="4611507" cy="3538937"/>
            </a:xfrm>
            <a:prstGeom prst="rect">
              <a:avLst/>
            </a:prstGeom>
          </p:spPr>
        </p:pic>
        <p:cxnSp>
          <p:nvCxnSpPr>
            <p:cNvPr id="99" name="Straight Arrow Connector 98"/>
            <p:cNvCxnSpPr/>
            <p:nvPr/>
          </p:nvCxnSpPr>
          <p:spPr>
            <a:xfrm flipV="1">
              <a:off x="7162800" y="3886200"/>
              <a:ext cx="381000" cy="1"/>
            </a:xfrm>
            <a:prstGeom prst="straightConnector1">
              <a:avLst/>
            </a:prstGeom>
            <a:ln>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7086600" y="5410200"/>
              <a:ext cx="381000" cy="1"/>
            </a:xfrm>
            <a:prstGeom prst="straightConnector1">
              <a:avLst/>
            </a:prstGeom>
            <a:ln>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957588" y="4380174"/>
              <a:ext cx="439250" cy="748317"/>
              <a:chOff x="5448300" y="2390775"/>
              <a:chExt cx="266700" cy="476250"/>
            </a:xfrm>
          </p:grpSpPr>
          <p:sp>
            <p:nvSpPr>
              <p:cNvPr id="24" name="Freeform 23"/>
              <p:cNvSpPr/>
              <p:nvPr/>
            </p:nvSpPr>
            <p:spPr>
              <a:xfrm>
                <a:off x="5448300" y="2390775"/>
                <a:ext cx="266700" cy="190500"/>
              </a:xfrm>
              <a:custGeom>
                <a:avLst/>
                <a:gdLst>
                  <a:gd name="connsiteX0" fmla="*/ 0 w 266700"/>
                  <a:gd name="connsiteY0" fmla="*/ 152400 h 190500"/>
                  <a:gd name="connsiteX1" fmla="*/ 38100 w 266700"/>
                  <a:gd name="connsiteY1" fmla="*/ 95250 h 190500"/>
                  <a:gd name="connsiteX2" fmla="*/ 76200 w 266700"/>
                  <a:gd name="connsiteY2" fmla="*/ 76200 h 190500"/>
                  <a:gd name="connsiteX3" fmla="*/ 114300 w 266700"/>
                  <a:gd name="connsiteY3" fmla="*/ 0 h 190500"/>
                  <a:gd name="connsiteX4" fmla="*/ 190500 w 266700"/>
                  <a:gd name="connsiteY4" fmla="*/ 57150 h 190500"/>
                  <a:gd name="connsiteX5" fmla="*/ 228600 w 266700"/>
                  <a:gd name="connsiteY5" fmla="*/ 133350 h 190500"/>
                  <a:gd name="connsiteX6" fmla="*/ 247650 w 266700"/>
                  <a:gd name="connsiteY6" fmla="*/ 171450 h 190500"/>
                  <a:gd name="connsiteX7" fmla="*/ 266700 w 266700"/>
                  <a:gd name="connsiteY7"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00" h="190500">
                    <a:moveTo>
                      <a:pt x="0" y="152400"/>
                    </a:moveTo>
                    <a:cubicBezTo>
                      <a:pt x="12700" y="133350"/>
                      <a:pt x="21911" y="111439"/>
                      <a:pt x="38100" y="95250"/>
                    </a:cubicBezTo>
                    <a:cubicBezTo>
                      <a:pt x="48140" y="85210"/>
                      <a:pt x="67330" y="87288"/>
                      <a:pt x="76200" y="76200"/>
                    </a:cubicBezTo>
                    <a:cubicBezTo>
                      <a:pt x="93940" y="54025"/>
                      <a:pt x="114300" y="0"/>
                      <a:pt x="114300" y="0"/>
                    </a:cubicBezTo>
                    <a:cubicBezTo>
                      <a:pt x="149435" y="17568"/>
                      <a:pt x="166430" y="21045"/>
                      <a:pt x="190500" y="57150"/>
                    </a:cubicBezTo>
                    <a:cubicBezTo>
                      <a:pt x="206252" y="80779"/>
                      <a:pt x="215900" y="107950"/>
                      <a:pt x="228600" y="133350"/>
                    </a:cubicBezTo>
                    <a:cubicBezTo>
                      <a:pt x="234950" y="146050"/>
                      <a:pt x="237610" y="161410"/>
                      <a:pt x="247650" y="171450"/>
                    </a:cubicBezTo>
                    <a:lnTo>
                      <a:pt x="266700" y="190500"/>
                    </a:lnTo>
                  </a:path>
                </a:pathLst>
              </a:cu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5581650" y="2409825"/>
                <a:ext cx="20867" cy="457200"/>
              </a:xfrm>
              <a:custGeom>
                <a:avLst/>
                <a:gdLst>
                  <a:gd name="connsiteX0" fmla="*/ 0 w 20867"/>
                  <a:gd name="connsiteY0" fmla="*/ 0 h 457200"/>
                  <a:gd name="connsiteX1" fmla="*/ 19050 w 20867"/>
                  <a:gd name="connsiteY1" fmla="*/ 457200 h 457200"/>
                </a:gdLst>
                <a:ahLst/>
                <a:cxnLst>
                  <a:cxn ang="0">
                    <a:pos x="connsiteX0" y="connsiteY0"/>
                  </a:cxn>
                  <a:cxn ang="0">
                    <a:pos x="connsiteX1" y="connsiteY1"/>
                  </a:cxn>
                </a:cxnLst>
                <a:rect l="l" t="t" r="r" b="b"/>
                <a:pathLst>
                  <a:path w="20867" h="457200">
                    <a:moveTo>
                      <a:pt x="0" y="0"/>
                    </a:moveTo>
                    <a:cubicBezTo>
                      <a:pt x="29569" y="266117"/>
                      <a:pt x="19050" y="113948"/>
                      <a:pt x="19050" y="457200"/>
                    </a:cubicBezTo>
                  </a:path>
                </a:pathLst>
              </a:cu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10000" y="3539155"/>
              <a:ext cx="884384" cy="1008541"/>
            </a:xfrm>
            <a:prstGeom prst="rect">
              <a:avLst/>
            </a:prstGeom>
          </p:spPr>
        </p:pic>
        <p:pic>
          <p:nvPicPr>
            <p:cNvPr id="30" name="Picture 2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04738" y="5334000"/>
              <a:ext cx="638840" cy="533400"/>
            </a:xfrm>
            <a:prstGeom prst="rect">
              <a:avLst/>
            </a:prstGeom>
          </p:spPr>
        </p:pic>
      </p:grpSp>
      <p:pic>
        <p:nvPicPr>
          <p:cNvPr id="31" name="Picture 30" descr="hotel_ui1.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71218" y="886267"/>
            <a:ext cx="1856412" cy="1228017"/>
          </a:xfrm>
          <a:prstGeom prst="rect">
            <a:avLst/>
          </a:prstGeom>
        </p:spPr>
      </p:pic>
      <p:sp>
        <p:nvSpPr>
          <p:cNvPr id="32" name="TextBox 31"/>
          <p:cNvSpPr txBox="1"/>
          <p:nvPr/>
        </p:nvSpPr>
        <p:spPr>
          <a:xfrm>
            <a:off x="7162801" y="1184814"/>
            <a:ext cx="1752600" cy="738664"/>
          </a:xfrm>
          <a:prstGeom prst="rect">
            <a:avLst/>
          </a:prstGeom>
          <a:noFill/>
        </p:spPr>
        <p:txBody>
          <a:bodyPr wrap="square" rtlCol="0">
            <a:spAutoFit/>
          </a:bodyPr>
          <a:lstStyle/>
          <a:p>
            <a:pPr algn="ctr"/>
            <a:r>
              <a:rPr lang="en-US" sz="1400" dirty="0" smtClean="0">
                <a:solidFill>
                  <a:schemeClr val="tx2"/>
                </a:solidFill>
              </a:rPr>
              <a:t>Guest pulls up the hotel app and hits Live Assist button</a:t>
            </a:r>
            <a:endParaRPr lang="en-US" sz="1400" dirty="0">
              <a:solidFill>
                <a:schemeClr val="tx2"/>
              </a:solidFill>
            </a:endParaRPr>
          </a:p>
        </p:txBody>
      </p:sp>
      <p:sp>
        <p:nvSpPr>
          <p:cNvPr id="4" name="Title 3"/>
          <p:cNvSpPr>
            <a:spLocks noGrp="1"/>
          </p:cNvSpPr>
          <p:nvPr>
            <p:ph type="title"/>
          </p:nvPr>
        </p:nvSpPr>
        <p:spPr>
          <a:xfrm>
            <a:off x="1371600" y="149837"/>
            <a:ext cx="7737475" cy="566375"/>
          </a:xfrm>
        </p:spPr>
        <p:txBody>
          <a:bodyPr/>
          <a:lstStyle/>
          <a:p>
            <a:r>
              <a:rPr lang="en-US" sz="2800" dirty="0"/>
              <a:t>Live Assist for Hotel Guest – Concierge </a:t>
            </a:r>
            <a:r>
              <a:rPr lang="en-US" sz="2800" dirty="0" smtClean="0"/>
              <a:t>Services</a:t>
            </a:r>
            <a:endParaRPr lang="en-US" sz="2800" dirty="0"/>
          </a:p>
        </p:txBody>
      </p:sp>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6" name="Slide Number Placeholder 5"/>
          <p:cNvSpPr>
            <a:spLocks noGrp="1"/>
          </p:cNvSpPr>
          <p:nvPr>
            <p:ph type="sldNum" sz="quarter" idx="12"/>
          </p:nvPr>
        </p:nvSpPr>
        <p:spPr/>
        <p:txBody>
          <a:bodyPr/>
          <a:lstStyle/>
          <a:p>
            <a:fld id="{0431C951-9D62-474D-B35D-66AB940D3B2F}" type="slidenum">
              <a:rPr lang="en-US" smtClean="0"/>
              <a:pPr/>
              <a:t>140</a:t>
            </a:fld>
            <a:endParaRPr lang="en-US" dirty="0"/>
          </a:p>
        </p:txBody>
      </p:sp>
    </p:spTree>
    <p:extLst>
      <p:ext uri="{BB962C8B-B14F-4D97-AF65-F5344CB8AC3E}">
        <p14:creationId xmlns:p14="http://schemas.microsoft.com/office/powerpoint/2010/main" val="4856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261231" y="1753032"/>
            <a:ext cx="1415169" cy="830997"/>
          </a:xfrm>
          <a:prstGeom prst="rect">
            <a:avLst/>
          </a:prstGeom>
          <a:noFill/>
        </p:spPr>
        <p:txBody>
          <a:bodyPr wrap="square" rtlCol="0">
            <a:spAutoFit/>
          </a:bodyPr>
          <a:lstStyle/>
          <a:p>
            <a:pPr algn="ctr"/>
            <a:r>
              <a:rPr lang="en-US" sz="1600" b="0" dirty="0" smtClean="0">
                <a:solidFill>
                  <a:schemeClr val="tx2"/>
                </a:solidFill>
                <a:latin typeface="Arial" pitchFamily="34" charset="0"/>
                <a:cs typeface="Arial" pitchFamily="34" charset="0"/>
              </a:rPr>
              <a:t>Jabber IM &amp; presence integration</a:t>
            </a:r>
          </a:p>
        </p:txBody>
      </p:sp>
      <p:sp>
        <p:nvSpPr>
          <p:cNvPr id="41" name="TextBox 40"/>
          <p:cNvSpPr txBox="1"/>
          <p:nvPr/>
        </p:nvSpPr>
        <p:spPr>
          <a:xfrm>
            <a:off x="7543800" y="2571750"/>
            <a:ext cx="1524000" cy="830997"/>
          </a:xfrm>
          <a:prstGeom prst="rect">
            <a:avLst/>
          </a:prstGeom>
          <a:noFill/>
        </p:spPr>
        <p:txBody>
          <a:bodyPr wrap="square" rtlCol="0">
            <a:spAutoFit/>
          </a:bodyPr>
          <a:lstStyle/>
          <a:p>
            <a:pPr algn="ctr"/>
            <a:r>
              <a:rPr lang="en-US" sz="1600" b="0" dirty="0" smtClean="0">
                <a:solidFill>
                  <a:schemeClr val="tx2"/>
                </a:solidFill>
                <a:latin typeface="Arial" pitchFamily="34" charset="0"/>
                <a:cs typeface="Arial" pitchFamily="34" charset="0"/>
              </a:rPr>
              <a:t>Screen share &amp; remote control</a:t>
            </a:r>
          </a:p>
        </p:txBody>
      </p:sp>
      <p:sp>
        <p:nvSpPr>
          <p:cNvPr id="43" name="TextBox 42"/>
          <p:cNvSpPr txBox="1"/>
          <p:nvPr/>
        </p:nvSpPr>
        <p:spPr>
          <a:xfrm>
            <a:off x="7543801" y="3714751"/>
            <a:ext cx="1523999" cy="584775"/>
          </a:xfrm>
          <a:prstGeom prst="rect">
            <a:avLst/>
          </a:prstGeom>
          <a:noFill/>
        </p:spPr>
        <p:txBody>
          <a:bodyPr wrap="square" rtlCol="0">
            <a:spAutoFit/>
          </a:bodyPr>
          <a:lstStyle/>
          <a:p>
            <a:pPr algn="ctr"/>
            <a:r>
              <a:rPr lang="en-US" sz="1600" b="0" dirty="0" smtClean="0">
                <a:solidFill>
                  <a:schemeClr val="tx2"/>
                </a:solidFill>
                <a:latin typeface="Arial" pitchFamily="34" charset="0"/>
                <a:cs typeface="Arial" pitchFamily="34" charset="0"/>
              </a:rPr>
              <a:t>Transfer documents</a:t>
            </a:r>
          </a:p>
        </p:txBody>
      </p:sp>
      <p:sp>
        <p:nvSpPr>
          <p:cNvPr id="45" name="TextBox 44"/>
          <p:cNvSpPr txBox="1"/>
          <p:nvPr/>
        </p:nvSpPr>
        <p:spPr>
          <a:xfrm>
            <a:off x="261230" y="2800351"/>
            <a:ext cx="1415170" cy="584775"/>
          </a:xfrm>
          <a:prstGeom prst="rect">
            <a:avLst/>
          </a:prstGeom>
          <a:noFill/>
        </p:spPr>
        <p:txBody>
          <a:bodyPr wrap="square" rtlCol="0">
            <a:spAutoFit/>
          </a:bodyPr>
          <a:lstStyle/>
          <a:p>
            <a:pPr algn="ctr"/>
            <a:r>
              <a:rPr lang="en-US" sz="1600" b="0" dirty="0" smtClean="0">
                <a:solidFill>
                  <a:schemeClr val="tx2"/>
                </a:solidFill>
                <a:latin typeface="Arial" pitchFamily="34" charset="0"/>
                <a:cs typeface="Arial" pitchFamily="34" charset="0"/>
              </a:rPr>
              <a:t>Corporate contacts</a:t>
            </a:r>
          </a:p>
        </p:txBody>
      </p:sp>
      <p:sp>
        <p:nvSpPr>
          <p:cNvPr id="25" name="TextBox 24"/>
          <p:cNvSpPr txBox="1"/>
          <p:nvPr/>
        </p:nvSpPr>
        <p:spPr>
          <a:xfrm>
            <a:off x="261231" y="971551"/>
            <a:ext cx="1415169" cy="584775"/>
          </a:xfrm>
          <a:prstGeom prst="rect">
            <a:avLst/>
          </a:prstGeom>
          <a:noFill/>
        </p:spPr>
        <p:txBody>
          <a:bodyPr wrap="square" rtlCol="0">
            <a:spAutoFit/>
          </a:bodyPr>
          <a:lstStyle/>
          <a:p>
            <a:pPr algn="ctr"/>
            <a:r>
              <a:rPr lang="en-US" sz="1600" dirty="0" smtClean="0">
                <a:solidFill>
                  <a:schemeClr val="tx2"/>
                </a:solidFill>
                <a:latin typeface="Arial" pitchFamily="34" charset="0"/>
                <a:cs typeface="Arial" pitchFamily="34" charset="0"/>
              </a:rPr>
              <a:t>Multi-party voice/video</a:t>
            </a:r>
            <a:endParaRPr lang="en-US" sz="1600" b="0" dirty="0" smtClean="0">
              <a:solidFill>
                <a:schemeClr val="tx2"/>
              </a:solidFill>
              <a:latin typeface="Arial" pitchFamily="34" charset="0"/>
              <a:cs typeface="Arial" pitchFamily="34" charset="0"/>
            </a:endParaRPr>
          </a:p>
        </p:txBody>
      </p:sp>
      <p:pic>
        <p:nvPicPr>
          <p:cNvPr id="30" name="Picture 29"/>
          <p:cNvPicPr>
            <a:picLocks noChangeAspect="1"/>
          </p:cNvPicPr>
          <p:nvPr/>
        </p:nvPicPr>
        <p:blipFill>
          <a:blip r:embed="rId3"/>
          <a:stretch>
            <a:fillRect/>
          </a:stretch>
        </p:blipFill>
        <p:spPr>
          <a:xfrm>
            <a:off x="3124200" y="1406412"/>
            <a:ext cx="1905000" cy="1965438"/>
          </a:xfrm>
          <a:prstGeom prst="rect">
            <a:avLst/>
          </a:prstGeom>
        </p:spPr>
      </p:pic>
      <p:sp>
        <p:nvSpPr>
          <p:cNvPr id="32" name="TextBox 31"/>
          <p:cNvSpPr txBox="1"/>
          <p:nvPr/>
        </p:nvSpPr>
        <p:spPr>
          <a:xfrm>
            <a:off x="7543801" y="1257300"/>
            <a:ext cx="1523999" cy="830997"/>
          </a:xfrm>
          <a:prstGeom prst="rect">
            <a:avLst/>
          </a:prstGeom>
          <a:noFill/>
        </p:spPr>
        <p:txBody>
          <a:bodyPr wrap="square" rtlCol="0">
            <a:spAutoFit/>
          </a:bodyPr>
          <a:lstStyle/>
          <a:p>
            <a:pPr algn="ctr"/>
            <a:r>
              <a:rPr lang="en-US" sz="1600" b="0" dirty="0" smtClean="0">
                <a:solidFill>
                  <a:schemeClr val="tx2"/>
                </a:solidFill>
                <a:latin typeface="Arial" pitchFamily="34" charset="0"/>
                <a:cs typeface="Arial" pitchFamily="34" charset="0"/>
              </a:rPr>
              <a:t>Annotate &amp; highlight screen</a:t>
            </a:r>
          </a:p>
        </p:txBody>
      </p:sp>
      <p:sp>
        <p:nvSpPr>
          <p:cNvPr id="34" name="TextBox 33"/>
          <p:cNvSpPr txBox="1"/>
          <p:nvPr/>
        </p:nvSpPr>
        <p:spPr>
          <a:xfrm>
            <a:off x="248334" y="3626764"/>
            <a:ext cx="1415170" cy="830997"/>
          </a:xfrm>
          <a:prstGeom prst="rect">
            <a:avLst/>
          </a:prstGeom>
          <a:noFill/>
        </p:spPr>
        <p:txBody>
          <a:bodyPr wrap="square" rtlCol="0">
            <a:spAutoFit/>
          </a:bodyPr>
          <a:lstStyle/>
          <a:p>
            <a:pPr algn="ctr"/>
            <a:r>
              <a:rPr lang="en-US" sz="1600" b="0" dirty="0" smtClean="0">
                <a:solidFill>
                  <a:schemeClr val="tx2"/>
                </a:solidFill>
                <a:latin typeface="Arial" pitchFamily="34" charset="0"/>
                <a:cs typeface="Arial" pitchFamily="34" charset="0"/>
              </a:rPr>
              <a:t>CUCM &amp; UCCE integration</a:t>
            </a:r>
          </a:p>
        </p:txBody>
      </p:sp>
      <p:pic>
        <p:nvPicPr>
          <p:cNvPr id="13" name="Picture 12" descr="hotel_ui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05000" y="889097"/>
            <a:ext cx="5410200" cy="3740053"/>
          </a:xfrm>
          <a:prstGeom prst="rect">
            <a:avLst/>
          </a:prstGeom>
        </p:spPr>
      </p:pic>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l="24606"/>
          <a:stretch/>
        </p:blipFill>
        <p:spPr>
          <a:xfrm>
            <a:off x="5386060" y="1276350"/>
            <a:ext cx="1395740" cy="1105720"/>
          </a:xfrm>
          <a:prstGeom prst="roundRect">
            <a:avLst>
              <a:gd name="adj" fmla="val 11650"/>
            </a:avLst>
          </a:prstGeom>
        </p:spPr>
      </p:pic>
      <p:sp>
        <p:nvSpPr>
          <p:cNvPr id="2" name="Title 1"/>
          <p:cNvSpPr>
            <a:spLocks noGrp="1"/>
          </p:cNvSpPr>
          <p:nvPr>
            <p:ph type="title"/>
          </p:nvPr>
        </p:nvSpPr>
        <p:spPr/>
        <p:txBody>
          <a:bodyPr/>
          <a:lstStyle/>
          <a:p>
            <a:r>
              <a:rPr lang="en-US" dirty="0" smtClean="0"/>
              <a:t>Multi-Party Collaboration</a:t>
            </a:r>
            <a:endParaRPr lang="en-US" dirty="0"/>
          </a:p>
        </p:txBody>
      </p:sp>
      <p:sp>
        <p:nvSpPr>
          <p:cNvPr id="3" name="Footer Placeholder 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Slide Number Placeholder 3"/>
          <p:cNvSpPr>
            <a:spLocks noGrp="1"/>
          </p:cNvSpPr>
          <p:nvPr>
            <p:ph type="sldNum" sz="quarter" idx="12"/>
          </p:nvPr>
        </p:nvSpPr>
        <p:spPr/>
        <p:txBody>
          <a:bodyPr/>
          <a:lstStyle/>
          <a:p>
            <a:fld id="{0431C951-9D62-474D-B35D-66AB940D3B2F}" type="slidenum">
              <a:rPr lang="en-US" smtClean="0"/>
              <a:pPr/>
              <a:t>141</a:t>
            </a:fld>
            <a:endParaRPr lang="en-US" dirty="0"/>
          </a:p>
        </p:txBody>
      </p:sp>
    </p:spTree>
    <p:extLst>
      <p:ext uri="{BB962C8B-B14F-4D97-AF65-F5344CB8AC3E}">
        <p14:creationId xmlns:p14="http://schemas.microsoft.com/office/powerpoint/2010/main" val="294719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phone_hotel_ui.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71800" y="914400"/>
            <a:ext cx="1752600" cy="3033201"/>
          </a:xfrm>
          <a:prstGeom prst="rect">
            <a:avLst/>
          </a:prstGeom>
        </p:spPr>
      </p:pic>
      <p:pic>
        <p:nvPicPr>
          <p:cNvPr id="3" name="Picture 2" descr="hotel_ui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2881312"/>
            <a:ext cx="2667000" cy="1900238"/>
          </a:xfrm>
          <a:prstGeom prst="rect">
            <a:avLst/>
          </a:prstGeom>
        </p:spPr>
      </p:pic>
      <p:pic>
        <p:nvPicPr>
          <p:cNvPr id="4" name="Picture 3" descr="hotel_ui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0" y="848214"/>
            <a:ext cx="2667000" cy="1803650"/>
          </a:xfrm>
          <a:prstGeom prst="rect">
            <a:avLst/>
          </a:prstGeom>
        </p:spPr>
      </p:pic>
      <p:sp>
        <p:nvSpPr>
          <p:cNvPr id="6" name="TextBox 5"/>
          <p:cNvSpPr txBox="1"/>
          <p:nvPr/>
        </p:nvSpPr>
        <p:spPr>
          <a:xfrm>
            <a:off x="152400" y="1143000"/>
            <a:ext cx="2819400" cy="3785652"/>
          </a:xfrm>
          <a:prstGeom prst="rect">
            <a:avLst/>
          </a:prstGeom>
          <a:noFill/>
        </p:spPr>
        <p:txBody>
          <a:bodyPr wrap="square" rtlCol="0">
            <a:spAutoFit/>
          </a:bodyPr>
          <a:lstStyle/>
          <a:p>
            <a:pPr marL="342900" indent="-342900">
              <a:buFont typeface="Arial"/>
              <a:buChar char="•"/>
            </a:pPr>
            <a:r>
              <a:rPr lang="en-US" sz="2000" dirty="0" smtClean="0">
                <a:solidFill>
                  <a:schemeClr val="tx2"/>
                </a:solidFill>
                <a:latin typeface="Arial" pitchFamily="34" charset="0"/>
                <a:cs typeface="Arial" pitchFamily="34" charset="0"/>
              </a:rPr>
              <a:t>Mobile Concierge Services</a:t>
            </a:r>
          </a:p>
          <a:p>
            <a:pPr marL="342900" indent="-342900">
              <a:buFont typeface="Arial"/>
              <a:buChar char="•"/>
            </a:pPr>
            <a:r>
              <a:rPr lang="en-US" sz="2000" dirty="0" smtClean="0">
                <a:solidFill>
                  <a:schemeClr val="tx2"/>
                </a:solidFill>
                <a:latin typeface="Arial" pitchFamily="34" charset="0"/>
                <a:cs typeface="Arial" pitchFamily="34" charset="0"/>
              </a:rPr>
              <a:t>Mobile Convention Services</a:t>
            </a:r>
          </a:p>
          <a:p>
            <a:pPr marL="342900" indent="-342900">
              <a:buFont typeface="Arial"/>
              <a:buChar char="•"/>
            </a:pPr>
            <a:r>
              <a:rPr lang="en-US" sz="2000" b="0" dirty="0" smtClean="0">
                <a:solidFill>
                  <a:schemeClr val="tx2"/>
                </a:solidFill>
                <a:latin typeface="Arial" pitchFamily="34" charset="0"/>
                <a:cs typeface="Arial" pitchFamily="34" charset="0"/>
              </a:rPr>
              <a:t>Mobile Room Services</a:t>
            </a:r>
          </a:p>
          <a:p>
            <a:pPr marL="342900" indent="-342900">
              <a:buFont typeface="Arial"/>
              <a:buChar char="•"/>
            </a:pPr>
            <a:r>
              <a:rPr lang="en-US" sz="2000" dirty="0" smtClean="0">
                <a:solidFill>
                  <a:schemeClr val="tx2"/>
                </a:solidFill>
                <a:latin typeface="Arial" pitchFamily="34" charset="0"/>
                <a:cs typeface="Arial" pitchFamily="34" charset="0"/>
              </a:rPr>
              <a:t>VIP Services</a:t>
            </a:r>
          </a:p>
          <a:p>
            <a:pPr marL="342900" indent="-342900">
              <a:buFont typeface="Arial"/>
              <a:buChar char="•"/>
            </a:pPr>
            <a:r>
              <a:rPr lang="en-US" sz="2000" b="0" dirty="0" smtClean="0">
                <a:solidFill>
                  <a:schemeClr val="tx2"/>
                </a:solidFill>
                <a:latin typeface="Arial" pitchFamily="34" charset="0"/>
                <a:cs typeface="Arial" pitchFamily="34" charset="0"/>
              </a:rPr>
              <a:t>Remote Help Desk Services</a:t>
            </a:r>
          </a:p>
          <a:p>
            <a:pPr marL="342900" indent="-342900">
              <a:buFont typeface="Arial"/>
              <a:buChar char="•"/>
            </a:pPr>
            <a:r>
              <a:rPr lang="en-US" sz="2000" b="0" dirty="0" smtClean="0">
                <a:solidFill>
                  <a:schemeClr val="tx2"/>
                </a:solidFill>
                <a:latin typeface="Arial" pitchFamily="34" charset="0"/>
                <a:cs typeface="Arial" pitchFamily="34" charset="0"/>
              </a:rPr>
              <a:t>Conference Services</a:t>
            </a:r>
          </a:p>
          <a:p>
            <a:pPr marL="342900" indent="-342900">
              <a:buFont typeface="Arial"/>
              <a:buChar char="•"/>
            </a:pPr>
            <a:endParaRPr lang="en-US" sz="2000" b="0" dirty="0" smtClean="0">
              <a:solidFill>
                <a:schemeClr val="tx2"/>
              </a:solidFill>
              <a:latin typeface="Arial" pitchFamily="34" charset="0"/>
              <a:cs typeface="Arial" pitchFamily="34" charset="0"/>
            </a:endParaRPr>
          </a:p>
        </p:txBody>
      </p:sp>
      <p:sp>
        <p:nvSpPr>
          <p:cNvPr id="7" name="Title 6"/>
          <p:cNvSpPr>
            <a:spLocks noGrp="1"/>
          </p:cNvSpPr>
          <p:nvPr>
            <p:ph type="title"/>
          </p:nvPr>
        </p:nvSpPr>
        <p:spPr/>
        <p:txBody>
          <a:bodyPr/>
          <a:lstStyle/>
          <a:p>
            <a:r>
              <a:rPr lang="en-US" dirty="0" smtClean="0"/>
              <a:t>Variety of Use Cases for Hospitality</a:t>
            </a:r>
            <a:endParaRPr lang="en-US" dirty="0"/>
          </a:p>
        </p:txBody>
      </p:sp>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8" name="Slide Number Placeholder 7"/>
          <p:cNvSpPr>
            <a:spLocks noGrp="1"/>
          </p:cNvSpPr>
          <p:nvPr>
            <p:ph type="sldNum" sz="quarter" idx="12"/>
          </p:nvPr>
        </p:nvSpPr>
        <p:spPr/>
        <p:txBody>
          <a:bodyPr/>
          <a:lstStyle/>
          <a:p>
            <a:fld id="{0431C951-9D62-474D-B35D-66AB940D3B2F}" type="slidenum">
              <a:rPr lang="en-US" smtClean="0"/>
              <a:pPr/>
              <a:t>142</a:t>
            </a:fld>
            <a:endParaRPr lang="en-US" dirty="0"/>
          </a:p>
        </p:txBody>
      </p:sp>
    </p:spTree>
    <p:extLst>
      <p:ext uri="{BB962C8B-B14F-4D97-AF65-F5344CB8AC3E}">
        <p14:creationId xmlns:p14="http://schemas.microsoft.com/office/powerpoint/2010/main" val="116269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Title 3"/>
          <p:cNvSpPr>
            <a:spLocks noGrp="1"/>
          </p:cNvSpPr>
          <p:nvPr>
            <p:ph type="title"/>
          </p:nvPr>
        </p:nvSpPr>
        <p:spPr/>
        <p:txBody>
          <a:bodyPr/>
          <a:lstStyle/>
          <a:p>
            <a:r>
              <a:rPr lang="en-US" dirty="0" smtClean="0"/>
              <a:t>Salesforce Integration</a:t>
            </a:r>
            <a:endParaRPr lang="en-US" dirty="0"/>
          </a:p>
        </p:txBody>
      </p:sp>
    </p:spTree>
    <p:extLst>
      <p:ext uri="{BB962C8B-B14F-4D97-AF65-F5344CB8AC3E}">
        <p14:creationId xmlns:p14="http://schemas.microsoft.com/office/powerpoint/2010/main" val="67756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895350"/>
            <a:ext cx="5029200" cy="3429000"/>
          </a:xfrm>
          <a:prstGeom prst="rect">
            <a:avLst/>
          </a:prstGeom>
        </p:spPr>
        <p:txBody>
          <a:bodyPr/>
          <a:lstStyle>
            <a:lvl1pPr algn="l" defTabSz="457200" rtl="0" eaLnBrk="1" latinLnBrk="0" hangingPunct="1">
              <a:lnSpc>
                <a:spcPct val="80000"/>
              </a:lnSpc>
              <a:spcBef>
                <a:spcPct val="0"/>
              </a:spcBef>
              <a:buNone/>
              <a:defRPr sz="3200" b="1" kern="1200">
                <a:solidFill>
                  <a:schemeClr val="tx1"/>
                </a:solidFill>
                <a:effectLst/>
                <a:latin typeface="+mj-lt"/>
                <a:ea typeface="+mj-ea"/>
                <a:cs typeface="+mj-cs"/>
              </a:defRPr>
            </a:lvl1pPr>
          </a:lstStyle>
          <a:p>
            <a:r>
              <a:rPr lang="en-US" sz="2400" dirty="0" smtClean="0"/>
              <a:t>Objectives</a:t>
            </a:r>
            <a:r>
              <a:rPr lang="en-US" sz="1800" b="0" dirty="0" smtClean="0"/>
              <a:t>:</a:t>
            </a:r>
          </a:p>
          <a:p>
            <a:r>
              <a:rPr lang="en-US" sz="1800" b="0" dirty="0" smtClean="0"/>
              <a:t> </a:t>
            </a:r>
          </a:p>
          <a:p>
            <a:pPr marL="285750" indent="-285750">
              <a:buFont typeface="Wingdings" charset="2"/>
              <a:buChar char="ü"/>
            </a:pPr>
            <a:r>
              <a:rPr lang="en-US" sz="1800" dirty="0" smtClean="0"/>
              <a:t>2 lines of code for full Live Assist collaboration (chat, voice, video, co-browse, file push, annotation, push links) on any customer website</a:t>
            </a:r>
          </a:p>
          <a:p>
            <a:pPr marL="285750" indent="-285750">
              <a:buFont typeface="Wingdings" charset="2"/>
              <a:buChar char="ü"/>
            </a:pPr>
            <a:endParaRPr lang="en-US" sz="1800" dirty="0"/>
          </a:p>
          <a:p>
            <a:pPr marL="285750" indent="-285750">
              <a:buFont typeface="Wingdings" charset="2"/>
              <a:buChar char="ü"/>
            </a:pPr>
            <a:r>
              <a:rPr lang="en-US" sz="1800" dirty="0" smtClean="0"/>
              <a:t>Snap-in integration with the SFDC Agent Console: escalation from SFDC chat to Mobile Advisor Voice/Video and full live Assist</a:t>
            </a:r>
          </a:p>
          <a:p>
            <a:pPr marL="285750" indent="-285750">
              <a:buFont typeface="Wingdings" charset="2"/>
              <a:buChar char="ü"/>
            </a:pPr>
            <a:endParaRPr lang="en-US" sz="1800" dirty="0"/>
          </a:p>
          <a:p>
            <a:pPr marL="285750" indent="-285750">
              <a:buFont typeface="Wingdings" charset="2"/>
              <a:buChar char="ü"/>
            </a:pPr>
            <a:r>
              <a:rPr lang="en-US" sz="1800" dirty="0" smtClean="0"/>
              <a:t>Functionality works across Web browsers &amp; Mobile</a:t>
            </a:r>
            <a:endParaRPr lang="en-US" sz="1800" dirty="0"/>
          </a:p>
        </p:txBody>
      </p:sp>
      <p:pic>
        <p:nvPicPr>
          <p:cNvPr id="3" name="Picture 2" descr="Screen Shot 2014-08-04 at 12.01.19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48400" y="1200150"/>
            <a:ext cx="1524000" cy="952500"/>
          </a:xfrm>
          <a:prstGeom prst="rect">
            <a:avLst/>
          </a:prstGeom>
        </p:spPr>
      </p:pic>
      <p:pic>
        <p:nvPicPr>
          <p:cNvPr id="4" name="Picture 3" descr="Screen Shot 2014-08-05 at 9.55.54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2200" y="2571750"/>
            <a:ext cx="1584960" cy="990600"/>
          </a:xfrm>
          <a:prstGeom prst="rect">
            <a:avLst/>
          </a:prstGeom>
        </p:spPr>
      </p:pic>
      <p:sp>
        <p:nvSpPr>
          <p:cNvPr id="7" name="Title 6"/>
          <p:cNvSpPr>
            <a:spLocks noGrp="1"/>
          </p:cNvSpPr>
          <p:nvPr>
            <p:ph type="title"/>
          </p:nvPr>
        </p:nvSpPr>
        <p:spPr/>
        <p:txBody>
          <a:bodyPr/>
          <a:lstStyle/>
          <a:p>
            <a:r>
              <a:rPr lang="en-US" dirty="0" smtClean="0"/>
              <a:t>Salesforce Integration</a:t>
            </a:r>
            <a:endParaRPr lang="en-US" dirty="0"/>
          </a:p>
        </p:txBody>
      </p:sp>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6" name="Slide Number Placeholder 5"/>
          <p:cNvSpPr>
            <a:spLocks noGrp="1"/>
          </p:cNvSpPr>
          <p:nvPr>
            <p:ph type="sldNum" sz="quarter" idx="12"/>
          </p:nvPr>
        </p:nvSpPr>
        <p:spPr/>
        <p:txBody>
          <a:bodyPr/>
          <a:lstStyle/>
          <a:p>
            <a:fld id="{0431C951-9D62-474D-B35D-66AB940D3B2F}" type="slidenum">
              <a:rPr lang="en-US" smtClean="0"/>
              <a:pPr/>
              <a:t>144</a:t>
            </a:fld>
            <a:endParaRPr lang="en-US" dirty="0"/>
          </a:p>
        </p:txBody>
      </p:sp>
    </p:spTree>
    <p:extLst>
      <p:ext uri="{BB962C8B-B14F-4D97-AF65-F5344CB8AC3E}">
        <p14:creationId xmlns:p14="http://schemas.microsoft.com/office/powerpoint/2010/main" val="32869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05 at 9.54.53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600" y="895350"/>
            <a:ext cx="6187440" cy="3867150"/>
          </a:xfrm>
          <a:prstGeom prst="rect">
            <a:avLst/>
          </a:prstGeom>
        </p:spPr>
      </p:pic>
      <p:cxnSp>
        <p:nvCxnSpPr>
          <p:cNvPr id="12" name="Straight Arrow Connector 11"/>
          <p:cNvCxnSpPr/>
          <p:nvPr/>
        </p:nvCxnSpPr>
        <p:spPr>
          <a:xfrm>
            <a:off x="6553200" y="1428750"/>
            <a:ext cx="1447800" cy="361265"/>
          </a:xfrm>
          <a:prstGeom prst="straightConnector1">
            <a:avLst/>
          </a:prstGeom>
          <a:ln>
            <a:solidFill>
              <a:schemeClr val="accent3"/>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620000" y="1657350"/>
            <a:ext cx="1295400" cy="461665"/>
          </a:xfrm>
          <a:prstGeom prst="rect">
            <a:avLst/>
          </a:prstGeom>
          <a:solidFill>
            <a:schemeClr val="accent3"/>
          </a:solidFill>
        </p:spPr>
        <p:txBody>
          <a:bodyPr wrap="square" rtlCol="0">
            <a:spAutoFit/>
          </a:bodyPr>
          <a:lstStyle/>
          <a:p>
            <a:r>
              <a:rPr lang="en-US" sz="1200" dirty="0" smtClean="0">
                <a:solidFill>
                  <a:schemeClr val="bg1"/>
                </a:solidFill>
              </a:rPr>
              <a:t>SFDC agent status shown as offline</a:t>
            </a:r>
            <a:endParaRPr lang="en-US" dirty="0">
              <a:solidFill>
                <a:schemeClr val="bg1"/>
              </a:solidFill>
            </a:endParaRPr>
          </a:p>
        </p:txBody>
      </p:sp>
      <p:sp>
        <p:nvSpPr>
          <p:cNvPr id="5" name="Title 4"/>
          <p:cNvSpPr>
            <a:spLocks noGrp="1"/>
          </p:cNvSpPr>
          <p:nvPr>
            <p:ph type="title"/>
          </p:nvPr>
        </p:nvSpPr>
        <p:spPr/>
        <p:txBody>
          <a:bodyPr/>
          <a:lstStyle/>
          <a:p>
            <a:r>
              <a:rPr lang="en-US" dirty="0"/>
              <a:t>Customer View on the </a:t>
            </a:r>
            <a:r>
              <a:rPr lang="en-US" dirty="0" smtClean="0"/>
              <a:t>Website</a:t>
            </a:r>
            <a:endParaRPr lang="en-US" dirty="0"/>
          </a:p>
        </p:txBody>
      </p:sp>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145</a:t>
            </a:fld>
            <a:endParaRPr lang="en-US" dirty="0"/>
          </a:p>
        </p:txBody>
      </p:sp>
    </p:spTree>
    <p:extLst>
      <p:ext uri="{BB962C8B-B14F-4D97-AF65-F5344CB8AC3E}">
        <p14:creationId xmlns:p14="http://schemas.microsoft.com/office/powerpoint/2010/main" val="68846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667000" y="4580751"/>
            <a:ext cx="2150076" cy="276999"/>
          </a:xfrm>
          <a:prstGeom prst="rect">
            <a:avLst/>
          </a:prstGeom>
          <a:solidFill>
            <a:schemeClr val="accent3"/>
          </a:solidFill>
        </p:spPr>
        <p:txBody>
          <a:bodyPr wrap="none" rtlCol="0">
            <a:spAutoFit/>
          </a:bodyPr>
          <a:lstStyle/>
          <a:p>
            <a:r>
              <a:rPr lang="en-US" sz="1200" dirty="0" smtClean="0">
                <a:solidFill>
                  <a:schemeClr val="bg1"/>
                </a:solidFill>
              </a:rPr>
              <a:t>SFDC agent can be set to online</a:t>
            </a:r>
            <a:endParaRPr lang="en-US" dirty="0">
              <a:solidFill>
                <a:schemeClr val="bg1"/>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6426" y="1304151"/>
            <a:ext cx="4617308" cy="2895600"/>
          </a:xfrm>
          <a:prstGeom prst="rect">
            <a:avLst/>
          </a:prstGeom>
        </p:spPr>
      </p:pic>
      <p:cxnSp>
        <p:nvCxnSpPr>
          <p:cNvPr id="12" name="Straight Arrow Connector 11"/>
          <p:cNvCxnSpPr>
            <a:stCxn id="13" idx="0"/>
          </p:cNvCxnSpPr>
          <p:nvPr/>
        </p:nvCxnSpPr>
        <p:spPr>
          <a:xfrm flipV="1">
            <a:off x="3742038" y="3056751"/>
            <a:ext cx="872137" cy="1524000"/>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914400" y="846951"/>
            <a:ext cx="3865436" cy="276999"/>
          </a:xfrm>
          <a:prstGeom prst="rect">
            <a:avLst/>
          </a:prstGeom>
          <a:solidFill>
            <a:schemeClr val="accent3"/>
          </a:solidFill>
        </p:spPr>
        <p:txBody>
          <a:bodyPr wrap="none" rtlCol="0">
            <a:spAutoFit/>
          </a:bodyPr>
          <a:lstStyle/>
          <a:p>
            <a:r>
              <a:rPr lang="en-US" sz="1200" dirty="0" smtClean="0">
                <a:solidFill>
                  <a:schemeClr val="bg1"/>
                </a:solidFill>
              </a:rPr>
              <a:t>Snap in-integration of Live Assist app in SFDC agent console</a:t>
            </a:r>
            <a:endParaRPr lang="en-US" dirty="0">
              <a:solidFill>
                <a:schemeClr val="bg1"/>
              </a:solidFill>
            </a:endParaRPr>
          </a:p>
        </p:txBody>
      </p:sp>
      <p:cxnSp>
        <p:nvCxnSpPr>
          <p:cNvPr id="9" name="Straight Arrow Connector 8"/>
          <p:cNvCxnSpPr/>
          <p:nvPr/>
        </p:nvCxnSpPr>
        <p:spPr>
          <a:xfrm flipV="1">
            <a:off x="762000" y="1151751"/>
            <a:ext cx="1066800" cy="762000"/>
          </a:xfrm>
          <a:prstGeom prst="straightConnector1">
            <a:avLst/>
          </a:prstGeom>
          <a:ln>
            <a:solidFill>
              <a:schemeClr val="accent3"/>
            </a:solidFill>
            <a:headEnd type="triangle"/>
            <a:tailEnd type="none"/>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1578" y="1837551"/>
            <a:ext cx="3645243" cy="2286000"/>
          </a:xfrm>
          <a:prstGeom prst="rect">
            <a:avLst/>
          </a:prstGeom>
        </p:spPr>
      </p:pic>
      <p:cxnSp>
        <p:nvCxnSpPr>
          <p:cNvPr id="16" name="Straight Arrow Connector 15"/>
          <p:cNvCxnSpPr>
            <a:stCxn id="13" idx="0"/>
          </p:cNvCxnSpPr>
          <p:nvPr/>
        </p:nvCxnSpPr>
        <p:spPr>
          <a:xfrm flipV="1">
            <a:off x="3742038" y="3285351"/>
            <a:ext cx="4792362" cy="1295400"/>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p:txBody>
          <a:bodyPr/>
          <a:lstStyle/>
          <a:p>
            <a:r>
              <a:rPr lang="en-US" dirty="0"/>
              <a:t>SFDC Agent </a:t>
            </a:r>
            <a:r>
              <a:rPr lang="en-US" dirty="0" smtClean="0"/>
              <a:t>View</a:t>
            </a:r>
            <a:endParaRPr lang="en-US" dirty="0"/>
          </a:p>
        </p:txBody>
      </p:sp>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146</a:t>
            </a:fld>
            <a:endParaRPr lang="en-US" dirty="0"/>
          </a:p>
        </p:txBody>
      </p:sp>
    </p:spTree>
    <p:extLst>
      <p:ext uri="{BB962C8B-B14F-4D97-AF65-F5344CB8AC3E}">
        <p14:creationId xmlns:p14="http://schemas.microsoft.com/office/powerpoint/2010/main" val="301750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7590" y="1304151"/>
            <a:ext cx="3888259" cy="2438400"/>
          </a:xfrm>
          <a:prstGeom prst="rect">
            <a:avLst/>
          </a:prstGeom>
        </p:spPr>
      </p:pic>
      <p:sp>
        <p:nvSpPr>
          <p:cNvPr id="4" name="Title 1"/>
          <p:cNvSpPr txBox="1">
            <a:spLocks/>
          </p:cNvSpPr>
          <p:nvPr/>
        </p:nvSpPr>
        <p:spPr>
          <a:xfrm>
            <a:off x="457200" y="-158002"/>
            <a:ext cx="7276584" cy="566375"/>
          </a:xfrm>
          <a:prstGeom prst="rect">
            <a:avLst/>
          </a:prstGeom>
        </p:spPr>
        <p:txBody>
          <a:bodyPr/>
          <a:lstStyle>
            <a:lvl1pPr algn="l" defTabSz="457200" rtl="0" eaLnBrk="1" latinLnBrk="0" hangingPunct="1">
              <a:lnSpc>
                <a:spcPct val="80000"/>
              </a:lnSpc>
              <a:spcBef>
                <a:spcPct val="0"/>
              </a:spcBef>
              <a:buNone/>
              <a:defRPr sz="3200" b="1" kern="1200">
                <a:solidFill>
                  <a:schemeClr val="tx1"/>
                </a:solidFill>
                <a:effectLst/>
                <a:latin typeface="+mj-lt"/>
                <a:ea typeface="+mj-ea"/>
                <a:cs typeface="+mj-cs"/>
              </a:defRPr>
            </a:lvl1pPr>
          </a:lstStyle>
          <a:p>
            <a:endParaRPr lang="en-US" sz="2800" dirty="0">
              <a:solidFill>
                <a:srgbClr val="FFFFFF"/>
              </a:solidFill>
            </a:endParaRPr>
          </a:p>
        </p:txBody>
      </p:sp>
      <p:sp>
        <p:nvSpPr>
          <p:cNvPr id="5" name="TextBox 4"/>
          <p:cNvSpPr txBox="1"/>
          <p:nvPr/>
        </p:nvSpPr>
        <p:spPr>
          <a:xfrm>
            <a:off x="6553200" y="999351"/>
            <a:ext cx="899104" cy="276999"/>
          </a:xfrm>
          <a:prstGeom prst="rect">
            <a:avLst/>
          </a:prstGeom>
          <a:solidFill>
            <a:schemeClr val="bg1">
              <a:lumMod val="85000"/>
            </a:schemeClr>
          </a:solidFill>
        </p:spPr>
        <p:txBody>
          <a:bodyPr wrap="none" rtlCol="0">
            <a:spAutoFit/>
          </a:bodyPr>
          <a:lstStyle/>
          <a:p>
            <a:r>
              <a:rPr lang="en-US" sz="1200" dirty="0" smtClean="0"/>
              <a:t>Agent View</a:t>
            </a:r>
            <a:endParaRPr lang="en-US" dirty="0"/>
          </a:p>
        </p:txBody>
      </p:sp>
      <p:sp>
        <p:nvSpPr>
          <p:cNvPr id="6" name="TextBox 5"/>
          <p:cNvSpPr txBox="1"/>
          <p:nvPr/>
        </p:nvSpPr>
        <p:spPr>
          <a:xfrm>
            <a:off x="2514600" y="4123551"/>
            <a:ext cx="889561" cy="276999"/>
          </a:xfrm>
          <a:prstGeom prst="rect">
            <a:avLst/>
          </a:prstGeom>
          <a:solidFill>
            <a:schemeClr val="accent3"/>
          </a:solidFill>
        </p:spPr>
        <p:txBody>
          <a:bodyPr wrap="none" rtlCol="0">
            <a:spAutoFit/>
          </a:bodyPr>
          <a:lstStyle/>
          <a:p>
            <a:r>
              <a:rPr lang="en-US" sz="1200" dirty="0" smtClean="0">
                <a:solidFill>
                  <a:schemeClr val="bg1"/>
                </a:solidFill>
              </a:rPr>
              <a:t>Annotation</a:t>
            </a:r>
            <a:endParaRPr lang="en-US" dirty="0">
              <a:solidFill>
                <a:schemeClr val="bg1"/>
              </a:solidFill>
            </a:endParaRPr>
          </a:p>
        </p:txBody>
      </p:sp>
      <p:grpSp>
        <p:nvGrpSpPr>
          <p:cNvPr id="8" name="Group 7"/>
          <p:cNvGrpSpPr/>
          <p:nvPr/>
        </p:nvGrpSpPr>
        <p:grpSpPr>
          <a:xfrm>
            <a:off x="4898630" y="1304151"/>
            <a:ext cx="3888259" cy="2438400"/>
            <a:chOff x="4898630" y="971550"/>
            <a:chExt cx="3888259" cy="243840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8630" y="971550"/>
              <a:ext cx="3888259" cy="2438400"/>
            </a:xfrm>
            <a:prstGeom prst="rect">
              <a:avLst/>
            </a:prstGeom>
          </p:spPr>
        </p:pic>
        <p:pic>
          <p:nvPicPr>
            <p:cNvPr id="7" name="Picture 6" descr="Screen Shot 2014-08-05 at 9.56.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10200" y="2038350"/>
              <a:ext cx="1137684" cy="838200"/>
            </a:xfrm>
            <a:prstGeom prst="rect">
              <a:avLst/>
            </a:prstGeom>
          </p:spPr>
        </p:pic>
      </p:grpSp>
      <p:sp>
        <p:nvSpPr>
          <p:cNvPr id="9" name="TextBox 8"/>
          <p:cNvSpPr txBox="1"/>
          <p:nvPr/>
        </p:nvSpPr>
        <p:spPr>
          <a:xfrm>
            <a:off x="4800600" y="3894951"/>
            <a:ext cx="3689156" cy="276999"/>
          </a:xfrm>
          <a:prstGeom prst="rect">
            <a:avLst/>
          </a:prstGeom>
          <a:solidFill>
            <a:schemeClr val="accent3"/>
          </a:solidFill>
        </p:spPr>
        <p:txBody>
          <a:bodyPr wrap="none" rtlCol="0">
            <a:spAutoFit/>
          </a:bodyPr>
          <a:lstStyle/>
          <a:p>
            <a:r>
              <a:rPr lang="en-US" sz="1200" dirty="0" smtClean="0">
                <a:solidFill>
                  <a:schemeClr val="bg1"/>
                </a:solidFill>
              </a:rPr>
              <a:t>Co-browse of consumer view within SFDC agent console</a:t>
            </a:r>
            <a:endParaRPr lang="en-US" dirty="0">
              <a:solidFill>
                <a:schemeClr val="bg1"/>
              </a:solidFill>
            </a:endParaRPr>
          </a:p>
        </p:txBody>
      </p:sp>
      <p:cxnSp>
        <p:nvCxnSpPr>
          <p:cNvPr id="10" name="Straight Arrow Connector 9"/>
          <p:cNvCxnSpPr/>
          <p:nvPr/>
        </p:nvCxnSpPr>
        <p:spPr>
          <a:xfrm flipH="1" flipV="1">
            <a:off x="5486400" y="3209151"/>
            <a:ext cx="381000" cy="685800"/>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0"/>
          </p:cNvCxnSpPr>
          <p:nvPr/>
        </p:nvCxnSpPr>
        <p:spPr>
          <a:xfrm flipV="1">
            <a:off x="2959381" y="3437751"/>
            <a:ext cx="622019" cy="685800"/>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828800" y="999351"/>
            <a:ext cx="1166906" cy="276999"/>
          </a:xfrm>
          <a:prstGeom prst="rect">
            <a:avLst/>
          </a:prstGeom>
          <a:solidFill>
            <a:schemeClr val="bg1">
              <a:lumMod val="85000"/>
            </a:schemeClr>
          </a:solidFill>
        </p:spPr>
        <p:txBody>
          <a:bodyPr wrap="none" rtlCol="0">
            <a:spAutoFit/>
          </a:bodyPr>
          <a:lstStyle/>
          <a:p>
            <a:r>
              <a:rPr lang="en-US" sz="1200" dirty="0" smtClean="0"/>
              <a:t>Consumer View</a:t>
            </a:r>
            <a:endParaRPr lang="en-US" dirty="0"/>
          </a:p>
        </p:txBody>
      </p:sp>
      <p:sp>
        <p:nvSpPr>
          <p:cNvPr id="14" name="Title 13"/>
          <p:cNvSpPr>
            <a:spLocks noGrp="1"/>
          </p:cNvSpPr>
          <p:nvPr>
            <p:ph type="title"/>
          </p:nvPr>
        </p:nvSpPr>
        <p:spPr/>
        <p:txBody>
          <a:bodyPr/>
          <a:lstStyle/>
          <a:p>
            <a:r>
              <a:rPr lang="en-US" dirty="0"/>
              <a:t>Video, Co-browse, </a:t>
            </a:r>
            <a:r>
              <a:rPr lang="en-US" dirty="0" smtClean="0"/>
              <a:t>Annotation</a:t>
            </a:r>
            <a:endParaRPr lang="en-US" dirty="0"/>
          </a:p>
        </p:txBody>
      </p:sp>
      <p:sp>
        <p:nvSpPr>
          <p:cNvPr id="11" name="Footer Placeholder 10"/>
          <p:cNvSpPr>
            <a:spLocks noGrp="1"/>
          </p:cNvSpPr>
          <p:nvPr>
            <p:ph type="ftr" sz="quarter" idx="11"/>
          </p:nvPr>
        </p:nvSpPr>
        <p:spPr/>
        <p:txBody>
          <a:bodyPr/>
          <a:lstStyle/>
          <a:p>
            <a:r>
              <a:rPr lang="en-US" smtClean="0"/>
              <a:t>CaféX Communications Confidential © 2015 – All Rights Reserved. </a:t>
            </a:r>
            <a:endParaRPr lang="en-US" dirty="0"/>
          </a:p>
        </p:txBody>
      </p:sp>
      <p:sp>
        <p:nvSpPr>
          <p:cNvPr id="13" name="Slide Number Placeholder 12"/>
          <p:cNvSpPr>
            <a:spLocks noGrp="1"/>
          </p:cNvSpPr>
          <p:nvPr>
            <p:ph type="sldNum" sz="quarter" idx="12"/>
          </p:nvPr>
        </p:nvSpPr>
        <p:spPr/>
        <p:txBody>
          <a:bodyPr/>
          <a:lstStyle/>
          <a:p>
            <a:fld id="{0431C951-9D62-474D-B35D-66AB940D3B2F}" type="slidenum">
              <a:rPr lang="en-US" smtClean="0"/>
              <a:pPr/>
              <a:t>147</a:t>
            </a:fld>
            <a:endParaRPr lang="en-US" dirty="0"/>
          </a:p>
        </p:txBody>
      </p:sp>
    </p:spTree>
    <p:extLst>
      <p:ext uri="{BB962C8B-B14F-4D97-AF65-F5344CB8AC3E}">
        <p14:creationId xmlns:p14="http://schemas.microsoft.com/office/powerpoint/2010/main" val="86376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40580" y="1352550"/>
            <a:ext cx="4495800" cy="28194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4" y="1352550"/>
            <a:ext cx="4480611" cy="2809875"/>
          </a:xfrm>
          <a:prstGeom prst="rect">
            <a:avLst/>
          </a:prstGeom>
        </p:spPr>
      </p:pic>
      <p:sp>
        <p:nvSpPr>
          <p:cNvPr id="6" name="TextBox 5"/>
          <p:cNvSpPr txBox="1"/>
          <p:nvPr/>
        </p:nvSpPr>
        <p:spPr>
          <a:xfrm>
            <a:off x="1219200" y="923151"/>
            <a:ext cx="1174495" cy="276999"/>
          </a:xfrm>
          <a:prstGeom prst="rect">
            <a:avLst/>
          </a:prstGeom>
          <a:solidFill>
            <a:schemeClr val="accent3"/>
          </a:solidFill>
        </p:spPr>
        <p:txBody>
          <a:bodyPr wrap="none" rtlCol="0">
            <a:spAutoFit/>
          </a:bodyPr>
          <a:lstStyle/>
          <a:p>
            <a:r>
              <a:rPr lang="en-US" sz="1200" dirty="0" smtClean="0">
                <a:solidFill>
                  <a:schemeClr val="bg1"/>
                </a:solidFill>
              </a:rPr>
              <a:t>Document Push</a:t>
            </a:r>
            <a:endParaRPr lang="en-US" dirty="0">
              <a:solidFill>
                <a:schemeClr val="bg1"/>
              </a:solidFill>
            </a:endParaRPr>
          </a:p>
        </p:txBody>
      </p:sp>
      <p:sp>
        <p:nvSpPr>
          <p:cNvPr id="7" name="TextBox 6"/>
          <p:cNvSpPr txBox="1"/>
          <p:nvPr/>
        </p:nvSpPr>
        <p:spPr>
          <a:xfrm>
            <a:off x="5894219" y="923151"/>
            <a:ext cx="1954381" cy="276999"/>
          </a:xfrm>
          <a:prstGeom prst="rect">
            <a:avLst/>
          </a:prstGeom>
          <a:solidFill>
            <a:schemeClr val="accent3"/>
          </a:solidFill>
        </p:spPr>
        <p:txBody>
          <a:bodyPr wrap="none" rtlCol="0">
            <a:spAutoFit/>
          </a:bodyPr>
          <a:lstStyle/>
          <a:p>
            <a:r>
              <a:rPr lang="en-US" sz="1200" dirty="0" smtClean="0">
                <a:solidFill>
                  <a:schemeClr val="bg1"/>
                </a:solidFill>
              </a:rPr>
              <a:t>Annotation over Documents</a:t>
            </a:r>
            <a:endParaRPr lang="en-US" dirty="0">
              <a:solidFill>
                <a:schemeClr val="bg1"/>
              </a:solidFill>
            </a:endParaRPr>
          </a:p>
        </p:txBody>
      </p:sp>
      <p:cxnSp>
        <p:nvCxnSpPr>
          <p:cNvPr id="8" name="Straight Arrow Connector 7"/>
          <p:cNvCxnSpPr/>
          <p:nvPr/>
        </p:nvCxnSpPr>
        <p:spPr>
          <a:xfrm flipH="1" flipV="1">
            <a:off x="2099575" y="1276350"/>
            <a:ext cx="1100825" cy="685800"/>
          </a:xfrm>
          <a:prstGeom prst="straightConnector1">
            <a:avLst/>
          </a:prstGeom>
          <a:ln>
            <a:solidFill>
              <a:schemeClr val="accent3"/>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7086600" y="1276350"/>
            <a:ext cx="76201" cy="1371600"/>
          </a:xfrm>
          <a:prstGeom prst="straightConnector1">
            <a:avLst/>
          </a:prstGeom>
          <a:ln>
            <a:solidFill>
              <a:schemeClr val="accent3"/>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457200" y="133350"/>
            <a:ext cx="7276584" cy="566375"/>
          </a:xfrm>
          <a:prstGeom prst="rect">
            <a:avLst/>
          </a:prstGeom>
        </p:spPr>
        <p:txBody>
          <a:bodyPr/>
          <a:lstStyle>
            <a:lvl1pPr algn="l" defTabSz="457200" rtl="0" eaLnBrk="1" latinLnBrk="0" hangingPunct="1">
              <a:lnSpc>
                <a:spcPct val="80000"/>
              </a:lnSpc>
              <a:spcBef>
                <a:spcPct val="0"/>
              </a:spcBef>
              <a:buNone/>
              <a:defRPr sz="3200" b="1" kern="1200">
                <a:solidFill>
                  <a:schemeClr val="tx1"/>
                </a:solidFill>
                <a:effectLst/>
                <a:latin typeface="+mj-lt"/>
                <a:ea typeface="+mj-ea"/>
                <a:cs typeface="+mj-cs"/>
              </a:defRPr>
            </a:lvl1pPr>
          </a:lstStyle>
          <a:p>
            <a:endParaRPr lang="en-US" sz="2800" dirty="0">
              <a:solidFill>
                <a:srgbClr val="FFFFFF"/>
              </a:solidFill>
            </a:endParaRPr>
          </a:p>
        </p:txBody>
      </p:sp>
      <p:sp>
        <p:nvSpPr>
          <p:cNvPr id="9" name="Title 8"/>
          <p:cNvSpPr>
            <a:spLocks noGrp="1"/>
          </p:cNvSpPr>
          <p:nvPr>
            <p:ph type="title"/>
          </p:nvPr>
        </p:nvSpPr>
        <p:spPr/>
        <p:txBody>
          <a:bodyPr/>
          <a:lstStyle/>
          <a:p>
            <a:r>
              <a:rPr lang="en-US" dirty="0"/>
              <a:t>Document Push &amp; Annotation over </a:t>
            </a:r>
            <a:r>
              <a:rPr lang="en-US" dirty="0" smtClean="0"/>
              <a:t>Docs</a:t>
            </a:r>
            <a:endParaRPr lang="en-US" dirty="0"/>
          </a:p>
        </p:txBody>
      </p:sp>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148</a:t>
            </a:fld>
            <a:endParaRPr lang="en-US" dirty="0"/>
          </a:p>
        </p:txBody>
      </p:sp>
    </p:spTree>
    <p:extLst>
      <p:ext uri="{BB962C8B-B14F-4D97-AF65-F5344CB8AC3E}">
        <p14:creationId xmlns:p14="http://schemas.microsoft.com/office/powerpoint/2010/main" val="126030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chemeClr val="bg1">
              <a:lumMod val="85000"/>
            </a:schemeClr>
          </a:solidFill>
          <a:ln w="1270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 name="Straight Connector 10"/>
          <p:cNvCxnSpPr/>
          <p:nvPr/>
        </p:nvCxnSpPr>
        <p:spPr>
          <a:xfrm>
            <a:off x="0" y="2571750"/>
            <a:ext cx="91440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4572000" y="0"/>
            <a:ext cx="1" cy="51435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2595877" y="2093449"/>
            <a:ext cx="3952246" cy="95660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USE CASES SPAN BEYOND THE CC</a:t>
            </a:r>
            <a:endParaRPr lang="en-US" sz="2800" dirty="0"/>
          </a:p>
        </p:txBody>
      </p:sp>
      <p:sp>
        <p:nvSpPr>
          <p:cNvPr id="16" name="TextBox 15"/>
          <p:cNvSpPr txBox="1"/>
          <p:nvPr/>
        </p:nvSpPr>
        <p:spPr>
          <a:xfrm>
            <a:off x="277778" y="6699"/>
            <a:ext cx="4294223" cy="707886"/>
          </a:xfrm>
          <a:prstGeom prst="rect">
            <a:avLst/>
          </a:prstGeom>
          <a:noFill/>
        </p:spPr>
        <p:txBody>
          <a:bodyPr wrap="square" rtlCol="0">
            <a:spAutoFit/>
          </a:bodyPr>
          <a:lstStyle/>
          <a:p>
            <a:pPr algn="ctr"/>
            <a:r>
              <a:rPr lang="en-US" sz="2000" b="1" dirty="0" smtClean="0"/>
              <a:t>Intra-Enterprise </a:t>
            </a:r>
          </a:p>
          <a:p>
            <a:pPr algn="ctr"/>
            <a:r>
              <a:rPr lang="en-US" sz="2000" b="1" dirty="0" smtClean="0"/>
              <a:t>(mobile employee workforce)</a:t>
            </a:r>
            <a:endParaRPr lang="en-US" sz="2000" b="1" dirty="0"/>
          </a:p>
        </p:txBody>
      </p:sp>
      <p:sp>
        <p:nvSpPr>
          <p:cNvPr id="17" name="TextBox 16"/>
          <p:cNvSpPr txBox="1"/>
          <p:nvPr/>
        </p:nvSpPr>
        <p:spPr>
          <a:xfrm>
            <a:off x="5386180" y="112538"/>
            <a:ext cx="3209562" cy="400110"/>
          </a:xfrm>
          <a:prstGeom prst="rect">
            <a:avLst/>
          </a:prstGeom>
          <a:noFill/>
        </p:spPr>
        <p:txBody>
          <a:bodyPr wrap="square" rtlCol="0">
            <a:spAutoFit/>
          </a:bodyPr>
          <a:lstStyle/>
          <a:p>
            <a:pPr algn="ctr"/>
            <a:r>
              <a:rPr lang="en-US" sz="2000" b="1" dirty="0" smtClean="0"/>
              <a:t>Business-to-Business (B2B)</a:t>
            </a:r>
            <a:endParaRPr lang="en-US" sz="2000" b="1" dirty="0"/>
          </a:p>
        </p:txBody>
      </p:sp>
      <p:sp>
        <p:nvSpPr>
          <p:cNvPr id="18" name="TextBox 17"/>
          <p:cNvSpPr txBox="1"/>
          <p:nvPr/>
        </p:nvSpPr>
        <p:spPr>
          <a:xfrm>
            <a:off x="407958" y="4474351"/>
            <a:ext cx="3305908" cy="400110"/>
          </a:xfrm>
          <a:prstGeom prst="rect">
            <a:avLst/>
          </a:prstGeom>
          <a:noFill/>
        </p:spPr>
        <p:txBody>
          <a:bodyPr wrap="square" rtlCol="0">
            <a:spAutoFit/>
          </a:bodyPr>
          <a:lstStyle/>
          <a:p>
            <a:pPr algn="ctr"/>
            <a:r>
              <a:rPr lang="en-US" sz="2000" b="1" dirty="0" smtClean="0"/>
              <a:t>B2C Registered/Known Users</a:t>
            </a:r>
            <a:endParaRPr lang="en-US" sz="2000" b="1" dirty="0"/>
          </a:p>
        </p:txBody>
      </p:sp>
      <p:sp>
        <p:nvSpPr>
          <p:cNvPr id="19" name="TextBox 18"/>
          <p:cNvSpPr txBox="1"/>
          <p:nvPr/>
        </p:nvSpPr>
        <p:spPr>
          <a:xfrm>
            <a:off x="5195093" y="4474351"/>
            <a:ext cx="3251983" cy="400110"/>
          </a:xfrm>
          <a:prstGeom prst="rect">
            <a:avLst/>
          </a:prstGeom>
          <a:noFill/>
        </p:spPr>
        <p:txBody>
          <a:bodyPr wrap="square" rtlCol="0">
            <a:spAutoFit/>
          </a:bodyPr>
          <a:lstStyle/>
          <a:p>
            <a:pPr algn="ctr"/>
            <a:r>
              <a:rPr lang="en-US" sz="2000" b="1" dirty="0" smtClean="0"/>
              <a:t>B2C Anonymous Users</a:t>
            </a:r>
            <a:endParaRPr lang="en-US" sz="2000" b="1" dirty="0"/>
          </a:p>
        </p:txBody>
      </p:sp>
      <p:grpSp>
        <p:nvGrpSpPr>
          <p:cNvPr id="25" name="Group 24"/>
          <p:cNvGrpSpPr>
            <a:grpSpLocks noChangeAspect="1"/>
          </p:cNvGrpSpPr>
          <p:nvPr/>
        </p:nvGrpSpPr>
        <p:grpSpPr>
          <a:xfrm>
            <a:off x="6577531" y="710727"/>
            <a:ext cx="2359660" cy="1617068"/>
            <a:chOff x="2057400" y="930074"/>
            <a:chExt cx="4953000" cy="3394276"/>
          </a:xfrm>
        </p:grpSpPr>
        <p:pic>
          <p:nvPicPr>
            <p:cNvPr id="26" name="Picture 2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7400" y="930074"/>
              <a:ext cx="4953000" cy="3318075"/>
            </a:xfrm>
            <a:prstGeom prst="rect">
              <a:avLst/>
            </a:prstGeom>
          </p:spPr>
        </p:pic>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7650" y="2099291"/>
              <a:ext cx="890350" cy="2225059"/>
            </a:xfrm>
            <a:prstGeom prst="rect">
              <a:avLst/>
            </a:prstGeom>
          </p:spPr>
        </p:pic>
        <p:sp>
          <p:nvSpPr>
            <p:cNvPr id="28" name="Rectangle 27"/>
            <p:cNvSpPr/>
            <p:nvPr/>
          </p:nvSpPr>
          <p:spPr>
            <a:xfrm>
              <a:off x="4953000" y="2099291"/>
              <a:ext cx="914400" cy="19964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659" y="2860950"/>
            <a:ext cx="2243597" cy="1552377"/>
          </a:xfrm>
          <a:prstGeom prst="rect">
            <a:avLst/>
          </a:prstGeom>
          <a:ln>
            <a:solidFill>
              <a:schemeClr val="tx1">
                <a:lumMod val="60000"/>
                <a:lumOff val="40000"/>
              </a:schemeClr>
            </a:solidFill>
          </a:ln>
          <a:effectLst/>
        </p:spPr>
      </p:pic>
      <p:sp>
        <p:nvSpPr>
          <p:cNvPr id="37" name="TextBox 36"/>
          <p:cNvSpPr txBox="1"/>
          <p:nvPr/>
        </p:nvSpPr>
        <p:spPr>
          <a:xfrm>
            <a:off x="2581796" y="809653"/>
            <a:ext cx="1877906" cy="1231106"/>
          </a:xfrm>
          <a:prstGeom prst="rect">
            <a:avLst/>
          </a:prstGeom>
          <a:noFill/>
        </p:spPr>
        <p:txBody>
          <a:bodyPr wrap="square" rIns="9144" rtlCol="0">
            <a:spAutoFit/>
          </a:bodyPr>
          <a:lstStyle/>
          <a:p>
            <a:pPr>
              <a:spcAft>
                <a:spcPts val="400"/>
              </a:spcAft>
            </a:pPr>
            <a:r>
              <a:rPr lang="en-US" sz="1600" dirty="0" smtClean="0"/>
              <a:t>Field Technicians</a:t>
            </a:r>
          </a:p>
          <a:p>
            <a:pPr>
              <a:spcAft>
                <a:spcPts val="400"/>
              </a:spcAft>
            </a:pPr>
            <a:r>
              <a:rPr lang="en-US" sz="1600" dirty="0" smtClean="0"/>
              <a:t>Employee Portal</a:t>
            </a:r>
          </a:p>
          <a:p>
            <a:pPr>
              <a:spcAft>
                <a:spcPts val="400"/>
              </a:spcAft>
            </a:pPr>
            <a:r>
              <a:rPr lang="en-US" sz="1600" dirty="0" smtClean="0"/>
              <a:t>IT Helpdesk</a:t>
            </a:r>
          </a:p>
          <a:p>
            <a:pPr>
              <a:spcAft>
                <a:spcPts val="400"/>
              </a:spcAft>
            </a:pPr>
            <a:r>
              <a:rPr lang="en-US" sz="1600" dirty="0" smtClean="0"/>
              <a:t>Sales – support staff</a:t>
            </a:r>
            <a:endParaRPr lang="en-US" sz="1600" dirty="0"/>
          </a:p>
        </p:txBody>
      </p:sp>
      <p:sp>
        <p:nvSpPr>
          <p:cNvPr id="38" name="TextBox 37"/>
          <p:cNvSpPr txBox="1"/>
          <p:nvPr/>
        </p:nvSpPr>
        <p:spPr>
          <a:xfrm>
            <a:off x="4783022" y="1052467"/>
            <a:ext cx="1877906" cy="933589"/>
          </a:xfrm>
          <a:prstGeom prst="rect">
            <a:avLst/>
          </a:prstGeom>
          <a:noFill/>
        </p:spPr>
        <p:txBody>
          <a:bodyPr wrap="square" rIns="9144" rtlCol="0">
            <a:spAutoFit/>
          </a:bodyPr>
          <a:lstStyle/>
          <a:p>
            <a:pPr>
              <a:spcAft>
                <a:spcPts val="400"/>
              </a:spcAft>
            </a:pPr>
            <a:r>
              <a:rPr lang="en-US" sz="1600" dirty="0" smtClean="0"/>
              <a:t>Supply Chain</a:t>
            </a:r>
          </a:p>
          <a:p>
            <a:pPr>
              <a:spcAft>
                <a:spcPts val="400"/>
              </a:spcAft>
            </a:pPr>
            <a:r>
              <a:rPr lang="en-US" sz="1600" dirty="0"/>
              <a:t>Attorney - </a:t>
            </a:r>
            <a:r>
              <a:rPr lang="en-US" sz="1600" dirty="0" smtClean="0"/>
              <a:t>Prisoner</a:t>
            </a:r>
          </a:p>
          <a:p>
            <a:pPr>
              <a:spcAft>
                <a:spcPts val="400"/>
              </a:spcAft>
            </a:pPr>
            <a:r>
              <a:rPr lang="en-US" sz="1600" dirty="0" smtClean="0"/>
              <a:t>Media Relations</a:t>
            </a:r>
            <a:endParaRPr lang="en-US" sz="1600" dirty="0"/>
          </a:p>
        </p:txBody>
      </p:sp>
      <p:sp>
        <p:nvSpPr>
          <p:cNvPr id="39" name="TextBox 38"/>
          <p:cNvSpPr txBox="1"/>
          <p:nvPr/>
        </p:nvSpPr>
        <p:spPr>
          <a:xfrm>
            <a:off x="2637824" y="3170344"/>
            <a:ext cx="1877906" cy="933589"/>
          </a:xfrm>
          <a:prstGeom prst="rect">
            <a:avLst/>
          </a:prstGeom>
          <a:noFill/>
        </p:spPr>
        <p:txBody>
          <a:bodyPr wrap="square" rIns="9144" rtlCol="0">
            <a:spAutoFit/>
          </a:bodyPr>
          <a:lstStyle/>
          <a:p>
            <a:pPr>
              <a:spcAft>
                <a:spcPts val="400"/>
              </a:spcAft>
            </a:pPr>
            <a:r>
              <a:rPr lang="en-US" sz="1600" dirty="0" smtClean="0"/>
              <a:t>Advisor - Client</a:t>
            </a:r>
          </a:p>
          <a:p>
            <a:pPr>
              <a:spcAft>
                <a:spcPts val="400"/>
              </a:spcAft>
            </a:pPr>
            <a:r>
              <a:rPr lang="en-US" sz="1600" dirty="0" smtClean="0"/>
              <a:t>Doctor - Patient</a:t>
            </a:r>
          </a:p>
          <a:p>
            <a:pPr>
              <a:spcAft>
                <a:spcPts val="400"/>
              </a:spcAft>
            </a:pPr>
            <a:r>
              <a:rPr lang="en-US" sz="1600" dirty="0" smtClean="0"/>
              <a:t>Professor - Student</a:t>
            </a:r>
            <a:endParaRPr lang="en-US" sz="1600" dirty="0"/>
          </a:p>
        </p:txBody>
      </p:sp>
      <p:pic>
        <p:nvPicPr>
          <p:cNvPr id="40" name="Picture 2" descr="https://gwenhernandez.files.wordpress.com/2012/03/iphoto_ipad_white_edit_print.png"/>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6679083" y="2858299"/>
            <a:ext cx="2269100" cy="1557679"/>
          </a:xfrm>
          <a:prstGeom prst="roundRect">
            <a:avLst>
              <a:gd name="adj" fmla="val 5758"/>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4783021" y="3170344"/>
            <a:ext cx="2008605" cy="933589"/>
          </a:xfrm>
          <a:prstGeom prst="rect">
            <a:avLst/>
          </a:prstGeom>
          <a:noFill/>
        </p:spPr>
        <p:txBody>
          <a:bodyPr wrap="square" rIns="9144" rtlCol="0">
            <a:spAutoFit/>
          </a:bodyPr>
          <a:lstStyle/>
          <a:p>
            <a:pPr>
              <a:spcAft>
                <a:spcPts val="400"/>
              </a:spcAft>
            </a:pPr>
            <a:r>
              <a:rPr lang="en-US" sz="1600" dirty="0" smtClean="0"/>
              <a:t>Retail </a:t>
            </a:r>
          </a:p>
          <a:p>
            <a:pPr>
              <a:spcAft>
                <a:spcPts val="400"/>
              </a:spcAft>
            </a:pPr>
            <a:r>
              <a:rPr lang="en-US" sz="1600" dirty="0" smtClean="0"/>
              <a:t>Citizen Reach</a:t>
            </a:r>
          </a:p>
          <a:p>
            <a:pPr>
              <a:spcAft>
                <a:spcPts val="400"/>
              </a:spcAft>
            </a:pPr>
            <a:r>
              <a:rPr lang="en-US" sz="1600" dirty="0" smtClean="0"/>
              <a:t>New Client Prospects</a:t>
            </a:r>
            <a:endParaRPr lang="en-US" sz="1600" dirty="0"/>
          </a:p>
        </p:txBody>
      </p:sp>
      <p:grpSp>
        <p:nvGrpSpPr>
          <p:cNvPr id="44" name="Group 43"/>
          <p:cNvGrpSpPr>
            <a:grpSpLocks noChangeAspect="1"/>
          </p:cNvGrpSpPr>
          <p:nvPr/>
        </p:nvGrpSpPr>
        <p:grpSpPr>
          <a:xfrm>
            <a:off x="277778" y="693430"/>
            <a:ext cx="2181745" cy="1651662"/>
            <a:chOff x="1944662" y="785151"/>
            <a:chExt cx="5294338" cy="4008010"/>
          </a:xfrm>
        </p:grpSpPr>
        <p:pic>
          <p:nvPicPr>
            <p:cNvPr id="42" name="Picture 4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44662" y="785151"/>
              <a:ext cx="5294338" cy="4008010"/>
            </a:xfrm>
            <a:prstGeom prst="rect">
              <a:avLst/>
            </a:prstGeom>
          </p:spPr>
        </p:pic>
        <p:pic>
          <p:nvPicPr>
            <p:cNvPr id="43" name="Picture 42"/>
            <p:cNvPicPr>
              <a:picLocks noChangeAspect="1"/>
            </p:cNvPicPr>
            <p:nvPr/>
          </p:nvPicPr>
          <p:blipFill>
            <a:blip r:embed="rId7" cstate="screen">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tretch>
              <a:fillRect/>
            </a:stretch>
          </p:blipFill>
          <p:spPr>
            <a:xfrm>
              <a:off x="4328255" y="2088928"/>
              <a:ext cx="2099832" cy="1731442"/>
            </a:xfrm>
            <a:prstGeom prst="rect">
              <a:avLst/>
            </a:prstGeom>
          </p:spPr>
        </p:pic>
      </p:grpSp>
      <p:sp>
        <p:nvSpPr>
          <p:cNvPr id="6" name="Footer Placeholder 5"/>
          <p:cNvSpPr>
            <a:spLocks noGrp="1"/>
          </p:cNvSpPr>
          <p:nvPr>
            <p:ph type="ftr" sz="quarter" idx="11"/>
          </p:nvPr>
        </p:nvSpPr>
        <p:spPr/>
        <p:txBody>
          <a:bodyPr/>
          <a:lstStyle/>
          <a:p>
            <a:r>
              <a:rPr lang="en-US" smtClean="0"/>
              <a:t>CaféX Communications Confidential © 2015 – All Rights Reserved. </a:t>
            </a:r>
            <a:endParaRPr lang="en-US" dirty="0"/>
          </a:p>
        </p:txBody>
      </p:sp>
      <p:sp>
        <p:nvSpPr>
          <p:cNvPr id="20" name="Slide Number Placeholder 19"/>
          <p:cNvSpPr>
            <a:spLocks noGrp="1"/>
          </p:cNvSpPr>
          <p:nvPr>
            <p:ph type="sldNum" sz="quarter" idx="12"/>
          </p:nvPr>
        </p:nvSpPr>
        <p:spPr/>
        <p:txBody>
          <a:bodyPr/>
          <a:lstStyle/>
          <a:p>
            <a:fld id="{0431C951-9D62-474D-B35D-66AB940D3B2F}" type="slidenum">
              <a:rPr lang="en-US" smtClean="0"/>
              <a:pPr/>
              <a:t>15</a:t>
            </a:fld>
            <a:endParaRPr lang="en-US" dirty="0"/>
          </a:p>
        </p:txBody>
      </p:sp>
    </p:spTree>
    <p:extLst>
      <p:ext uri="{BB962C8B-B14F-4D97-AF65-F5344CB8AC3E}">
        <p14:creationId xmlns:p14="http://schemas.microsoft.com/office/powerpoint/2010/main" val="390967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linksaveszelda.files.wordpress.com/2013/08/havingfun.jpg"/>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50000" t="41303" r="5076" b="26891"/>
          <a:stretch/>
        </p:blipFill>
        <p:spPr bwMode="auto">
          <a:xfrm>
            <a:off x="4579938" y="2996867"/>
            <a:ext cx="4564062" cy="21488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lobot\Desktop\WERK\CafeX\_06 June 2015\One Slide Elevator Pitch\Picture7.jpg"/>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1111" t="13280" r="24289" b="20052"/>
          <a:stretch/>
        </p:blipFill>
        <p:spPr bwMode="auto">
          <a:xfrm>
            <a:off x="0" y="2996867"/>
            <a:ext cx="4579938" cy="21488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wired.com/wp-content/uploads/images_blogs/dangerroom/2012/06/army-tablet.jpg"/>
          <p:cNvPicPr>
            <a:picLocks noChangeAspect="1" noChangeArrowheads="1"/>
          </p:cNvPicPr>
          <p:nvPr/>
        </p:nvPicPr>
        <p:blipFill rotWithShape="1">
          <a:blip r:embed="rId4" cstate="print">
            <a:grayscl/>
            <a:extLst>
              <a:ext uri="{28A0092B-C50C-407E-A947-70E740481C1C}">
                <a14:useLocalDpi xmlns:a14="http://schemas.microsoft.com/office/drawing/2010/main" val="0"/>
              </a:ext>
            </a:extLst>
          </a:blip>
          <a:srcRect l="9182" t="35888" r="32947" b="27784"/>
          <a:stretch/>
        </p:blipFill>
        <p:spPr bwMode="auto">
          <a:xfrm>
            <a:off x="4579938" y="845134"/>
            <a:ext cx="4564062" cy="2148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lobot\Desktop\WERK\CafeX\_06 June 2015\One Slide Elevator Pitch\Picture6.jpg"/>
          <p:cNvPicPr>
            <a:picLocks noChangeAspect="1" noChangeArrowheads="1"/>
          </p:cNvPicPr>
          <p:nvPr/>
        </p:nvPicPr>
        <p:blipFill rotWithShape="1">
          <a:blip r:embed="rId5" cstate="print">
            <a:grayscl/>
            <a:extLst>
              <a:ext uri="{28A0092B-C50C-407E-A947-70E740481C1C}">
                <a14:useLocalDpi xmlns:a14="http://schemas.microsoft.com/office/drawing/2010/main" val="0"/>
              </a:ext>
            </a:extLst>
          </a:blip>
          <a:srcRect t="20498" r="28016" b="19460"/>
          <a:stretch/>
        </p:blipFill>
        <p:spPr bwMode="auto">
          <a:xfrm>
            <a:off x="0" y="845134"/>
            <a:ext cx="4579938" cy="21488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845134"/>
            <a:ext cx="9144000" cy="4298366"/>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tablet" descr="C:\Users\slobot\Desktop\WERK\CafeX\_06 June 2015\One Slide Elevator Pitch\eboo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70154" y="3099014"/>
            <a:ext cx="1151366" cy="1857043"/>
          </a:xfrm>
          <a:prstGeom prst="rect">
            <a:avLst/>
          </a:prstGeom>
          <a:noFill/>
          <a:extLst>
            <a:ext uri="{909E8E84-426E-40DD-AFC4-6F175D3DCCD1}">
              <a14:hiddenFill xmlns:a14="http://schemas.microsoft.com/office/drawing/2010/main">
                <a:solidFill>
                  <a:srgbClr val="FFFFFF"/>
                </a:solidFill>
              </a14:hiddenFill>
            </a:ext>
          </a:extLst>
        </p:spPr>
      </p:pic>
      <p:pic>
        <p:nvPicPr>
          <p:cNvPr id="14" name="tv" descr="C:\Users\slobot\Desktop\WERK\CafeX\_06 June 2015\One Slide Elevator Pitch\avenger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08147" y="813235"/>
            <a:ext cx="2539452" cy="2116210"/>
          </a:xfrm>
          <a:prstGeom prst="rect">
            <a:avLst/>
          </a:prstGeom>
          <a:noFill/>
          <a:extLst>
            <a:ext uri="{909E8E84-426E-40DD-AFC4-6F175D3DCCD1}">
              <a14:hiddenFill xmlns:a14="http://schemas.microsoft.com/office/drawing/2010/main">
                <a:solidFill>
                  <a:srgbClr val="FFFFFF"/>
                </a:solidFill>
              </a14:hiddenFill>
            </a:ext>
          </a:extLst>
        </p:spPr>
      </p:pic>
      <p:pic>
        <p:nvPicPr>
          <p:cNvPr id="13" name="ps4" descr="C:\Users\slobot\Desktop\WERK\CafeX\_06 June 2015\One Slide Elevator Pitch\ps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8903" y="2969430"/>
            <a:ext cx="2539452" cy="21162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slobot\Desktop\WERK\CafeX\_06 June 2015\One Slide Elevator Pitch\sonytablet.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40068" y="1265484"/>
            <a:ext cx="1615616" cy="121171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sz="2400" dirty="0"/>
              <a:t>Driving </a:t>
            </a:r>
            <a:r>
              <a:rPr lang="en-US" sz="2400" dirty="0" smtClean="0"/>
              <a:t>Connected Home Experiences </a:t>
            </a:r>
            <a:r>
              <a:rPr lang="en-US" sz="2400" dirty="0"/>
              <a:t>with </a:t>
            </a:r>
            <a:r>
              <a:rPr lang="en-US" sz="2400" dirty="0" smtClean="0"/>
              <a:t>WebRTC</a:t>
            </a:r>
            <a:endParaRPr lang="en-US" sz="2400" dirty="0"/>
          </a:p>
        </p:txBody>
      </p:sp>
      <p:pic>
        <p:nvPicPr>
          <p:cNvPr id="20" name="Thomas on TV"/>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2947113" y="1498869"/>
            <a:ext cx="621791" cy="548640"/>
          </a:xfrm>
          <a:prstGeom prst="rect">
            <a:avLst/>
          </a:prstGeom>
          <a:noFill/>
          <a:effectLst>
            <a:outerShdw blurRad="63500" algn="ctr" rotWithShape="0">
              <a:prstClr val="black"/>
            </a:outerShdw>
          </a:effectLst>
          <a:extLst>
            <a:ext uri="{909E8E84-426E-40DD-AFC4-6F175D3DCCD1}">
              <a14:hiddenFill xmlns:a14="http://schemas.microsoft.com/office/drawing/2010/main">
                <a:solidFill>
                  <a:srgbClr val="FFFFFF"/>
                </a:solidFill>
              </a14:hiddenFill>
            </a:ext>
          </a:extLst>
        </p:spPr>
      </p:pic>
      <p:pic>
        <p:nvPicPr>
          <p:cNvPr id="1037" name="Mom on TV" descr="C:\Users\slobot\Desktop\WERK\CafeX\_06 June 2015\One Slide Elevator Pitch\callermom.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97158" y="1498869"/>
            <a:ext cx="621688" cy="548640"/>
          </a:xfrm>
          <a:prstGeom prst="rect">
            <a:avLst/>
          </a:prstGeom>
          <a:noFill/>
          <a:effectLst>
            <a:outerShdw blurRad="63500" algn="ctr" rotWithShape="0">
              <a:prstClr val="black"/>
            </a:outerShdw>
          </a:effectLst>
          <a:extLst>
            <a:ext uri="{909E8E84-426E-40DD-AFC4-6F175D3DCCD1}">
              <a14:hiddenFill xmlns:a14="http://schemas.microsoft.com/office/drawing/2010/main">
                <a:solidFill>
                  <a:srgbClr val="FFFFFF"/>
                </a:solidFill>
              </a14:hiddenFill>
            </a:ext>
          </a:extLst>
        </p:spPr>
      </p:pic>
      <p:pic>
        <p:nvPicPr>
          <p:cNvPr id="1038" name="Joey on tablet" descr="C:\Users\slobot\Desktop\WERK\CafeX\_06 June 2015\One Slide Elevator Pitch\callerson.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59690" y="1583728"/>
            <a:ext cx="642411" cy="566928"/>
          </a:xfrm>
          <a:prstGeom prst="rect">
            <a:avLst/>
          </a:prstGeom>
          <a:noFill/>
          <a:effectLst>
            <a:outerShdw blurRad="63500" algn="ctr" rotWithShape="0">
              <a:prstClr val="black"/>
            </a:outerShdw>
          </a:effectLst>
          <a:extLst>
            <a:ext uri="{909E8E84-426E-40DD-AFC4-6F175D3DCCD1}">
              <a14:hiddenFill xmlns:a14="http://schemas.microsoft.com/office/drawing/2010/main">
                <a:solidFill>
                  <a:srgbClr val="FFFFFF"/>
                </a:solidFill>
              </a14:hiddenFill>
            </a:ext>
          </a:extLst>
        </p:spPr>
      </p:pic>
      <p:pic>
        <p:nvPicPr>
          <p:cNvPr id="40" name="Thomas on Mobile"/>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2934942" y="3478895"/>
            <a:ext cx="621791" cy="548640"/>
          </a:xfrm>
          <a:prstGeom prst="rect">
            <a:avLst/>
          </a:prstGeom>
          <a:noFill/>
          <a:effectLst>
            <a:outerShdw blurRad="63500" algn="ctr" rotWithShape="0">
              <a:prstClr val="black"/>
            </a:outerShdw>
          </a:effectLst>
          <a:extLst>
            <a:ext uri="{909E8E84-426E-40DD-AFC4-6F175D3DCCD1}">
              <a14:hiddenFill xmlns:a14="http://schemas.microsoft.com/office/drawing/2010/main">
                <a:solidFill>
                  <a:srgbClr val="FFFFFF"/>
                </a:solidFill>
              </a14:hiddenFill>
            </a:ext>
          </a:extLst>
        </p:spPr>
      </p:pic>
      <p:pic>
        <p:nvPicPr>
          <p:cNvPr id="41" name="Thomas on ps4"/>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578275" y="3681965"/>
            <a:ext cx="621791" cy="548640"/>
          </a:xfrm>
          <a:prstGeom prst="rect">
            <a:avLst/>
          </a:prstGeom>
          <a:noFill/>
          <a:effectLst>
            <a:outerShdw blurRad="63500" algn="ctr" rotWithShape="0">
              <a:prstClr val="black"/>
            </a:outerShdw>
          </a:effectLst>
          <a:extLst>
            <a:ext uri="{909E8E84-426E-40DD-AFC4-6F175D3DCCD1}">
              <a14:hiddenFill xmlns:a14="http://schemas.microsoft.com/office/drawing/2010/main">
                <a:solidFill>
                  <a:srgbClr val="FFFFFF"/>
                </a:solidFill>
              </a14:hiddenFill>
            </a:ext>
          </a:extLst>
        </p:spPr>
      </p:pic>
      <p:pic>
        <p:nvPicPr>
          <p:cNvPr id="42" name="Joey on TV" descr="C:\Users\slobot\Desktop\WERK\CafeX\_06 June 2015\One Slide Elevator Pitch\callerson.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97171" y="1498869"/>
            <a:ext cx="621688" cy="548640"/>
          </a:xfrm>
          <a:prstGeom prst="rect">
            <a:avLst/>
          </a:prstGeom>
          <a:noFill/>
          <a:effectLst>
            <a:outerShdw blurRad="63500" algn="ctr" rotWithShape="0">
              <a:prstClr val="black"/>
            </a:outerShdw>
          </a:effectLst>
          <a:extLst>
            <a:ext uri="{909E8E84-426E-40DD-AFC4-6F175D3DCCD1}">
              <a14:hiddenFill xmlns:a14="http://schemas.microsoft.com/office/drawing/2010/main">
                <a:solidFill>
                  <a:srgbClr val="FFFFFF"/>
                </a:solidFill>
              </a14:hiddenFill>
            </a:ext>
          </a:extLst>
        </p:spPr>
      </p:pic>
      <p:pic>
        <p:nvPicPr>
          <p:cNvPr id="43" name="Joey on Mobile" descr="C:\Users\slobot\Desktop\WERK\CafeX\_06 June 2015\One Slide Elevator Pitch\callerson.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15648" y="4090839"/>
            <a:ext cx="310844" cy="274320"/>
          </a:xfrm>
          <a:prstGeom prst="rect">
            <a:avLst/>
          </a:prstGeom>
          <a:noFill/>
          <a:effectLst>
            <a:outerShdw blurRad="63500" algn="ctr" rotWithShape="0">
              <a:prstClr val="black"/>
            </a:outerShdw>
          </a:effectLst>
          <a:extLst>
            <a:ext uri="{909E8E84-426E-40DD-AFC4-6F175D3DCCD1}">
              <a14:hiddenFill xmlns:a14="http://schemas.microsoft.com/office/drawing/2010/main">
                <a:solidFill>
                  <a:srgbClr val="FFFFFF"/>
                </a:solidFill>
              </a14:hiddenFill>
            </a:ext>
          </a:extLst>
        </p:spPr>
      </p:pic>
      <p:pic>
        <p:nvPicPr>
          <p:cNvPr id="44" name="Mom on PS4" descr="C:\Users\slobot\Desktop\WERK\CafeX\_06 June 2015\One Slide Elevator Pitch\callermom.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88073" y="3681965"/>
            <a:ext cx="621688" cy="548640"/>
          </a:xfrm>
          <a:prstGeom prst="rect">
            <a:avLst/>
          </a:prstGeom>
          <a:noFill/>
          <a:effectLst>
            <a:outerShdw blurRad="63500" algn="ctr" rotWithShape="0">
              <a:prstClr val="black"/>
            </a:outerShdw>
          </a:effectLst>
          <a:extLst>
            <a:ext uri="{909E8E84-426E-40DD-AFC4-6F175D3DCCD1}">
              <a14:hiddenFill xmlns:a14="http://schemas.microsoft.com/office/drawing/2010/main">
                <a:solidFill>
                  <a:srgbClr val="FFFFFF"/>
                </a:solidFill>
              </a14:hiddenFill>
            </a:ext>
          </a:extLst>
        </p:spPr>
      </p:pic>
      <p:pic>
        <p:nvPicPr>
          <p:cNvPr id="45" name="Dad on PS4"/>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6268580" y="3681965"/>
            <a:ext cx="621688" cy="548639"/>
          </a:xfrm>
          <a:prstGeom prst="rect">
            <a:avLst/>
          </a:prstGeom>
          <a:noFill/>
          <a:effectLst>
            <a:outerShdw blurRad="63500" algn="ctr" rotWithShape="0">
              <a:prstClr val="black"/>
            </a:outerShdw>
          </a:effectLst>
          <a:extLst>
            <a:ext uri="{909E8E84-426E-40DD-AFC4-6F175D3DCCD1}">
              <a14:hiddenFill xmlns:a14="http://schemas.microsoft.com/office/drawing/2010/main">
                <a:solidFill>
                  <a:srgbClr val="FFFFFF"/>
                </a:solidFill>
              </a14:hiddenFill>
            </a:ext>
          </a:extLst>
        </p:spPr>
      </p:pic>
      <p:pic>
        <p:nvPicPr>
          <p:cNvPr id="46" name="Dad on Mobile"/>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3269536" y="4090839"/>
            <a:ext cx="310844" cy="274319"/>
          </a:xfrm>
          <a:prstGeom prst="rect">
            <a:avLst/>
          </a:prstGeom>
          <a:noFill/>
          <a:effectLst>
            <a:outerShdw blurRad="63500" algn="ctr" rotWithShape="0">
              <a:prstClr val="black"/>
            </a:outerShdw>
          </a:effectLst>
          <a:extLst>
            <a:ext uri="{909E8E84-426E-40DD-AFC4-6F175D3DCCD1}">
              <a14:hiddenFill xmlns:a14="http://schemas.microsoft.com/office/drawing/2010/main">
                <a:solidFill>
                  <a:srgbClr val="FFFFFF"/>
                </a:solidFill>
              </a14:hiddenFill>
            </a:ext>
          </a:extLst>
        </p:spPr>
      </p:pic>
      <p:pic>
        <p:nvPicPr>
          <p:cNvPr id="47" name="Mom on Tablet" descr="C:\Users\slobot\Desktop\WERK\CafeX\_06 June 2015\One Slide Elevator Pitch\callermom.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31063" y="1598523"/>
            <a:ext cx="290121" cy="256032"/>
          </a:xfrm>
          <a:prstGeom prst="rect">
            <a:avLst/>
          </a:prstGeom>
          <a:noFill/>
          <a:effectLst>
            <a:outerShdw blurRad="63500" algn="ctr" rotWithShape="0">
              <a:prstClr val="black"/>
            </a:outerShdw>
          </a:effectLst>
          <a:extLst>
            <a:ext uri="{909E8E84-426E-40DD-AFC4-6F175D3DCCD1}">
              <a14:hiddenFill xmlns:a14="http://schemas.microsoft.com/office/drawing/2010/main">
                <a:solidFill>
                  <a:srgbClr val="FFFFFF"/>
                </a:solidFill>
              </a14:hiddenFill>
            </a:ext>
          </a:extLst>
        </p:spPr>
      </p:pic>
      <p:pic>
        <p:nvPicPr>
          <p:cNvPr id="48" name="Dad on Tablet"/>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6131063" y="1883215"/>
            <a:ext cx="290121" cy="256031"/>
          </a:xfrm>
          <a:prstGeom prst="rect">
            <a:avLst/>
          </a:prstGeom>
          <a:noFill/>
          <a:effectLst>
            <a:outerShdw blurRad="63500" algn="ctr" rotWithShape="0">
              <a:prstClr val="black"/>
            </a:outerShdw>
          </a:effectLst>
          <a:extLst>
            <a:ext uri="{909E8E84-426E-40DD-AFC4-6F175D3DCCD1}">
              <a14:hiddenFill xmlns:a14="http://schemas.microsoft.com/office/drawing/2010/main">
                <a:solidFill>
                  <a:srgbClr val="FFFFFF"/>
                </a:solidFill>
              </a14:hiddenFill>
            </a:ext>
          </a:extLst>
        </p:spPr>
      </p:pic>
      <p:grpSp>
        <p:nvGrpSpPr>
          <p:cNvPr id="2051" name="Group 2050"/>
          <p:cNvGrpSpPr/>
          <p:nvPr/>
        </p:nvGrpSpPr>
        <p:grpSpPr>
          <a:xfrm>
            <a:off x="0" y="845134"/>
            <a:ext cx="9144000" cy="4300573"/>
            <a:chOff x="0" y="845134"/>
            <a:chExt cx="9144000" cy="4300573"/>
          </a:xfrm>
        </p:grpSpPr>
        <p:cxnSp>
          <p:nvCxnSpPr>
            <p:cNvPr id="16" name="Straight Connector 15"/>
            <p:cNvCxnSpPr>
              <a:stCxn id="7" idx="0"/>
            </p:cNvCxnSpPr>
            <p:nvPr/>
          </p:nvCxnSpPr>
          <p:spPr>
            <a:xfrm>
              <a:off x="4572000" y="845134"/>
              <a:ext cx="7938" cy="430057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0" y="2969430"/>
              <a:ext cx="9144000" cy="24544"/>
            </a:xfrm>
            <a:prstGeom prst="line">
              <a:avLst/>
            </a:prstGeom>
            <a:effectLst/>
          </p:spPr>
          <p:style>
            <a:lnRef idx="2">
              <a:schemeClr val="accent1"/>
            </a:lnRef>
            <a:fillRef idx="0">
              <a:schemeClr val="accent1"/>
            </a:fillRef>
            <a:effectRef idx="1">
              <a:schemeClr val="accent1"/>
            </a:effectRef>
            <a:fontRef idx="minor">
              <a:schemeClr val="tx1"/>
            </a:fontRef>
          </p:style>
        </p:cxnSp>
      </p:grpSp>
      <p:sp>
        <p:nvSpPr>
          <p:cNvPr id="27" name="TextBox 26"/>
          <p:cNvSpPr txBox="1"/>
          <p:nvPr/>
        </p:nvSpPr>
        <p:spPr>
          <a:xfrm>
            <a:off x="7390701" y="2239915"/>
            <a:ext cx="1400961" cy="505528"/>
          </a:xfrm>
          <a:prstGeom prst="rect">
            <a:avLst/>
          </a:prstGeom>
          <a:solidFill>
            <a:schemeClr val="bg1">
              <a:lumMod val="75000"/>
            </a:schemeClr>
          </a:solidFill>
          <a:ln w="12700">
            <a:solidFill>
              <a:schemeClr val="bg1"/>
            </a:solidFill>
            <a:miter lim="800000"/>
          </a:ln>
          <a:effectLst>
            <a:outerShdw blurRad="63500" algn="ctr" rotWithShape="0">
              <a:prstClr val="black"/>
            </a:outerShdw>
          </a:effectLst>
        </p:spPr>
        <p:txBody>
          <a:bodyPr wrap="square" lIns="0" tIns="91440" rIns="0" rtlCol="0" anchor="ctr" anchorCtr="0">
            <a:noAutofit/>
          </a:bodyPr>
          <a:lstStyle/>
          <a:p>
            <a:pPr algn="ctr" defTabSz="457200">
              <a:lnSpc>
                <a:spcPct val="90000"/>
              </a:lnSpc>
            </a:pPr>
            <a:r>
              <a:rPr lang="en-US" sz="900" b="1" dirty="0" smtClean="0"/>
              <a:t>Thomas Initiates</a:t>
            </a:r>
            <a:br>
              <a:rPr lang="en-US" sz="900" b="1" dirty="0" smtClean="0"/>
            </a:br>
            <a:r>
              <a:rPr lang="en-US" sz="900" b="1" dirty="0" smtClean="0"/>
              <a:t>a 4 Way Video Call</a:t>
            </a:r>
          </a:p>
        </p:txBody>
      </p:sp>
      <p:sp>
        <p:nvSpPr>
          <p:cNvPr id="36" name="TextBox 35"/>
          <p:cNvSpPr txBox="1"/>
          <p:nvPr/>
        </p:nvSpPr>
        <p:spPr>
          <a:xfrm>
            <a:off x="7229658" y="1499167"/>
            <a:ext cx="1737360" cy="76809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38100">
            <a:solidFill>
              <a:schemeClr val="bg1"/>
            </a:solidFill>
            <a:miter lim="800000"/>
          </a:ln>
          <a:effectLst>
            <a:outerShdw blurRad="63500" algn="ctr" rotWithShape="0">
              <a:prstClr val="black"/>
            </a:outerShdw>
          </a:effectLst>
        </p:spPr>
        <p:txBody>
          <a:bodyPr wrap="square" lIns="45720" rIns="45720" rtlCol="0" anchor="ctr" anchorCtr="0">
            <a:noAutofit/>
          </a:bodyPr>
          <a:lstStyle/>
          <a:p>
            <a:pPr algn="ctr" defTabSz="457200">
              <a:lnSpc>
                <a:spcPct val="90000"/>
              </a:lnSpc>
            </a:pPr>
            <a:r>
              <a:rPr lang="en-US" sz="1400" b="1" dirty="0" smtClean="0">
                <a:solidFill>
                  <a:prstClr val="white"/>
                </a:solidFill>
              </a:rPr>
              <a:t>Thomas is a Soldier on Deployment</a:t>
            </a:r>
          </a:p>
        </p:txBody>
      </p:sp>
      <p:sp>
        <p:nvSpPr>
          <p:cNvPr id="57" name="TextBox 56"/>
          <p:cNvSpPr txBox="1"/>
          <p:nvPr/>
        </p:nvSpPr>
        <p:spPr>
          <a:xfrm>
            <a:off x="7390701" y="4338325"/>
            <a:ext cx="1400961" cy="505528"/>
          </a:xfrm>
          <a:prstGeom prst="rect">
            <a:avLst/>
          </a:prstGeom>
          <a:solidFill>
            <a:schemeClr val="bg1">
              <a:lumMod val="75000"/>
            </a:schemeClr>
          </a:solidFill>
          <a:ln w="12700">
            <a:solidFill>
              <a:schemeClr val="bg1"/>
            </a:solidFill>
            <a:miter lim="800000"/>
          </a:ln>
          <a:effectLst>
            <a:outerShdw blurRad="63500" algn="ctr" rotWithShape="0">
              <a:prstClr val="black"/>
            </a:outerShdw>
          </a:effectLst>
        </p:spPr>
        <p:txBody>
          <a:bodyPr wrap="square" lIns="0" tIns="91440" rIns="0" rtlCol="0" anchor="ctr" anchorCtr="0">
            <a:noAutofit/>
          </a:bodyPr>
          <a:lstStyle/>
          <a:p>
            <a:pPr algn="ctr" defTabSz="457200">
              <a:lnSpc>
                <a:spcPct val="90000"/>
              </a:lnSpc>
            </a:pPr>
            <a:r>
              <a:rPr lang="en-US" sz="900" b="1" dirty="0" smtClean="0"/>
              <a:t>Joey Joins Call</a:t>
            </a:r>
          </a:p>
        </p:txBody>
      </p:sp>
      <p:sp>
        <p:nvSpPr>
          <p:cNvPr id="24" name="TextBox 23"/>
          <p:cNvSpPr txBox="1"/>
          <p:nvPr/>
        </p:nvSpPr>
        <p:spPr>
          <a:xfrm>
            <a:off x="7229658" y="3643487"/>
            <a:ext cx="1737360" cy="76809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38100">
            <a:solidFill>
              <a:schemeClr val="bg1"/>
            </a:solidFill>
            <a:miter lim="800000"/>
          </a:ln>
          <a:effectLst>
            <a:outerShdw blurRad="63500" algn="ctr" rotWithShape="0">
              <a:prstClr val="black"/>
            </a:outerShdw>
          </a:effectLst>
        </p:spPr>
        <p:txBody>
          <a:bodyPr wrap="square" lIns="45720" rIns="45720" rtlCol="0" anchor="ctr" anchorCtr="0">
            <a:noAutofit/>
          </a:bodyPr>
          <a:lstStyle/>
          <a:p>
            <a:pPr algn="ctr" defTabSz="457200">
              <a:lnSpc>
                <a:spcPct val="90000"/>
              </a:lnSpc>
            </a:pPr>
            <a:r>
              <a:rPr lang="en-US" sz="1400" b="1" dirty="0" smtClean="0">
                <a:solidFill>
                  <a:prstClr val="white"/>
                </a:solidFill>
              </a:rPr>
              <a:t>Joey’s Playing Games </a:t>
            </a:r>
            <a:br>
              <a:rPr lang="en-US" sz="1400" b="1" dirty="0" smtClean="0">
                <a:solidFill>
                  <a:prstClr val="white"/>
                </a:solidFill>
              </a:rPr>
            </a:br>
            <a:r>
              <a:rPr lang="en-US" sz="1400" b="1" dirty="0" smtClean="0">
                <a:solidFill>
                  <a:prstClr val="white"/>
                </a:solidFill>
              </a:rPr>
              <a:t>on PlayStation</a:t>
            </a:r>
          </a:p>
        </p:txBody>
      </p:sp>
      <p:sp>
        <p:nvSpPr>
          <p:cNvPr id="58" name="TextBox 57"/>
          <p:cNvSpPr txBox="1"/>
          <p:nvPr/>
        </p:nvSpPr>
        <p:spPr>
          <a:xfrm>
            <a:off x="367683" y="2239915"/>
            <a:ext cx="1400961" cy="505528"/>
          </a:xfrm>
          <a:prstGeom prst="rect">
            <a:avLst/>
          </a:prstGeom>
          <a:solidFill>
            <a:schemeClr val="bg1">
              <a:lumMod val="75000"/>
            </a:schemeClr>
          </a:solidFill>
          <a:ln w="12700">
            <a:solidFill>
              <a:schemeClr val="bg1"/>
            </a:solidFill>
            <a:miter lim="800000"/>
          </a:ln>
          <a:effectLst>
            <a:outerShdw blurRad="63500" algn="ctr" rotWithShape="0">
              <a:prstClr val="black"/>
            </a:outerShdw>
          </a:effectLst>
        </p:spPr>
        <p:txBody>
          <a:bodyPr wrap="square" lIns="0" tIns="91440" rIns="0" rtlCol="0" anchor="ctr" anchorCtr="0">
            <a:noAutofit/>
          </a:bodyPr>
          <a:lstStyle/>
          <a:p>
            <a:pPr algn="ctr" defTabSz="457200">
              <a:lnSpc>
                <a:spcPct val="90000"/>
              </a:lnSpc>
            </a:pPr>
            <a:r>
              <a:rPr lang="en-US" sz="900" b="1" dirty="0" smtClean="0"/>
              <a:t>Dad Joins Call</a:t>
            </a:r>
          </a:p>
        </p:txBody>
      </p:sp>
      <p:sp>
        <p:nvSpPr>
          <p:cNvPr id="59" name="TextBox 58"/>
          <p:cNvSpPr txBox="1"/>
          <p:nvPr/>
        </p:nvSpPr>
        <p:spPr>
          <a:xfrm>
            <a:off x="367683" y="4338325"/>
            <a:ext cx="1400961" cy="505528"/>
          </a:xfrm>
          <a:prstGeom prst="rect">
            <a:avLst/>
          </a:prstGeom>
          <a:solidFill>
            <a:schemeClr val="bg1">
              <a:lumMod val="75000"/>
            </a:schemeClr>
          </a:solidFill>
          <a:ln w="12700">
            <a:solidFill>
              <a:schemeClr val="bg1"/>
            </a:solidFill>
            <a:miter lim="800000"/>
          </a:ln>
          <a:effectLst>
            <a:outerShdw blurRad="63500" algn="ctr" rotWithShape="0">
              <a:prstClr val="black"/>
            </a:outerShdw>
          </a:effectLst>
        </p:spPr>
        <p:txBody>
          <a:bodyPr wrap="square" lIns="0" tIns="91440" rIns="0" rtlCol="0" anchor="ctr" anchorCtr="0">
            <a:noAutofit/>
          </a:bodyPr>
          <a:lstStyle/>
          <a:p>
            <a:pPr algn="ctr" defTabSz="457200">
              <a:lnSpc>
                <a:spcPct val="90000"/>
              </a:lnSpc>
            </a:pPr>
            <a:r>
              <a:rPr lang="en-US" sz="900" b="1" dirty="0" smtClean="0"/>
              <a:t>Mom Joins Call</a:t>
            </a:r>
          </a:p>
        </p:txBody>
      </p:sp>
      <p:sp>
        <p:nvSpPr>
          <p:cNvPr id="25" name="TextBox 24"/>
          <p:cNvSpPr txBox="1"/>
          <p:nvPr/>
        </p:nvSpPr>
        <p:spPr>
          <a:xfrm>
            <a:off x="199483" y="1498869"/>
            <a:ext cx="1737360" cy="76615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38100">
            <a:solidFill>
              <a:schemeClr val="bg1"/>
            </a:solidFill>
            <a:miter lim="800000"/>
          </a:ln>
          <a:effectLst>
            <a:outerShdw blurRad="63500" algn="ctr" rotWithShape="0">
              <a:prstClr val="black"/>
            </a:outerShdw>
          </a:effectLst>
        </p:spPr>
        <p:txBody>
          <a:bodyPr wrap="square" lIns="45720" rIns="45720" rtlCol="0" anchor="ctr" anchorCtr="0">
            <a:noAutofit/>
          </a:bodyPr>
          <a:lstStyle/>
          <a:p>
            <a:pPr algn="ctr" defTabSz="457200">
              <a:lnSpc>
                <a:spcPct val="90000"/>
              </a:lnSpc>
            </a:pPr>
            <a:r>
              <a:rPr lang="en-US" sz="1400" b="1" dirty="0" smtClean="0">
                <a:solidFill>
                  <a:prstClr val="white"/>
                </a:solidFill>
              </a:rPr>
              <a:t>Dad’s Watching </a:t>
            </a:r>
            <a:br>
              <a:rPr lang="en-US" sz="1400" b="1" dirty="0" smtClean="0">
                <a:solidFill>
                  <a:prstClr val="white"/>
                </a:solidFill>
              </a:rPr>
            </a:br>
            <a:r>
              <a:rPr lang="en-US" sz="1400" b="1" dirty="0" smtClean="0">
                <a:solidFill>
                  <a:prstClr val="white"/>
                </a:solidFill>
              </a:rPr>
              <a:t>a Movie on Demand</a:t>
            </a:r>
          </a:p>
        </p:txBody>
      </p:sp>
      <p:sp>
        <p:nvSpPr>
          <p:cNvPr id="26" name="TextBox 25"/>
          <p:cNvSpPr txBox="1"/>
          <p:nvPr/>
        </p:nvSpPr>
        <p:spPr>
          <a:xfrm>
            <a:off x="199483" y="3643487"/>
            <a:ext cx="1737360" cy="76809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38100">
            <a:solidFill>
              <a:schemeClr val="bg1"/>
            </a:solidFill>
            <a:miter lim="800000"/>
          </a:ln>
          <a:effectLst>
            <a:outerShdw blurRad="63500" algn="ctr" rotWithShape="0">
              <a:prstClr val="black"/>
            </a:outerShdw>
          </a:effectLst>
        </p:spPr>
        <p:txBody>
          <a:bodyPr wrap="square" lIns="45720" rIns="45720" rtlCol="0" anchor="ctr" anchorCtr="0">
            <a:noAutofit/>
          </a:bodyPr>
          <a:lstStyle/>
          <a:p>
            <a:pPr algn="ctr" defTabSz="457200">
              <a:lnSpc>
                <a:spcPct val="90000"/>
              </a:lnSpc>
            </a:pPr>
            <a:r>
              <a:rPr lang="en-US" sz="1400" b="1" dirty="0" smtClean="0">
                <a:solidFill>
                  <a:prstClr val="white"/>
                </a:solidFill>
              </a:rPr>
              <a:t>Mom’s Upstairs Reading on </a:t>
            </a:r>
            <a:br>
              <a:rPr lang="en-US" sz="1400" b="1" dirty="0" smtClean="0">
                <a:solidFill>
                  <a:prstClr val="white"/>
                </a:solidFill>
              </a:rPr>
            </a:br>
            <a:r>
              <a:rPr lang="en-US" sz="1400" b="1" dirty="0" smtClean="0">
                <a:solidFill>
                  <a:prstClr val="white"/>
                </a:solidFill>
              </a:rPr>
              <a:t>a Mobile Device</a:t>
            </a:r>
          </a:p>
        </p:txBody>
      </p:sp>
    </p:spTree>
    <p:extLst>
      <p:ext uri="{BB962C8B-B14F-4D97-AF65-F5344CB8AC3E}">
        <p14:creationId xmlns:p14="http://schemas.microsoft.com/office/powerpoint/2010/main" val="72794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childTnLst>
                          </p:cTn>
                        </p:par>
                        <p:par>
                          <p:cTn id="14" fill="hold">
                            <p:stCondLst>
                              <p:cond delay="500"/>
                            </p:stCondLst>
                            <p:childTnLst>
                              <p:par>
                                <p:cTn id="15" presetID="12" presetClass="entr" presetSubtype="8"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p:tgtEl>
                                          <p:spTgt spid="25"/>
                                        </p:tgtEl>
                                        <p:attrNameLst>
                                          <p:attrName>ppt_x</p:attrName>
                                        </p:attrNameLst>
                                      </p:cBhvr>
                                      <p:tavLst>
                                        <p:tav tm="0">
                                          <p:val>
                                            <p:strVal val="#ppt_x-#ppt_w*1.125000"/>
                                          </p:val>
                                        </p:tav>
                                        <p:tav tm="100000">
                                          <p:val>
                                            <p:strVal val="#ppt_x"/>
                                          </p:val>
                                        </p:tav>
                                      </p:tavLst>
                                    </p:anim>
                                    <p:animEffect transition="in" filter="wipe(right)">
                                      <p:cBhvr>
                                        <p:cTn id="18" dur="500"/>
                                        <p:tgtEl>
                                          <p:spTgt spid="25"/>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p:tgtEl>
                                          <p:spTgt spid="26"/>
                                        </p:tgtEl>
                                        <p:attrNameLst>
                                          <p:attrName>ppt_x</p:attrName>
                                        </p:attrNameLst>
                                      </p:cBhvr>
                                      <p:tavLst>
                                        <p:tav tm="0">
                                          <p:val>
                                            <p:strVal val="#ppt_x-#ppt_w*1.125000"/>
                                          </p:val>
                                        </p:tav>
                                        <p:tav tm="100000">
                                          <p:val>
                                            <p:strVal val="#ppt_x"/>
                                          </p:val>
                                        </p:tav>
                                      </p:tavLst>
                                    </p:anim>
                                    <p:animEffect transition="in" filter="wipe(right)">
                                      <p:cBhvr>
                                        <p:cTn id="22" dur="500"/>
                                        <p:tgtEl>
                                          <p:spTgt spid="26"/>
                                        </p:tgtEl>
                                      </p:cBhvr>
                                    </p:animEffect>
                                  </p:childTnLst>
                                </p:cTn>
                              </p:par>
                              <p:par>
                                <p:cTn id="23" presetID="12" presetClass="entr" presetSubtype="2"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p:tgtEl>
                                          <p:spTgt spid="24"/>
                                        </p:tgtEl>
                                        <p:attrNameLst>
                                          <p:attrName>ppt_x</p:attrName>
                                        </p:attrNameLst>
                                      </p:cBhvr>
                                      <p:tavLst>
                                        <p:tav tm="0">
                                          <p:val>
                                            <p:strVal val="#ppt_x+#ppt_w*1.125000"/>
                                          </p:val>
                                        </p:tav>
                                        <p:tav tm="100000">
                                          <p:val>
                                            <p:strVal val="#ppt_x"/>
                                          </p:val>
                                        </p:tav>
                                      </p:tavLst>
                                    </p:anim>
                                    <p:animEffect transition="in" filter="wipe(left)">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fade">
                                      <p:cBhvr>
                                        <p:cTn id="29" dur="500"/>
                                        <p:tgtEl>
                                          <p:spTgt spid="2051"/>
                                        </p:tgtEl>
                                      </p:cBhvr>
                                    </p:animEffect>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par>
                                <p:cTn id="36" presetID="53" presetClass="entr" presetSubtype="16"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1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032"/>
                                        </p:tgtEl>
                                        <p:attrNameLst>
                                          <p:attrName>style.visibility</p:attrName>
                                        </p:attrNameLst>
                                      </p:cBhvr>
                                      <p:to>
                                        <p:strVal val="visible"/>
                                      </p:to>
                                    </p:set>
                                    <p:anim calcmode="lin" valueType="num">
                                      <p:cBhvr>
                                        <p:cTn id="50" dur="500" fill="hold"/>
                                        <p:tgtEl>
                                          <p:spTgt spid="1032"/>
                                        </p:tgtEl>
                                        <p:attrNameLst>
                                          <p:attrName>ppt_w</p:attrName>
                                        </p:attrNameLst>
                                      </p:cBhvr>
                                      <p:tavLst>
                                        <p:tav tm="0">
                                          <p:val>
                                            <p:fltVal val="0"/>
                                          </p:val>
                                        </p:tav>
                                        <p:tav tm="100000">
                                          <p:val>
                                            <p:strVal val="#ppt_w"/>
                                          </p:val>
                                        </p:tav>
                                      </p:tavLst>
                                    </p:anim>
                                    <p:anim calcmode="lin" valueType="num">
                                      <p:cBhvr>
                                        <p:cTn id="51" dur="500" fill="hold"/>
                                        <p:tgtEl>
                                          <p:spTgt spid="1032"/>
                                        </p:tgtEl>
                                        <p:attrNameLst>
                                          <p:attrName>ppt_h</p:attrName>
                                        </p:attrNameLst>
                                      </p:cBhvr>
                                      <p:tavLst>
                                        <p:tav tm="0">
                                          <p:val>
                                            <p:fltVal val="0"/>
                                          </p:val>
                                        </p:tav>
                                        <p:tav tm="100000">
                                          <p:val>
                                            <p:strVal val="#ppt_h"/>
                                          </p:val>
                                        </p:tav>
                                      </p:tavLst>
                                    </p:anim>
                                    <p:animEffect transition="in" filter="fade">
                                      <p:cBhvr>
                                        <p:cTn id="52" dur="500"/>
                                        <p:tgtEl>
                                          <p:spTgt spid="1032"/>
                                        </p:tgtEl>
                                      </p:cBhvr>
                                    </p:animEffect>
                                  </p:childTnLst>
                                </p:cTn>
                              </p:par>
                            </p:childTnLst>
                          </p:cTn>
                        </p:par>
                        <p:par>
                          <p:cTn id="53" fill="hold">
                            <p:stCondLst>
                              <p:cond delay="500"/>
                            </p:stCondLst>
                            <p:childTnLst>
                              <p:par>
                                <p:cTn id="54" presetID="53" presetClass="entr" presetSubtype="16" fill="hold" nodeType="afterEffect">
                                  <p:stCondLst>
                                    <p:cond delay="0"/>
                                  </p:stCondLst>
                                  <p:childTnLst>
                                    <p:set>
                                      <p:cBhvr>
                                        <p:cTn id="55" dur="1" fill="hold">
                                          <p:stCondLst>
                                            <p:cond delay="0"/>
                                          </p:stCondLst>
                                        </p:cTn>
                                        <p:tgtEl>
                                          <p:spTgt spid="1036"/>
                                        </p:tgtEl>
                                        <p:attrNameLst>
                                          <p:attrName>style.visibility</p:attrName>
                                        </p:attrNameLst>
                                      </p:cBhvr>
                                      <p:to>
                                        <p:strVal val="visible"/>
                                      </p:to>
                                    </p:set>
                                    <p:anim calcmode="lin" valueType="num">
                                      <p:cBhvr>
                                        <p:cTn id="56" dur="500" fill="hold"/>
                                        <p:tgtEl>
                                          <p:spTgt spid="1036"/>
                                        </p:tgtEl>
                                        <p:attrNameLst>
                                          <p:attrName>ppt_w</p:attrName>
                                        </p:attrNameLst>
                                      </p:cBhvr>
                                      <p:tavLst>
                                        <p:tav tm="0">
                                          <p:val>
                                            <p:fltVal val="0"/>
                                          </p:val>
                                        </p:tav>
                                        <p:tav tm="100000">
                                          <p:val>
                                            <p:strVal val="#ppt_w"/>
                                          </p:val>
                                        </p:tav>
                                      </p:tavLst>
                                    </p:anim>
                                    <p:anim calcmode="lin" valueType="num">
                                      <p:cBhvr>
                                        <p:cTn id="57" dur="500" fill="hold"/>
                                        <p:tgtEl>
                                          <p:spTgt spid="1036"/>
                                        </p:tgtEl>
                                        <p:attrNameLst>
                                          <p:attrName>ppt_h</p:attrName>
                                        </p:attrNameLst>
                                      </p:cBhvr>
                                      <p:tavLst>
                                        <p:tav tm="0">
                                          <p:val>
                                            <p:fltVal val="0"/>
                                          </p:val>
                                        </p:tav>
                                        <p:tav tm="100000">
                                          <p:val>
                                            <p:strVal val="#ppt_h"/>
                                          </p:val>
                                        </p:tav>
                                      </p:tavLst>
                                    </p:anim>
                                    <p:animEffect transition="in" filter="fade">
                                      <p:cBhvr>
                                        <p:cTn id="58" dur="500"/>
                                        <p:tgtEl>
                                          <p:spTgt spid="1036"/>
                                        </p:tgtEl>
                                      </p:cBhvr>
                                    </p:animEffect>
                                  </p:childTnLst>
                                </p:cTn>
                              </p:par>
                              <p:par>
                                <p:cTn id="59" presetID="12" presetClass="entr" presetSubtype="2"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p:tgtEl>
                                          <p:spTgt spid="36"/>
                                        </p:tgtEl>
                                        <p:attrNameLst>
                                          <p:attrName>ppt_x</p:attrName>
                                        </p:attrNameLst>
                                      </p:cBhvr>
                                      <p:tavLst>
                                        <p:tav tm="0">
                                          <p:val>
                                            <p:strVal val="#ppt_x+#ppt_w*1.125000"/>
                                          </p:val>
                                        </p:tav>
                                        <p:tav tm="100000">
                                          <p:val>
                                            <p:strVal val="#ppt_x"/>
                                          </p:val>
                                        </p:tav>
                                      </p:tavLst>
                                    </p:anim>
                                    <p:animEffect transition="in" filter="wipe(left)">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1"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p:tgtEl>
                                          <p:spTgt spid="27"/>
                                        </p:tgtEl>
                                        <p:attrNameLst>
                                          <p:attrName>ppt_y</p:attrName>
                                        </p:attrNameLst>
                                      </p:cBhvr>
                                      <p:tavLst>
                                        <p:tav tm="0">
                                          <p:val>
                                            <p:strVal val="#ppt_y-#ppt_h*1.125000"/>
                                          </p:val>
                                        </p:tav>
                                        <p:tav tm="100000">
                                          <p:val>
                                            <p:strVal val="#ppt_y"/>
                                          </p:val>
                                        </p:tav>
                                      </p:tavLst>
                                    </p:anim>
                                    <p:animEffect transition="in" filter="wipe(down)">
                                      <p:cBhvr>
                                        <p:cTn id="68" dur="500"/>
                                        <p:tgtEl>
                                          <p:spTgt spid="27"/>
                                        </p:tgtEl>
                                      </p:cBhvr>
                                    </p:animEffec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par>
                                <p:cTn id="73" presetID="10" presetClass="entr" presetSubtype="0" fill="hold"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0" presetClass="entr" presetSubtype="0" fill="hold" nodeType="with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par>
                                <p:cTn id="79" presetID="42" presetClass="path" presetSubtype="0" accel="50000" decel="50000" fill="hold" nodeType="withEffect">
                                  <p:stCondLst>
                                    <p:cond delay="0"/>
                                  </p:stCondLst>
                                  <p:childTnLst>
                                    <p:animMotion origin="layout" path="M 0 4.75455E-7 L 0.3467 0.0247 " pathEditMode="relative" rAng="0" ptsTypes="AA">
                                      <p:cBhvr>
                                        <p:cTn id="80" dur="2000" spd="-100000" fill="hold"/>
                                        <p:tgtEl>
                                          <p:spTgt spid="20"/>
                                        </p:tgtEl>
                                        <p:attrNameLst>
                                          <p:attrName>ppt_x</p:attrName>
                                          <p:attrName>ppt_y</p:attrName>
                                        </p:attrNameLst>
                                      </p:cBhvr>
                                      <p:rCtr x="17326" y="1235"/>
                                    </p:animMotion>
                                  </p:childTnLst>
                                </p:cTn>
                              </p:par>
                              <p:par>
                                <p:cTn id="81" presetID="42" presetClass="path" presetSubtype="0" accel="50000" decel="50000" fill="hold" nodeType="withEffect">
                                  <p:stCondLst>
                                    <p:cond delay="0"/>
                                  </p:stCondLst>
                                  <p:childTnLst>
                                    <p:animMotion origin="layout" path="M -3.33333E-6 -4.89349E-6 L 0.35313 -0.36029 " pathEditMode="relative" rAng="0" ptsTypes="AA">
                                      <p:cBhvr>
                                        <p:cTn id="82" dur="2000" spd="-100000" fill="hold"/>
                                        <p:tgtEl>
                                          <p:spTgt spid="40"/>
                                        </p:tgtEl>
                                        <p:attrNameLst>
                                          <p:attrName>ppt_x</p:attrName>
                                          <p:attrName>ppt_y</p:attrName>
                                        </p:attrNameLst>
                                      </p:cBhvr>
                                      <p:rCtr x="17656" y="-18030"/>
                                    </p:animMotion>
                                  </p:childTnLst>
                                </p:cTn>
                              </p:par>
                              <p:par>
                                <p:cTn id="83" presetID="42" presetClass="path" presetSubtype="0" accel="50000" decel="50000" fill="hold" nodeType="withEffect">
                                  <p:stCondLst>
                                    <p:cond delay="0"/>
                                  </p:stCondLst>
                                  <p:childTnLst>
                                    <p:animMotion origin="layout" path="M -2.77778E-7 -3.26335E-6 L 0.05486 -0.39981 " pathEditMode="relative" rAng="0" ptsTypes="AA">
                                      <p:cBhvr>
                                        <p:cTn id="84" dur="2000" spd="-100000" fill="hold"/>
                                        <p:tgtEl>
                                          <p:spTgt spid="41"/>
                                        </p:tgtEl>
                                        <p:attrNameLst>
                                          <p:attrName>ppt_x</p:attrName>
                                          <p:attrName>ppt_y</p:attrName>
                                        </p:attrNameLst>
                                      </p:cBhvr>
                                      <p:rCtr x="2743" y="-20006"/>
                                    </p:animMotion>
                                  </p:childTnLst>
                                </p:cTn>
                              </p:par>
                            </p:childTnLst>
                          </p:cTn>
                        </p:par>
                      </p:childTnLst>
                    </p:cTn>
                  </p:par>
                  <p:par>
                    <p:cTn id="85" fill="hold">
                      <p:stCondLst>
                        <p:cond delay="indefinite"/>
                      </p:stCondLst>
                      <p:childTnLst>
                        <p:par>
                          <p:cTn id="86" fill="hold">
                            <p:stCondLst>
                              <p:cond delay="0"/>
                            </p:stCondLst>
                            <p:childTnLst>
                              <p:par>
                                <p:cTn id="87" presetID="12" presetClass="entr" presetSubtype="1" fill="hold" grpId="0" nodeType="clickEffect">
                                  <p:stCondLst>
                                    <p:cond delay="0"/>
                                  </p:stCondLst>
                                  <p:childTnLst>
                                    <p:set>
                                      <p:cBhvr>
                                        <p:cTn id="88" dur="1" fill="hold">
                                          <p:stCondLst>
                                            <p:cond delay="0"/>
                                          </p:stCondLst>
                                        </p:cTn>
                                        <p:tgtEl>
                                          <p:spTgt spid="57"/>
                                        </p:tgtEl>
                                        <p:attrNameLst>
                                          <p:attrName>style.visibility</p:attrName>
                                        </p:attrNameLst>
                                      </p:cBhvr>
                                      <p:to>
                                        <p:strVal val="visible"/>
                                      </p:to>
                                    </p:set>
                                    <p:anim calcmode="lin" valueType="num">
                                      <p:cBhvr additive="base">
                                        <p:cTn id="89" dur="500"/>
                                        <p:tgtEl>
                                          <p:spTgt spid="57"/>
                                        </p:tgtEl>
                                        <p:attrNameLst>
                                          <p:attrName>ppt_y</p:attrName>
                                        </p:attrNameLst>
                                      </p:cBhvr>
                                      <p:tavLst>
                                        <p:tav tm="0">
                                          <p:val>
                                            <p:strVal val="#ppt_y-#ppt_h*1.125000"/>
                                          </p:val>
                                        </p:tav>
                                        <p:tav tm="100000">
                                          <p:val>
                                            <p:strVal val="#ppt_y"/>
                                          </p:val>
                                        </p:tav>
                                      </p:tavLst>
                                    </p:anim>
                                    <p:animEffect transition="in" filter="wipe(down)">
                                      <p:cBhvr>
                                        <p:cTn id="90" dur="500"/>
                                        <p:tgtEl>
                                          <p:spTgt spid="57"/>
                                        </p:tgtEl>
                                      </p:cBhvr>
                                    </p:animEffect>
                                  </p:childTnLst>
                                </p:cTn>
                              </p:par>
                            </p:childTnLst>
                          </p:cTn>
                        </p:par>
                        <p:par>
                          <p:cTn id="91" fill="hold">
                            <p:stCondLst>
                              <p:cond delay="500"/>
                            </p:stCondLst>
                            <p:childTnLst>
                              <p:par>
                                <p:cTn id="92" presetID="10" presetClass="entr" presetSubtype="0" fill="hold" nodeType="after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2000"/>
                                        <p:tgtEl>
                                          <p:spTgt spid="43"/>
                                        </p:tgtEl>
                                      </p:cBhvr>
                                    </p:animEffect>
                                  </p:childTnLst>
                                </p:cTn>
                              </p:par>
                              <p:par>
                                <p:cTn id="95" presetID="42" presetClass="path" presetSubtype="0" accel="50000" decel="50000" fill="hold" nodeType="withEffect">
                                  <p:stCondLst>
                                    <p:cond delay="0"/>
                                  </p:stCondLst>
                                  <p:childTnLst>
                                    <p:animMotion origin="layout" path="M 2.77778E-7 2.6644E-6 L 0.36979 0.06545 " pathEditMode="relative" rAng="0" ptsTypes="AA">
                                      <p:cBhvr>
                                        <p:cTn id="96" dur="2000" spd="-100000" fill="hold"/>
                                        <p:tgtEl>
                                          <p:spTgt spid="43"/>
                                        </p:tgtEl>
                                        <p:attrNameLst>
                                          <p:attrName>ppt_x</p:attrName>
                                          <p:attrName>ppt_y</p:attrName>
                                        </p:attrNameLst>
                                      </p:cBhvr>
                                      <p:rCtr x="18490" y="3273"/>
                                    </p:animMotion>
                                  </p:childTnLst>
                                </p:cTn>
                              </p:par>
                              <p:par>
                                <p:cTn id="97" presetID="10" presetClass="entr" presetSubtype="0" fill="hold" nodeType="with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fade">
                                      <p:cBhvr>
                                        <p:cTn id="99" dur="2000"/>
                                        <p:tgtEl>
                                          <p:spTgt spid="42"/>
                                        </p:tgtEl>
                                      </p:cBhvr>
                                    </p:animEffect>
                                  </p:childTnLst>
                                </p:cTn>
                              </p:par>
                              <p:par>
                                <p:cTn id="100" presetID="42" presetClass="path" presetSubtype="0" accel="50000" decel="50000" fill="hold" nodeType="withEffect">
                                  <p:stCondLst>
                                    <p:cond delay="0"/>
                                  </p:stCondLst>
                                  <p:childTnLst>
                                    <p:animMotion origin="layout" path="M -3.05556E-6 4.75455E-7 L 0.41997 0.54276 " pathEditMode="relative" rAng="0" ptsTypes="AA">
                                      <p:cBhvr>
                                        <p:cTn id="101" dur="2000" spd="-100000" fill="hold"/>
                                        <p:tgtEl>
                                          <p:spTgt spid="42"/>
                                        </p:tgtEl>
                                        <p:attrNameLst>
                                          <p:attrName>ppt_x</p:attrName>
                                          <p:attrName>ppt_y</p:attrName>
                                        </p:attrNameLst>
                                      </p:cBhvr>
                                      <p:rCtr x="20990" y="27138"/>
                                    </p:animMotion>
                                  </p:childTnLst>
                                </p:cTn>
                              </p:par>
                              <p:par>
                                <p:cTn id="102" presetID="10" presetClass="entr" presetSubtype="0" fill="hold" nodeType="withEffect">
                                  <p:stCondLst>
                                    <p:cond delay="0"/>
                                  </p:stCondLst>
                                  <p:childTnLst>
                                    <p:set>
                                      <p:cBhvr>
                                        <p:cTn id="103" dur="1" fill="hold">
                                          <p:stCondLst>
                                            <p:cond delay="0"/>
                                          </p:stCondLst>
                                        </p:cTn>
                                        <p:tgtEl>
                                          <p:spTgt spid="1038"/>
                                        </p:tgtEl>
                                        <p:attrNameLst>
                                          <p:attrName>style.visibility</p:attrName>
                                        </p:attrNameLst>
                                      </p:cBhvr>
                                      <p:to>
                                        <p:strVal val="visible"/>
                                      </p:to>
                                    </p:set>
                                    <p:animEffect transition="in" filter="fade">
                                      <p:cBhvr>
                                        <p:cTn id="104" dur="2000"/>
                                        <p:tgtEl>
                                          <p:spTgt spid="1038"/>
                                        </p:tgtEl>
                                      </p:cBhvr>
                                    </p:animEffect>
                                  </p:childTnLst>
                                </p:cTn>
                              </p:par>
                              <p:par>
                                <p:cTn id="105" presetID="42" presetClass="path" presetSubtype="0" accel="50000" decel="50000" fill="hold" nodeType="withEffect">
                                  <p:stCondLst>
                                    <p:cond delay="0"/>
                                  </p:stCondLst>
                                  <p:childTnLst>
                                    <p:animMotion origin="layout" path="M -2.22222E-6 4.97684E-6 L 0.02674 0.52454 " pathEditMode="relative" rAng="0" ptsTypes="AA">
                                      <p:cBhvr>
                                        <p:cTn id="106" dur="2000" spd="-100000" fill="hold"/>
                                        <p:tgtEl>
                                          <p:spTgt spid="1038"/>
                                        </p:tgtEl>
                                        <p:attrNameLst>
                                          <p:attrName>ppt_x</p:attrName>
                                          <p:attrName>ppt_y</p:attrName>
                                        </p:attrNameLst>
                                      </p:cBhvr>
                                      <p:rCtr x="1337" y="26212"/>
                                    </p:animMotion>
                                  </p:childTnLst>
                                </p:cTn>
                              </p:par>
                            </p:childTnLst>
                          </p:cTn>
                        </p:par>
                        <p:par>
                          <p:cTn id="107" fill="hold">
                            <p:stCondLst>
                              <p:cond delay="2500"/>
                            </p:stCondLst>
                            <p:childTnLst>
                              <p:par>
                                <p:cTn id="108" presetID="12" presetClass="entr" presetSubtype="1" fill="hold" grpId="0" nodeType="afterEffect">
                                  <p:stCondLst>
                                    <p:cond delay="0"/>
                                  </p:stCondLst>
                                  <p:childTnLst>
                                    <p:set>
                                      <p:cBhvr>
                                        <p:cTn id="109" dur="1" fill="hold">
                                          <p:stCondLst>
                                            <p:cond delay="0"/>
                                          </p:stCondLst>
                                        </p:cTn>
                                        <p:tgtEl>
                                          <p:spTgt spid="59"/>
                                        </p:tgtEl>
                                        <p:attrNameLst>
                                          <p:attrName>style.visibility</p:attrName>
                                        </p:attrNameLst>
                                      </p:cBhvr>
                                      <p:to>
                                        <p:strVal val="visible"/>
                                      </p:to>
                                    </p:set>
                                    <p:anim calcmode="lin" valueType="num">
                                      <p:cBhvr additive="base">
                                        <p:cTn id="110" dur="500"/>
                                        <p:tgtEl>
                                          <p:spTgt spid="59"/>
                                        </p:tgtEl>
                                        <p:attrNameLst>
                                          <p:attrName>ppt_y</p:attrName>
                                        </p:attrNameLst>
                                      </p:cBhvr>
                                      <p:tavLst>
                                        <p:tav tm="0">
                                          <p:val>
                                            <p:strVal val="#ppt_y-#ppt_h*1.125000"/>
                                          </p:val>
                                        </p:tav>
                                        <p:tav tm="100000">
                                          <p:val>
                                            <p:strVal val="#ppt_y"/>
                                          </p:val>
                                        </p:tav>
                                      </p:tavLst>
                                    </p:anim>
                                    <p:animEffect transition="in" filter="wipe(down)">
                                      <p:cBhvr>
                                        <p:cTn id="111" dur="500"/>
                                        <p:tgtEl>
                                          <p:spTgt spid="59"/>
                                        </p:tgtEl>
                                      </p:cBhvr>
                                    </p:animEffect>
                                  </p:childTnLst>
                                </p:cTn>
                              </p:par>
                            </p:childTnLst>
                          </p:cTn>
                        </p:par>
                        <p:par>
                          <p:cTn id="112" fill="hold">
                            <p:stCondLst>
                              <p:cond delay="3000"/>
                            </p:stCondLst>
                            <p:childTnLst>
                              <p:par>
                                <p:cTn id="113" presetID="10" presetClass="entr" presetSubtype="0" fill="hold" nodeType="afterEffect">
                                  <p:stCondLst>
                                    <p:cond delay="0"/>
                                  </p:stCondLst>
                                  <p:childTnLst>
                                    <p:set>
                                      <p:cBhvr>
                                        <p:cTn id="114" dur="1" fill="hold">
                                          <p:stCondLst>
                                            <p:cond delay="0"/>
                                          </p:stCondLst>
                                        </p:cTn>
                                        <p:tgtEl>
                                          <p:spTgt spid="1037"/>
                                        </p:tgtEl>
                                        <p:attrNameLst>
                                          <p:attrName>style.visibility</p:attrName>
                                        </p:attrNameLst>
                                      </p:cBhvr>
                                      <p:to>
                                        <p:strVal val="visible"/>
                                      </p:to>
                                    </p:set>
                                    <p:animEffect transition="in" filter="fade">
                                      <p:cBhvr>
                                        <p:cTn id="115" dur="2000"/>
                                        <p:tgtEl>
                                          <p:spTgt spid="1037"/>
                                        </p:tgtEl>
                                      </p:cBhvr>
                                    </p:animEffect>
                                  </p:childTnLst>
                                </p:cTn>
                              </p:par>
                              <p:par>
                                <p:cTn id="116" presetID="42" presetClass="path" presetSubtype="0" accel="50000" decel="50000" fill="hold" nodeType="withEffect">
                                  <p:stCondLst>
                                    <p:cond delay="0"/>
                                  </p:stCondLst>
                                  <p:childTnLst>
                                    <p:animMotion origin="layout" path="M -5.55556E-7 -1.15468E-6 L -0.07535 0.46403 " pathEditMode="relative" rAng="0" ptsTypes="AA">
                                      <p:cBhvr>
                                        <p:cTn id="117" dur="2000" spd="-100000" fill="hold"/>
                                        <p:tgtEl>
                                          <p:spTgt spid="1037"/>
                                        </p:tgtEl>
                                        <p:attrNameLst>
                                          <p:attrName>ppt_x</p:attrName>
                                          <p:attrName>ppt_y</p:attrName>
                                        </p:attrNameLst>
                                      </p:cBhvr>
                                      <p:rCtr x="-3767" y="23186"/>
                                    </p:animMotion>
                                  </p:childTnLst>
                                </p:cTn>
                              </p:par>
                              <p:par>
                                <p:cTn id="118" presetID="10" presetClass="entr" presetSubtype="0" fill="hold" nodeType="withEffect">
                                  <p:stCondLst>
                                    <p:cond delay="0"/>
                                  </p:stCondLst>
                                  <p:childTnLst>
                                    <p:set>
                                      <p:cBhvr>
                                        <p:cTn id="119" dur="1" fill="hold">
                                          <p:stCondLst>
                                            <p:cond delay="0"/>
                                          </p:stCondLst>
                                        </p:cTn>
                                        <p:tgtEl>
                                          <p:spTgt spid="44"/>
                                        </p:tgtEl>
                                        <p:attrNameLst>
                                          <p:attrName>style.visibility</p:attrName>
                                        </p:attrNameLst>
                                      </p:cBhvr>
                                      <p:to>
                                        <p:strVal val="visible"/>
                                      </p:to>
                                    </p:set>
                                    <p:animEffect transition="in" filter="fade">
                                      <p:cBhvr>
                                        <p:cTn id="120" dur="2000"/>
                                        <p:tgtEl>
                                          <p:spTgt spid="44"/>
                                        </p:tgtEl>
                                      </p:cBhvr>
                                    </p:animEffect>
                                  </p:childTnLst>
                                </p:cTn>
                              </p:par>
                              <p:par>
                                <p:cTn id="121" presetID="42" presetClass="path" presetSubtype="0" accel="50000" decel="50000" fill="hold" nodeType="withEffect">
                                  <p:stCondLst>
                                    <p:cond delay="0"/>
                                  </p:stCondLst>
                                  <p:childTnLst>
                                    <p:animMotion origin="layout" path="M -3.33333E-6 -3.26335E-6 L -0.24392 0.0528 " pathEditMode="relative" rAng="0" ptsTypes="AA">
                                      <p:cBhvr>
                                        <p:cTn id="122" dur="2000" spd="-100000" fill="hold"/>
                                        <p:tgtEl>
                                          <p:spTgt spid="44"/>
                                        </p:tgtEl>
                                        <p:attrNameLst>
                                          <p:attrName>ppt_x</p:attrName>
                                          <p:attrName>ppt_y</p:attrName>
                                        </p:attrNameLst>
                                      </p:cBhvr>
                                      <p:rCtr x="-12205" y="2624"/>
                                    </p:animMotion>
                                  </p:childTnLst>
                                </p:cTn>
                              </p:par>
                              <p:par>
                                <p:cTn id="123" presetID="10" presetClass="entr" presetSubtype="0" fill="hold" nodeType="withEffect">
                                  <p:stCondLst>
                                    <p:cond delay="0"/>
                                  </p:stCondLst>
                                  <p:childTnLst>
                                    <p:set>
                                      <p:cBhvr>
                                        <p:cTn id="124" dur="1" fill="hold">
                                          <p:stCondLst>
                                            <p:cond delay="0"/>
                                          </p:stCondLst>
                                        </p:cTn>
                                        <p:tgtEl>
                                          <p:spTgt spid="47"/>
                                        </p:tgtEl>
                                        <p:attrNameLst>
                                          <p:attrName>style.visibility</p:attrName>
                                        </p:attrNameLst>
                                      </p:cBhvr>
                                      <p:to>
                                        <p:strVal val="visible"/>
                                      </p:to>
                                    </p:set>
                                    <p:animEffect transition="in" filter="fade">
                                      <p:cBhvr>
                                        <p:cTn id="125" dur="2000"/>
                                        <p:tgtEl>
                                          <p:spTgt spid="47"/>
                                        </p:tgtEl>
                                      </p:cBhvr>
                                    </p:animEffect>
                                  </p:childTnLst>
                                </p:cTn>
                              </p:par>
                              <p:par>
                                <p:cTn id="126" presetID="42" presetClass="path" presetSubtype="0" accel="50000" decel="50000" fill="hold" nodeType="withEffect">
                                  <p:stCondLst>
                                    <p:cond delay="0"/>
                                  </p:stCondLst>
                                  <p:childTnLst>
                                    <p:animMotion origin="layout" path="M -1.38889E-6 4.75455E-7 L -0.4033 0.49799 " pathEditMode="relative" rAng="0" ptsTypes="AA">
                                      <p:cBhvr>
                                        <p:cTn id="127" dur="2000" spd="-100000" fill="hold"/>
                                        <p:tgtEl>
                                          <p:spTgt spid="47"/>
                                        </p:tgtEl>
                                        <p:attrNameLst>
                                          <p:attrName>ppt_x</p:attrName>
                                          <p:attrName>ppt_y</p:attrName>
                                        </p:attrNameLst>
                                      </p:cBhvr>
                                      <p:rCtr x="-20174" y="24884"/>
                                    </p:animMotion>
                                  </p:childTnLst>
                                </p:cTn>
                              </p:par>
                            </p:childTnLst>
                          </p:cTn>
                        </p:par>
                        <p:par>
                          <p:cTn id="128" fill="hold">
                            <p:stCondLst>
                              <p:cond delay="5000"/>
                            </p:stCondLst>
                            <p:childTnLst>
                              <p:par>
                                <p:cTn id="129" presetID="12" presetClass="entr" presetSubtype="1" fill="hold" grpId="0" nodeType="afterEffect">
                                  <p:stCondLst>
                                    <p:cond delay="0"/>
                                  </p:stCondLst>
                                  <p:childTnLst>
                                    <p:set>
                                      <p:cBhvr>
                                        <p:cTn id="130" dur="1" fill="hold">
                                          <p:stCondLst>
                                            <p:cond delay="0"/>
                                          </p:stCondLst>
                                        </p:cTn>
                                        <p:tgtEl>
                                          <p:spTgt spid="58"/>
                                        </p:tgtEl>
                                        <p:attrNameLst>
                                          <p:attrName>style.visibility</p:attrName>
                                        </p:attrNameLst>
                                      </p:cBhvr>
                                      <p:to>
                                        <p:strVal val="visible"/>
                                      </p:to>
                                    </p:set>
                                    <p:anim calcmode="lin" valueType="num">
                                      <p:cBhvr additive="base">
                                        <p:cTn id="131" dur="500"/>
                                        <p:tgtEl>
                                          <p:spTgt spid="58"/>
                                        </p:tgtEl>
                                        <p:attrNameLst>
                                          <p:attrName>ppt_y</p:attrName>
                                        </p:attrNameLst>
                                      </p:cBhvr>
                                      <p:tavLst>
                                        <p:tav tm="0">
                                          <p:val>
                                            <p:strVal val="#ppt_y-#ppt_h*1.125000"/>
                                          </p:val>
                                        </p:tav>
                                        <p:tav tm="100000">
                                          <p:val>
                                            <p:strVal val="#ppt_y"/>
                                          </p:val>
                                        </p:tav>
                                      </p:tavLst>
                                    </p:anim>
                                    <p:animEffect transition="in" filter="wipe(down)">
                                      <p:cBhvr>
                                        <p:cTn id="132" dur="500"/>
                                        <p:tgtEl>
                                          <p:spTgt spid="58"/>
                                        </p:tgtEl>
                                      </p:cBhvr>
                                    </p:animEffect>
                                  </p:childTnLst>
                                </p:cTn>
                              </p:par>
                            </p:childTnLst>
                          </p:cTn>
                        </p:par>
                        <p:par>
                          <p:cTn id="133" fill="hold">
                            <p:stCondLst>
                              <p:cond delay="5500"/>
                            </p:stCondLst>
                            <p:childTnLst>
                              <p:par>
                                <p:cTn id="134" presetID="10" presetClass="entr" presetSubtype="0" fill="hold" nodeType="afterEffect">
                                  <p:stCondLst>
                                    <p:cond delay="0"/>
                                  </p:stCondLst>
                                  <p:childTnLst>
                                    <p:set>
                                      <p:cBhvr>
                                        <p:cTn id="135" dur="1" fill="hold">
                                          <p:stCondLst>
                                            <p:cond delay="0"/>
                                          </p:stCondLst>
                                        </p:cTn>
                                        <p:tgtEl>
                                          <p:spTgt spid="48"/>
                                        </p:tgtEl>
                                        <p:attrNameLst>
                                          <p:attrName>style.visibility</p:attrName>
                                        </p:attrNameLst>
                                      </p:cBhvr>
                                      <p:to>
                                        <p:strVal val="visible"/>
                                      </p:to>
                                    </p:set>
                                    <p:animEffect transition="in" filter="fade">
                                      <p:cBhvr>
                                        <p:cTn id="136" dur="2000"/>
                                        <p:tgtEl>
                                          <p:spTgt spid="48"/>
                                        </p:tgtEl>
                                      </p:cBhvr>
                                    </p:animEffect>
                                  </p:childTnLst>
                                </p:cTn>
                              </p:par>
                              <p:par>
                                <p:cTn id="137" presetID="42" presetClass="path" presetSubtype="0" accel="50000" decel="50000" fill="hold" nodeType="withEffect">
                                  <p:stCondLst>
                                    <p:cond delay="0"/>
                                  </p:stCondLst>
                                  <p:childTnLst>
                                    <p:animMotion origin="layout" path="M -1.94444E-6 -3.45679E-6 L -0.42465 0.04969 " pathEditMode="relative" rAng="0" ptsTypes="AA">
                                      <p:cBhvr>
                                        <p:cTn id="138" dur="2000" spd="-100000" fill="hold"/>
                                        <p:tgtEl>
                                          <p:spTgt spid="48"/>
                                        </p:tgtEl>
                                        <p:attrNameLst>
                                          <p:attrName>ppt_x</p:attrName>
                                          <p:attrName>ppt_y</p:attrName>
                                        </p:attrNameLst>
                                      </p:cBhvr>
                                      <p:rCtr x="-21233" y="2469"/>
                                    </p:animMotion>
                                  </p:childTnLst>
                                </p:cTn>
                              </p:par>
                              <p:par>
                                <p:cTn id="139" presetID="10" presetClass="entr" presetSubtype="0" fill="hold" nodeType="withEffect">
                                  <p:stCondLst>
                                    <p:cond delay="0"/>
                                  </p:stCondLst>
                                  <p:childTnLst>
                                    <p:set>
                                      <p:cBhvr>
                                        <p:cTn id="140" dur="1" fill="hold">
                                          <p:stCondLst>
                                            <p:cond delay="0"/>
                                          </p:stCondLst>
                                        </p:cTn>
                                        <p:tgtEl>
                                          <p:spTgt spid="45"/>
                                        </p:tgtEl>
                                        <p:attrNameLst>
                                          <p:attrName>style.visibility</p:attrName>
                                        </p:attrNameLst>
                                      </p:cBhvr>
                                      <p:to>
                                        <p:strVal val="visible"/>
                                      </p:to>
                                    </p:set>
                                    <p:animEffect transition="in" filter="fade">
                                      <p:cBhvr>
                                        <p:cTn id="141" dur="2000"/>
                                        <p:tgtEl>
                                          <p:spTgt spid="45"/>
                                        </p:tgtEl>
                                      </p:cBhvr>
                                    </p:animEffect>
                                  </p:childTnLst>
                                </p:cTn>
                              </p:par>
                              <p:par>
                                <p:cTn id="142" presetID="42" presetClass="path" presetSubtype="0" accel="50000" decel="50000" fill="hold" nodeType="withEffect">
                                  <p:stCondLst>
                                    <p:cond delay="0"/>
                                  </p:stCondLst>
                                  <p:childTnLst>
                                    <p:animMotion origin="layout" path="M -2.77778E-7 -3.26335E-6 L -0.41684 -0.34856 " pathEditMode="relative" rAng="0" ptsTypes="AA">
                                      <p:cBhvr>
                                        <p:cTn id="143" dur="2000" spd="-100000" fill="hold"/>
                                        <p:tgtEl>
                                          <p:spTgt spid="45"/>
                                        </p:tgtEl>
                                        <p:attrNameLst>
                                          <p:attrName>ppt_x</p:attrName>
                                          <p:attrName>ppt_y</p:attrName>
                                        </p:attrNameLst>
                                      </p:cBhvr>
                                      <p:rCtr x="-20851" y="-17444"/>
                                    </p:animMotion>
                                  </p:childTnLst>
                                </p:cTn>
                              </p:par>
                              <p:par>
                                <p:cTn id="144" presetID="10" presetClass="entr" presetSubtype="0" fill="hold" nodeType="withEffect">
                                  <p:stCondLst>
                                    <p:cond delay="0"/>
                                  </p:stCondLst>
                                  <p:childTnLst>
                                    <p:set>
                                      <p:cBhvr>
                                        <p:cTn id="145" dur="1" fill="hold">
                                          <p:stCondLst>
                                            <p:cond delay="0"/>
                                          </p:stCondLst>
                                        </p:cTn>
                                        <p:tgtEl>
                                          <p:spTgt spid="46"/>
                                        </p:tgtEl>
                                        <p:attrNameLst>
                                          <p:attrName>style.visibility</p:attrName>
                                        </p:attrNameLst>
                                      </p:cBhvr>
                                      <p:to>
                                        <p:strVal val="visible"/>
                                      </p:to>
                                    </p:set>
                                    <p:animEffect transition="in" filter="fade">
                                      <p:cBhvr>
                                        <p:cTn id="146" dur="2000"/>
                                        <p:tgtEl>
                                          <p:spTgt spid="46"/>
                                        </p:tgtEl>
                                      </p:cBhvr>
                                    </p:animEffect>
                                  </p:childTnLst>
                                </p:cTn>
                              </p:par>
                              <p:par>
                                <p:cTn id="147" presetID="42" presetClass="path" presetSubtype="0" accel="50000" decel="50000" fill="hold" nodeType="withEffect">
                                  <p:stCondLst>
                                    <p:cond delay="0"/>
                                  </p:stCondLst>
                                  <p:childTnLst>
                                    <p:animMotion origin="layout" path="M 3.33333E-6 2.6644E-6 L -0.06563 -0.40136 " pathEditMode="relative" rAng="0" ptsTypes="AA">
                                      <p:cBhvr>
                                        <p:cTn id="148" dur="2000" spd="-100000" fill="hold"/>
                                        <p:tgtEl>
                                          <p:spTgt spid="46"/>
                                        </p:tgtEl>
                                        <p:attrNameLst>
                                          <p:attrName>ppt_x</p:attrName>
                                          <p:attrName>ppt_y</p:attrName>
                                        </p:attrNameLst>
                                      </p:cBhvr>
                                      <p:rCtr x="-3281" y="-200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6" grpId="0" animBg="1"/>
      <p:bldP spid="57" grpId="0" animBg="1"/>
      <p:bldP spid="24" grpId="0" animBg="1"/>
      <p:bldP spid="58" grpId="0" animBg="1"/>
      <p:bldP spid="59"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789043" cy="7951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95667" y="-191390"/>
            <a:ext cx="8961943" cy="4880348"/>
            <a:chOff x="2047473" y="805351"/>
            <a:chExt cx="4960187" cy="2515291"/>
          </a:xfrm>
        </p:grpSpPr>
        <p:sp>
          <p:nvSpPr>
            <p:cNvPr id="4" name="Isosceles Triangle 41"/>
            <p:cNvSpPr/>
            <p:nvPr/>
          </p:nvSpPr>
          <p:spPr>
            <a:xfrm>
              <a:off x="2047473" y="805351"/>
              <a:ext cx="4960187" cy="1836466"/>
            </a:xfrm>
            <a:prstGeom prst="triangle">
              <a:avLst/>
            </a:prstGeom>
            <a:gradFill flip="none" rotWithShape="1">
              <a:gsLst>
                <a:gs pos="96300">
                  <a:srgbClr val="A5A5A5">
                    <a:alpha val="60000"/>
                  </a:srgbClr>
                </a:gs>
                <a:gs pos="100000">
                  <a:schemeClr val="bg2">
                    <a:lumMod val="25000"/>
                    <a:tint val="66000"/>
                    <a:satMod val="160000"/>
                    <a:alpha val="14000"/>
                  </a:schemeClr>
                </a:gs>
                <a:gs pos="0">
                  <a:schemeClr val="bg2">
                    <a:lumMod val="25000"/>
                    <a:tint val="23500"/>
                    <a:satMod val="160000"/>
                    <a:alpha val="0"/>
                  </a:schemeClr>
                </a:gs>
              </a:gsLst>
              <a:lin ang="162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sp>
          <p:nvSpPr>
            <p:cNvPr id="8" name="Isosceles Triangle 41"/>
            <p:cNvSpPr/>
            <p:nvPr/>
          </p:nvSpPr>
          <p:spPr>
            <a:xfrm>
              <a:off x="2047473" y="805352"/>
              <a:ext cx="4960187" cy="759979"/>
            </a:xfrm>
            <a:prstGeom prst="triangle">
              <a:avLst/>
            </a:prstGeom>
            <a:gradFill flip="none" rotWithShape="1">
              <a:gsLst>
                <a:gs pos="96300">
                  <a:srgbClr val="A5A5A5">
                    <a:alpha val="48000"/>
                  </a:srgbClr>
                </a:gs>
                <a:gs pos="100000">
                  <a:schemeClr val="bg2">
                    <a:lumMod val="25000"/>
                    <a:tint val="66000"/>
                    <a:satMod val="160000"/>
                    <a:alpha val="0"/>
                  </a:schemeClr>
                </a:gs>
                <a:gs pos="0">
                  <a:schemeClr val="bg2">
                    <a:lumMod val="25000"/>
                    <a:tint val="23500"/>
                    <a:satMod val="160000"/>
                    <a:alpha val="0"/>
                  </a:schemeClr>
                </a:gs>
              </a:gsLst>
              <a:lin ang="162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sp>
          <p:nvSpPr>
            <p:cNvPr id="10" name="Isosceles Triangle 41"/>
            <p:cNvSpPr/>
            <p:nvPr/>
          </p:nvSpPr>
          <p:spPr>
            <a:xfrm>
              <a:off x="3611911" y="911806"/>
              <a:ext cx="1831312" cy="2408836"/>
            </a:xfrm>
            <a:prstGeom prst="triangle">
              <a:avLst/>
            </a:prstGeom>
            <a:gradFill flip="none" rotWithShape="1">
              <a:gsLst>
                <a:gs pos="96300">
                  <a:srgbClr val="A5A5A5">
                    <a:alpha val="38000"/>
                  </a:srgbClr>
                </a:gs>
                <a:gs pos="100000">
                  <a:schemeClr val="bg2">
                    <a:lumMod val="25000"/>
                    <a:tint val="66000"/>
                    <a:satMod val="160000"/>
                    <a:alpha val="49000"/>
                  </a:schemeClr>
                </a:gs>
                <a:gs pos="0">
                  <a:schemeClr val="bg2">
                    <a:lumMod val="25000"/>
                    <a:tint val="23500"/>
                    <a:satMod val="160000"/>
                    <a:alpha val="0"/>
                  </a:schemeClr>
                </a:gs>
              </a:gsLst>
              <a:lin ang="162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grpSp>
      <p:sp>
        <p:nvSpPr>
          <p:cNvPr id="2" name="Footer Placeholder 1"/>
          <p:cNvSpPr>
            <a:spLocks noGrp="1"/>
          </p:cNvSpPr>
          <p:nvPr>
            <p:ph type="ftr" sz="quarter" idx="11"/>
          </p:nvPr>
        </p:nvSpPr>
        <p:spPr/>
        <p:txBody>
          <a:bodyPr/>
          <a:lstStyle/>
          <a:p>
            <a:pPr defTabSz="914400"/>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3" name="Slide Number Placeholder 2"/>
          <p:cNvSpPr>
            <a:spLocks noGrp="1"/>
          </p:cNvSpPr>
          <p:nvPr>
            <p:ph type="sldNum" sz="quarter" idx="12"/>
          </p:nvPr>
        </p:nvSpPr>
        <p:spPr/>
        <p:txBody>
          <a:bodyPr/>
          <a:lstStyle/>
          <a:p>
            <a:pPr defTabSz="914400"/>
            <a:fld id="{0431C951-9D62-474D-B35D-66AB940D3B2F}" type="slidenum">
              <a:rPr lang="en-US" smtClean="0">
                <a:solidFill>
                  <a:prstClr val="white">
                    <a:lumMod val="65000"/>
                  </a:prstClr>
                </a:solidFill>
              </a:rPr>
              <a:pPr defTabSz="914400"/>
              <a:t>17</a:t>
            </a:fld>
            <a:endParaRPr lang="en-US" dirty="0">
              <a:solidFill>
                <a:prstClr val="white">
                  <a:lumMod val="65000"/>
                </a:prstClr>
              </a:solidFill>
            </a:endParaRPr>
          </a:p>
        </p:txBody>
      </p:sp>
      <p:grpSp>
        <p:nvGrpSpPr>
          <p:cNvPr id="32" name="Group 31"/>
          <p:cNvGrpSpPr/>
          <p:nvPr/>
        </p:nvGrpSpPr>
        <p:grpSpPr>
          <a:xfrm>
            <a:off x="6718729" y="303781"/>
            <a:ext cx="2288635" cy="1346216"/>
            <a:chOff x="6718729" y="303781"/>
            <a:chExt cx="2288635" cy="1346216"/>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8564" y="303781"/>
              <a:ext cx="1828800" cy="1232154"/>
            </a:xfrm>
            <a:prstGeom prst="rect">
              <a:avLst/>
            </a:prstGeom>
          </p:spPr>
        </p:pic>
        <p:sp>
          <p:nvSpPr>
            <p:cNvPr id="18" name="TextBox 17"/>
            <p:cNvSpPr txBox="1"/>
            <p:nvPr/>
          </p:nvSpPr>
          <p:spPr>
            <a:xfrm>
              <a:off x="6718729" y="1169866"/>
              <a:ext cx="851515" cy="480131"/>
            </a:xfrm>
            <a:prstGeom prst="rect">
              <a:avLst/>
            </a:prstGeom>
            <a:solidFill>
              <a:schemeClr val="tx2"/>
            </a:solidFill>
            <a:ln w="38100">
              <a:solidFill>
                <a:schemeClr val="bg1"/>
              </a:solidFill>
              <a:miter lim="800000"/>
            </a:ln>
            <a:effectLst>
              <a:outerShdw blurRad="63500" algn="ctr" rotWithShape="0">
                <a:prstClr val="black"/>
              </a:outerShdw>
            </a:effectLst>
          </p:spPr>
          <p:txBody>
            <a:bodyPr wrap="none" rtlCol="0">
              <a:spAutoFit/>
            </a:bodyPr>
            <a:lstStyle/>
            <a:p>
              <a:pPr algn="ctr">
                <a:lnSpc>
                  <a:spcPct val="90000"/>
                </a:lnSpc>
              </a:pPr>
              <a:r>
                <a:rPr lang="en-US" sz="1400" b="1" dirty="0" smtClean="0">
                  <a:solidFill>
                    <a:schemeClr val="bg1"/>
                  </a:solidFill>
                </a:rPr>
                <a:t>Virtual</a:t>
              </a:r>
              <a:br>
                <a:rPr lang="en-US" sz="1400" b="1" dirty="0" smtClean="0">
                  <a:solidFill>
                    <a:schemeClr val="bg1"/>
                  </a:solidFill>
                </a:rPr>
              </a:br>
              <a:r>
                <a:rPr lang="en-US" sz="1400" b="1" dirty="0" smtClean="0">
                  <a:solidFill>
                    <a:schemeClr val="bg1"/>
                  </a:solidFill>
                </a:rPr>
                <a:t>Wellness</a:t>
              </a:r>
              <a:endParaRPr lang="en-US" sz="1400" b="1" dirty="0">
                <a:solidFill>
                  <a:schemeClr val="bg1"/>
                </a:solidFill>
              </a:endParaRPr>
            </a:p>
          </p:txBody>
        </p:sp>
      </p:grpSp>
      <p:grpSp>
        <p:nvGrpSpPr>
          <p:cNvPr id="33" name="Group 32"/>
          <p:cNvGrpSpPr/>
          <p:nvPr/>
        </p:nvGrpSpPr>
        <p:grpSpPr>
          <a:xfrm>
            <a:off x="615265" y="1901878"/>
            <a:ext cx="2519650" cy="1245051"/>
            <a:chOff x="402605" y="1944410"/>
            <a:chExt cx="2519650" cy="1245051"/>
          </a:xfrm>
        </p:grpSpPr>
        <p:grpSp>
          <p:nvGrpSpPr>
            <p:cNvPr id="30" name="Group 29"/>
            <p:cNvGrpSpPr>
              <a:grpSpLocks noChangeAspect="1"/>
            </p:cNvGrpSpPr>
            <p:nvPr/>
          </p:nvGrpSpPr>
          <p:grpSpPr>
            <a:xfrm>
              <a:off x="402605" y="1944410"/>
              <a:ext cx="1858300" cy="1004132"/>
              <a:chOff x="296769" y="1682228"/>
              <a:chExt cx="1518535" cy="820540"/>
            </a:xfrm>
          </p:grpSpPr>
          <p:pic>
            <p:nvPicPr>
              <p:cNvPr id="24" name="Picture 23"/>
              <p:cNvPicPr>
                <a:picLocks noChangeAspect="1"/>
              </p:cNvPicPr>
              <p:nvPr/>
            </p:nvPicPr>
            <p:blipFill rotWithShape="1">
              <a:blip r:embed="rId3"/>
              <a:srcRect l="44766"/>
              <a:stretch/>
            </p:blipFill>
            <p:spPr>
              <a:xfrm flipH="1">
                <a:off x="296769" y="1744701"/>
                <a:ext cx="948422" cy="695595"/>
              </a:xfrm>
              <a:prstGeom prst="rect">
                <a:avLst/>
              </a:prstGeom>
              <a:ln w="12700">
                <a:solidFill>
                  <a:schemeClr val="bg1"/>
                </a:solidFill>
                <a:miter lim="800000"/>
              </a:ln>
              <a:effectLst>
                <a:outerShdw blurRad="63500" algn="ctr" rotWithShape="0">
                  <a:prstClr val="black"/>
                </a:outerShdw>
              </a:effectLst>
            </p:spPr>
          </p:pic>
          <p:pic>
            <p:nvPicPr>
              <p:cNvPr id="25" name="Picture 2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0981" y="1682228"/>
                <a:ext cx="1044323" cy="820540"/>
              </a:xfrm>
              <a:prstGeom prst="rect">
                <a:avLst/>
              </a:prstGeom>
            </p:spPr>
          </p:pic>
        </p:grpSp>
        <p:sp>
          <p:nvSpPr>
            <p:cNvPr id="17" name="TextBox 16"/>
            <p:cNvSpPr txBox="1"/>
            <p:nvPr/>
          </p:nvSpPr>
          <p:spPr>
            <a:xfrm>
              <a:off x="1331755" y="2709330"/>
              <a:ext cx="1590500" cy="480131"/>
            </a:xfrm>
            <a:prstGeom prst="rect">
              <a:avLst/>
            </a:prstGeom>
            <a:solidFill>
              <a:schemeClr val="tx2"/>
            </a:solidFill>
            <a:ln w="38100">
              <a:solidFill>
                <a:schemeClr val="bg1"/>
              </a:solidFill>
              <a:miter lim="800000"/>
            </a:ln>
            <a:effectLst>
              <a:outerShdw blurRad="63500" algn="ctr" rotWithShape="0">
                <a:prstClr val="black"/>
              </a:outerShdw>
            </a:effectLst>
          </p:spPr>
          <p:txBody>
            <a:bodyPr wrap="none" rtlCol="0">
              <a:spAutoFit/>
            </a:bodyPr>
            <a:lstStyle>
              <a:defPPr>
                <a:defRPr lang="en-US"/>
              </a:defPPr>
              <a:lvl1pPr algn="ctr">
                <a:lnSpc>
                  <a:spcPct val="90000"/>
                </a:lnSpc>
                <a:defRPr sz="1400" b="1">
                  <a:solidFill>
                    <a:schemeClr val="bg1"/>
                  </a:solidFill>
                </a:defRPr>
              </a:lvl1pPr>
            </a:lstStyle>
            <a:p>
              <a:r>
                <a:rPr lang="en-US" dirty="0" smtClean="0"/>
                <a:t>Home Based Video</a:t>
              </a:r>
              <a:br>
                <a:rPr lang="en-US" dirty="0" smtClean="0"/>
              </a:br>
              <a:r>
                <a:rPr lang="en-US" dirty="0" smtClean="0"/>
                <a:t>Collaboration</a:t>
              </a:r>
              <a:endParaRPr lang="en-US" dirty="0"/>
            </a:p>
          </p:txBody>
        </p:sp>
      </p:grpSp>
      <p:grpSp>
        <p:nvGrpSpPr>
          <p:cNvPr id="35" name="Group 34"/>
          <p:cNvGrpSpPr/>
          <p:nvPr/>
        </p:nvGrpSpPr>
        <p:grpSpPr>
          <a:xfrm>
            <a:off x="1105918" y="3527784"/>
            <a:ext cx="2850431" cy="1273904"/>
            <a:chOff x="1105918" y="3602215"/>
            <a:chExt cx="2850431" cy="1273904"/>
          </a:xfrm>
        </p:grpSpPr>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918" y="3602215"/>
              <a:ext cx="1828800" cy="1024127"/>
            </a:xfrm>
            <a:prstGeom prst="rect">
              <a:avLst/>
            </a:prstGeom>
            <a:ln w="12700">
              <a:solidFill>
                <a:schemeClr val="bg1"/>
              </a:solidFill>
              <a:miter lim="800000"/>
            </a:ln>
            <a:effectLst>
              <a:outerShdw blurRad="63500" algn="ctr" rotWithShape="0">
                <a:prstClr val="black"/>
              </a:outerShdw>
            </a:effectLst>
          </p:spPr>
        </p:pic>
        <p:sp>
          <p:nvSpPr>
            <p:cNvPr id="22" name="TextBox 21"/>
            <p:cNvSpPr txBox="1"/>
            <p:nvPr/>
          </p:nvSpPr>
          <p:spPr>
            <a:xfrm>
              <a:off x="2672600" y="4395988"/>
              <a:ext cx="1283749" cy="480131"/>
            </a:xfrm>
            <a:prstGeom prst="rect">
              <a:avLst/>
            </a:prstGeom>
            <a:solidFill>
              <a:schemeClr val="tx2"/>
            </a:solidFill>
            <a:ln w="38100">
              <a:solidFill>
                <a:schemeClr val="bg1"/>
              </a:solidFill>
              <a:miter lim="800000"/>
            </a:ln>
            <a:effectLst>
              <a:outerShdw blurRad="63500" algn="ctr" rotWithShape="0">
                <a:prstClr val="black"/>
              </a:outerShdw>
            </a:effectLst>
          </p:spPr>
          <p:txBody>
            <a:bodyPr wrap="none" rtlCol="0">
              <a:spAutoFit/>
            </a:bodyPr>
            <a:lstStyle>
              <a:defPPr>
                <a:defRPr lang="en-US"/>
              </a:defPPr>
              <a:lvl1pPr algn="ctr">
                <a:lnSpc>
                  <a:spcPct val="90000"/>
                </a:lnSpc>
                <a:defRPr sz="1400" b="1">
                  <a:solidFill>
                    <a:schemeClr val="bg1"/>
                  </a:solidFill>
                </a:defRPr>
              </a:lvl1pPr>
            </a:lstStyle>
            <a:p>
              <a:r>
                <a:rPr lang="en-US" dirty="0" smtClean="0"/>
                <a:t>Multi-Player</a:t>
              </a:r>
              <a:br>
                <a:rPr lang="en-US" dirty="0" smtClean="0"/>
              </a:br>
              <a:r>
                <a:rPr lang="en-US" dirty="0" smtClean="0"/>
                <a:t>Video Chatting</a:t>
              </a:r>
              <a:endParaRPr lang="en-US" dirty="0"/>
            </a:p>
          </p:txBody>
        </p:sp>
      </p:grpSp>
      <p:grpSp>
        <p:nvGrpSpPr>
          <p:cNvPr id="34" name="Group 33"/>
          <p:cNvGrpSpPr/>
          <p:nvPr/>
        </p:nvGrpSpPr>
        <p:grpSpPr>
          <a:xfrm>
            <a:off x="6178156" y="1901024"/>
            <a:ext cx="2452826" cy="1245905"/>
            <a:chOff x="6390816" y="1943556"/>
            <a:chExt cx="2452826" cy="1245905"/>
          </a:xfrm>
        </p:grpSpPr>
        <p:pic>
          <p:nvPicPr>
            <p:cNvPr id="29" name="Picture 28"/>
            <p:cNvPicPr>
              <a:picLocks noChangeAspect="1"/>
            </p:cNvPicPr>
            <p:nvPr/>
          </p:nvPicPr>
          <p:blipFill rotWithShape="1">
            <a:blip r:embed="rId6"/>
            <a:srcRect b="18097"/>
            <a:stretch/>
          </p:blipFill>
          <p:spPr>
            <a:xfrm>
              <a:off x="7014842" y="1943556"/>
              <a:ext cx="1828800" cy="1005840"/>
            </a:xfrm>
            <a:prstGeom prst="rect">
              <a:avLst/>
            </a:prstGeom>
            <a:ln w="12700">
              <a:solidFill>
                <a:schemeClr val="bg1"/>
              </a:solidFill>
              <a:miter lim="800000"/>
            </a:ln>
            <a:effectLst>
              <a:outerShdw blurRad="63500" algn="ctr" rotWithShape="0">
                <a:prstClr val="black"/>
              </a:outerShdw>
            </a:effectLst>
          </p:spPr>
        </p:pic>
        <p:sp>
          <p:nvSpPr>
            <p:cNvPr id="19" name="TextBox 18"/>
            <p:cNvSpPr txBox="1"/>
            <p:nvPr/>
          </p:nvSpPr>
          <p:spPr>
            <a:xfrm>
              <a:off x="6390816" y="2709330"/>
              <a:ext cx="1575496" cy="480131"/>
            </a:xfrm>
            <a:prstGeom prst="rect">
              <a:avLst/>
            </a:prstGeom>
            <a:solidFill>
              <a:schemeClr val="tx2"/>
            </a:solidFill>
            <a:ln w="38100">
              <a:solidFill>
                <a:schemeClr val="bg1"/>
              </a:solidFill>
              <a:miter lim="800000"/>
            </a:ln>
            <a:effectLst>
              <a:outerShdw blurRad="63500" algn="ctr" rotWithShape="0">
                <a:prstClr val="black"/>
              </a:outerShdw>
            </a:effectLst>
          </p:spPr>
          <p:txBody>
            <a:bodyPr wrap="none" rtlCol="0">
              <a:spAutoFit/>
            </a:bodyPr>
            <a:lstStyle>
              <a:defPPr>
                <a:defRPr lang="en-US"/>
              </a:defPPr>
              <a:lvl1pPr algn="ctr">
                <a:lnSpc>
                  <a:spcPct val="90000"/>
                </a:lnSpc>
                <a:defRPr sz="1400" b="1">
                  <a:solidFill>
                    <a:schemeClr val="bg1"/>
                  </a:solidFill>
                </a:defRPr>
              </a:lvl1pPr>
            </a:lstStyle>
            <a:p>
              <a:r>
                <a:rPr lang="en-US" dirty="0" smtClean="0"/>
                <a:t>Online Learning</a:t>
              </a:r>
            </a:p>
            <a:p>
              <a:r>
                <a:rPr lang="en-US" dirty="0" smtClean="0"/>
                <a:t>Virtual Classrooms</a:t>
              </a:r>
              <a:endParaRPr lang="en-US" dirty="0"/>
            </a:p>
          </p:txBody>
        </p:sp>
      </p:grpSp>
      <p:grpSp>
        <p:nvGrpSpPr>
          <p:cNvPr id="31" name="Group 30"/>
          <p:cNvGrpSpPr/>
          <p:nvPr/>
        </p:nvGrpSpPr>
        <p:grpSpPr>
          <a:xfrm>
            <a:off x="160296" y="310258"/>
            <a:ext cx="2274193" cy="1339739"/>
            <a:chOff x="160296" y="310258"/>
            <a:chExt cx="2274193" cy="1339739"/>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296" y="310258"/>
              <a:ext cx="1828800" cy="1219200"/>
            </a:xfrm>
            <a:prstGeom prst="rect">
              <a:avLst/>
            </a:prstGeom>
            <a:ln w="12700">
              <a:solidFill>
                <a:schemeClr val="bg1"/>
              </a:solidFill>
              <a:miter lim="800000"/>
            </a:ln>
            <a:effectLst>
              <a:outerShdw blurRad="63500" algn="ctr" rotWithShape="0">
                <a:prstClr val="black"/>
              </a:outerShdw>
            </a:effectLst>
          </p:spPr>
        </p:pic>
        <p:sp>
          <p:nvSpPr>
            <p:cNvPr id="21" name="TextBox 20"/>
            <p:cNvSpPr txBox="1"/>
            <p:nvPr/>
          </p:nvSpPr>
          <p:spPr>
            <a:xfrm>
              <a:off x="1485640" y="1169866"/>
              <a:ext cx="948849" cy="480131"/>
            </a:xfrm>
            <a:prstGeom prst="rect">
              <a:avLst/>
            </a:prstGeom>
            <a:solidFill>
              <a:schemeClr val="tx2"/>
            </a:solidFill>
            <a:ln w="38100">
              <a:solidFill>
                <a:schemeClr val="bg1"/>
              </a:solidFill>
              <a:miter lim="800000"/>
            </a:ln>
            <a:effectLst>
              <a:outerShdw blurRad="63500" algn="ctr" rotWithShape="0">
                <a:prstClr val="black"/>
              </a:outerShdw>
            </a:effectLst>
          </p:spPr>
          <p:txBody>
            <a:bodyPr wrap="none" rtlCol="0">
              <a:spAutoFit/>
            </a:bodyPr>
            <a:lstStyle>
              <a:defPPr>
                <a:defRPr lang="en-US"/>
              </a:defPPr>
              <a:lvl1pPr algn="ctr">
                <a:lnSpc>
                  <a:spcPct val="90000"/>
                </a:lnSpc>
                <a:defRPr sz="1400" b="1">
                  <a:solidFill>
                    <a:schemeClr val="bg1"/>
                  </a:solidFill>
                </a:defRPr>
              </a:lvl1pPr>
            </a:lstStyle>
            <a:p>
              <a:r>
                <a:rPr lang="en-US" dirty="0" smtClean="0"/>
                <a:t>Smart TV</a:t>
              </a:r>
              <a:br>
                <a:rPr lang="en-US" dirty="0" smtClean="0"/>
              </a:br>
              <a:r>
                <a:rPr lang="en-US" dirty="0" smtClean="0"/>
                <a:t>Live Assist</a:t>
              </a:r>
              <a:endParaRPr lang="en-US" dirty="0"/>
            </a:p>
          </p:txBody>
        </p:sp>
      </p:grpSp>
      <p:grpSp>
        <p:nvGrpSpPr>
          <p:cNvPr id="37" name="Group 36"/>
          <p:cNvGrpSpPr/>
          <p:nvPr/>
        </p:nvGrpSpPr>
        <p:grpSpPr>
          <a:xfrm>
            <a:off x="5197920" y="3527783"/>
            <a:ext cx="2895044" cy="1273905"/>
            <a:chOff x="5197920" y="3602214"/>
            <a:chExt cx="2895044" cy="1273905"/>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b="5618"/>
            <a:stretch/>
          </p:blipFill>
          <p:spPr>
            <a:xfrm>
              <a:off x="6264164" y="3602214"/>
              <a:ext cx="1828800" cy="1024128"/>
            </a:xfrm>
            <a:prstGeom prst="rect">
              <a:avLst/>
            </a:prstGeom>
            <a:ln w="12700">
              <a:solidFill>
                <a:schemeClr val="bg1"/>
              </a:solidFill>
              <a:miter lim="800000"/>
            </a:ln>
            <a:effectLst>
              <a:outerShdw blurRad="63500" algn="ctr" rotWithShape="0">
                <a:prstClr val="black"/>
              </a:outerShdw>
            </a:effectLst>
          </p:spPr>
        </p:pic>
        <p:sp>
          <p:nvSpPr>
            <p:cNvPr id="20" name="TextBox 19"/>
            <p:cNvSpPr txBox="1"/>
            <p:nvPr/>
          </p:nvSpPr>
          <p:spPr>
            <a:xfrm>
              <a:off x="5197920" y="4395988"/>
              <a:ext cx="2066207" cy="480131"/>
            </a:xfrm>
            <a:prstGeom prst="rect">
              <a:avLst/>
            </a:prstGeom>
            <a:solidFill>
              <a:schemeClr val="tx2"/>
            </a:solidFill>
            <a:ln w="38100">
              <a:solidFill>
                <a:schemeClr val="bg1"/>
              </a:solidFill>
              <a:miter lim="800000"/>
            </a:ln>
            <a:effectLst>
              <a:outerShdw blurRad="63500" algn="ctr" rotWithShape="0">
                <a:prstClr val="black"/>
              </a:outerShdw>
            </a:effectLst>
          </p:spPr>
          <p:txBody>
            <a:bodyPr wrap="none" rtlCol="0">
              <a:spAutoFit/>
            </a:bodyPr>
            <a:lstStyle>
              <a:defPPr>
                <a:defRPr lang="en-US"/>
              </a:defPPr>
              <a:lvl1pPr algn="ctr">
                <a:lnSpc>
                  <a:spcPct val="90000"/>
                </a:lnSpc>
                <a:defRPr sz="1400" b="1">
                  <a:solidFill>
                    <a:schemeClr val="bg1"/>
                  </a:solidFill>
                </a:defRPr>
              </a:lvl1pPr>
            </a:lstStyle>
            <a:p>
              <a:r>
                <a:rPr lang="en-US" dirty="0" smtClean="0"/>
                <a:t>Tele Presence Endpoint</a:t>
              </a:r>
              <a:br>
                <a:rPr lang="en-US" dirty="0" smtClean="0"/>
              </a:br>
              <a:r>
                <a:rPr lang="en-US" dirty="0" smtClean="0"/>
                <a:t>(Town Hall from Home…)</a:t>
              </a:r>
              <a:endParaRPr lang="en-US" dirty="0"/>
            </a:p>
          </p:txBody>
        </p:sp>
      </p:grpSp>
      <p:sp>
        <p:nvSpPr>
          <p:cNvPr id="14" name="Oval 13"/>
          <p:cNvSpPr/>
          <p:nvPr/>
        </p:nvSpPr>
        <p:spPr>
          <a:xfrm>
            <a:off x="2679062" y="-1149286"/>
            <a:ext cx="3816084" cy="3816084"/>
          </a:xfrm>
          <a:prstGeom prst="ellipse">
            <a:avLst/>
          </a:prstGeom>
          <a:solidFill>
            <a:schemeClr val="bg1"/>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7"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3395092" y="273677"/>
            <a:ext cx="2384024" cy="970157"/>
          </a:xfrm>
          <a:prstGeom prst="rect">
            <a:avLst/>
          </a:prstGeom>
          <a:noFill/>
          <a:extLst/>
        </p:spPr>
      </p:pic>
      <p:sp>
        <p:nvSpPr>
          <p:cNvPr id="16" name="Rectangle 15"/>
          <p:cNvSpPr/>
          <p:nvPr/>
        </p:nvSpPr>
        <p:spPr>
          <a:xfrm>
            <a:off x="3140214" y="1431227"/>
            <a:ext cx="2893781" cy="923330"/>
          </a:xfrm>
          <a:prstGeom prst="rect">
            <a:avLst/>
          </a:prstGeom>
        </p:spPr>
        <p:txBody>
          <a:bodyPr wrap="square">
            <a:spAutoFit/>
          </a:bodyPr>
          <a:lstStyle/>
          <a:p>
            <a:pPr algn="ctr"/>
            <a:r>
              <a:rPr lang="en-US" i="1" dirty="0" smtClean="0">
                <a:solidFill>
                  <a:srgbClr val="092E4D"/>
                </a:solidFill>
              </a:rPr>
              <a:t>Creating </a:t>
            </a:r>
            <a:r>
              <a:rPr lang="en-US" i="1" dirty="0" smtClean="0">
                <a:solidFill>
                  <a:srgbClr val="092E4D"/>
                </a:solidFill>
              </a:rPr>
              <a:t>online </a:t>
            </a:r>
            <a:r>
              <a:rPr lang="en-US" i="1" dirty="0" smtClean="0">
                <a:solidFill>
                  <a:srgbClr val="092E4D"/>
                </a:solidFill>
              </a:rPr>
              <a:t/>
            </a:r>
            <a:br>
              <a:rPr lang="en-US" i="1" dirty="0" smtClean="0">
                <a:solidFill>
                  <a:srgbClr val="092E4D"/>
                </a:solidFill>
              </a:rPr>
            </a:br>
            <a:r>
              <a:rPr lang="en-US" i="1" dirty="0" smtClean="0">
                <a:solidFill>
                  <a:srgbClr val="092E4D"/>
                </a:solidFill>
              </a:rPr>
              <a:t>communities </a:t>
            </a:r>
            <a:r>
              <a:rPr lang="en-US" i="1" dirty="0" smtClean="0">
                <a:solidFill>
                  <a:srgbClr val="092E4D"/>
                </a:solidFill>
              </a:rPr>
              <a:t>with </a:t>
            </a:r>
            <a:r>
              <a:rPr lang="en-US" i="1" dirty="0" smtClean="0">
                <a:solidFill>
                  <a:srgbClr val="092E4D"/>
                </a:solidFill>
              </a:rPr>
              <a:t>WebRTC voice, video &amp; share </a:t>
            </a:r>
            <a:endParaRPr lang="en-US" i="1" dirty="0">
              <a:solidFill>
                <a:srgbClr val="092E4D"/>
              </a:solidFill>
            </a:endParaRPr>
          </a:p>
        </p:txBody>
      </p:sp>
    </p:spTree>
    <p:extLst>
      <p:ext uri="{BB962C8B-B14F-4D97-AF65-F5344CB8AC3E}">
        <p14:creationId xmlns:p14="http://schemas.microsoft.com/office/powerpoint/2010/main" val="295295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3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 calcmode="lin" valueType="num">
                                      <p:cBhvr>
                                        <p:cTn id="13" dur="500" fill="hold"/>
                                        <p:tgtEl>
                                          <p:spTgt spid="14"/>
                                        </p:tgtEl>
                                        <p:attrNameLst>
                                          <p:attrName>style.rotation</p:attrName>
                                        </p:attrNameLst>
                                      </p:cBhvr>
                                      <p:tavLst>
                                        <p:tav tm="0">
                                          <p:val>
                                            <p:fltVal val="90"/>
                                          </p:val>
                                        </p:tav>
                                        <p:tav tm="100000">
                                          <p:val>
                                            <p:fltVal val="0"/>
                                          </p:val>
                                        </p:tav>
                                      </p:tavLst>
                                    </p:anim>
                                    <p:animEffect transition="in" filter="fade">
                                      <p:cBhvr>
                                        <p:cTn id="14" dur="500"/>
                                        <p:tgtEl>
                                          <p:spTgt spid="1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1000"/>
                            </p:stCondLst>
                            <p:childTnLst>
                              <p:par>
                                <p:cTn id="20" presetID="22" presetClass="entr" presetSubtype="1"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p:cTn id="26" dur="1000" fill="hold"/>
                                        <p:tgtEl>
                                          <p:spTgt spid="31"/>
                                        </p:tgtEl>
                                        <p:attrNameLst>
                                          <p:attrName>ppt_w</p:attrName>
                                        </p:attrNameLst>
                                      </p:cBhvr>
                                      <p:tavLst>
                                        <p:tav tm="0">
                                          <p:val>
                                            <p:fltVal val="0"/>
                                          </p:val>
                                        </p:tav>
                                        <p:tav tm="100000">
                                          <p:val>
                                            <p:strVal val="#ppt_w"/>
                                          </p:val>
                                        </p:tav>
                                      </p:tavLst>
                                    </p:anim>
                                    <p:anim calcmode="lin" valueType="num">
                                      <p:cBhvr>
                                        <p:cTn id="27" dur="1000" fill="hold"/>
                                        <p:tgtEl>
                                          <p:spTgt spid="31"/>
                                        </p:tgtEl>
                                        <p:attrNameLst>
                                          <p:attrName>ppt_h</p:attrName>
                                        </p:attrNameLst>
                                      </p:cBhvr>
                                      <p:tavLst>
                                        <p:tav tm="0">
                                          <p:val>
                                            <p:fltVal val="0"/>
                                          </p:val>
                                        </p:tav>
                                        <p:tav tm="100000">
                                          <p:val>
                                            <p:strVal val="#ppt_h"/>
                                          </p:val>
                                        </p:tav>
                                      </p:tavLst>
                                    </p:anim>
                                    <p:animEffect transition="in" filter="fade">
                                      <p:cBhvr>
                                        <p:cTn id="28" dur="1000"/>
                                        <p:tgtEl>
                                          <p:spTgt spid="31"/>
                                        </p:tgtEl>
                                      </p:cBhvr>
                                    </p:animEffect>
                                  </p:childTnLst>
                                </p:cTn>
                              </p:par>
                              <p:par>
                                <p:cTn id="29" presetID="42" presetClass="path" presetSubtype="0" accel="50000" decel="50000" fill="hold" nodeType="withEffect">
                                  <p:stCondLst>
                                    <p:cond delay="0"/>
                                  </p:stCondLst>
                                  <p:childTnLst>
                                    <p:animMotion origin="layout" path="M -2.22222E-6 -4.6206E-6 L 0.3474 -0.08852 " pathEditMode="relative" rAng="0" ptsTypes="AA">
                                      <p:cBhvr>
                                        <p:cTn id="30" dur="1000" spd="-100000" fill="hold"/>
                                        <p:tgtEl>
                                          <p:spTgt spid="31"/>
                                        </p:tgtEl>
                                        <p:attrNameLst>
                                          <p:attrName>ppt_x</p:attrName>
                                          <p:attrName>ppt_y</p:attrName>
                                        </p:attrNameLst>
                                      </p:cBhvr>
                                      <p:rCtr x="17361" y="-4442"/>
                                    </p:animMotion>
                                  </p:childTnLst>
                                </p:cTn>
                              </p:par>
                              <p:par>
                                <p:cTn id="31" presetID="53" presetClass="entr" presetSubtype="16"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1000" fill="hold"/>
                                        <p:tgtEl>
                                          <p:spTgt spid="32"/>
                                        </p:tgtEl>
                                        <p:attrNameLst>
                                          <p:attrName>ppt_w</p:attrName>
                                        </p:attrNameLst>
                                      </p:cBhvr>
                                      <p:tavLst>
                                        <p:tav tm="0">
                                          <p:val>
                                            <p:fltVal val="0"/>
                                          </p:val>
                                        </p:tav>
                                        <p:tav tm="100000">
                                          <p:val>
                                            <p:strVal val="#ppt_w"/>
                                          </p:val>
                                        </p:tav>
                                      </p:tavLst>
                                    </p:anim>
                                    <p:anim calcmode="lin" valueType="num">
                                      <p:cBhvr>
                                        <p:cTn id="34" dur="1000" fill="hold"/>
                                        <p:tgtEl>
                                          <p:spTgt spid="32"/>
                                        </p:tgtEl>
                                        <p:attrNameLst>
                                          <p:attrName>ppt_h</p:attrName>
                                        </p:attrNameLst>
                                      </p:cBhvr>
                                      <p:tavLst>
                                        <p:tav tm="0">
                                          <p:val>
                                            <p:fltVal val="0"/>
                                          </p:val>
                                        </p:tav>
                                        <p:tav tm="100000">
                                          <p:val>
                                            <p:strVal val="#ppt_h"/>
                                          </p:val>
                                        </p:tav>
                                      </p:tavLst>
                                    </p:anim>
                                    <p:animEffect transition="in" filter="fade">
                                      <p:cBhvr>
                                        <p:cTn id="35" dur="1000"/>
                                        <p:tgtEl>
                                          <p:spTgt spid="32"/>
                                        </p:tgtEl>
                                      </p:cBhvr>
                                    </p:animEffect>
                                  </p:childTnLst>
                                </p:cTn>
                              </p:par>
                              <p:par>
                                <p:cTn id="36" presetID="42" presetClass="path" presetSubtype="0" accel="50000" decel="50000" fill="hold" nodeType="withEffect">
                                  <p:stCondLst>
                                    <p:cond delay="0"/>
                                  </p:stCondLst>
                                  <p:childTnLst>
                                    <p:animMotion origin="layout" path="M -3.88889E-6 2.28254E-6 L -0.34739 -0.08791 " pathEditMode="relative" rAng="0" ptsTypes="AA">
                                      <p:cBhvr>
                                        <p:cTn id="37" dur="1000" spd="-100000" fill="hold"/>
                                        <p:tgtEl>
                                          <p:spTgt spid="32"/>
                                        </p:tgtEl>
                                        <p:attrNameLst>
                                          <p:attrName>ppt_x</p:attrName>
                                          <p:attrName>ppt_y</p:attrName>
                                        </p:attrNameLst>
                                      </p:cBhvr>
                                      <p:rCtr x="-17378" y="-4411"/>
                                    </p:animMotion>
                                  </p:childTnLst>
                                </p:cTn>
                              </p:par>
                            </p:childTnLst>
                          </p:cTn>
                        </p:par>
                        <p:par>
                          <p:cTn id="38" fill="hold">
                            <p:stCondLst>
                              <p:cond delay="2500"/>
                            </p:stCondLst>
                            <p:childTnLst>
                              <p:par>
                                <p:cTn id="39" presetID="53" presetClass="entr" presetSubtype="16"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1000" fill="hold"/>
                                        <p:tgtEl>
                                          <p:spTgt spid="33"/>
                                        </p:tgtEl>
                                        <p:attrNameLst>
                                          <p:attrName>ppt_w</p:attrName>
                                        </p:attrNameLst>
                                      </p:cBhvr>
                                      <p:tavLst>
                                        <p:tav tm="0">
                                          <p:val>
                                            <p:fltVal val="0"/>
                                          </p:val>
                                        </p:tav>
                                        <p:tav tm="100000">
                                          <p:val>
                                            <p:strVal val="#ppt_w"/>
                                          </p:val>
                                        </p:tav>
                                      </p:tavLst>
                                    </p:anim>
                                    <p:anim calcmode="lin" valueType="num">
                                      <p:cBhvr>
                                        <p:cTn id="42" dur="1000" fill="hold"/>
                                        <p:tgtEl>
                                          <p:spTgt spid="33"/>
                                        </p:tgtEl>
                                        <p:attrNameLst>
                                          <p:attrName>ppt_h</p:attrName>
                                        </p:attrNameLst>
                                      </p:cBhvr>
                                      <p:tavLst>
                                        <p:tav tm="0">
                                          <p:val>
                                            <p:fltVal val="0"/>
                                          </p:val>
                                        </p:tav>
                                        <p:tav tm="100000">
                                          <p:val>
                                            <p:strVal val="#ppt_h"/>
                                          </p:val>
                                        </p:tav>
                                      </p:tavLst>
                                    </p:anim>
                                    <p:animEffect transition="in" filter="fade">
                                      <p:cBhvr>
                                        <p:cTn id="43" dur="1000"/>
                                        <p:tgtEl>
                                          <p:spTgt spid="33"/>
                                        </p:tgtEl>
                                      </p:cBhvr>
                                    </p:animEffect>
                                  </p:childTnLst>
                                </p:cTn>
                              </p:par>
                              <p:par>
                                <p:cTn id="44" presetID="42" presetClass="path" presetSubtype="0" accel="50000" decel="50000" fill="hold" nodeType="withEffect">
                                  <p:stCondLst>
                                    <p:cond delay="0"/>
                                  </p:stCondLst>
                                  <p:childTnLst>
                                    <p:animMotion origin="layout" path="M -8.33333E-7 3.80629E-6 L 0.3191 -0.39698 " pathEditMode="relative" rAng="0" ptsTypes="AA">
                                      <p:cBhvr>
                                        <p:cTn id="45" dur="1000" spd="-100000" fill="hold"/>
                                        <p:tgtEl>
                                          <p:spTgt spid="33"/>
                                        </p:tgtEl>
                                        <p:attrNameLst>
                                          <p:attrName>ppt_x</p:attrName>
                                          <p:attrName>ppt_y</p:attrName>
                                        </p:attrNameLst>
                                      </p:cBhvr>
                                      <p:rCtr x="15955" y="-19864"/>
                                    </p:animMotion>
                                  </p:childTnLst>
                                </p:cTn>
                              </p:par>
                              <p:par>
                                <p:cTn id="46" presetID="53" presetClass="entr" presetSubtype="16"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Effect transition="in" filter="fade">
                                      <p:cBhvr>
                                        <p:cTn id="50" dur="1000"/>
                                        <p:tgtEl>
                                          <p:spTgt spid="34"/>
                                        </p:tgtEl>
                                      </p:cBhvr>
                                    </p:animEffect>
                                  </p:childTnLst>
                                </p:cTn>
                              </p:par>
                              <p:par>
                                <p:cTn id="51" presetID="42" presetClass="path" presetSubtype="0" accel="50000" decel="50000" fill="hold" nodeType="withEffect">
                                  <p:stCondLst>
                                    <p:cond delay="0"/>
                                  </p:stCondLst>
                                  <p:childTnLst>
                                    <p:animMotion origin="layout" path="M 3.88889E-6 2.25787E-6 L -0.33212 -0.39667 " pathEditMode="relative" rAng="0" ptsTypes="AA">
                                      <p:cBhvr>
                                        <p:cTn id="52" dur="1000" spd="-100000" fill="hold"/>
                                        <p:tgtEl>
                                          <p:spTgt spid="34"/>
                                        </p:tgtEl>
                                        <p:attrNameLst>
                                          <p:attrName>ppt_x</p:attrName>
                                          <p:attrName>ppt_y</p:attrName>
                                        </p:attrNameLst>
                                      </p:cBhvr>
                                      <p:rCtr x="-16615" y="-19833"/>
                                    </p:animMotion>
                                  </p:childTnLst>
                                </p:cTn>
                              </p:par>
                            </p:childTnLst>
                          </p:cTn>
                        </p:par>
                        <p:par>
                          <p:cTn id="53" fill="hold">
                            <p:stCondLst>
                              <p:cond delay="3500"/>
                            </p:stCondLst>
                            <p:childTnLst>
                              <p:par>
                                <p:cTn id="54" presetID="53" presetClass="entr" presetSubtype="16" fill="hold" nodeType="after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p:cTn id="56" dur="1000" fill="hold"/>
                                        <p:tgtEl>
                                          <p:spTgt spid="35"/>
                                        </p:tgtEl>
                                        <p:attrNameLst>
                                          <p:attrName>ppt_w</p:attrName>
                                        </p:attrNameLst>
                                      </p:cBhvr>
                                      <p:tavLst>
                                        <p:tav tm="0">
                                          <p:val>
                                            <p:fltVal val="0"/>
                                          </p:val>
                                        </p:tav>
                                        <p:tav tm="100000">
                                          <p:val>
                                            <p:strVal val="#ppt_w"/>
                                          </p:val>
                                        </p:tav>
                                      </p:tavLst>
                                    </p:anim>
                                    <p:anim calcmode="lin" valueType="num">
                                      <p:cBhvr>
                                        <p:cTn id="57" dur="1000" fill="hold"/>
                                        <p:tgtEl>
                                          <p:spTgt spid="35"/>
                                        </p:tgtEl>
                                        <p:attrNameLst>
                                          <p:attrName>ppt_h</p:attrName>
                                        </p:attrNameLst>
                                      </p:cBhvr>
                                      <p:tavLst>
                                        <p:tav tm="0">
                                          <p:val>
                                            <p:fltVal val="0"/>
                                          </p:val>
                                        </p:tav>
                                        <p:tav tm="100000">
                                          <p:val>
                                            <p:strVal val="#ppt_h"/>
                                          </p:val>
                                        </p:tav>
                                      </p:tavLst>
                                    </p:anim>
                                    <p:animEffect transition="in" filter="fade">
                                      <p:cBhvr>
                                        <p:cTn id="58" dur="1000"/>
                                        <p:tgtEl>
                                          <p:spTgt spid="35"/>
                                        </p:tgtEl>
                                      </p:cBhvr>
                                    </p:animEffect>
                                  </p:childTnLst>
                                </p:cTn>
                              </p:par>
                              <p:par>
                                <p:cTn id="59" presetID="42" presetClass="path" presetSubtype="0" accel="50000" decel="50000" fill="hold" nodeType="withEffect">
                                  <p:stCondLst>
                                    <p:cond delay="0"/>
                                  </p:stCondLst>
                                  <p:childTnLst>
                                    <p:animMotion origin="layout" path="M 3.88889E-6 4.29981E-6 L 0.22413 -0.72178 " pathEditMode="relative" rAng="0" ptsTypes="AA">
                                      <p:cBhvr>
                                        <p:cTn id="60" dur="1000" spd="-100000" fill="hold"/>
                                        <p:tgtEl>
                                          <p:spTgt spid="35"/>
                                        </p:tgtEl>
                                        <p:attrNameLst>
                                          <p:attrName>ppt_x</p:attrName>
                                          <p:attrName>ppt_y</p:attrName>
                                        </p:attrNameLst>
                                      </p:cBhvr>
                                      <p:rCtr x="11198" y="-36089"/>
                                    </p:animMotion>
                                  </p:childTnLst>
                                </p:cTn>
                              </p:par>
                              <p:par>
                                <p:cTn id="61" presetID="53" presetClass="entr" presetSubtype="16"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p:cTn id="63" dur="1000" fill="hold"/>
                                        <p:tgtEl>
                                          <p:spTgt spid="37"/>
                                        </p:tgtEl>
                                        <p:attrNameLst>
                                          <p:attrName>ppt_w</p:attrName>
                                        </p:attrNameLst>
                                      </p:cBhvr>
                                      <p:tavLst>
                                        <p:tav tm="0">
                                          <p:val>
                                            <p:fltVal val="0"/>
                                          </p:val>
                                        </p:tav>
                                        <p:tav tm="100000">
                                          <p:val>
                                            <p:strVal val="#ppt_w"/>
                                          </p:val>
                                        </p:tav>
                                      </p:tavLst>
                                    </p:anim>
                                    <p:anim calcmode="lin" valueType="num">
                                      <p:cBhvr>
                                        <p:cTn id="64" dur="1000" fill="hold"/>
                                        <p:tgtEl>
                                          <p:spTgt spid="37"/>
                                        </p:tgtEl>
                                        <p:attrNameLst>
                                          <p:attrName>ppt_h</p:attrName>
                                        </p:attrNameLst>
                                      </p:cBhvr>
                                      <p:tavLst>
                                        <p:tav tm="0">
                                          <p:val>
                                            <p:fltVal val="0"/>
                                          </p:val>
                                        </p:tav>
                                        <p:tav tm="100000">
                                          <p:val>
                                            <p:strVal val="#ppt_h"/>
                                          </p:val>
                                        </p:tav>
                                      </p:tavLst>
                                    </p:anim>
                                    <p:animEffect transition="in" filter="fade">
                                      <p:cBhvr>
                                        <p:cTn id="65" dur="1000"/>
                                        <p:tgtEl>
                                          <p:spTgt spid="37"/>
                                        </p:tgtEl>
                                      </p:cBhvr>
                                    </p:animEffect>
                                  </p:childTnLst>
                                </p:cTn>
                              </p:par>
                              <p:par>
                                <p:cTn id="66" presetID="42" presetClass="path" presetSubtype="0" accel="50000" decel="50000" fill="hold" nodeType="withEffect">
                                  <p:stCondLst>
                                    <p:cond delay="0"/>
                                  </p:stCondLst>
                                  <p:childTnLst>
                                    <p:animMotion origin="layout" path="M 1.11022E-16 4.29981E-6 L -0.22413 -0.72178 " pathEditMode="relative" rAng="0" ptsTypes="AA">
                                      <p:cBhvr>
                                        <p:cTn id="67" dur="1000" spd="-100000" fill="hold"/>
                                        <p:tgtEl>
                                          <p:spTgt spid="37"/>
                                        </p:tgtEl>
                                        <p:attrNameLst>
                                          <p:attrName>ppt_x</p:attrName>
                                          <p:attrName>ppt_y</p:attrName>
                                        </p:attrNameLst>
                                      </p:cBhvr>
                                      <p:rCtr x="-11215" y="-360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Use Case Library</a:t>
            </a:r>
            <a:endParaRPr lang="en-US" dirty="0"/>
          </a:p>
        </p:txBody>
      </p:sp>
      <p:sp>
        <p:nvSpPr>
          <p:cNvPr id="5" name="TextBox 4"/>
          <p:cNvSpPr txBox="1"/>
          <p:nvPr/>
        </p:nvSpPr>
        <p:spPr>
          <a:xfrm>
            <a:off x="609600" y="819151"/>
            <a:ext cx="7315200" cy="4038600"/>
          </a:xfrm>
          <a:prstGeom prst="rect">
            <a:avLst/>
          </a:prstGeom>
          <a:noFill/>
        </p:spPr>
        <p:txBody>
          <a:bodyPr wrap="square" rtlCol="0">
            <a:normAutofit fontScale="92500" lnSpcReduction="20000"/>
          </a:bodyPr>
          <a:lstStyle/>
          <a:p>
            <a:pPr marL="285750" indent="-285750">
              <a:buFont typeface="Arial" panose="020B0604020202020204" pitchFamily="34" charset="0"/>
              <a:buChar char="•"/>
            </a:pPr>
            <a:r>
              <a:rPr lang="en-US" sz="3200" dirty="0" smtClean="0">
                <a:hlinkClick r:id="rId2" action="ppaction://hlinksldjump"/>
              </a:rPr>
              <a:t>Finance</a:t>
            </a:r>
            <a:endParaRPr lang="en-US" sz="3200" dirty="0" smtClean="0"/>
          </a:p>
          <a:p>
            <a:pPr marL="285750" indent="-285750">
              <a:buFont typeface="Arial" panose="020B0604020202020204" pitchFamily="34" charset="0"/>
              <a:buChar char="•"/>
            </a:pPr>
            <a:r>
              <a:rPr lang="en-US" sz="3200" dirty="0" smtClean="0">
                <a:hlinkClick r:id="rId3" action="ppaction://hlinksldjump"/>
              </a:rPr>
              <a:t>Healthcare</a:t>
            </a:r>
            <a:endParaRPr lang="en-US" sz="3200" dirty="0" smtClean="0"/>
          </a:p>
          <a:p>
            <a:pPr marL="285750" indent="-285750">
              <a:buFont typeface="Arial" panose="020B0604020202020204" pitchFamily="34" charset="0"/>
              <a:buChar char="•"/>
            </a:pPr>
            <a:r>
              <a:rPr lang="en-US" sz="3200" dirty="0" smtClean="0">
                <a:hlinkClick r:id="rId4" action="ppaction://hlinksldjump"/>
              </a:rPr>
              <a:t>Manufacturing</a:t>
            </a:r>
            <a:endParaRPr lang="en-US" sz="3200" dirty="0" smtClean="0"/>
          </a:p>
          <a:p>
            <a:pPr marL="285750" indent="-285750">
              <a:buFont typeface="Arial" panose="020B0604020202020204" pitchFamily="34" charset="0"/>
              <a:buChar char="•"/>
            </a:pPr>
            <a:r>
              <a:rPr lang="en-US" sz="3200" dirty="0" smtClean="0">
                <a:hlinkClick r:id="rId5" action="ppaction://hlinksldjump"/>
              </a:rPr>
              <a:t>Higher Education</a:t>
            </a:r>
            <a:endParaRPr lang="en-US" sz="3200" dirty="0" smtClean="0"/>
          </a:p>
          <a:p>
            <a:pPr marL="285750" indent="-285750">
              <a:buFont typeface="Arial" panose="020B0604020202020204" pitchFamily="34" charset="0"/>
              <a:buChar char="•"/>
            </a:pPr>
            <a:r>
              <a:rPr lang="en-US" sz="3200" dirty="0" smtClean="0">
                <a:hlinkClick r:id="rId6" action="ppaction://hlinksldjump"/>
              </a:rPr>
              <a:t>Insurance</a:t>
            </a:r>
            <a:endParaRPr lang="en-US" sz="3200" dirty="0" smtClean="0"/>
          </a:p>
          <a:p>
            <a:pPr marL="285750" indent="-285750">
              <a:buFont typeface="Arial" panose="020B0604020202020204" pitchFamily="34" charset="0"/>
              <a:buChar char="•"/>
            </a:pPr>
            <a:r>
              <a:rPr lang="en-US" sz="3200" dirty="0" smtClean="0">
                <a:hlinkClick r:id="rId7" action="ppaction://hlinksldjump"/>
              </a:rPr>
              <a:t>Media &amp; Entertainment</a:t>
            </a:r>
            <a:endParaRPr lang="en-US" sz="3200" dirty="0" smtClean="0"/>
          </a:p>
          <a:p>
            <a:pPr marL="285750" indent="-285750">
              <a:buFont typeface="Arial" panose="020B0604020202020204" pitchFamily="34" charset="0"/>
              <a:buChar char="•"/>
            </a:pPr>
            <a:r>
              <a:rPr lang="en-US" sz="3200" dirty="0" smtClean="0">
                <a:hlinkClick r:id="rId8" action="ppaction://hlinksldjump"/>
              </a:rPr>
              <a:t>Legal</a:t>
            </a:r>
            <a:endParaRPr lang="en-US" sz="3200" dirty="0" smtClean="0"/>
          </a:p>
          <a:p>
            <a:pPr marL="285750" indent="-285750">
              <a:buFont typeface="Arial" panose="020B0604020202020204" pitchFamily="34" charset="0"/>
              <a:buChar char="•"/>
            </a:pPr>
            <a:r>
              <a:rPr lang="en-US" sz="3200" dirty="0" smtClean="0">
                <a:hlinkClick r:id="rId9" action="ppaction://hlinksldjump"/>
              </a:rPr>
              <a:t>Retail</a:t>
            </a:r>
            <a:endParaRPr lang="en-US" sz="3200" dirty="0" smtClean="0"/>
          </a:p>
          <a:p>
            <a:pPr marL="285750" indent="-285750">
              <a:buFont typeface="Arial" panose="020B0604020202020204" pitchFamily="34" charset="0"/>
              <a:buChar char="•"/>
            </a:pPr>
            <a:r>
              <a:rPr lang="en-US" sz="3200" dirty="0" smtClean="0">
                <a:hlinkClick r:id="rId10" action="ppaction://hlinksldjump"/>
              </a:rPr>
              <a:t>Hospitality</a:t>
            </a:r>
            <a:endParaRPr lang="en-US" sz="3200" dirty="0" smtClean="0"/>
          </a:p>
          <a:p>
            <a:pPr marL="285750" indent="-285750">
              <a:buFont typeface="Arial" panose="020B0604020202020204" pitchFamily="34" charset="0"/>
              <a:buChar char="•"/>
            </a:pPr>
            <a:r>
              <a:rPr lang="en-US" sz="3200" dirty="0" smtClean="0">
                <a:hlinkClick r:id="rId11" action="ppaction://hlinksldjump"/>
              </a:rPr>
              <a:t>Salesforce Integration</a:t>
            </a:r>
            <a:endParaRPr lang="en-US" sz="3200" dirty="0" smtClean="0"/>
          </a:p>
        </p:txBody>
      </p:sp>
      <p:sp>
        <p:nvSpPr>
          <p:cNvPr id="6" name="Footer Placeholder 5"/>
          <p:cNvSpPr>
            <a:spLocks noGrp="1"/>
          </p:cNvSpPr>
          <p:nvPr>
            <p:ph type="ftr" sz="quarter" idx="11"/>
          </p:nvPr>
        </p:nvSpPr>
        <p:spPr/>
        <p:txBody>
          <a:bodyPr/>
          <a:lstStyle/>
          <a:p>
            <a:r>
              <a:rPr lang="en-US" dirty="0" smtClean="0"/>
              <a:t>CaféX Communications Confidential © 2015 – All Rights Reserved. </a:t>
            </a:r>
            <a:endParaRPr lang="en-US" dirty="0"/>
          </a:p>
        </p:txBody>
      </p:sp>
      <p:sp>
        <p:nvSpPr>
          <p:cNvPr id="7" name="Slide Number Placeholder 6"/>
          <p:cNvSpPr>
            <a:spLocks noGrp="1"/>
          </p:cNvSpPr>
          <p:nvPr>
            <p:ph type="sldNum" sz="quarter" idx="12"/>
          </p:nvPr>
        </p:nvSpPr>
        <p:spPr/>
        <p:txBody>
          <a:bodyPr/>
          <a:lstStyle/>
          <a:p>
            <a:fld id="{0431C951-9D62-474D-B35D-66AB940D3B2F}" type="slidenum">
              <a:rPr lang="en-US" smtClean="0"/>
              <a:pPr/>
              <a:t>18</a:t>
            </a:fld>
            <a:endParaRPr lang="en-US" dirty="0"/>
          </a:p>
        </p:txBody>
      </p:sp>
    </p:spTree>
    <p:extLst>
      <p:ext uri="{BB962C8B-B14F-4D97-AF65-F5344CB8AC3E}">
        <p14:creationId xmlns:p14="http://schemas.microsoft.com/office/powerpoint/2010/main" val="43635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lstStyle/>
          <a:p>
            <a:endParaRPr lang="en-US"/>
          </a:p>
        </p:txBody>
      </p:sp>
      <p:sp>
        <p:nvSpPr>
          <p:cNvPr id="7" name="Footer Placeholder 6"/>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Title 3"/>
          <p:cNvSpPr>
            <a:spLocks noGrp="1"/>
          </p:cNvSpPr>
          <p:nvPr>
            <p:ph type="title"/>
          </p:nvPr>
        </p:nvSpPr>
        <p:spPr/>
        <p:txBody>
          <a:bodyPr/>
          <a:lstStyle/>
          <a:p>
            <a:r>
              <a:rPr lang="en-US" dirty="0" smtClean="0"/>
              <a:t>Finance</a:t>
            </a:r>
            <a:endParaRPr lang="en-US" dirty="0"/>
          </a:p>
        </p:txBody>
      </p:sp>
    </p:spTree>
    <p:extLst>
      <p:ext uri="{BB962C8B-B14F-4D97-AF65-F5344CB8AC3E}">
        <p14:creationId xmlns:p14="http://schemas.microsoft.com/office/powerpoint/2010/main" val="40339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a:spLocks noChangeAspect="1"/>
          </p:cNvSpPr>
          <p:nvPr/>
        </p:nvSpPr>
        <p:spPr bwMode="auto">
          <a:xfrm>
            <a:off x="3657600" y="787399"/>
            <a:ext cx="4968395" cy="3979375"/>
          </a:xfrm>
          <a:prstGeom prst="roundRect">
            <a:avLst>
              <a:gd name="adj" fmla="val 3592"/>
            </a:avLst>
          </a:prstGeom>
          <a:solidFill>
            <a:schemeClr val="bg1"/>
          </a:solidFill>
          <a:ln w="9525" cap="flat" cmpd="sng" algn="ctr">
            <a:solidFill>
              <a:schemeClr val="accent1"/>
            </a:solidFill>
            <a:prstDash val="solid"/>
            <a:round/>
            <a:headEnd type="none" w="med" len="med"/>
            <a:tailEnd type="none" w="med" len="med"/>
          </a:ln>
          <a:effectLst/>
        </p:spPr>
        <p:txBody>
          <a:bodyPr rIns="0">
            <a:prstTxWarp prst="textNoShape">
              <a:avLst/>
            </a:prstTxWarp>
          </a:bodyPr>
          <a:lstStyle/>
          <a:p>
            <a:pPr>
              <a:defRPr/>
            </a:pPr>
            <a:endParaRPr lang="en-US" sz="1200" dirty="0">
              <a:latin typeface="Arial Narrow" charset="0"/>
            </a:endParaRPr>
          </a:p>
          <a:p>
            <a:pPr>
              <a:defRPr/>
            </a:pPr>
            <a:endParaRPr lang="en-US" sz="800" dirty="0">
              <a:latin typeface="Arial Narrow" charset="0"/>
            </a:endParaRPr>
          </a:p>
          <a:p>
            <a:pPr>
              <a:defRPr/>
            </a:pPr>
            <a:endParaRPr lang="en-US" sz="1200" b="1" dirty="0">
              <a:latin typeface="Arial Bold" charset="0"/>
              <a:ea typeface="Arial Bold" charset="0"/>
              <a:cs typeface="Arial Bold" charset="0"/>
            </a:endParaRPr>
          </a:p>
        </p:txBody>
      </p:sp>
      <p:sp>
        <p:nvSpPr>
          <p:cNvPr id="27" name="AutoShape 20"/>
          <p:cNvSpPr>
            <a:spLocks noChangeAspect="1" noChangeArrowheads="1"/>
          </p:cNvSpPr>
          <p:nvPr/>
        </p:nvSpPr>
        <p:spPr bwMode="auto">
          <a:xfrm rot="12937952">
            <a:off x="4429918" y="1655151"/>
            <a:ext cx="609600" cy="1447800"/>
          </a:xfrm>
          <a:prstGeom prst="triangle">
            <a:avLst>
              <a:gd name="adj" fmla="val 50000"/>
            </a:avLst>
          </a:prstGeom>
          <a:solidFill>
            <a:schemeClr val="accent1">
              <a:alpha val="25000"/>
            </a:schemeClr>
          </a:solidFill>
          <a:ln w="9525">
            <a:noFill/>
            <a:miter lim="800000"/>
            <a:headEnd/>
            <a:tailEnd/>
          </a:ln>
        </p:spPr>
        <p:txBody>
          <a:bodyPr wrap="none" anchor="ctr">
            <a:prstTxWarp prst="textNoShape">
              <a:avLst/>
            </a:prstTxWarp>
          </a:bodyPr>
          <a:lstStyle/>
          <a:p>
            <a:endParaRPr lang="en-US" dirty="0"/>
          </a:p>
        </p:txBody>
      </p:sp>
      <p:sp>
        <p:nvSpPr>
          <p:cNvPr id="33" name="AutoShape 24"/>
          <p:cNvSpPr>
            <a:spLocks noChangeAspect="1" noChangeArrowheads="1"/>
          </p:cNvSpPr>
          <p:nvPr/>
        </p:nvSpPr>
        <p:spPr bwMode="auto">
          <a:xfrm rot="-4717344">
            <a:off x="6372131" y="171013"/>
            <a:ext cx="896865" cy="2330450"/>
          </a:xfrm>
          <a:prstGeom prst="triangle">
            <a:avLst>
              <a:gd name="adj" fmla="val 50000"/>
            </a:avLst>
          </a:prstGeom>
          <a:solidFill>
            <a:schemeClr val="accent1">
              <a:alpha val="25000"/>
            </a:schemeClr>
          </a:solidFill>
          <a:ln w="9525">
            <a:noFill/>
            <a:miter lim="800000"/>
            <a:headEnd/>
            <a:tailEnd/>
          </a:ln>
        </p:spPr>
        <p:txBody>
          <a:bodyPr wrap="none" anchor="ctr">
            <a:prstTxWarp prst="textNoShape">
              <a:avLst/>
            </a:prstTxWarp>
          </a:bodyPr>
          <a:lstStyle/>
          <a:p>
            <a:endParaRPr lang="en-US" dirty="0"/>
          </a:p>
        </p:txBody>
      </p:sp>
      <p:sp>
        <p:nvSpPr>
          <p:cNvPr id="34" name="AutoShape 28"/>
          <p:cNvSpPr>
            <a:spLocks noChangeAspect="1" noChangeArrowheads="1"/>
          </p:cNvSpPr>
          <p:nvPr/>
        </p:nvSpPr>
        <p:spPr bwMode="auto">
          <a:xfrm rot="39452">
            <a:off x="7464258" y="2160471"/>
            <a:ext cx="496887" cy="1447800"/>
          </a:xfrm>
          <a:prstGeom prst="triangle">
            <a:avLst>
              <a:gd name="adj" fmla="val 50000"/>
            </a:avLst>
          </a:prstGeom>
          <a:solidFill>
            <a:schemeClr val="accent1">
              <a:alpha val="25000"/>
            </a:schemeClr>
          </a:solidFill>
          <a:ln w="9525">
            <a:noFill/>
            <a:miter lim="800000"/>
            <a:headEnd/>
            <a:tailEnd/>
          </a:ln>
        </p:spPr>
        <p:txBody>
          <a:bodyPr wrap="none" anchor="ctr">
            <a:prstTxWarp prst="textNoShape">
              <a:avLst/>
            </a:prstTxWarp>
          </a:bodyPr>
          <a:lstStyle/>
          <a:p>
            <a:endParaRPr lang="en-US" dirty="0"/>
          </a:p>
        </p:txBody>
      </p:sp>
      <p:sp>
        <p:nvSpPr>
          <p:cNvPr id="35" name="AutoShape 30"/>
          <p:cNvSpPr>
            <a:spLocks noChangeAspect="1" noChangeArrowheads="1"/>
          </p:cNvSpPr>
          <p:nvPr/>
        </p:nvSpPr>
        <p:spPr bwMode="auto">
          <a:xfrm rot="4017751">
            <a:off x="5468837" y="2835408"/>
            <a:ext cx="609600" cy="2194860"/>
          </a:xfrm>
          <a:prstGeom prst="triangle">
            <a:avLst>
              <a:gd name="adj" fmla="val 50000"/>
            </a:avLst>
          </a:prstGeom>
          <a:solidFill>
            <a:schemeClr val="accent1">
              <a:alpha val="25000"/>
            </a:schemeClr>
          </a:solidFill>
          <a:ln w="9525">
            <a:noFill/>
            <a:miter lim="800000"/>
            <a:headEnd/>
            <a:tailEnd/>
          </a:ln>
        </p:spPr>
        <p:txBody>
          <a:bodyPr rot="10800000" vert="eaVert" wrap="none" anchor="ctr">
            <a:prstTxWarp prst="textNoShape">
              <a:avLst/>
            </a:prstTxWarp>
          </a:bodyPr>
          <a:lstStyle/>
          <a:p>
            <a:pPr algn="ctr"/>
            <a:endParaRPr lang="en-US" dirty="0"/>
          </a:p>
        </p:txBody>
      </p:sp>
      <p:sp>
        <p:nvSpPr>
          <p:cNvPr id="16" name="Title 15"/>
          <p:cNvSpPr>
            <a:spLocks noGrp="1"/>
          </p:cNvSpPr>
          <p:nvPr>
            <p:ph type="title"/>
          </p:nvPr>
        </p:nvSpPr>
        <p:spPr/>
        <p:txBody>
          <a:bodyPr/>
          <a:lstStyle/>
          <a:p>
            <a:r>
              <a:rPr lang="en-US" dirty="0"/>
              <a:t>High Net worth Clients &amp; FA: Case </a:t>
            </a:r>
            <a:r>
              <a:rPr lang="en-US" dirty="0" smtClean="0"/>
              <a:t>Study</a:t>
            </a:r>
            <a:endParaRPr lang="en-US" dirty="0"/>
          </a:p>
        </p:txBody>
      </p:sp>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Slide Number Placeholder 3"/>
          <p:cNvSpPr>
            <a:spLocks noGrp="1"/>
          </p:cNvSpPr>
          <p:nvPr>
            <p:ph type="sldNum" sz="quarter" idx="12"/>
          </p:nvPr>
        </p:nvSpPr>
        <p:spPr/>
        <p:txBody>
          <a:bodyPr/>
          <a:lstStyle/>
          <a:p>
            <a:fld id="{0431C951-9D62-474D-B35D-66AB940D3B2F}" type="slidenum">
              <a:rPr lang="en-US" smtClean="0"/>
              <a:pPr/>
              <a:t>2</a:t>
            </a:fld>
            <a:endParaRPr lang="en-US" dirty="0"/>
          </a:p>
        </p:txBody>
      </p:sp>
      <p:sp>
        <p:nvSpPr>
          <p:cNvPr id="10" name="Rounded Rectangle 9"/>
          <p:cNvSpPr/>
          <p:nvPr/>
        </p:nvSpPr>
        <p:spPr bwMode="auto">
          <a:xfrm>
            <a:off x="114106" y="819150"/>
            <a:ext cx="3127248" cy="1370287"/>
          </a:xfrm>
          <a:prstGeom prst="roundRect">
            <a:avLst>
              <a:gd name="adj" fmla="val 8103"/>
            </a:avLst>
          </a:prstGeom>
          <a:solidFill>
            <a:schemeClr val="accent1">
              <a:lumMod val="20000"/>
              <a:lumOff val="80000"/>
            </a:schemeClr>
          </a:solidFill>
          <a:ln w="9525" cap="flat" cmpd="sng" algn="ctr">
            <a:noFill/>
            <a:prstDash val="solid"/>
            <a:round/>
            <a:headEnd type="none" w="med" len="med"/>
            <a:tailEnd type="none" w="med" len="med"/>
          </a:ln>
          <a:effectLst/>
        </p:spPr>
        <p:txBody>
          <a:bodyPr rIns="0" anchor="b" anchorCtr="0">
            <a:prstTxWarp prst="textNoShape">
              <a:avLst/>
            </a:prstTxWarp>
          </a:bodyPr>
          <a:lstStyle/>
          <a:p>
            <a:r>
              <a:rPr lang="en-US" sz="1400" dirty="0">
                <a:ea typeface="Arial Bold" charset="0"/>
                <a:cs typeface="Arial Bold" charset="0"/>
              </a:rPr>
              <a:t>Enable 3K Financial Advisors &amp; 10K High Net Worth Clients with video collaboration from within bank’s iOS </a:t>
            </a:r>
            <a:r>
              <a:rPr lang="en-US" sz="1400" dirty="0" smtClean="0">
                <a:ea typeface="Arial Bold" charset="0"/>
                <a:cs typeface="Arial Bold" charset="0"/>
              </a:rPr>
              <a:t>app - </a:t>
            </a:r>
            <a:r>
              <a:rPr lang="en-US" sz="1400" b="1" dirty="0" smtClean="0">
                <a:ea typeface="Arial Bold" charset="0"/>
                <a:cs typeface="Arial Bold" charset="0"/>
              </a:rPr>
              <a:t>no </a:t>
            </a:r>
            <a:r>
              <a:rPr lang="en-US" sz="1400" b="1" dirty="0">
                <a:ea typeface="Arial Bold" charset="0"/>
                <a:cs typeface="Arial Bold" charset="0"/>
              </a:rPr>
              <a:t>plugins or soft-clients   </a:t>
            </a:r>
          </a:p>
        </p:txBody>
      </p:sp>
      <p:sp>
        <p:nvSpPr>
          <p:cNvPr id="11" name="Round Same Side Corner Rectangle 10"/>
          <p:cNvSpPr/>
          <p:nvPr/>
        </p:nvSpPr>
        <p:spPr bwMode="auto">
          <a:xfrm>
            <a:off x="107629" y="787400"/>
            <a:ext cx="3133725" cy="365760"/>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2000" b="1" dirty="0" smtClean="0">
                <a:solidFill>
                  <a:schemeClr val="bg1"/>
                </a:solidFill>
              </a:rPr>
              <a:t>Use Case </a:t>
            </a:r>
            <a:endParaRPr lang="en-US" sz="2000" b="1" dirty="0">
              <a:solidFill>
                <a:schemeClr val="bg1"/>
              </a:solidFill>
            </a:endParaRPr>
          </a:p>
        </p:txBody>
      </p:sp>
      <p:sp>
        <p:nvSpPr>
          <p:cNvPr id="13" name="Rounded Rectangle 12"/>
          <p:cNvSpPr/>
          <p:nvPr/>
        </p:nvSpPr>
        <p:spPr bwMode="auto">
          <a:xfrm>
            <a:off x="115266" y="2343150"/>
            <a:ext cx="3126088" cy="1161288"/>
          </a:xfrm>
          <a:prstGeom prst="roundRect">
            <a:avLst>
              <a:gd name="adj" fmla="val 8660"/>
            </a:avLst>
          </a:prstGeom>
          <a:solidFill>
            <a:schemeClr val="accent1">
              <a:lumMod val="20000"/>
              <a:lumOff val="80000"/>
            </a:schemeClr>
          </a:solidFill>
          <a:ln w="9525" cap="flat" cmpd="sng" algn="ctr">
            <a:noFill/>
            <a:prstDash val="solid"/>
            <a:round/>
            <a:headEnd type="none" w="med" len="med"/>
            <a:tailEnd type="none" w="med" len="med"/>
          </a:ln>
          <a:effectLst/>
        </p:spPr>
        <p:txBody>
          <a:bodyPr rIns="0" anchor="b" anchorCtr="0">
            <a:prstTxWarp prst="textNoShape">
              <a:avLst/>
            </a:prstTxWarp>
          </a:bodyPr>
          <a:lstStyle/>
          <a:p>
            <a:pPr>
              <a:defRPr/>
            </a:pPr>
            <a:endParaRPr lang="en-US" sz="1600" b="1" dirty="0" smtClean="0">
              <a:ea typeface="Arial Bold" charset="0"/>
              <a:cs typeface="Arial Bold" charset="0"/>
            </a:endParaRPr>
          </a:p>
          <a:p>
            <a:pPr marL="176213" indent="-176213">
              <a:buFont typeface="Arial"/>
              <a:buChar char="•"/>
              <a:defRPr/>
            </a:pPr>
            <a:r>
              <a:rPr lang="en-US" sz="1400" dirty="0">
                <a:ea typeface="Arial Bold" charset="0"/>
                <a:cs typeface="Arial Bold" charset="0"/>
              </a:rPr>
              <a:t>Improve productivity </a:t>
            </a:r>
          </a:p>
          <a:p>
            <a:pPr marL="176213" indent="-176213">
              <a:buFont typeface="Arial"/>
              <a:buChar char="•"/>
              <a:defRPr/>
            </a:pPr>
            <a:r>
              <a:rPr lang="en-US" sz="1400" dirty="0">
                <a:ea typeface="Arial Bold" charset="0"/>
                <a:cs typeface="Arial Bold" charset="0"/>
              </a:rPr>
              <a:t>Speed </a:t>
            </a:r>
            <a:r>
              <a:rPr lang="en-US" sz="1400" dirty="0" smtClean="0">
                <a:ea typeface="Arial Bold" charset="0"/>
                <a:cs typeface="Arial Bold" charset="0"/>
              </a:rPr>
              <a:t>issue </a:t>
            </a:r>
            <a:r>
              <a:rPr lang="en-US" sz="1400" dirty="0">
                <a:ea typeface="Arial Bold" charset="0"/>
                <a:cs typeface="Arial Bold" charset="0"/>
              </a:rPr>
              <a:t>r</a:t>
            </a:r>
            <a:r>
              <a:rPr lang="en-US" sz="1400" dirty="0" smtClean="0">
                <a:ea typeface="Arial Bold" charset="0"/>
                <a:cs typeface="Arial Bold" charset="0"/>
              </a:rPr>
              <a:t>esolution</a:t>
            </a:r>
            <a:endParaRPr lang="en-US" sz="1400" dirty="0">
              <a:ea typeface="Arial Bold" charset="0"/>
              <a:cs typeface="Arial Bold" charset="0"/>
            </a:endParaRPr>
          </a:p>
          <a:p>
            <a:pPr marL="176213" indent="-176213">
              <a:buFont typeface="Arial"/>
              <a:buChar char="•"/>
              <a:defRPr/>
            </a:pPr>
            <a:r>
              <a:rPr lang="en-US" sz="1400" dirty="0">
                <a:ea typeface="Arial Bold" charset="0"/>
                <a:cs typeface="Arial Bold" charset="0"/>
              </a:rPr>
              <a:t>Foster better </a:t>
            </a:r>
            <a:r>
              <a:rPr lang="en-US" sz="1400" dirty="0" smtClean="0">
                <a:ea typeface="Arial Bold" charset="0"/>
                <a:cs typeface="Arial Bold" charset="0"/>
              </a:rPr>
              <a:t>partnerships</a:t>
            </a:r>
            <a:endParaRPr lang="en-US" sz="1600" b="1" dirty="0">
              <a:ea typeface="Arial Bold" charset="0"/>
              <a:cs typeface="Arial Bold" charset="0"/>
            </a:endParaRPr>
          </a:p>
        </p:txBody>
      </p:sp>
      <p:sp>
        <p:nvSpPr>
          <p:cNvPr id="14" name="Round Same Side Corner Rectangle 13"/>
          <p:cNvSpPr/>
          <p:nvPr/>
        </p:nvSpPr>
        <p:spPr bwMode="auto">
          <a:xfrm>
            <a:off x="94929" y="2343150"/>
            <a:ext cx="3136392" cy="365760"/>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2000" b="1" dirty="0" smtClean="0">
                <a:solidFill>
                  <a:schemeClr val="bg1"/>
                </a:solidFill>
                <a:ea typeface="MS PGothic" pitchFamily="34" charset="-128"/>
                <a:cs typeface="MS PGothic" pitchFamily="34" charset="-128"/>
              </a:rPr>
              <a:t> Impact</a:t>
            </a:r>
            <a:endParaRPr lang="en-US" sz="2000" b="1" dirty="0">
              <a:solidFill>
                <a:schemeClr val="bg1"/>
              </a:solidFill>
              <a:ea typeface="MS PGothic" pitchFamily="34" charset="-128"/>
              <a:cs typeface="MS PGothic" pitchFamily="34" charset="-128"/>
            </a:endParaRPr>
          </a:p>
        </p:txBody>
      </p:sp>
      <p:sp>
        <p:nvSpPr>
          <p:cNvPr id="19" name="Rectangle 1058"/>
          <p:cNvSpPr>
            <a:spLocks noChangeArrowheads="1"/>
          </p:cNvSpPr>
          <p:nvPr/>
        </p:nvSpPr>
        <p:spPr bwMode="auto">
          <a:xfrm>
            <a:off x="5943600" y="1013257"/>
            <a:ext cx="2418584" cy="1201219"/>
          </a:xfrm>
          <a:prstGeom prst="rect">
            <a:avLst/>
          </a:prstGeom>
          <a:noFill/>
          <a:ln w="9525">
            <a:noFill/>
            <a:miter lim="800000"/>
            <a:headEnd/>
            <a:tailEnd/>
          </a:ln>
        </p:spPr>
        <p:txBody>
          <a:bodyPr anchor="ctr">
            <a:prstTxWarp prst="textNoShape">
              <a:avLst/>
            </a:prstTxWarp>
          </a:bodyPr>
          <a:lstStyle/>
          <a:p>
            <a:pPr algn="ctr"/>
            <a:r>
              <a:rPr lang="en-US" sz="1400" dirty="0" smtClean="0"/>
              <a:t>Client can initiate a chat through presence indicator of FA and launch a video call or join other video calls from within the banking app</a:t>
            </a:r>
            <a:endParaRPr lang="en-US" sz="1400" dirty="0"/>
          </a:p>
        </p:txBody>
      </p:sp>
      <p:sp>
        <p:nvSpPr>
          <p:cNvPr id="20" name="Rectangle 1058"/>
          <p:cNvSpPr>
            <a:spLocks noChangeArrowheads="1"/>
          </p:cNvSpPr>
          <p:nvPr/>
        </p:nvSpPr>
        <p:spPr bwMode="auto">
          <a:xfrm>
            <a:off x="4128272" y="2647950"/>
            <a:ext cx="2272528" cy="789432"/>
          </a:xfrm>
          <a:prstGeom prst="rect">
            <a:avLst/>
          </a:prstGeom>
          <a:noFill/>
          <a:ln w="9525">
            <a:noFill/>
            <a:miter lim="800000"/>
            <a:headEnd/>
            <a:tailEnd/>
          </a:ln>
        </p:spPr>
        <p:txBody>
          <a:bodyPr anchor="ctr">
            <a:prstTxWarp prst="textNoShape">
              <a:avLst/>
            </a:prstTxWarp>
          </a:bodyPr>
          <a:lstStyle/>
          <a:p>
            <a:pPr algn="ctr"/>
            <a:r>
              <a:rPr lang="en-US" sz="1400" dirty="0"/>
              <a:t>C</a:t>
            </a:r>
            <a:r>
              <a:rPr lang="en-US" sz="1400" dirty="0" smtClean="0"/>
              <a:t>ollaborate with other expert peers (n-way video); app-share &amp; co-browse </a:t>
            </a:r>
          </a:p>
        </p:txBody>
      </p:sp>
      <p:sp>
        <p:nvSpPr>
          <p:cNvPr id="21" name="Rectangle 1058"/>
          <p:cNvSpPr>
            <a:spLocks noChangeArrowheads="1"/>
          </p:cNvSpPr>
          <p:nvPr/>
        </p:nvSpPr>
        <p:spPr bwMode="auto">
          <a:xfrm>
            <a:off x="5811016" y="3943350"/>
            <a:ext cx="2418584" cy="771215"/>
          </a:xfrm>
          <a:prstGeom prst="rect">
            <a:avLst/>
          </a:prstGeom>
          <a:noFill/>
          <a:ln w="9525">
            <a:noFill/>
            <a:miter lim="800000"/>
            <a:headEnd/>
            <a:tailEnd/>
          </a:ln>
        </p:spPr>
        <p:txBody>
          <a:bodyPr anchor="ctr">
            <a:prstTxWarp prst="textNoShape">
              <a:avLst/>
            </a:prstTxWarp>
          </a:bodyPr>
          <a:lstStyle/>
          <a:p>
            <a:pPr algn="ctr"/>
            <a:r>
              <a:rPr lang="en-US" sz="1400" dirty="0" smtClean="0"/>
              <a:t>FA’s or experts can leverage existing video devices (no rip and replace) </a:t>
            </a:r>
            <a:endParaRPr lang="en-US" sz="1400" dirty="0"/>
          </a:p>
        </p:txBody>
      </p:sp>
      <p:sp>
        <p:nvSpPr>
          <p:cNvPr id="22" name="Rounded Rectangle 21"/>
          <p:cNvSpPr/>
          <p:nvPr/>
        </p:nvSpPr>
        <p:spPr bwMode="auto">
          <a:xfrm>
            <a:off x="116310" y="3638550"/>
            <a:ext cx="3125044" cy="1128224"/>
          </a:xfrm>
          <a:prstGeom prst="roundRect">
            <a:avLst>
              <a:gd name="adj" fmla="val 6653"/>
            </a:avLst>
          </a:prstGeom>
          <a:solidFill>
            <a:schemeClr val="accent1">
              <a:lumMod val="20000"/>
              <a:lumOff val="80000"/>
            </a:schemeClr>
          </a:solidFill>
          <a:ln w="9525" cap="flat" cmpd="sng" algn="ctr">
            <a:noFill/>
            <a:prstDash val="solid"/>
            <a:round/>
            <a:headEnd type="none" w="med" len="med"/>
            <a:tailEnd type="none" w="med" len="med"/>
          </a:ln>
          <a:effectLst/>
        </p:spPr>
        <p:txBody>
          <a:bodyPr rIns="0" anchor="b" anchorCtr="0">
            <a:prstTxWarp prst="textNoShape">
              <a:avLst/>
            </a:prstTxWarp>
          </a:bodyPr>
          <a:lstStyle/>
          <a:p>
            <a:pPr marL="176213" indent="-176213">
              <a:buFont typeface="Arial"/>
              <a:buChar char="•"/>
              <a:defRPr/>
            </a:pPr>
            <a:r>
              <a:rPr lang="en-US" sz="1400" dirty="0" smtClean="0">
                <a:ea typeface="Arial Bold" charset="0"/>
                <a:cs typeface="Arial Bold" charset="0"/>
              </a:rPr>
              <a:t>Mobile Advisor </a:t>
            </a:r>
            <a:r>
              <a:rPr lang="en-US" sz="1400" dirty="0">
                <a:ea typeface="Arial Bold" charset="0"/>
                <a:cs typeface="Arial Bold" charset="0"/>
              </a:rPr>
              <a:t>SDK</a:t>
            </a:r>
          </a:p>
          <a:p>
            <a:pPr marL="176213" indent="-176213">
              <a:buFont typeface="Arial"/>
              <a:buChar char="•"/>
              <a:defRPr/>
            </a:pPr>
            <a:r>
              <a:rPr lang="en-US" sz="1400" dirty="0">
                <a:ea typeface="Arial Bold" charset="0"/>
                <a:cs typeface="Arial Bold" charset="0"/>
              </a:rPr>
              <a:t>Cisco VCS/VCE, CUCM and Presence server </a:t>
            </a:r>
          </a:p>
        </p:txBody>
      </p:sp>
      <p:sp>
        <p:nvSpPr>
          <p:cNvPr id="23" name="Round Same Side Corner Rectangle 22"/>
          <p:cNvSpPr/>
          <p:nvPr/>
        </p:nvSpPr>
        <p:spPr bwMode="auto">
          <a:xfrm>
            <a:off x="107629" y="3638550"/>
            <a:ext cx="3133725" cy="365760"/>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2000" b="1" dirty="0">
                <a:solidFill>
                  <a:schemeClr val="bg1"/>
                </a:solidFill>
              </a:rPr>
              <a:t>Technology</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4600" y="2266950"/>
            <a:ext cx="2152493" cy="161516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4289" y="999684"/>
            <a:ext cx="1132886" cy="1401882"/>
          </a:xfrm>
          <a:prstGeom prst="rect">
            <a:avLst/>
          </a:prstGeom>
        </p:spPr>
      </p:pic>
      <p:pic>
        <p:nvPicPr>
          <p:cNvPr id="44" name="Picture 4" descr="C:\Users\AMacGowen\AppData\Local\Microsoft\Windows\Temporary Internet Files\Content.Outlook\IB3R1B6Q\businessman_videodeviceV5_trans jpg.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15238" y="3530073"/>
            <a:ext cx="1690987" cy="1133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6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chemeClr val="bg1">
              <a:lumMod val="85000"/>
            </a:schemeClr>
          </a:solidFill>
          <a:ln w="1270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2" rIns="91424" bIns="45712" numCol="1" spcCol="0" rtlCol="0" fromWordArt="0" anchor="ctr" anchorCtr="0" forceAA="0" compatLnSpc="1">
            <a:prstTxWarp prst="textNoShape">
              <a:avLst/>
            </a:prstTxWarp>
            <a:noAutofit/>
          </a:bodyPr>
          <a:lstStyle/>
          <a:p>
            <a:pPr algn="ctr" defTabSz="457124"/>
            <a:endParaRPr lang="en-US">
              <a:solidFill>
                <a:prstClr val="white"/>
              </a:solidFill>
              <a:latin typeface="Calibri"/>
            </a:endParaRPr>
          </a:p>
        </p:txBody>
      </p:sp>
      <p:cxnSp>
        <p:nvCxnSpPr>
          <p:cNvPr id="11" name="Straight Connector 10"/>
          <p:cNvCxnSpPr/>
          <p:nvPr/>
        </p:nvCxnSpPr>
        <p:spPr>
          <a:xfrm>
            <a:off x="0" y="2571750"/>
            <a:ext cx="91440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4572004" y="0"/>
            <a:ext cx="1" cy="51435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2595878" y="2079565"/>
            <a:ext cx="3952246" cy="1025053"/>
          </a:xfrm>
          <a:prstGeom prst="ellipse">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defTabSz="457124"/>
            <a:r>
              <a:rPr lang="en-US" sz="2000" dirty="0">
                <a:solidFill>
                  <a:prstClr val="white"/>
                </a:solidFill>
                <a:latin typeface="Calibri"/>
              </a:rPr>
              <a:t>Use Case #1: Live Assist Enabled Contact Center</a:t>
            </a:r>
          </a:p>
        </p:txBody>
      </p:sp>
      <p:sp>
        <p:nvSpPr>
          <p:cNvPr id="16" name="TextBox 15"/>
          <p:cNvSpPr txBox="1"/>
          <p:nvPr/>
        </p:nvSpPr>
        <p:spPr>
          <a:xfrm>
            <a:off x="277779" y="6699"/>
            <a:ext cx="4294223" cy="715564"/>
          </a:xfrm>
          <a:prstGeom prst="rect">
            <a:avLst/>
          </a:prstGeom>
          <a:noFill/>
        </p:spPr>
        <p:txBody>
          <a:bodyPr wrap="square" lIns="91424" tIns="45712" rIns="91424" bIns="45712" rtlCol="0">
            <a:spAutoFit/>
          </a:bodyPr>
          <a:lstStyle/>
          <a:p>
            <a:pPr algn="ctr" defTabSz="457124"/>
            <a:r>
              <a:rPr lang="en-US" sz="2000" b="1" dirty="0">
                <a:solidFill>
                  <a:srgbClr val="092E4D"/>
                </a:solidFill>
                <a:latin typeface="Calibri"/>
              </a:rPr>
              <a:t>New Account Opening </a:t>
            </a:r>
          </a:p>
          <a:p>
            <a:pPr algn="ctr" defTabSz="457124"/>
            <a:r>
              <a:rPr lang="en-US" sz="2000" b="1" dirty="0">
                <a:solidFill>
                  <a:srgbClr val="092E4D"/>
                </a:solidFill>
                <a:latin typeface="Calibri"/>
              </a:rPr>
              <a:t>From Within Mobile &amp; Web App</a:t>
            </a:r>
          </a:p>
        </p:txBody>
      </p:sp>
      <p:sp>
        <p:nvSpPr>
          <p:cNvPr id="17" name="TextBox 16"/>
          <p:cNvSpPr txBox="1"/>
          <p:nvPr/>
        </p:nvSpPr>
        <p:spPr>
          <a:xfrm>
            <a:off x="5386180" y="112538"/>
            <a:ext cx="3209562" cy="400110"/>
          </a:xfrm>
          <a:prstGeom prst="rect">
            <a:avLst/>
          </a:prstGeom>
          <a:noFill/>
        </p:spPr>
        <p:txBody>
          <a:bodyPr wrap="square" lIns="91424" tIns="45712" rIns="91424" bIns="45712" rtlCol="0">
            <a:spAutoFit/>
          </a:bodyPr>
          <a:lstStyle/>
          <a:p>
            <a:pPr algn="ctr" defTabSz="457124"/>
            <a:r>
              <a:rPr lang="en-US" sz="2000" b="1" dirty="0">
                <a:solidFill>
                  <a:srgbClr val="092E4D"/>
                </a:solidFill>
                <a:latin typeface="Calibri"/>
              </a:rPr>
              <a:t>Problem Resolution</a:t>
            </a:r>
          </a:p>
        </p:txBody>
      </p:sp>
      <p:sp>
        <p:nvSpPr>
          <p:cNvPr id="18" name="TextBox 17"/>
          <p:cNvSpPr txBox="1"/>
          <p:nvPr/>
        </p:nvSpPr>
        <p:spPr>
          <a:xfrm>
            <a:off x="631629" y="4606373"/>
            <a:ext cx="3305908" cy="400110"/>
          </a:xfrm>
          <a:prstGeom prst="rect">
            <a:avLst/>
          </a:prstGeom>
          <a:noFill/>
        </p:spPr>
        <p:txBody>
          <a:bodyPr wrap="square" lIns="91424" tIns="45712" rIns="91424" bIns="45712" rtlCol="0">
            <a:spAutoFit/>
          </a:bodyPr>
          <a:lstStyle/>
          <a:p>
            <a:pPr algn="ctr" defTabSz="457124"/>
            <a:r>
              <a:rPr lang="en-US" sz="2000" b="1" dirty="0">
                <a:solidFill>
                  <a:srgbClr val="092E4D"/>
                </a:solidFill>
                <a:latin typeface="Calibri"/>
              </a:rPr>
              <a:t>Digital Engagement</a:t>
            </a:r>
          </a:p>
        </p:txBody>
      </p:sp>
      <p:sp>
        <p:nvSpPr>
          <p:cNvPr id="19" name="TextBox 18"/>
          <p:cNvSpPr txBox="1"/>
          <p:nvPr/>
        </p:nvSpPr>
        <p:spPr>
          <a:xfrm>
            <a:off x="4748530" y="4586795"/>
            <a:ext cx="4076316" cy="400110"/>
          </a:xfrm>
          <a:prstGeom prst="rect">
            <a:avLst/>
          </a:prstGeom>
          <a:noFill/>
        </p:spPr>
        <p:txBody>
          <a:bodyPr wrap="square" lIns="91424" tIns="45712" rIns="91424" bIns="45712" rtlCol="0">
            <a:spAutoFit/>
          </a:bodyPr>
          <a:lstStyle/>
          <a:p>
            <a:pPr algn="ctr" defTabSz="457124"/>
            <a:r>
              <a:rPr lang="en-US" sz="2000" b="1" dirty="0">
                <a:solidFill>
                  <a:srgbClr val="092E4D"/>
                </a:solidFill>
                <a:latin typeface="Calibri"/>
              </a:rPr>
              <a:t>Education</a:t>
            </a:r>
          </a:p>
        </p:txBody>
      </p:sp>
      <p:sp>
        <p:nvSpPr>
          <p:cNvPr id="37" name="TextBox 36"/>
          <p:cNvSpPr txBox="1"/>
          <p:nvPr/>
        </p:nvSpPr>
        <p:spPr>
          <a:xfrm>
            <a:off x="2459524" y="776848"/>
            <a:ext cx="1877906" cy="1236860"/>
          </a:xfrm>
          <a:prstGeom prst="rect">
            <a:avLst/>
          </a:prstGeom>
          <a:noFill/>
        </p:spPr>
        <p:txBody>
          <a:bodyPr wrap="square" lIns="91424" tIns="45712" rIns="9144" bIns="45712" rtlCol="0">
            <a:spAutoFit/>
          </a:bodyPr>
          <a:lstStyle/>
          <a:p>
            <a:pPr defTabSz="457124">
              <a:spcAft>
                <a:spcPts val="400"/>
              </a:spcAft>
            </a:pPr>
            <a:r>
              <a:rPr lang="en-US" sz="1400" b="1" dirty="0">
                <a:solidFill>
                  <a:srgbClr val="092E4D"/>
                </a:solidFill>
                <a:latin typeface="Calibri"/>
              </a:rPr>
              <a:t>New account </a:t>
            </a:r>
            <a:r>
              <a:rPr lang="en-US" sz="1400" dirty="0">
                <a:solidFill>
                  <a:srgbClr val="092E4D"/>
                </a:solidFill>
                <a:latin typeface="Calibri"/>
              </a:rPr>
              <a:t>form completion with live assist</a:t>
            </a:r>
          </a:p>
          <a:p>
            <a:pPr defTabSz="457124">
              <a:spcAft>
                <a:spcPts val="400"/>
              </a:spcAft>
            </a:pPr>
            <a:r>
              <a:rPr lang="en-US" sz="1400" b="1" dirty="0">
                <a:solidFill>
                  <a:srgbClr val="092E4D"/>
                </a:solidFill>
                <a:latin typeface="Calibri"/>
              </a:rPr>
              <a:t>Goal</a:t>
            </a:r>
            <a:r>
              <a:rPr lang="en-US" sz="1400" dirty="0">
                <a:solidFill>
                  <a:srgbClr val="092E4D"/>
                </a:solidFill>
                <a:latin typeface="Calibri"/>
              </a:rPr>
              <a:t>: Increased conversion</a:t>
            </a:r>
          </a:p>
        </p:txBody>
      </p:sp>
      <p:sp>
        <p:nvSpPr>
          <p:cNvPr id="38" name="TextBox 37"/>
          <p:cNvSpPr txBox="1"/>
          <p:nvPr/>
        </p:nvSpPr>
        <p:spPr>
          <a:xfrm>
            <a:off x="4623116" y="743350"/>
            <a:ext cx="1877906" cy="1236860"/>
          </a:xfrm>
          <a:prstGeom prst="rect">
            <a:avLst/>
          </a:prstGeom>
          <a:noFill/>
        </p:spPr>
        <p:txBody>
          <a:bodyPr wrap="square" lIns="91424" tIns="45712" rIns="9144" bIns="45712" rtlCol="0">
            <a:spAutoFit/>
          </a:bodyPr>
          <a:lstStyle/>
          <a:p>
            <a:pPr defTabSz="457124">
              <a:spcAft>
                <a:spcPts val="400"/>
              </a:spcAft>
            </a:pPr>
            <a:r>
              <a:rPr lang="en-US" sz="1400" b="1" dirty="0">
                <a:solidFill>
                  <a:srgbClr val="092E4D"/>
                </a:solidFill>
                <a:latin typeface="Calibri"/>
              </a:rPr>
              <a:t>Resolve customer issues </a:t>
            </a:r>
            <a:r>
              <a:rPr lang="en-US" sz="1400" dirty="0">
                <a:solidFill>
                  <a:srgbClr val="092E4D"/>
                </a:solidFill>
                <a:latin typeface="Calibri"/>
              </a:rPr>
              <a:t>w/o tying 1-800 number lines</a:t>
            </a:r>
          </a:p>
          <a:p>
            <a:pPr defTabSz="457124">
              <a:spcAft>
                <a:spcPts val="400"/>
              </a:spcAft>
            </a:pPr>
            <a:r>
              <a:rPr lang="en-US" sz="1400" b="1" dirty="0">
                <a:solidFill>
                  <a:srgbClr val="092E4D"/>
                </a:solidFill>
                <a:latin typeface="Calibri"/>
              </a:rPr>
              <a:t>Goal</a:t>
            </a:r>
            <a:r>
              <a:rPr lang="en-US" sz="1400" dirty="0">
                <a:solidFill>
                  <a:srgbClr val="092E4D"/>
                </a:solidFill>
                <a:latin typeface="Calibri"/>
              </a:rPr>
              <a:t>: Improved FCR &amp; reduced handling time</a:t>
            </a:r>
          </a:p>
        </p:txBody>
      </p:sp>
      <p:sp>
        <p:nvSpPr>
          <p:cNvPr id="39" name="TextBox 38"/>
          <p:cNvSpPr txBox="1"/>
          <p:nvPr/>
        </p:nvSpPr>
        <p:spPr>
          <a:xfrm>
            <a:off x="1885300" y="3104618"/>
            <a:ext cx="2604639" cy="1504241"/>
          </a:xfrm>
          <a:prstGeom prst="rect">
            <a:avLst/>
          </a:prstGeom>
          <a:noFill/>
        </p:spPr>
        <p:txBody>
          <a:bodyPr wrap="square" lIns="91424" tIns="45712" rIns="9144" bIns="45712" rtlCol="0">
            <a:spAutoFit/>
          </a:bodyPr>
          <a:lstStyle/>
          <a:p>
            <a:pPr marL="285702" indent="-168247" defTabSz="457124">
              <a:spcAft>
                <a:spcPts val="400"/>
              </a:spcAft>
              <a:buFont typeface="Arial" panose="020B0604020202020204" pitchFamily="34" charset="0"/>
              <a:buChar char="•"/>
            </a:pPr>
            <a:r>
              <a:rPr lang="en-US" sz="1400" dirty="0">
                <a:solidFill>
                  <a:srgbClr val="092E4D"/>
                </a:solidFill>
                <a:latin typeface="Calibri"/>
              </a:rPr>
              <a:t>Shifting phone customer to self-service web/mobile</a:t>
            </a:r>
          </a:p>
          <a:p>
            <a:pPr marL="285702" indent="-168247" defTabSz="457124">
              <a:spcAft>
                <a:spcPts val="400"/>
              </a:spcAft>
              <a:buFont typeface="Arial" panose="020B0604020202020204" pitchFamily="34" charset="0"/>
              <a:buChar char="•"/>
            </a:pPr>
            <a:r>
              <a:rPr lang="en-US" sz="1400" dirty="0">
                <a:solidFill>
                  <a:srgbClr val="092E4D"/>
                </a:solidFill>
                <a:latin typeface="Calibri"/>
              </a:rPr>
              <a:t>Shifting web customer to mobile app</a:t>
            </a:r>
          </a:p>
          <a:p>
            <a:pPr defTabSz="457124">
              <a:spcAft>
                <a:spcPts val="400"/>
              </a:spcAft>
            </a:pPr>
            <a:r>
              <a:rPr lang="en-US" sz="1400" b="1" dirty="0">
                <a:solidFill>
                  <a:srgbClr val="092E4D"/>
                </a:solidFill>
                <a:latin typeface="Calibri"/>
              </a:rPr>
              <a:t>Goal</a:t>
            </a:r>
            <a:r>
              <a:rPr lang="en-US" sz="1400" dirty="0">
                <a:solidFill>
                  <a:srgbClr val="092E4D"/>
                </a:solidFill>
                <a:latin typeface="Calibri"/>
              </a:rPr>
              <a:t>: Increase adoption of digital engagement tools </a:t>
            </a:r>
          </a:p>
        </p:txBody>
      </p:sp>
      <p:sp>
        <p:nvSpPr>
          <p:cNvPr id="30" name="TextBox 29"/>
          <p:cNvSpPr txBox="1"/>
          <p:nvPr/>
        </p:nvSpPr>
        <p:spPr>
          <a:xfrm>
            <a:off x="4748530" y="3276940"/>
            <a:ext cx="2492740" cy="1236860"/>
          </a:xfrm>
          <a:prstGeom prst="rect">
            <a:avLst/>
          </a:prstGeom>
          <a:noFill/>
        </p:spPr>
        <p:txBody>
          <a:bodyPr wrap="square" lIns="91424" tIns="45712" rIns="9144" bIns="45712" rtlCol="0">
            <a:spAutoFit/>
          </a:bodyPr>
          <a:lstStyle/>
          <a:p>
            <a:pPr defTabSz="457124">
              <a:spcAft>
                <a:spcPts val="400"/>
              </a:spcAft>
            </a:pPr>
            <a:r>
              <a:rPr lang="en-US" sz="1400" dirty="0">
                <a:solidFill>
                  <a:srgbClr val="092E4D"/>
                </a:solidFill>
                <a:latin typeface="Calibri"/>
              </a:rPr>
              <a:t>Educate consumers on app features &amp; answer questions from within the mobile app</a:t>
            </a:r>
          </a:p>
          <a:p>
            <a:pPr defTabSz="457124">
              <a:spcAft>
                <a:spcPts val="400"/>
              </a:spcAft>
            </a:pPr>
            <a:r>
              <a:rPr lang="en-US" sz="1400" b="1" dirty="0">
                <a:solidFill>
                  <a:srgbClr val="092E4D"/>
                </a:solidFill>
                <a:latin typeface="Calibri"/>
              </a:rPr>
              <a:t>Goal</a:t>
            </a:r>
            <a:r>
              <a:rPr lang="en-US" sz="1400" dirty="0">
                <a:solidFill>
                  <a:srgbClr val="092E4D"/>
                </a:solidFill>
                <a:latin typeface="Calibri"/>
              </a:rPr>
              <a:t>: Education &amp; mobile app adoption (decrease cost)</a:t>
            </a:r>
          </a:p>
        </p:txBody>
      </p:sp>
      <p:pic>
        <p:nvPicPr>
          <p:cNvPr id="24" name="Picture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0203" y="3335568"/>
            <a:ext cx="1004089" cy="1412956"/>
          </a:xfrm>
          <a:prstGeom prst="rect">
            <a:avLst/>
          </a:prstGeom>
          <a:ln w="12700" cmpd="sng">
            <a:solidFill>
              <a:schemeClr val="bg2"/>
            </a:solidFill>
          </a:ln>
        </p:spPr>
        <p:style>
          <a:lnRef idx="2">
            <a:schemeClr val="dk1"/>
          </a:lnRef>
          <a:fillRef idx="1">
            <a:schemeClr val="lt1"/>
          </a:fillRef>
          <a:effectRef idx="0">
            <a:schemeClr val="dk1"/>
          </a:effectRef>
          <a:fontRef idx="minor">
            <a:schemeClr val="dk1"/>
          </a:fontRef>
        </p:style>
      </p:pic>
      <p:pic>
        <p:nvPicPr>
          <p:cNvPr id="2050" name="Picture 2" descr="C:\Users\AMacGowen\AppData\Local\Microsoft\Windows\Temporary Internet Files\Content.Outlook\IB3R1B6Q\bank_ipad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7760" y="776848"/>
            <a:ext cx="2083833" cy="159061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MacGowen\AppData\Local\Microsoft\Windows\Temporary Internet Files\Content.Outlook\IB3R1B6Q\bank_iphone.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67600" y="2843719"/>
            <a:ext cx="904722" cy="18221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MacGowen\AppData\Local\Microsoft\Windows\Temporary Internet Files\Content.Outlook\IB3R1B6Q\bank_macboo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9268" y="2738415"/>
            <a:ext cx="1799806" cy="10770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63981" y="644185"/>
            <a:ext cx="2260865" cy="1723281"/>
          </a:xfrm>
          <a:prstGeom prst="rect">
            <a:avLst/>
          </a:prstGeom>
        </p:spPr>
      </p:pic>
      <p:sp>
        <p:nvSpPr>
          <p:cNvPr id="4" name="Footer Placeholder 3"/>
          <p:cNvSpPr>
            <a:spLocks noGrp="1"/>
          </p:cNvSpPr>
          <p:nvPr>
            <p:ph type="ftr" sz="quarter" idx="11"/>
          </p:nvPr>
        </p:nvSpPr>
        <p:spPr/>
        <p:txBody>
          <a:bodyPr/>
          <a:lstStyle/>
          <a:p>
            <a:r>
              <a:rPr lang="en-US" smtClean="0"/>
              <a:t>CaféX Communications Confidential © 2015 – All Rights Reserved. </a:t>
            </a:r>
            <a:endParaRPr lang="en-US" dirty="0"/>
          </a:p>
        </p:txBody>
      </p:sp>
    </p:spTree>
    <p:extLst>
      <p:ext uri="{BB962C8B-B14F-4D97-AF65-F5344CB8AC3E}">
        <p14:creationId xmlns:p14="http://schemas.microsoft.com/office/powerpoint/2010/main" val="390222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ontent Placeholder 2"/>
          <p:cNvSpPr>
            <a:spLocks noGrp="1"/>
          </p:cNvSpPr>
          <p:nvPr>
            <p:ph idx="4294967295"/>
          </p:nvPr>
        </p:nvSpPr>
        <p:spPr>
          <a:xfrm>
            <a:off x="228600" y="1123950"/>
            <a:ext cx="4541838" cy="3698658"/>
          </a:xfrm>
          <a:prstGeom prst="rect">
            <a:avLst/>
          </a:prstGeom>
        </p:spPr>
        <p:txBody>
          <a:bodyPr>
            <a:noAutofit/>
          </a:bodyPr>
          <a:lstStyle/>
          <a:p>
            <a:pPr marL="0" indent="0">
              <a:lnSpc>
                <a:spcPct val="110000"/>
              </a:lnSpc>
              <a:spcAft>
                <a:spcPts val="600"/>
              </a:spcAft>
              <a:buNone/>
            </a:pPr>
            <a:r>
              <a:rPr lang="en-US" sz="1800" b="1" dirty="0" smtClean="0">
                <a:solidFill>
                  <a:schemeClr val="accent1"/>
                </a:solidFill>
              </a:rPr>
              <a:t>Mobile intercept: </a:t>
            </a:r>
            <a:r>
              <a:rPr lang="en-US" sz="1800" dirty="0" smtClean="0"/>
              <a:t>user starts in IVR, is prompted to </a:t>
            </a:r>
            <a:r>
              <a:rPr lang="en-US" sz="1800" dirty="0"/>
              <a:t>opt </a:t>
            </a:r>
            <a:r>
              <a:rPr lang="en-US" sz="1800" dirty="0" smtClean="0"/>
              <a:t>in to mobile/web app, is sent a push notification with session </a:t>
            </a:r>
            <a:r>
              <a:rPr lang="en-US" sz="1800" dirty="0"/>
              <a:t>continuity from voice to </a:t>
            </a:r>
            <a:r>
              <a:rPr lang="en-US" sz="1800" dirty="0" smtClean="0"/>
              <a:t>mobile data channel</a:t>
            </a:r>
            <a:endParaRPr lang="en-US" sz="1800" b="1" dirty="0" smtClean="0">
              <a:solidFill>
                <a:schemeClr val="accent1"/>
              </a:solidFill>
            </a:endParaRPr>
          </a:p>
          <a:p>
            <a:pPr marL="0" indent="0">
              <a:lnSpc>
                <a:spcPct val="110000"/>
              </a:lnSpc>
              <a:spcAft>
                <a:spcPts val="600"/>
              </a:spcAft>
              <a:buNone/>
            </a:pPr>
            <a:r>
              <a:rPr lang="en-US" sz="1800" b="1" dirty="0" smtClean="0">
                <a:solidFill>
                  <a:schemeClr val="accent1"/>
                </a:solidFill>
              </a:rPr>
              <a:t>Visual display </a:t>
            </a:r>
            <a:r>
              <a:rPr lang="en-US" sz="1800" dirty="0" smtClean="0"/>
              <a:t>of </a:t>
            </a:r>
            <a:r>
              <a:rPr lang="en-US" sz="1800" dirty="0"/>
              <a:t>existing </a:t>
            </a:r>
            <a:r>
              <a:rPr lang="en-US" sz="1800" dirty="0" smtClean="0"/>
              <a:t>Voice </a:t>
            </a:r>
            <a:r>
              <a:rPr lang="en-US" sz="1800" dirty="0"/>
              <a:t>XML </a:t>
            </a:r>
            <a:r>
              <a:rPr lang="en-US" sz="1800" dirty="0" smtClean="0"/>
              <a:t>in mobile/web app using </a:t>
            </a:r>
            <a:r>
              <a:rPr lang="en-US" sz="1800" dirty="0"/>
              <a:t>style sheets to match UI &amp; device requirements</a:t>
            </a:r>
          </a:p>
          <a:p>
            <a:pPr marL="0" indent="0">
              <a:lnSpc>
                <a:spcPct val="110000"/>
              </a:lnSpc>
              <a:spcAft>
                <a:spcPts val="600"/>
              </a:spcAft>
              <a:buNone/>
            </a:pPr>
            <a:r>
              <a:rPr lang="en-US" sz="1800" b="1" dirty="0" smtClean="0">
                <a:solidFill>
                  <a:schemeClr val="accent1"/>
                </a:solidFill>
              </a:rPr>
              <a:t>Support complex tasks </a:t>
            </a:r>
            <a:r>
              <a:rPr lang="en-US" sz="1800" dirty="0" smtClean="0"/>
              <a:t>by adding custom UI components within mobile/web app</a:t>
            </a:r>
            <a:endParaRPr lang="en-US" sz="1800" b="1" dirty="0" smtClean="0">
              <a:solidFill>
                <a:schemeClr val="accent1"/>
              </a:solidFill>
            </a:endParaRPr>
          </a:p>
          <a:p>
            <a:pPr marL="0" indent="0">
              <a:lnSpc>
                <a:spcPct val="110000"/>
              </a:lnSpc>
              <a:spcBef>
                <a:spcPts val="0"/>
              </a:spcBef>
              <a:spcAft>
                <a:spcPts val="600"/>
              </a:spcAft>
              <a:buNone/>
            </a:pPr>
            <a:r>
              <a:rPr lang="en-US" sz="1800" b="1" dirty="0" smtClean="0">
                <a:solidFill>
                  <a:schemeClr val="accent1"/>
                </a:solidFill>
              </a:rPr>
              <a:t>Dynamic rendering </a:t>
            </a:r>
            <a:r>
              <a:rPr lang="en-US" sz="1800" dirty="0" smtClean="0"/>
              <a:t>avoids IVR script re-writes, minimizes ongoing admin </a:t>
            </a:r>
            <a:endParaRPr lang="en-US" sz="1800" dirty="0"/>
          </a:p>
        </p:txBody>
      </p:sp>
      <p:sp>
        <p:nvSpPr>
          <p:cNvPr id="28" name="Rounded Rectangle 27"/>
          <p:cNvSpPr/>
          <p:nvPr/>
        </p:nvSpPr>
        <p:spPr>
          <a:xfrm>
            <a:off x="5030764" y="2933700"/>
            <a:ext cx="3732236" cy="1771650"/>
          </a:xfrm>
          <a:prstGeom prst="roundRect">
            <a:avLst>
              <a:gd name="adj" fmla="val 523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normAutofit fontScale="92500" lnSpcReduction="20000"/>
          </a:bodyPr>
          <a:lstStyle/>
          <a:p>
            <a:pPr>
              <a:lnSpc>
                <a:spcPct val="110000"/>
              </a:lnSpc>
              <a:spcAft>
                <a:spcPts val="600"/>
              </a:spcAft>
            </a:pPr>
            <a:r>
              <a:rPr lang="en-US" sz="1600" b="1" dirty="0">
                <a:solidFill>
                  <a:prstClr val="white"/>
                </a:solidFill>
              </a:rPr>
              <a:t>Benefits</a:t>
            </a:r>
          </a:p>
          <a:p>
            <a:pPr marL="112713" indent="-112713">
              <a:lnSpc>
                <a:spcPct val="110000"/>
              </a:lnSpc>
              <a:spcAft>
                <a:spcPts val="600"/>
              </a:spcAft>
              <a:buFont typeface="Arial"/>
              <a:buChar char="•"/>
            </a:pPr>
            <a:r>
              <a:rPr lang="en-US" sz="1600" dirty="0">
                <a:solidFill>
                  <a:prstClr val="white"/>
                </a:solidFill>
              </a:rPr>
              <a:t>Increase mobile adoption</a:t>
            </a:r>
          </a:p>
          <a:p>
            <a:pPr marL="112713" indent="-112713">
              <a:lnSpc>
                <a:spcPct val="110000"/>
              </a:lnSpc>
              <a:spcAft>
                <a:spcPts val="600"/>
              </a:spcAft>
              <a:buFont typeface="Arial"/>
              <a:buChar char="•"/>
            </a:pPr>
            <a:r>
              <a:rPr lang="en-US" sz="1600" dirty="0">
                <a:solidFill>
                  <a:prstClr val="white"/>
                </a:solidFill>
              </a:rPr>
              <a:t>Dramatically reduce agent costs via increased call completion within IVR</a:t>
            </a:r>
          </a:p>
          <a:p>
            <a:pPr marL="112713" indent="-112713">
              <a:lnSpc>
                <a:spcPct val="110000"/>
              </a:lnSpc>
              <a:spcAft>
                <a:spcPts val="600"/>
              </a:spcAft>
              <a:buFont typeface="Arial"/>
              <a:buChar char="•"/>
            </a:pPr>
            <a:r>
              <a:rPr lang="en-US" sz="1600" dirty="0">
                <a:solidFill>
                  <a:prstClr val="white"/>
                </a:solidFill>
              </a:rPr>
              <a:t>Reuse existing VXML infrastructure</a:t>
            </a:r>
          </a:p>
          <a:p>
            <a:pPr marL="112713" indent="-112713">
              <a:lnSpc>
                <a:spcPct val="110000"/>
              </a:lnSpc>
              <a:spcAft>
                <a:spcPts val="600"/>
              </a:spcAft>
              <a:buFont typeface="Arial"/>
              <a:buChar char="•"/>
            </a:pPr>
            <a:r>
              <a:rPr lang="en-US" sz="1600" dirty="0">
                <a:solidFill>
                  <a:prstClr val="white"/>
                </a:solidFill>
              </a:rPr>
              <a:t>Reduce 800 charges</a:t>
            </a:r>
          </a:p>
        </p:txBody>
      </p:sp>
      <p:sp>
        <p:nvSpPr>
          <p:cNvPr id="2" name="Title 1"/>
          <p:cNvSpPr>
            <a:spLocks noGrp="1"/>
          </p:cNvSpPr>
          <p:nvPr>
            <p:ph type="title"/>
          </p:nvPr>
        </p:nvSpPr>
        <p:spPr>
          <a:xfrm>
            <a:off x="1690434" y="137983"/>
            <a:ext cx="7276584" cy="681167"/>
          </a:xfrm>
        </p:spPr>
        <p:txBody>
          <a:bodyPr/>
          <a:lstStyle/>
          <a:p>
            <a:r>
              <a:rPr lang="en-US" dirty="0" smtClean="0"/>
              <a:t>Use Case: Visual </a:t>
            </a:r>
            <a:r>
              <a:rPr lang="en-US" dirty="0"/>
              <a:t>IVR with Dynamic Representation of Existing VXML</a:t>
            </a:r>
          </a:p>
        </p:txBody>
      </p:sp>
      <p:grpSp>
        <p:nvGrpSpPr>
          <p:cNvPr id="3" name="Group 2"/>
          <p:cNvGrpSpPr>
            <a:grpSpLocks noChangeAspect="1"/>
          </p:cNvGrpSpPr>
          <p:nvPr/>
        </p:nvGrpSpPr>
        <p:grpSpPr>
          <a:xfrm>
            <a:off x="5465656" y="971550"/>
            <a:ext cx="2797031" cy="1787742"/>
            <a:chOff x="3104363" y="917945"/>
            <a:chExt cx="3476997" cy="2222347"/>
          </a:xfrm>
        </p:grpSpPr>
        <p:grpSp>
          <p:nvGrpSpPr>
            <p:cNvPr id="14" name="Group 13"/>
            <p:cNvGrpSpPr>
              <a:grpSpLocks noChangeAspect="1"/>
            </p:cNvGrpSpPr>
            <p:nvPr/>
          </p:nvGrpSpPr>
          <p:grpSpPr>
            <a:xfrm>
              <a:off x="3104363" y="917945"/>
              <a:ext cx="1086637" cy="2222347"/>
              <a:chOff x="2003568" y="912224"/>
              <a:chExt cx="867706" cy="1774598"/>
            </a:xfrm>
          </p:grpSpPr>
          <p:pic>
            <p:nvPicPr>
              <p:cNvPr id="15" name="Picture 2" descr="C:\Users\AMacGowen\AppData\Local\Microsoft\Windows\Temporary Internet Files\Content.Outlook\IB3R1B6Q\menu_ivvr (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03568" y="912224"/>
                <a:ext cx="867706" cy="17745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68612" y="1137480"/>
                <a:ext cx="751649" cy="1314352"/>
              </a:xfrm>
              <a:prstGeom prst="rect">
                <a:avLst/>
              </a:prstGeom>
              <a:ln w="12700" cmpd="sng">
                <a:noFill/>
              </a:ln>
            </p:spPr>
            <p:style>
              <a:lnRef idx="2">
                <a:schemeClr val="dk1"/>
              </a:lnRef>
              <a:fillRef idx="1">
                <a:schemeClr val="lt1"/>
              </a:fillRef>
              <a:effectRef idx="0">
                <a:schemeClr val="dk1"/>
              </a:effectRef>
              <a:fontRef idx="minor">
                <a:schemeClr val="dk1"/>
              </a:fontRef>
            </p:style>
          </p:pic>
        </p:grpSp>
        <p:grpSp>
          <p:nvGrpSpPr>
            <p:cNvPr id="17" name="Group 16"/>
            <p:cNvGrpSpPr>
              <a:grpSpLocks noChangeAspect="1"/>
            </p:cNvGrpSpPr>
            <p:nvPr/>
          </p:nvGrpSpPr>
          <p:grpSpPr>
            <a:xfrm>
              <a:off x="4298673" y="917945"/>
              <a:ext cx="1086637" cy="2222347"/>
              <a:chOff x="3308449" y="906419"/>
              <a:chExt cx="867706" cy="1774598"/>
            </a:xfrm>
          </p:grpSpPr>
          <p:pic>
            <p:nvPicPr>
              <p:cNvPr id="18" name="Picture 2" descr="C:\Users\AMacGowen\AppData\Local\Microsoft\Windows\Temporary Internet Files\Content.Outlook\IB3R1B6Q\menu_ivvr (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08449" y="906419"/>
                <a:ext cx="867706" cy="17745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74944" y="1135823"/>
                <a:ext cx="751649" cy="1312841"/>
              </a:xfrm>
              <a:prstGeom prst="rect">
                <a:avLst/>
              </a:prstGeom>
              <a:noFill/>
              <a:ln>
                <a:noFill/>
              </a:ln>
            </p:spPr>
            <p:style>
              <a:lnRef idx="2">
                <a:schemeClr val="dk1"/>
              </a:lnRef>
              <a:fillRef idx="1">
                <a:schemeClr val="lt1"/>
              </a:fillRef>
              <a:effectRef idx="0">
                <a:schemeClr val="dk1"/>
              </a:effectRef>
              <a:fontRef idx="minor">
                <a:schemeClr val="dk1"/>
              </a:fontRef>
            </p:style>
          </p:pic>
        </p:grpSp>
        <p:pic>
          <p:nvPicPr>
            <p:cNvPr id="20" name="Picture 4" descr="C:\Users\AMacGowen\AppData\Local\Microsoft\Windows\Temporary Internet Files\Content.Outlook\IB3R1B6Q\video_calls_ivvr.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98026" y="925305"/>
              <a:ext cx="1083334" cy="220762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3"/>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21</a:t>
            </a:fld>
            <a:endParaRPr lang="en-US" dirty="0"/>
          </a:p>
        </p:txBody>
      </p:sp>
    </p:spTree>
    <p:extLst>
      <p:ext uri="{BB962C8B-B14F-4D97-AF65-F5344CB8AC3E}">
        <p14:creationId xmlns:p14="http://schemas.microsoft.com/office/powerpoint/2010/main" val="218743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Use Case: Visual Web Self-Service</a:t>
            </a:r>
            <a:endParaRPr lang="en-US" dirty="0"/>
          </a:p>
        </p:txBody>
      </p:sp>
      <p:sp>
        <p:nvSpPr>
          <p:cNvPr id="5" name="Rounded Rectangle 4"/>
          <p:cNvSpPr/>
          <p:nvPr/>
        </p:nvSpPr>
        <p:spPr>
          <a:xfrm>
            <a:off x="5295900" y="1847850"/>
            <a:ext cx="777367" cy="1143000"/>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dirty="0" smtClean="0">
              <a:solidFill>
                <a:sysClr val="windowText" lastClr="000000"/>
              </a:solidFill>
            </a:endParaRPr>
          </a:p>
          <a:p>
            <a:pPr algn="ctr"/>
            <a:endParaRPr lang="en-US" sz="800" b="1" dirty="0" smtClean="0">
              <a:solidFill>
                <a:sysClr val="windowText" lastClr="000000"/>
              </a:solidFill>
            </a:endParaRPr>
          </a:p>
          <a:p>
            <a:pPr algn="ctr"/>
            <a:endParaRPr lang="en-US" sz="800" b="1" dirty="0" smtClean="0">
              <a:solidFill>
                <a:sysClr val="windowText" lastClr="000000"/>
              </a:solidFill>
            </a:endParaRPr>
          </a:p>
        </p:txBody>
      </p:sp>
      <p:pic>
        <p:nvPicPr>
          <p:cNvPr id="6" name="Picture 5" descr="C:\Users\AMacGowen\Desktop\UAS_icon.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72100" y="1847850"/>
            <a:ext cx="679396" cy="6839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336395" y="2381250"/>
            <a:ext cx="721505" cy="5078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smtClean="0">
                <a:solidFill>
                  <a:sysClr val="windowText" lastClr="000000"/>
                </a:solidFill>
              </a:rPr>
              <a:t>Fusion</a:t>
            </a:r>
          </a:p>
          <a:p>
            <a:pPr algn="ctr"/>
            <a:r>
              <a:rPr lang="en-US" sz="900" b="1" dirty="0" smtClean="0">
                <a:solidFill>
                  <a:sysClr val="windowText" lastClr="000000"/>
                </a:solidFill>
              </a:rPr>
              <a:t>Palettes JS SDK</a:t>
            </a:r>
            <a:endParaRPr lang="en-US" sz="900" dirty="0">
              <a:solidFill>
                <a:srgbClr val="092E4D"/>
              </a:solidFill>
            </a:endParaRPr>
          </a:p>
        </p:txBody>
      </p:sp>
      <p:sp>
        <p:nvSpPr>
          <p:cNvPr id="8" name="Rounded Rectangle 7"/>
          <p:cNvSpPr/>
          <p:nvPr/>
        </p:nvSpPr>
        <p:spPr>
          <a:xfrm>
            <a:off x="5067300" y="1619250"/>
            <a:ext cx="3886200" cy="3162300"/>
          </a:xfrm>
          <a:prstGeom prst="roundRect">
            <a:avLst>
              <a:gd name="adj" fmla="val 8448"/>
            </a:avLst>
          </a:prstGeom>
          <a:noFill/>
          <a:ln w="19050" cmpd="sng">
            <a:prstDash val="dash"/>
          </a:ln>
          <a:effectLst/>
        </p:spPr>
        <p:style>
          <a:lnRef idx="1">
            <a:schemeClr val="accent6"/>
          </a:lnRef>
          <a:fillRef idx="2">
            <a:schemeClr val="accent6"/>
          </a:fillRef>
          <a:effectRef idx="1">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srgbClr val="092E4D"/>
              </a:solidFill>
            </a:endParaRPr>
          </a:p>
        </p:txBody>
      </p:sp>
      <p:grpSp>
        <p:nvGrpSpPr>
          <p:cNvPr id="9" name="Group 8"/>
          <p:cNvGrpSpPr/>
          <p:nvPr/>
        </p:nvGrpSpPr>
        <p:grpSpPr>
          <a:xfrm>
            <a:off x="7810500" y="666750"/>
            <a:ext cx="1024128" cy="914400"/>
            <a:chOff x="5562600" y="685800"/>
            <a:chExt cx="1024128" cy="914400"/>
          </a:xfrm>
        </p:grpSpPr>
        <p:grpSp>
          <p:nvGrpSpPr>
            <p:cNvPr id="17" name="Group 16"/>
            <p:cNvGrpSpPr/>
            <p:nvPr/>
          </p:nvGrpSpPr>
          <p:grpSpPr>
            <a:xfrm>
              <a:off x="5562600" y="685800"/>
              <a:ext cx="1024128" cy="914400"/>
              <a:chOff x="3683338" y="1066800"/>
              <a:chExt cx="1024128" cy="914400"/>
            </a:xfrm>
          </p:grpSpPr>
          <p:sp>
            <p:nvSpPr>
              <p:cNvPr id="19" name="Rounded Rectangle 18"/>
              <p:cNvSpPr/>
              <p:nvPr/>
            </p:nvSpPr>
            <p:spPr>
              <a:xfrm>
                <a:off x="3683338" y="1066800"/>
                <a:ext cx="1024128" cy="914400"/>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dirty="0" smtClean="0">
                  <a:solidFill>
                    <a:sysClr val="windowText" lastClr="000000"/>
                  </a:solidFill>
                </a:endParaRPr>
              </a:p>
              <a:p>
                <a:pPr algn="ctr"/>
                <a:endParaRPr lang="en-US" sz="800" b="1" dirty="0" smtClean="0">
                  <a:solidFill>
                    <a:sysClr val="windowText" lastClr="000000"/>
                  </a:solidFill>
                </a:endParaRPr>
              </a:p>
              <a:p>
                <a:pPr algn="ctr"/>
                <a:endParaRPr lang="en-US" sz="800" b="1" dirty="0" smtClean="0">
                  <a:solidFill>
                    <a:sysClr val="windowText" lastClr="000000"/>
                  </a:solidFill>
                </a:endParaRPr>
              </a:p>
            </p:txBody>
          </p:sp>
          <p:sp>
            <p:nvSpPr>
              <p:cNvPr id="20" name="Rectangle 19"/>
              <p:cNvSpPr/>
              <p:nvPr/>
            </p:nvSpPr>
            <p:spPr>
              <a:xfrm>
                <a:off x="3793065" y="1535667"/>
                <a:ext cx="838201"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smtClean="0">
                    <a:solidFill>
                      <a:sysClr val="windowText" lastClr="000000"/>
                    </a:solidFill>
                  </a:rPr>
                  <a:t>Palettes Server</a:t>
                </a:r>
              </a:p>
            </p:txBody>
          </p:sp>
        </p:grpSp>
        <p:pic>
          <p:nvPicPr>
            <p:cNvPr id="18" name="Picture 17" descr="C:\Users\AMacGowen\Desktop\UAS_icon.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1200" y="685800"/>
              <a:ext cx="605563" cy="609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6438900" y="666750"/>
            <a:ext cx="1024128" cy="914400"/>
            <a:chOff x="3683338" y="1066800"/>
            <a:chExt cx="1024128" cy="914400"/>
          </a:xfrm>
        </p:grpSpPr>
        <p:sp>
          <p:nvSpPr>
            <p:cNvPr id="15" name="Rounded Rectangle 14"/>
            <p:cNvSpPr/>
            <p:nvPr/>
          </p:nvSpPr>
          <p:spPr>
            <a:xfrm>
              <a:off x="3683338" y="1066800"/>
              <a:ext cx="1024128" cy="914400"/>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dirty="0" smtClean="0">
                <a:solidFill>
                  <a:sysClr val="windowText" lastClr="000000"/>
                </a:solidFill>
              </a:endParaRPr>
            </a:p>
            <a:p>
              <a:pPr algn="ctr"/>
              <a:endParaRPr lang="en-US" sz="800" b="1" dirty="0" smtClean="0">
                <a:solidFill>
                  <a:sysClr val="windowText" lastClr="000000"/>
                </a:solidFill>
              </a:endParaRPr>
            </a:p>
            <a:p>
              <a:pPr algn="ctr"/>
              <a:endParaRPr lang="en-US" sz="800" b="1" dirty="0" smtClean="0">
                <a:solidFill>
                  <a:sysClr val="windowText" lastClr="000000"/>
                </a:solidFill>
              </a:endParaRPr>
            </a:p>
          </p:txBody>
        </p:sp>
        <p:sp>
          <p:nvSpPr>
            <p:cNvPr id="16" name="Rectangle 15"/>
            <p:cNvSpPr/>
            <p:nvPr/>
          </p:nvSpPr>
          <p:spPr>
            <a:xfrm>
              <a:off x="3683339" y="1535667"/>
              <a:ext cx="990600"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smtClean="0">
                  <a:solidFill>
                    <a:sysClr val="windowText" lastClr="000000"/>
                  </a:solidFill>
                </a:rPr>
                <a:t>HTTP Reverse Proxy</a:t>
              </a:r>
            </a:p>
          </p:txBody>
        </p:sp>
      </p:grpSp>
      <p:cxnSp>
        <p:nvCxnSpPr>
          <p:cNvPr id="11" name="Straight Arrow Connector 10"/>
          <p:cNvCxnSpPr>
            <a:stCxn id="15" idx="3"/>
            <a:endCxn id="19" idx="1"/>
          </p:cNvCxnSpPr>
          <p:nvPr/>
        </p:nvCxnSpPr>
        <p:spPr>
          <a:xfrm>
            <a:off x="7463028" y="1123950"/>
            <a:ext cx="347472"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Elbow Connector 11"/>
          <p:cNvCxnSpPr>
            <a:stCxn id="6" idx="0"/>
            <a:endCxn id="15" idx="1"/>
          </p:cNvCxnSpPr>
          <p:nvPr/>
        </p:nvCxnSpPr>
        <p:spPr>
          <a:xfrm rot="5400000" flipH="1" flipV="1">
            <a:off x="5713399" y="1122349"/>
            <a:ext cx="723900" cy="727102"/>
          </a:xfrm>
          <a:prstGeom prst="bentConnector2">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3" name="Content Placeholder 2"/>
          <p:cNvSpPr txBox="1">
            <a:spLocks/>
          </p:cNvSpPr>
          <p:nvPr/>
        </p:nvSpPr>
        <p:spPr>
          <a:xfrm>
            <a:off x="190500" y="1100725"/>
            <a:ext cx="4724400" cy="3238500"/>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dirty="0" smtClean="0">
                <a:solidFill>
                  <a:srgbClr val="092E4D"/>
                </a:solidFill>
              </a:rPr>
              <a:t>Palettes JS SDK provides the same mobile feature set as a web application</a:t>
            </a:r>
          </a:p>
          <a:p>
            <a:pPr marL="285750" indent="-285750">
              <a:spcAft>
                <a:spcPts val="600"/>
              </a:spcAft>
              <a:buFont typeface="Arial" panose="020B0604020202020204" pitchFamily="34" charset="0"/>
              <a:buChar char="•"/>
            </a:pPr>
            <a:r>
              <a:rPr lang="en-US" dirty="0" smtClean="0">
                <a:solidFill>
                  <a:srgbClr val="092E4D"/>
                </a:solidFill>
              </a:rPr>
              <a:t>Replace existing </a:t>
            </a:r>
            <a:r>
              <a:rPr lang="en-US" dirty="0" err="1" smtClean="0">
                <a:solidFill>
                  <a:srgbClr val="092E4D"/>
                </a:solidFill>
              </a:rPr>
              <a:t>tel</a:t>
            </a:r>
            <a:r>
              <a:rPr lang="en-US" dirty="0" smtClean="0">
                <a:solidFill>
                  <a:srgbClr val="092E4D"/>
                </a:solidFill>
              </a:rPr>
              <a:t>: links in web pages with visual representations</a:t>
            </a:r>
          </a:p>
          <a:p>
            <a:pPr marL="285750" indent="-285750">
              <a:spcAft>
                <a:spcPts val="600"/>
              </a:spcAft>
              <a:buFont typeface="Arial" panose="020B0604020202020204" pitchFamily="34" charset="0"/>
              <a:buChar char="•"/>
            </a:pPr>
            <a:r>
              <a:rPr lang="en-US" dirty="0" smtClean="0">
                <a:solidFill>
                  <a:srgbClr val="092E4D"/>
                </a:solidFill>
              </a:rPr>
              <a:t>Identical backend integration to Mobile VIVR</a:t>
            </a:r>
          </a:p>
          <a:p>
            <a:pPr marL="285750" indent="-285750">
              <a:spcAft>
                <a:spcPts val="600"/>
              </a:spcAft>
              <a:buFont typeface="Arial" panose="020B0604020202020204" pitchFamily="34" charset="0"/>
              <a:buChar char="•"/>
            </a:pPr>
            <a:r>
              <a:rPr lang="en-US" dirty="0" smtClean="0">
                <a:solidFill>
                  <a:srgbClr val="092E4D"/>
                </a:solidFill>
              </a:rPr>
              <a:t>Co-Browsing support and HTML identification</a:t>
            </a:r>
          </a:p>
          <a:p>
            <a:pPr marL="285750" indent="-285750">
              <a:spcAft>
                <a:spcPts val="600"/>
              </a:spcAft>
              <a:buFont typeface="Arial" panose="020B0604020202020204" pitchFamily="34" charset="0"/>
              <a:buChar char="•"/>
            </a:pPr>
            <a:r>
              <a:rPr lang="en-US" dirty="0" smtClean="0">
                <a:solidFill>
                  <a:srgbClr val="092E4D"/>
                </a:solidFill>
              </a:rPr>
              <a:t>Coupled with Fusion Client SDK fully featured web based IVR and calling capability</a:t>
            </a:r>
          </a:p>
          <a:p>
            <a:pPr marL="285750" indent="-285750">
              <a:spcAft>
                <a:spcPts val="600"/>
              </a:spcAft>
              <a:buFont typeface="Arial" panose="020B0604020202020204" pitchFamily="34" charset="0"/>
              <a:buChar char="•"/>
            </a:pPr>
            <a:r>
              <a:rPr lang="en-US" dirty="0" smtClean="0">
                <a:solidFill>
                  <a:srgbClr val="092E4D"/>
                </a:solidFill>
              </a:rPr>
              <a:t>Also used by many customers within native applications where using Web View etc.</a:t>
            </a:r>
            <a:endParaRPr lang="en-GB" dirty="0">
              <a:solidFill>
                <a:srgbClr val="092E4D"/>
              </a:solidFill>
            </a:endParaRP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0300" y="1847850"/>
            <a:ext cx="2436395" cy="2743200"/>
          </a:xfrm>
          <a:prstGeom prst="rect">
            <a:avLst/>
          </a:prstGeom>
        </p:spPr>
      </p:pic>
      <p:sp>
        <p:nvSpPr>
          <p:cNvPr id="21" name="Footer Placeholder 20"/>
          <p:cNvSpPr>
            <a:spLocks noGrp="1"/>
          </p:cNvSpPr>
          <p:nvPr>
            <p:ph type="ftr" sz="quarter" idx="11"/>
          </p:nvPr>
        </p:nvSpPr>
        <p:spPr/>
        <p:txBody>
          <a:bodyPr/>
          <a:lstStyle/>
          <a:p>
            <a:r>
              <a:rPr lang="en-US" smtClean="0"/>
              <a:t>CaféX Communications Confidential © 2015 – All Rights Reserved. </a:t>
            </a:r>
            <a:endParaRPr lang="en-US" dirty="0"/>
          </a:p>
        </p:txBody>
      </p:sp>
      <p:sp>
        <p:nvSpPr>
          <p:cNvPr id="22" name="Slide Number Placeholder 21"/>
          <p:cNvSpPr>
            <a:spLocks noGrp="1"/>
          </p:cNvSpPr>
          <p:nvPr>
            <p:ph type="sldNum" sz="quarter" idx="12"/>
          </p:nvPr>
        </p:nvSpPr>
        <p:spPr/>
        <p:txBody>
          <a:bodyPr/>
          <a:lstStyle/>
          <a:p>
            <a:fld id="{0431C951-9D62-474D-B35D-66AB940D3B2F}" type="slidenum">
              <a:rPr lang="en-US" smtClean="0"/>
              <a:pPr/>
              <a:t>22</a:t>
            </a:fld>
            <a:endParaRPr lang="en-US" dirty="0"/>
          </a:p>
        </p:txBody>
      </p:sp>
    </p:spTree>
    <p:extLst>
      <p:ext uri="{BB962C8B-B14F-4D97-AF65-F5344CB8AC3E}">
        <p14:creationId xmlns:p14="http://schemas.microsoft.com/office/powerpoint/2010/main" val="57225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 Mobile Intercept</a:t>
            </a:r>
            <a:endParaRPr lang="en-US" dirty="0"/>
          </a:p>
        </p:txBody>
      </p:sp>
      <p:sp>
        <p:nvSpPr>
          <p:cNvPr id="34" name="Content Placeholder 2"/>
          <p:cNvSpPr>
            <a:spLocks noGrp="1"/>
          </p:cNvSpPr>
          <p:nvPr>
            <p:ph idx="1"/>
          </p:nvPr>
        </p:nvSpPr>
        <p:spPr/>
        <p:txBody>
          <a:bodyPr>
            <a:normAutofit fontScale="85000" lnSpcReduction="20000"/>
          </a:bodyPr>
          <a:lstStyle/>
          <a:p>
            <a:r>
              <a:rPr lang="en-GB" dirty="0" smtClean="0"/>
              <a:t>Consumer dials the IVR</a:t>
            </a:r>
          </a:p>
          <a:p>
            <a:r>
              <a:rPr lang="en-GB" dirty="0" smtClean="0"/>
              <a:t>IVR prompts the user with an option to use their device instead of voice prompts</a:t>
            </a:r>
          </a:p>
          <a:p>
            <a:r>
              <a:rPr lang="en-GB" dirty="0" smtClean="0"/>
              <a:t>On acceptance Palettes pushes a notification to their device.</a:t>
            </a:r>
          </a:p>
          <a:p>
            <a:pPr lvl="1"/>
            <a:r>
              <a:rPr lang="en-GB" dirty="0" smtClean="0"/>
              <a:t>Apple Push Notification</a:t>
            </a:r>
          </a:p>
          <a:p>
            <a:pPr lvl="1"/>
            <a:r>
              <a:rPr lang="en-GB" dirty="0" smtClean="0"/>
              <a:t>Google Cloud Messaging</a:t>
            </a:r>
          </a:p>
          <a:p>
            <a:pPr lvl="1"/>
            <a:r>
              <a:rPr lang="en-GB" dirty="0" smtClean="0"/>
              <a:t>SMS/Email if not registered</a:t>
            </a:r>
          </a:p>
          <a:p>
            <a:r>
              <a:rPr lang="en-GB" dirty="0" smtClean="0"/>
              <a:t>Device receives notification and “pops” application on device.</a:t>
            </a:r>
          </a:p>
          <a:p>
            <a:r>
              <a:rPr lang="en-GB" dirty="0" smtClean="0"/>
              <a:t>User is now in application at the appropriate place to continue interactions</a:t>
            </a:r>
          </a:p>
          <a:p>
            <a:pPr lvl="1"/>
            <a:r>
              <a:rPr lang="en-GB" dirty="0" smtClean="0"/>
              <a:t>Data channel not port on media server</a:t>
            </a:r>
          </a:p>
          <a:p>
            <a:pPr lvl="1"/>
            <a:r>
              <a:rPr lang="en-GB" dirty="0" smtClean="0"/>
              <a:t>High accuracy data input</a:t>
            </a:r>
          </a:p>
          <a:p>
            <a:pPr lvl="1"/>
            <a:r>
              <a:rPr lang="en-GB" dirty="0" smtClean="0"/>
              <a:t>Continues to interact with call center and call can be continued later.</a:t>
            </a:r>
          </a:p>
          <a:p>
            <a:pPr marL="0" indent="0">
              <a:buNone/>
            </a:pPr>
            <a:endParaRPr lang="en-GB" dirty="0"/>
          </a:p>
        </p:txBody>
      </p:sp>
      <p:sp>
        <p:nvSpPr>
          <p:cNvPr id="3" name="Rectangle 2"/>
          <p:cNvSpPr/>
          <p:nvPr/>
        </p:nvSpPr>
        <p:spPr>
          <a:xfrm>
            <a:off x="0" y="4400550"/>
            <a:ext cx="9144000" cy="381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Increases mobile adoption and helps with detailed self-service transactions</a:t>
            </a:r>
          </a:p>
        </p:txBody>
      </p:sp>
      <p:sp>
        <p:nvSpPr>
          <p:cNvPr id="4" name="Footer Placeholder 3"/>
          <p:cNvSpPr>
            <a:spLocks noGrp="1"/>
          </p:cNvSpPr>
          <p:nvPr>
            <p:ph type="ftr" sz="quarter" idx="11"/>
          </p:nvPr>
        </p:nvSpPr>
        <p:spPr/>
        <p:txBody>
          <a:bodyPr/>
          <a:lstStyle/>
          <a:p>
            <a:r>
              <a:rPr lang="en-US" smtClean="0"/>
              <a:t>CaféX Communications Confidential © 2015 – All Rights Reserved. </a:t>
            </a:r>
            <a:endParaRPr lang="en-US" dirty="0"/>
          </a:p>
        </p:txBody>
      </p:sp>
      <p:sp>
        <p:nvSpPr>
          <p:cNvPr id="7" name="Slide Number Placeholder 6"/>
          <p:cNvSpPr>
            <a:spLocks noGrp="1"/>
          </p:cNvSpPr>
          <p:nvPr>
            <p:ph type="sldNum" sz="quarter" idx="12"/>
          </p:nvPr>
        </p:nvSpPr>
        <p:spPr/>
        <p:txBody>
          <a:bodyPr/>
          <a:lstStyle/>
          <a:p>
            <a:fld id="{0431C951-9D62-474D-B35D-66AB940D3B2F}" type="slidenum">
              <a:rPr lang="en-US" smtClean="0"/>
              <a:pPr/>
              <a:t>23</a:t>
            </a:fld>
            <a:endParaRPr lang="en-US" dirty="0"/>
          </a:p>
        </p:txBody>
      </p:sp>
    </p:spTree>
    <p:extLst>
      <p:ext uri="{BB962C8B-B14F-4D97-AF65-F5344CB8AC3E}">
        <p14:creationId xmlns:p14="http://schemas.microsoft.com/office/powerpoint/2010/main" val="259733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loud 52"/>
          <p:cNvSpPr/>
          <p:nvPr/>
        </p:nvSpPr>
        <p:spPr>
          <a:xfrm>
            <a:off x="6861036" y="1281374"/>
            <a:ext cx="2054364" cy="779370"/>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a:solidFill>
                  <a:srgbClr val="092E4D"/>
                </a:solidFill>
              </a:rPr>
              <a:t>Network/Agents</a:t>
            </a:r>
          </a:p>
        </p:txBody>
      </p:sp>
      <p:grpSp>
        <p:nvGrpSpPr>
          <p:cNvPr id="4" name="Group 3"/>
          <p:cNvGrpSpPr/>
          <p:nvPr/>
        </p:nvGrpSpPr>
        <p:grpSpPr>
          <a:xfrm>
            <a:off x="3322347" y="3228812"/>
            <a:ext cx="742842" cy="750744"/>
            <a:chOff x="2838558" y="4594496"/>
            <a:chExt cx="742842" cy="1000992"/>
          </a:xfrm>
        </p:grpSpPr>
        <p:sp>
          <p:nvSpPr>
            <p:cNvPr id="5" name="Rounded Rectangle 4"/>
            <p:cNvSpPr/>
            <p:nvPr/>
          </p:nvSpPr>
          <p:spPr>
            <a:xfrm>
              <a:off x="2838558" y="4594496"/>
              <a:ext cx="742842" cy="1000992"/>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b"/>
            <a:lstStyle/>
            <a:p>
              <a:pPr algn="ctr"/>
              <a:r>
                <a:rPr lang="en-US" sz="800" b="1" dirty="0">
                  <a:solidFill>
                    <a:sysClr val="windowText" lastClr="000000"/>
                  </a:solidFill>
                </a:rPr>
                <a:t>Palettes Server</a:t>
              </a:r>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80898" y="4679920"/>
              <a:ext cx="462032" cy="45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Picture 7" descr="smart_phone_simpl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1417" y="3146119"/>
            <a:ext cx="630666" cy="833438"/>
          </a:xfrm>
          <a:prstGeom prst="rect">
            <a:avLst/>
          </a:prstGeom>
        </p:spPr>
      </p:pic>
      <p:sp>
        <p:nvSpPr>
          <p:cNvPr id="13" name="Rounded Rectangle 12"/>
          <p:cNvSpPr/>
          <p:nvPr/>
        </p:nvSpPr>
        <p:spPr>
          <a:xfrm>
            <a:off x="3322347" y="1533363"/>
            <a:ext cx="742842" cy="663067"/>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72000" rIns="72000" rtlCol="0" anchor="b"/>
          <a:lstStyle/>
          <a:p>
            <a:pPr algn="ctr"/>
            <a:r>
              <a:rPr lang="en-US" sz="800" b="1" dirty="0">
                <a:solidFill>
                  <a:sysClr val="windowText" lastClr="000000"/>
                </a:solidFill>
              </a:rPr>
              <a:t>Telephony Server</a:t>
            </a:r>
          </a:p>
        </p:txBody>
      </p:sp>
      <p:sp>
        <p:nvSpPr>
          <p:cNvPr id="18" name="Rounded Rectangle 17"/>
          <p:cNvSpPr/>
          <p:nvPr/>
        </p:nvSpPr>
        <p:spPr>
          <a:xfrm>
            <a:off x="5920203" y="1909023"/>
            <a:ext cx="742842" cy="663067"/>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72000" rIns="72000" rtlCol="0" anchor="b"/>
          <a:lstStyle/>
          <a:p>
            <a:pPr algn="ctr"/>
            <a:r>
              <a:rPr lang="en-US" sz="800" b="1" dirty="0">
                <a:solidFill>
                  <a:sysClr val="windowText" lastClr="000000"/>
                </a:solidFill>
              </a:rPr>
              <a:t>Interaction Server</a:t>
            </a:r>
          </a:p>
        </p:txBody>
      </p:sp>
      <p:cxnSp>
        <p:nvCxnSpPr>
          <p:cNvPr id="21" name="Straight Arrow Connector 20"/>
          <p:cNvCxnSpPr/>
          <p:nvPr/>
        </p:nvCxnSpPr>
        <p:spPr>
          <a:xfrm>
            <a:off x="1382083" y="3766559"/>
            <a:ext cx="1940264"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25" name="Rounded Rectangle 24"/>
          <p:cNvSpPr/>
          <p:nvPr/>
        </p:nvSpPr>
        <p:spPr>
          <a:xfrm>
            <a:off x="5127676" y="3228813"/>
            <a:ext cx="742842" cy="663067"/>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b"/>
          <a:lstStyle/>
          <a:p>
            <a:pPr algn="ctr"/>
            <a:r>
              <a:rPr lang="en-US" sz="800" b="1" dirty="0">
                <a:solidFill>
                  <a:sysClr val="windowText" lastClr="000000"/>
                </a:solidFill>
              </a:rPr>
              <a:t>Data Store </a:t>
            </a:r>
          </a:p>
        </p:txBody>
      </p:sp>
      <p:sp>
        <p:nvSpPr>
          <p:cNvPr id="27" name="TextBox 26"/>
          <p:cNvSpPr txBox="1"/>
          <p:nvPr/>
        </p:nvSpPr>
        <p:spPr>
          <a:xfrm>
            <a:off x="5127676" y="2982592"/>
            <a:ext cx="1784463" cy="246221"/>
          </a:xfrm>
          <a:prstGeom prst="rect">
            <a:avLst/>
          </a:prstGeom>
          <a:noFill/>
        </p:spPr>
        <p:txBody>
          <a:bodyPr wrap="none" rtlCol="0">
            <a:spAutoFit/>
          </a:bodyPr>
          <a:lstStyle/>
          <a:p>
            <a:r>
              <a:rPr lang="en-US" sz="1000" dirty="0">
                <a:solidFill>
                  <a:srgbClr val="092E4D"/>
                </a:solidFill>
              </a:rPr>
              <a:t>Note: Can be in-memory or DB</a:t>
            </a:r>
          </a:p>
        </p:txBody>
      </p:sp>
      <p:cxnSp>
        <p:nvCxnSpPr>
          <p:cNvPr id="32" name="Straight Arrow Connector 31"/>
          <p:cNvCxnSpPr/>
          <p:nvPr/>
        </p:nvCxnSpPr>
        <p:spPr>
          <a:xfrm>
            <a:off x="4065190" y="3766559"/>
            <a:ext cx="1062487"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36" name="Elbow Connector 35"/>
          <p:cNvCxnSpPr>
            <a:stCxn id="8" idx="0"/>
            <a:endCxn id="13" idx="1"/>
          </p:cNvCxnSpPr>
          <p:nvPr/>
        </p:nvCxnSpPr>
        <p:spPr>
          <a:xfrm rot="5400000" flipH="1" flipV="1">
            <a:off x="1553937" y="1377710"/>
            <a:ext cx="1281222" cy="2255597"/>
          </a:xfrm>
          <a:prstGeom prst="bentConnector2">
            <a:avLst/>
          </a:prstGeom>
          <a:ln>
            <a:tailEnd type="arrow"/>
          </a:ln>
        </p:spPr>
        <p:style>
          <a:lnRef idx="2">
            <a:schemeClr val="accent4"/>
          </a:lnRef>
          <a:fillRef idx="0">
            <a:schemeClr val="accent4"/>
          </a:fillRef>
          <a:effectRef idx="1">
            <a:schemeClr val="accent4"/>
          </a:effectRef>
          <a:fontRef idx="minor">
            <a:schemeClr val="tx1"/>
          </a:fontRef>
        </p:style>
      </p:cxnSp>
      <p:cxnSp>
        <p:nvCxnSpPr>
          <p:cNvPr id="39" name="Straight Arrow Connector 38"/>
          <p:cNvCxnSpPr>
            <a:stCxn id="13" idx="3"/>
            <a:endCxn id="13" idx="3"/>
          </p:cNvCxnSpPr>
          <p:nvPr/>
        </p:nvCxnSpPr>
        <p:spPr>
          <a:xfrm>
            <a:off x="4065189" y="1864897"/>
            <a:ext cx="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4065190" y="3369685"/>
            <a:ext cx="1062487" cy="0"/>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cxnSp>
        <p:nvCxnSpPr>
          <p:cNvPr id="50" name="Straight Arrow Connector 49"/>
          <p:cNvCxnSpPr/>
          <p:nvPr/>
        </p:nvCxnSpPr>
        <p:spPr>
          <a:xfrm>
            <a:off x="4065189" y="2046719"/>
            <a:ext cx="1855014"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52" name="Straight Arrow Connector 51"/>
          <p:cNvCxnSpPr/>
          <p:nvPr/>
        </p:nvCxnSpPr>
        <p:spPr>
          <a:xfrm>
            <a:off x="4065190" y="1671059"/>
            <a:ext cx="3007513"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26" name="TextBox 25"/>
          <p:cNvSpPr txBox="1"/>
          <p:nvPr/>
        </p:nvSpPr>
        <p:spPr>
          <a:xfrm>
            <a:off x="1066749" y="1368196"/>
            <a:ext cx="2034168" cy="400110"/>
          </a:xfrm>
          <a:prstGeom prst="rect">
            <a:avLst/>
          </a:prstGeom>
          <a:noFill/>
        </p:spPr>
        <p:txBody>
          <a:bodyPr wrap="square" rtlCol="0">
            <a:spAutoFit/>
          </a:bodyPr>
          <a:lstStyle/>
          <a:p>
            <a:pPr algn="ctr"/>
            <a:r>
              <a:rPr lang="en-US" sz="1000" dirty="0">
                <a:solidFill>
                  <a:srgbClr val="092E4D"/>
                </a:solidFill>
              </a:rPr>
              <a:t>1. Call is made into the network via smart phone</a:t>
            </a:r>
          </a:p>
        </p:txBody>
      </p:sp>
      <p:sp>
        <p:nvSpPr>
          <p:cNvPr id="28" name="TextBox 27"/>
          <p:cNvSpPr txBox="1"/>
          <p:nvPr/>
        </p:nvSpPr>
        <p:spPr>
          <a:xfrm>
            <a:off x="3100917" y="1081319"/>
            <a:ext cx="1237061" cy="400110"/>
          </a:xfrm>
          <a:prstGeom prst="rect">
            <a:avLst/>
          </a:prstGeom>
          <a:noFill/>
        </p:spPr>
        <p:txBody>
          <a:bodyPr wrap="square" rtlCol="0">
            <a:spAutoFit/>
          </a:bodyPr>
          <a:lstStyle/>
          <a:p>
            <a:pPr algn="ctr"/>
            <a:r>
              <a:rPr lang="en-US" sz="1000" dirty="0">
                <a:solidFill>
                  <a:srgbClr val="092E4D"/>
                </a:solidFill>
              </a:rPr>
              <a:t>3. User opts in to use Visual IVR</a:t>
            </a:r>
          </a:p>
        </p:txBody>
      </p:sp>
      <p:sp>
        <p:nvSpPr>
          <p:cNvPr id="29" name="TextBox 28"/>
          <p:cNvSpPr txBox="1"/>
          <p:nvPr/>
        </p:nvSpPr>
        <p:spPr>
          <a:xfrm>
            <a:off x="4039390" y="2108023"/>
            <a:ext cx="1855014" cy="400110"/>
          </a:xfrm>
          <a:prstGeom prst="rect">
            <a:avLst/>
          </a:prstGeom>
          <a:noFill/>
        </p:spPr>
        <p:txBody>
          <a:bodyPr wrap="square" rtlCol="0">
            <a:spAutoFit/>
          </a:bodyPr>
          <a:lstStyle/>
          <a:p>
            <a:pPr algn="ctr"/>
            <a:r>
              <a:rPr lang="en-US" sz="1000" dirty="0">
                <a:solidFill>
                  <a:srgbClr val="092E4D"/>
                </a:solidFill>
              </a:rPr>
              <a:t>2. User provides contextual data via audio IVR</a:t>
            </a:r>
          </a:p>
        </p:txBody>
      </p:sp>
      <p:cxnSp>
        <p:nvCxnSpPr>
          <p:cNvPr id="30" name="Straight Connector 29"/>
          <p:cNvCxnSpPr/>
          <p:nvPr/>
        </p:nvCxnSpPr>
        <p:spPr>
          <a:xfrm>
            <a:off x="6675067" y="3981350"/>
            <a:ext cx="656166"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31" name="Straight Connector 30"/>
          <p:cNvCxnSpPr/>
          <p:nvPr/>
        </p:nvCxnSpPr>
        <p:spPr>
          <a:xfrm>
            <a:off x="6675067" y="4212853"/>
            <a:ext cx="656166"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33" name="Straight Connector 32"/>
          <p:cNvCxnSpPr/>
          <p:nvPr/>
        </p:nvCxnSpPr>
        <p:spPr>
          <a:xfrm>
            <a:off x="6675067" y="4438278"/>
            <a:ext cx="656166" cy="0"/>
          </a:xfrm>
          <a:prstGeom prst="line">
            <a:avLst/>
          </a:prstGeom>
        </p:spPr>
        <p:style>
          <a:lnRef idx="2">
            <a:schemeClr val="accent6"/>
          </a:lnRef>
          <a:fillRef idx="0">
            <a:schemeClr val="accent6"/>
          </a:fillRef>
          <a:effectRef idx="1">
            <a:schemeClr val="accent6"/>
          </a:effectRef>
          <a:fontRef idx="minor">
            <a:schemeClr val="tx1"/>
          </a:fontRef>
        </p:style>
      </p:cxnSp>
      <p:sp>
        <p:nvSpPr>
          <p:cNvPr id="34" name="TextBox 33"/>
          <p:cNvSpPr txBox="1"/>
          <p:nvPr/>
        </p:nvSpPr>
        <p:spPr>
          <a:xfrm>
            <a:off x="7355419" y="3893350"/>
            <a:ext cx="1735667" cy="246221"/>
          </a:xfrm>
          <a:prstGeom prst="rect">
            <a:avLst/>
          </a:prstGeom>
          <a:noFill/>
        </p:spPr>
        <p:txBody>
          <a:bodyPr wrap="square" rtlCol="0">
            <a:spAutoFit/>
          </a:bodyPr>
          <a:lstStyle/>
          <a:p>
            <a:r>
              <a:rPr lang="en-US" sz="1000" dirty="0">
                <a:solidFill>
                  <a:srgbClr val="092E4D"/>
                </a:solidFill>
              </a:rPr>
              <a:t>Telephony (SIP/GSM)</a:t>
            </a:r>
          </a:p>
        </p:txBody>
      </p:sp>
      <p:sp>
        <p:nvSpPr>
          <p:cNvPr id="35" name="TextBox 34"/>
          <p:cNvSpPr txBox="1"/>
          <p:nvPr/>
        </p:nvSpPr>
        <p:spPr>
          <a:xfrm>
            <a:off x="7362982" y="4120520"/>
            <a:ext cx="1735667" cy="246221"/>
          </a:xfrm>
          <a:prstGeom prst="rect">
            <a:avLst/>
          </a:prstGeom>
          <a:noFill/>
        </p:spPr>
        <p:txBody>
          <a:bodyPr wrap="square" rtlCol="0">
            <a:spAutoFit/>
          </a:bodyPr>
          <a:lstStyle/>
          <a:p>
            <a:r>
              <a:rPr lang="en-US" sz="1000" dirty="0">
                <a:solidFill>
                  <a:srgbClr val="092E4D"/>
                </a:solidFill>
              </a:rPr>
              <a:t>HTTP (REST and SOAP)</a:t>
            </a:r>
          </a:p>
        </p:txBody>
      </p:sp>
      <p:sp>
        <p:nvSpPr>
          <p:cNvPr id="38" name="TextBox 37"/>
          <p:cNvSpPr txBox="1"/>
          <p:nvPr/>
        </p:nvSpPr>
        <p:spPr>
          <a:xfrm>
            <a:off x="7362982" y="4345945"/>
            <a:ext cx="1735667" cy="246221"/>
          </a:xfrm>
          <a:prstGeom prst="rect">
            <a:avLst/>
          </a:prstGeom>
          <a:noFill/>
        </p:spPr>
        <p:txBody>
          <a:bodyPr wrap="square" rtlCol="0">
            <a:spAutoFit/>
          </a:bodyPr>
          <a:lstStyle/>
          <a:p>
            <a:r>
              <a:rPr lang="en-US" sz="1000" dirty="0">
                <a:solidFill>
                  <a:srgbClr val="092E4D"/>
                </a:solidFill>
              </a:rPr>
              <a:t>Other</a:t>
            </a:r>
          </a:p>
        </p:txBody>
      </p:sp>
      <p:sp>
        <p:nvSpPr>
          <p:cNvPr id="2" name="Title 1"/>
          <p:cNvSpPr>
            <a:spLocks noGrp="1"/>
          </p:cNvSpPr>
          <p:nvPr>
            <p:ph type="title"/>
          </p:nvPr>
        </p:nvSpPr>
        <p:spPr/>
        <p:txBody>
          <a:bodyPr/>
          <a:lstStyle/>
          <a:p>
            <a:r>
              <a:rPr lang="en-US" dirty="0" smtClean="0"/>
              <a:t>Use Case: Mobile Intercept</a:t>
            </a:r>
            <a:endParaRPr lang="en-US" dirty="0"/>
          </a:p>
        </p:txBody>
      </p:sp>
      <p:sp>
        <p:nvSpPr>
          <p:cNvPr id="3" name="Footer Placeholder 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7" name="Slide Number Placeholder 6"/>
          <p:cNvSpPr>
            <a:spLocks noGrp="1"/>
          </p:cNvSpPr>
          <p:nvPr>
            <p:ph type="sldNum" sz="quarter" idx="12"/>
          </p:nvPr>
        </p:nvSpPr>
        <p:spPr/>
        <p:txBody>
          <a:bodyPr/>
          <a:lstStyle/>
          <a:p>
            <a:fld id="{0431C951-9D62-474D-B35D-66AB940D3B2F}" type="slidenum">
              <a:rPr lang="en-US" smtClean="0"/>
              <a:pPr/>
              <a:t>24</a:t>
            </a:fld>
            <a:endParaRPr lang="en-US" dirty="0"/>
          </a:p>
        </p:txBody>
      </p:sp>
    </p:spTree>
    <p:extLst>
      <p:ext uri="{BB962C8B-B14F-4D97-AF65-F5344CB8AC3E}">
        <p14:creationId xmlns:p14="http://schemas.microsoft.com/office/powerpoint/2010/main" val="324109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Use Case: Virtual Concierge</a:t>
            </a:r>
            <a:endParaRPr lang="en-US" dirty="0"/>
          </a:p>
        </p:txBody>
      </p:sp>
      <p:grpSp>
        <p:nvGrpSpPr>
          <p:cNvPr id="2" name="Group 1"/>
          <p:cNvGrpSpPr>
            <a:grpSpLocks noChangeAspect="1"/>
          </p:cNvGrpSpPr>
          <p:nvPr/>
        </p:nvGrpSpPr>
        <p:grpSpPr>
          <a:xfrm>
            <a:off x="228600" y="976699"/>
            <a:ext cx="3926079" cy="3119051"/>
            <a:chOff x="457200" y="819150"/>
            <a:chExt cx="5059574" cy="4019550"/>
          </a:xfrm>
        </p:grpSpPr>
        <p:grpSp>
          <p:nvGrpSpPr>
            <p:cNvPr id="10" name="Group 9"/>
            <p:cNvGrpSpPr/>
            <p:nvPr/>
          </p:nvGrpSpPr>
          <p:grpSpPr>
            <a:xfrm>
              <a:off x="457200" y="819150"/>
              <a:ext cx="5059574" cy="4019550"/>
              <a:chOff x="457200" y="819150"/>
              <a:chExt cx="5059574" cy="401955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819150"/>
                <a:ext cx="5059574" cy="401955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 y="1352550"/>
                <a:ext cx="4038600" cy="2971800"/>
              </a:xfrm>
              <a:prstGeom prst="rect">
                <a:avLst/>
              </a:prstGeom>
            </p:spPr>
          </p:pic>
        </p:grpSp>
        <p:sp>
          <p:nvSpPr>
            <p:cNvPr id="12" name="TextBox 11"/>
            <p:cNvSpPr txBox="1"/>
            <p:nvPr/>
          </p:nvSpPr>
          <p:spPr>
            <a:xfrm>
              <a:off x="914400" y="1428750"/>
              <a:ext cx="4038600" cy="369332"/>
            </a:xfrm>
            <a:prstGeom prst="rect">
              <a:avLst/>
            </a:prstGeom>
            <a:noFill/>
          </p:spPr>
          <p:txBody>
            <a:bodyPr wrap="square" rtlCol="0">
              <a:spAutoFit/>
            </a:bodyPr>
            <a:lstStyle/>
            <a:p>
              <a:pPr algn="ctr"/>
              <a:r>
                <a:rPr lang="en-US" dirty="0">
                  <a:solidFill>
                    <a:prstClr val="white"/>
                  </a:solidFill>
                </a:rPr>
                <a:t>Virtual Concierge</a:t>
              </a:r>
            </a:p>
          </p:txBody>
        </p:sp>
        <p:sp>
          <p:nvSpPr>
            <p:cNvPr id="16" name="Rectangular Callout 15"/>
            <p:cNvSpPr/>
            <p:nvPr/>
          </p:nvSpPr>
          <p:spPr>
            <a:xfrm>
              <a:off x="1295400" y="1885950"/>
              <a:ext cx="3276600" cy="609600"/>
            </a:xfrm>
            <a:prstGeom prst="wedgeRectCallout">
              <a:avLst>
                <a:gd name="adj1" fmla="val -54733"/>
                <a:gd name="adj2" fmla="val 54167"/>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prstClr val="white">
                      <a:lumMod val="65000"/>
                    </a:prstClr>
                  </a:solidFill>
                </a:rPr>
                <a:t>Type Request Here</a:t>
              </a:r>
            </a:p>
          </p:txBody>
        </p:sp>
        <p:sp>
          <p:nvSpPr>
            <p:cNvPr id="17" name="Rectangle 16"/>
            <p:cNvSpPr/>
            <p:nvPr/>
          </p:nvSpPr>
          <p:spPr>
            <a:xfrm>
              <a:off x="1143000" y="2876550"/>
              <a:ext cx="3581400" cy="1295400"/>
            </a:xfrm>
            <a:prstGeom prst="rect">
              <a:avLst/>
            </a:prstGeom>
            <a:solidFill>
              <a:schemeClr val="bg1"/>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CCBF9"/>
                </a:solidFill>
              </a:endParaRPr>
            </a:p>
          </p:txBody>
        </p:sp>
        <p:sp>
          <p:nvSpPr>
            <p:cNvPr id="19" name="Rounded Rectangular Callout 18"/>
            <p:cNvSpPr/>
            <p:nvPr/>
          </p:nvSpPr>
          <p:spPr>
            <a:xfrm>
              <a:off x="1371600" y="2952750"/>
              <a:ext cx="1600200" cy="304800"/>
            </a:xfrm>
            <a:prstGeom prst="wedgeRoundRectCallout">
              <a:avLst>
                <a:gd name="adj1" fmla="val -60856"/>
                <a:gd name="adj2" fmla="val 11944"/>
                <a:gd name="adj3" fmla="val 16667"/>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prstClr val="white"/>
                  </a:solidFill>
                </a:rPr>
                <a:t>I need some flowers for my wife’s birthday</a:t>
              </a:r>
            </a:p>
          </p:txBody>
        </p:sp>
        <p:sp>
          <p:nvSpPr>
            <p:cNvPr id="20" name="Rounded Rectangular Callout 19"/>
            <p:cNvSpPr/>
            <p:nvPr/>
          </p:nvSpPr>
          <p:spPr>
            <a:xfrm>
              <a:off x="2895600" y="3333750"/>
              <a:ext cx="1600200" cy="304800"/>
            </a:xfrm>
            <a:prstGeom prst="wedgeRoundRectCallout">
              <a:avLst>
                <a:gd name="adj1" fmla="val 60308"/>
                <a:gd name="adj2" fmla="val 31388"/>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dirty="0">
                  <a:solidFill>
                    <a:prstClr val="white"/>
                  </a:solidFill>
                </a:rPr>
                <a:t>Where will she be to receive them?</a:t>
              </a:r>
            </a:p>
          </p:txBody>
        </p:sp>
        <p:sp>
          <p:nvSpPr>
            <p:cNvPr id="24" name="Rounded Rectangle 23"/>
            <p:cNvSpPr/>
            <p:nvPr/>
          </p:nvSpPr>
          <p:spPr>
            <a:xfrm>
              <a:off x="2438400" y="2571750"/>
              <a:ext cx="990600" cy="2286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solidFill>
                    <a:prstClr val="white"/>
                  </a:solidFill>
                </a:rPr>
                <a:t>Call</a:t>
              </a:r>
            </a:p>
          </p:txBody>
        </p:sp>
      </p:grpSp>
      <p:grpSp>
        <p:nvGrpSpPr>
          <p:cNvPr id="5" name="Group 4"/>
          <p:cNvGrpSpPr>
            <a:grpSpLocks noChangeAspect="1"/>
          </p:cNvGrpSpPr>
          <p:nvPr/>
        </p:nvGrpSpPr>
        <p:grpSpPr>
          <a:xfrm>
            <a:off x="3277611" y="1562100"/>
            <a:ext cx="1754136" cy="3295650"/>
            <a:chOff x="6324600" y="895350"/>
            <a:chExt cx="2098880" cy="3943350"/>
          </a:xfrm>
        </p:grpSpPr>
        <p:grpSp>
          <p:nvGrpSpPr>
            <p:cNvPr id="11" name="Group 10"/>
            <p:cNvGrpSpPr/>
            <p:nvPr/>
          </p:nvGrpSpPr>
          <p:grpSpPr>
            <a:xfrm>
              <a:off x="6324600" y="895350"/>
              <a:ext cx="2098880" cy="3943350"/>
              <a:chOff x="6324600" y="895350"/>
              <a:chExt cx="2098880" cy="3943350"/>
            </a:xfrm>
          </p:grpSpPr>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4600" y="895350"/>
                <a:ext cx="2098880" cy="394335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7000" y="1543050"/>
                <a:ext cx="1752600" cy="2628900"/>
              </a:xfrm>
              <a:prstGeom prst="rect">
                <a:avLst/>
              </a:prstGeom>
            </p:spPr>
          </p:pic>
        </p:grpSp>
        <p:sp>
          <p:nvSpPr>
            <p:cNvPr id="14" name="TextBox 13"/>
            <p:cNvSpPr txBox="1"/>
            <p:nvPr/>
          </p:nvSpPr>
          <p:spPr>
            <a:xfrm>
              <a:off x="6477000" y="1581150"/>
              <a:ext cx="1752600" cy="276999"/>
            </a:xfrm>
            <a:prstGeom prst="rect">
              <a:avLst/>
            </a:prstGeom>
            <a:noFill/>
          </p:spPr>
          <p:txBody>
            <a:bodyPr wrap="square" rtlCol="0">
              <a:spAutoFit/>
            </a:bodyPr>
            <a:lstStyle/>
            <a:p>
              <a:pPr algn="ctr"/>
              <a:r>
                <a:rPr lang="en-US" sz="1200" dirty="0">
                  <a:solidFill>
                    <a:prstClr val="white"/>
                  </a:solidFill>
                </a:rPr>
                <a:t>Virtual Concierge</a:t>
              </a:r>
            </a:p>
          </p:txBody>
        </p:sp>
        <p:sp>
          <p:nvSpPr>
            <p:cNvPr id="18" name="Rectangular Callout 17"/>
            <p:cNvSpPr/>
            <p:nvPr/>
          </p:nvSpPr>
          <p:spPr>
            <a:xfrm>
              <a:off x="6629400" y="2038350"/>
              <a:ext cx="1524000" cy="609600"/>
            </a:xfrm>
            <a:prstGeom prst="wedgeRectCallout">
              <a:avLst>
                <a:gd name="adj1" fmla="val -56224"/>
                <a:gd name="adj2" fmla="val 43056"/>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solidFill>
                    <a:prstClr val="white">
                      <a:lumMod val="65000"/>
                    </a:prstClr>
                  </a:solidFill>
                </a:rPr>
                <a:t>Type Request Here</a:t>
              </a:r>
            </a:p>
          </p:txBody>
        </p:sp>
        <p:sp>
          <p:nvSpPr>
            <p:cNvPr id="21" name="Rectangle 20"/>
            <p:cNvSpPr/>
            <p:nvPr/>
          </p:nvSpPr>
          <p:spPr>
            <a:xfrm>
              <a:off x="6553200" y="3105150"/>
              <a:ext cx="1600200" cy="990600"/>
            </a:xfrm>
            <a:prstGeom prst="rect">
              <a:avLst/>
            </a:prstGeom>
            <a:solidFill>
              <a:schemeClr val="bg1"/>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CCBF9"/>
                </a:solidFill>
              </a:endParaRPr>
            </a:p>
          </p:txBody>
        </p:sp>
        <p:sp>
          <p:nvSpPr>
            <p:cNvPr id="22" name="Rounded Rectangular Callout 21"/>
            <p:cNvSpPr/>
            <p:nvPr/>
          </p:nvSpPr>
          <p:spPr>
            <a:xfrm>
              <a:off x="6705600" y="3181350"/>
              <a:ext cx="1219200" cy="330200"/>
            </a:xfrm>
            <a:prstGeom prst="wedgeRoundRectCallout">
              <a:avLst>
                <a:gd name="adj1" fmla="val -60856"/>
                <a:gd name="adj2" fmla="val 11944"/>
                <a:gd name="adj3" fmla="val 16667"/>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prstClr val="white"/>
                  </a:solidFill>
                </a:rPr>
                <a:t>I need flowers for my wife</a:t>
              </a:r>
            </a:p>
          </p:txBody>
        </p:sp>
        <p:sp>
          <p:nvSpPr>
            <p:cNvPr id="23" name="Rounded Rectangular Callout 22"/>
            <p:cNvSpPr/>
            <p:nvPr/>
          </p:nvSpPr>
          <p:spPr>
            <a:xfrm>
              <a:off x="6934200" y="3638550"/>
              <a:ext cx="1066800" cy="330200"/>
            </a:xfrm>
            <a:prstGeom prst="wedgeRoundRectCallout">
              <a:avLst>
                <a:gd name="adj1" fmla="val 60308"/>
                <a:gd name="adj2" fmla="val 31388"/>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dirty="0">
                  <a:solidFill>
                    <a:prstClr val="white"/>
                  </a:solidFill>
                </a:rPr>
                <a:t>Will she be there?</a:t>
              </a:r>
            </a:p>
          </p:txBody>
        </p:sp>
        <p:sp>
          <p:nvSpPr>
            <p:cNvPr id="25" name="Rounded Rectangle 24"/>
            <p:cNvSpPr/>
            <p:nvPr/>
          </p:nvSpPr>
          <p:spPr>
            <a:xfrm>
              <a:off x="6858000" y="2724150"/>
              <a:ext cx="1066800" cy="2286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solidFill>
                    <a:prstClr val="white"/>
                  </a:solidFill>
                </a:rPr>
                <a:t>Call</a:t>
              </a:r>
            </a:p>
          </p:txBody>
        </p:sp>
      </p:grpSp>
      <p:sp>
        <p:nvSpPr>
          <p:cNvPr id="13" name="TextBox 12"/>
          <p:cNvSpPr txBox="1"/>
          <p:nvPr/>
        </p:nvSpPr>
        <p:spPr>
          <a:xfrm>
            <a:off x="5257800" y="963632"/>
            <a:ext cx="3733800"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92E4D"/>
                </a:solidFill>
              </a:rPr>
              <a:t>Customers request concierge services, tracked by case management system</a:t>
            </a:r>
          </a:p>
          <a:p>
            <a:pPr marL="285750" indent="-285750">
              <a:buFont typeface="Arial" panose="020B0604020202020204" pitchFamily="34" charset="0"/>
              <a:buChar char="•"/>
            </a:pPr>
            <a:r>
              <a:rPr lang="en-US" dirty="0">
                <a:solidFill>
                  <a:srgbClr val="C00000"/>
                </a:solidFill>
              </a:rPr>
              <a:t>Objective: extend existing phone service to mobile app</a:t>
            </a:r>
          </a:p>
          <a:p>
            <a:pPr marL="285750" indent="-285750">
              <a:buFont typeface="Arial" panose="020B0604020202020204" pitchFamily="34" charset="0"/>
              <a:buChar char="•"/>
            </a:pPr>
            <a:r>
              <a:rPr lang="en-US" dirty="0">
                <a:solidFill>
                  <a:srgbClr val="092E4D"/>
                </a:solidFill>
              </a:rPr>
              <a:t>Use natural language processing (NLP) to triage submitted questions</a:t>
            </a:r>
          </a:p>
          <a:p>
            <a:pPr marL="285750" indent="-285750">
              <a:buFont typeface="Arial" panose="020B0604020202020204" pitchFamily="34" charset="0"/>
              <a:buChar char="•"/>
            </a:pPr>
            <a:r>
              <a:rPr lang="en-US" dirty="0">
                <a:solidFill>
                  <a:srgbClr val="092E4D"/>
                </a:solidFill>
              </a:rPr>
              <a:t>Asynchronous chat engine to pass message between NLP, agents and customers</a:t>
            </a:r>
          </a:p>
          <a:p>
            <a:pPr marL="285750" indent="-285750">
              <a:buFont typeface="Arial" panose="020B0604020202020204" pitchFamily="34" charset="0"/>
              <a:buChar char="•"/>
            </a:pPr>
            <a:r>
              <a:rPr lang="en-US" dirty="0">
                <a:solidFill>
                  <a:srgbClr val="092E4D"/>
                </a:solidFill>
              </a:rPr>
              <a:t>Ability to up and downgrade from chat to voice call with agent as requested</a:t>
            </a:r>
          </a:p>
        </p:txBody>
      </p:sp>
      <p:sp>
        <p:nvSpPr>
          <p:cNvPr id="15" name="Footer Placeholder 1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27" name="Slide Number Placeholder 26"/>
          <p:cNvSpPr>
            <a:spLocks noGrp="1"/>
          </p:cNvSpPr>
          <p:nvPr>
            <p:ph type="sldNum" sz="quarter" idx="12"/>
          </p:nvPr>
        </p:nvSpPr>
        <p:spPr/>
        <p:txBody>
          <a:bodyPr/>
          <a:lstStyle/>
          <a:p>
            <a:fld id="{0431C951-9D62-474D-B35D-66AB940D3B2F}" type="slidenum">
              <a:rPr lang="en-US" smtClean="0"/>
              <a:pPr/>
              <a:t>25</a:t>
            </a:fld>
            <a:endParaRPr lang="en-US" dirty="0"/>
          </a:p>
        </p:txBody>
      </p:sp>
    </p:spTree>
    <p:extLst>
      <p:ext uri="{BB962C8B-B14F-4D97-AF65-F5344CB8AC3E}">
        <p14:creationId xmlns:p14="http://schemas.microsoft.com/office/powerpoint/2010/main" val="294892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Use Case: Crowdsourced Concierge</a:t>
            </a:r>
            <a:endParaRPr lang="en-US" dirty="0"/>
          </a:p>
        </p:txBody>
      </p:sp>
      <p:sp>
        <p:nvSpPr>
          <p:cNvPr id="6" name="Content Placeholder 5"/>
          <p:cNvSpPr>
            <a:spLocks noGrp="1"/>
          </p:cNvSpPr>
          <p:nvPr>
            <p:ph idx="1"/>
          </p:nvPr>
        </p:nvSpPr>
        <p:spPr>
          <a:xfrm>
            <a:off x="180199" y="978284"/>
            <a:ext cx="5230001" cy="3616339"/>
          </a:xfrm>
        </p:spPr>
        <p:txBody>
          <a:bodyPr>
            <a:normAutofit lnSpcReduction="10000"/>
          </a:bodyPr>
          <a:lstStyle/>
          <a:p>
            <a:r>
              <a:rPr lang="en-US" dirty="0" smtClean="0"/>
              <a:t>Customer starts in web/mobile</a:t>
            </a:r>
          </a:p>
          <a:p>
            <a:r>
              <a:rPr lang="en-US" dirty="0" smtClean="0"/>
              <a:t>Customer posts question via chat</a:t>
            </a:r>
          </a:p>
          <a:p>
            <a:r>
              <a:rPr lang="en-US" dirty="0" smtClean="0"/>
              <a:t>Multiple chat agents and other employees can answer</a:t>
            </a:r>
          </a:p>
          <a:p>
            <a:r>
              <a:rPr lang="en-US" dirty="0" smtClean="0"/>
              <a:t>Fusion Palettes context bus provides singular view to ensure seamless customer experience</a:t>
            </a:r>
          </a:p>
          <a:p>
            <a:r>
              <a:rPr lang="en-US" dirty="0" smtClean="0"/>
              <a:t>Rate answers, reward top contributors</a:t>
            </a:r>
            <a:endParaRPr lang="en-US" dirty="0"/>
          </a:p>
        </p:txBody>
      </p:sp>
      <p:grpSp>
        <p:nvGrpSpPr>
          <p:cNvPr id="37" name="Group 36"/>
          <p:cNvGrpSpPr/>
          <p:nvPr/>
        </p:nvGrpSpPr>
        <p:grpSpPr>
          <a:xfrm>
            <a:off x="5443728" y="1466116"/>
            <a:ext cx="1490472" cy="2934434"/>
            <a:chOff x="4953000" y="1256933"/>
            <a:chExt cx="1490472" cy="2934434"/>
          </a:xfrm>
        </p:grpSpPr>
        <p:pic>
          <p:nvPicPr>
            <p:cNvPr id="3078" name="Picture 6" descr="http://www.mobilecommercedaily.com/wp-content/uploads/2012/07/chase2.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92496" y="1828800"/>
              <a:ext cx="1211480" cy="181722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a:grpSpLocks/>
            </p:cNvGrpSpPr>
            <p:nvPr/>
          </p:nvGrpSpPr>
          <p:grpSpPr>
            <a:xfrm>
              <a:off x="4953000" y="1256933"/>
              <a:ext cx="1490472" cy="2934434"/>
              <a:chOff x="6400800" y="2079532"/>
              <a:chExt cx="1466017" cy="2754336"/>
            </a:xfrm>
          </p:grpSpPr>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2079532"/>
                <a:ext cx="1466017" cy="2754336"/>
              </a:xfrm>
              <a:prstGeom prst="rect">
                <a:avLst/>
              </a:prstGeom>
            </p:spPr>
          </p:pic>
          <p:sp>
            <p:nvSpPr>
              <p:cNvPr id="13" name="Rounded Rectangular Callout 12"/>
              <p:cNvSpPr/>
              <p:nvPr/>
            </p:nvSpPr>
            <p:spPr>
              <a:xfrm>
                <a:off x="6670321" y="3814316"/>
                <a:ext cx="949679" cy="277926"/>
              </a:xfrm>
              <a:prstGeom prst="wedgeRoundRectCallout">
                <a:avLst>
                  <a:gd name="adj1" fmla="val 60308"/>
                  <a:gd name="adj2" fmla="val 31388"/>
                  <a:gd name="adj3" fmla="val 16667"/>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rgbClr val="092E4D"/>
                    </a:solidFill>
                  </a:rPr>
                  <a:t>Question</a:t>
                </a:r>
              </a:p>
            </p:txBody>
          </p:sp>
        </p:grpSp>
      </p:grpSp>
      <p:sp>
        <p:nvSpPr>
          <p:cNvPr id="35" name="AutoShape 2" descr="data:image/jpeg;base64,/9j/4AAQSkZJRgABAQAAAQABAAD/2wCEAAkGBxITERESExIQFhUVGBcbFhYXFBwZFxYaFR4ZGBcYFhoaKCkgGB4lGxwaITUhJyosOjovGh8zODcsNygwLisBCgoKDg0OGxAQGy0kICQsNCwvNzQwNDQsNDQvNS8vNDcsNTI3LDQsLCwvLCwsLDQsLC0tNDcsLCwsLC80LDcsLP/AABEIARMAtwMBIgACEQEDEQH/xAAbAAEAAgMBAQAAAAAAAAAAAAAAAwYEBQcBAv/EAEYQAAIBAgMEBQgIBQMDBAMAAAECAwARBBIhBQYTMRQiQVGSFjJSU1RhkdEHFyM0QnGTwRVyc4GiobHSJDNiQ1VkgrPC8P/EABkBAQADAQEAAAAAAAAAAAAAAAABAwQCBf/EAC4RAAEDBAECBAUEAwAAAAAAAAABAgMRExRREiFxMTIzQSJSocHwBSNhkUKB0f/aAAwDAQACEQMRAD8A5pu7uPisUscgCJFIQA7MDf7QREhRroxHO3urdbwbiJh8GjIZJJ3eBV7BeYN1Avb1hoffUw3XwyADpOLUDkOKoHfpp3618nd3Cm18VitCCPtl0I5EadlWWnHFxphbV3WwuHE7HpEixxcRXSaMKxWaPDSLojW6z8Qa+ayggG5qXEbmQRPEsi4oq8UrFhIi2kw8byOgBUkjq2uNBcEM99JButg7ZekT27uIltbE6W7wPgK+zu3hDa+KxOmg+2TQWtbl3aflS24XGlN2RHhnxIEvFWEsbAMubXzA8hsFHK7279KsO+GysDDECitHKQMgSR3VuVy6zoj5SDdZEurWI0rM8kcD6+bxx/KvuXdfBtbNiMQ1gALyobAaAC40AHZS24XGnPaV0FNzcEeUs5/J0P8A+tfXkVhPWYnxJ/xpacLjTnlb3dPCwSPLx4ndEjaRismQosYuew5ixKqOWpFWbyKwnrMT4k/416u5uFF7S4oXFjZl1HcerS04XGmFsPdOKWI5kxJLIHWS3DVTljfIMwKnRz13ZQwy5bk2qSfdbDjaOFgyuIZVlJBZgbxmYfiUOosik3XnmtcVmHdLD2K8fF2NgRnWxC+aCMvZ2V626WHLZjPiy3pF1v3c8t+VLThcaR4TdXA4mN+A/XzRKDxCY1azPOql1UsBErPcjmCNedVTe7AxQ4uWOEMIwIygY3YB40fU/wD2q2pufhgLCbFAdwde4j0e4kf3r5fczCk3MuKJ7yynloPw0tOFxpzuldD8isJ6zE+JP+NPIrCesxPiT/jS04XGnPKV0LyLwfrMR4k/4175FYT1mJ8Sf8aWnC40iwGzIlw0jDoQ4cEctp8pkxBki4rhcy5rA/ZKI2XUEkk86pt7BxR4l0iljaO4KsrFlUMAbFgLtlva4HZ36VfsLsyKFRGuKnULcqCYiYydSYyyEx9/Vt31rTulgfXzfqR/KlpwuNNDt/ZmFgw+HMUzTSzAuWylERFLJZVPWJLA6nsUaC9WJt2MIuzhignEmCQnhZ2zOZBGWICm/wCMnQchXwd08CbXnm05faJ8qyI9hYdQAuMxYA5ATqAPyFqW3C40q20cBH0Xj8IwOJMgQljxAQDcZtRb96VaJt1sNJYtiMW9uRMitbvtcUpacLjSXBYwtKka2zSMiKT3ucouewXNbzF7Lxsaliga0hjsjZmJFgHUWF4ySAG5k9nbXORO0ckcqmzIysjWuAyHMOeh1A0rdYXfzGIysZVcohWO4AyHK8asMts2UO1gdLkHsFaHtWvQpYqU6m+gad4pplAKwsqsL3csxC2RRfNlLLfuzLzvX28WMGa8EvVtewvzvyt5x0a4W5Fje1qpuzt5MTBGsUM5RF4nVFrEygBi3pGwFib2sLWqVt68Sc3XhF2DDLBEMji95I7L1HNzdhqb+4W54qTVC2Sri1OVoZAdbctbK8hsQbGyo509BhzFqn6DjeteIgqVBUsobrcTUC/IcN7nsym/I2qI3yxYzASRAEEACCIKmYSKxjAXqFhLJcjnnNRx724oMW4kZJN9YozY55pbi46pzzzai2j27BaKKTVDc4naBz5WFmUkHvBFwR8R/pVg3SwsMy4ufEGQxYWMOUjIDOWzWFzy8093MVzeXFPNK8znMzszO1gAWe5Og0Gp5CrhuJtbDRpj8NipGiTFxKglCF8jKWtdRr+L/Tsq1E+Arr8Rs9p7Z2cYnEGGxSy/haSUFR3kgE30vWw3x3cmhxBTC4bFPHw0IZY3kGYg3GYA/CqrtnYmz0gd4NqLNIB1YjhnTPrqA2oBtci/dbStl9IW+ckmLZsFjMQIuEgHDkdFzAHNppry1qadU4/Uj2Wpsd69lCLHRYSBWvIkVgxJOeQkG9+Q+RrL312NBBEs2FYsscjQYi5JyygAg68r6j8yte4jerADaMu0eKsrQ4RFw8dnBknIcNclerYG1z6ZOtqw9lb64GdMVhJ8LDhIsSjFpUZn+2FijsuXnfW/eBXKcui6O6N69TbYXY+HTCYOVsJtDFNPGXZsPcqnKykLy5/6GsbY+z4J9pLhzhsVBHwmbhyswlJAJDa8geQA7q0O7kkaYdAdvy4Ym5MEcUzKlyeRBAueZsOZqwwb44MbRwLHFtImHwkkUmKeNwZJGAsbat2Xv/5c6ha9afcJRaV+xj7ZGGjgdxs3akTWssk2ZY1LaAsT+fLtNhU24exEngxWMlIZIBIFj73VA+ZvcAwsO/8ALXRbaEL4eRfKCbEELcQyRTBZGXUAlmIBuNCRztWV9Fm8capNs6WRYkxJbLIVv1pEEZQm4CkgCxNxe47ryteC0+5CebqXTC7x7P2kThI8JMGdSwYJEhXL+JWDaEX+elc22wjYfESwMetG1jy9xHK/YR21fsDuxgtiypjWxcjKFdCGydqkgKFAJYlQAPfXJd5NsdKxc+Jy5OK+bLe+UABQCe02Av76RIlfh8BJWnXxNxsnFvK6QxlQzBrXNh1FZ2uQDrZT/esjCPiZEWSOKRlY2VgNCdRf3LcEZjpcEX0qkbPx0mHmWVCFkS9syhh1lKkFWuCCpI1762uD3xxEbKR0fINCiwxxgoSWMV0UERlizZOWYkkG5rhUX2OkVPcssbTZpQ7Rw8EIZGlJCpxcvDByBmJbMCLDlcmwFZW0MDioYnll4ShPOXiXfWRohoAQbsrHnyU8tAaVLvRKcRNOvBXjBFaIxpJEViCrGCkgKkrkUg25jS17Vj4zb88qOkkuYPbNcLdsryygk2v58sh/vbkBTioqhvztLMxPu199eVWMN2nsNK0MRKFLl6m/Xd6UcpVH5ZhX1/Ap/XD4tVipWu00yXXFd/gU/rh8Wp/Ap/XD4tVipS00XXFd/gU/rh8Wp/Ap/XD4tVipS00XXFbfd6U85VP55jXz5Nyesj+BqzUpaaLris+TcnrI/gaeTcnrI/gas1KWmi64rPk3J6yP4Gnk3J6yP4GrNSlpouuKz5Nyesj+Bp5Nyesj+BqzUpaaLris+TcnrI/gaeTUnrI/gas1KWmi64rA3Ycfjj+Br3ybk9ZH8DVmpS00XXFcXYEw0EwH5Fq9/gU/rh8WqxUpaaLriu/wKf1w+LU/gU/rh8WqxUpaaLrittu7KdTIh/PMaVZKUtNF1wpSlWlQpSlADVzxaYdmiwxVS8qYUKFhSPhlgjO3G84lhcWIOpqmV5aq3s5e521/H2Lg+7kBkVBxELxpJZiRlVJMk464DXEfWAIB0NY8WzsLwuJw5j9lxh9qBoZjEE80/hsSfdVdw2JaMOEIXiKVbQXKnmLnUX5aVDlHcK4SN3u47WRvylwxe7mHSKc5pSUaYBr6IY3yoj2GW7C3Mg9YECpINj4YTECJ2CzYiHKzhs5SIyKw6uhvoB+R51S8o7hTKO4UtOp5hcb8pYdrbHjjwkUyq4Y8PMWY6l1LHLplYAj8LG3aL1nrsdW2cCFXOE4pkEd8wJkbIjDVnFgrAmwAvbSqeBQqO4VKxrTx96kc0r4e1DebHxZXDYshYSY1RkLQxsQWkRTqwJOhIsa2OH2JA0xTJKQkcTP19SZuGbqqqSFXMfcOZIAqp2rzKO4VKx+KotPz8/sJJ4VSv5+f0WrF7CgQSoBLnWOdw5cW+wnMQGUgDVdSb1mTbJgw7s6xMwEGJZVkOuaJVIbK6WPMjMMy93KqSFHcKZR3CotKvi4m4nshc8Ru5hVaMXmK2frA6SqkJlzoStvOA83MNed6182yYjgjiFWRW87rOSoBkyhAQuVjbsJDXF7W0quZR3ClqJG5P8iFkb8p7SlKuKhSlKAUpSgPQOytxFurjWAIw72PeQD8Cb1k7gQK+OjzC+VXYfmBp/vWNtrefHdKxCR4iUBZZFVVA0CkgAC1+QrO+R/Piynh7l7GM48nV/0fXkljfZ28S/OnkljfZ28S/OseLbu1WJCy4kkAm2QclFz2d1Xz6ONqS4jCu00hdllZQxte2VGsbc/ONVSSzMbyXj9S2OKJ606/QpfkljfZ28S/OnkljfZ28S/OupzbVw6uUaeBXBAKtKoYE8gQTfW4+NZlZs6TSF+GzanIPJLG+zt4l+dPJLG+zt4l+ddfqOadVtmZVzEKMzAXY8lF+ZPdTOk0gw2bU5J5JY32dvEvzp5JY32dvEvzrr9RSYhFZULoGe+VSwDNl1OUHU291M6TSDDZtTkvkljfZ28S/OnkljfZ28S/OutQ4hHzBHRspKtlYHKw5q1uR9xqWmdJpBhs2pyDySxvs7eJfnTySxvs7eJfnXX6UzpNIMNm1OQeSWN9nbxL86eSWN9nbxL866/SmdJpBhs2pyDySxvs7eJfnTySxvs7eJfnXX6UzpNIMNm1OQeSWN9nbxL86eSWN9nbxL866/SmdJpBhs2pyDySxvs7eJfnUWJ3axcalmgfKOZFjb87E12J2ABJIAGpJNgAO0mvqpzpNIMNm1OC0rZ7zQKmMxKKLKHNh3Xsf3pXptdyai7POcnFVQ2n0c/fl/pyftWFstIunbSmbHDCyQyymPqZ/Ocqz2OjAAlco11vyFZf0eOBjQSQBw31Jt3Vk7X+jWGaeaYY0LxHZ8pRTlLG5F8wvqaxSva2VUctKohria5Y0olaKQbT3tkiieSLbMeIcCyxdECXzEKWDdhUEt3dXtrcfQ9IWwc7Ekk4lySeZJSIkn+9aP6qYv8A3Bf01/5VdNzdixYCBoROsmZy5Y2XUhVsBc9iiqZXxW1a1evan/C6NknNFcnTufO1NiZ9pYOfgRsiRYkSOVXz24PCvfVj1WsdbW7KrWL2RtQYDDIrY98S0MrSv0rVMQERYlIV06uh1zFbgllctXROlR+mniFOlR+mniFYjWUg7N2ln4ufFhmlnBUTrlWJsMeGURjwwwxNrEjQ/wDjWJs7YGOeTBNMuI/6fESMHknfkcOcrtG0sjD7ay2zt+KwCtauhdKj9NPEKdKj9NPEKA51szZG1mWFJZcaoaXD9IIlAIGSbpDRvxXOQsYxZQgHVKqpBttd+dhYiXEYLEYdC74SOZ47uBmlD4crGxJBPERZVv7+zSrh0qP008Qp0qP008QoDm+yN2cbhkdSuJZJMSkuJ4Ewjmmz4ZeI0b51KjpdyRmBsO0aHPh2btQ5JJHxHEjXZ9gs4CMRK/TM6qQrkQlb3FidRc2q89Kj9NPEKdKj9NPEKA5pO20sNDiMTiZ5UMWWQhntFPKkoYRQnit1ZIgyBBGgOdLjMKv+7kEqYWETszTMC8mZi2V5CXZAT+FS2UDuUVmjFJ6aeIV50qP008QoCalQ9Kj9NPEKdKj9NPEKAmpUPSo/TTxCnSo/TTxCgJqVD0qP008Qp0qP008QoDzHi8Ug4fE6rfZ6dfTzddNaxN38FJDAqSNmIvYXuIweUYY6sB3mszpUfpp4hTpUfpp4hQHIt7/v2K/n/YUrze1gcbiSNRn/AGFK96L029kPFl87u6mx+jn78v8ATk/atku9uOlx0mEgGFWzyKpkVzpHm1Yg9uXurW/Rz9+X+nJ+1ZG6WFJxu0sSgRnw+IeyscoKyGQMFb8LdxOnYbXuMkyNuOVU9jVDXg1E2Ze095NpQx8XPs+RBe5jWQ2sVF+sRcHMDp2XPZVg3I27Ji8O0koQMsjKcgIBsFYGxJt53fWDgMLxY5MKl+HIbSZ0aNYQpuY4o2OsnK+XqCwOvJsf6Jvuk47sTIPgsYrO/isa9OqKXs5I9OvQu+vvry9c82xsXF4naeMERMahMGUnaaZOEeuXMKIMkpIFiGIA6t73tXwd5toM+IMasVSLEShXgyENhplAh5WUvDmGrMTo1l5VkNJ0e9NffXP95MbicRsKaccTNM8bwiNWzrA2IjMWkfWJMNmNtesa1ezHnUyKiTNEcV1HyTqiqcHOGESzfaLaRVuSSpMgtrQHVNa8vXJdk7Tx+GwgYcYH7EsHidpGy4HCnLHmVlzGXNdWK5jmAYG9dWwzlkRiCCVUkEWIJAJBGtj7rmgJL0vSlAL0vSlAL0vSlAL0vSlAL0vSlAL0vWNtLLwZc+fLkbNkvntbXLl1vWNu/wAfgLx/O1tfz8v4eJbTPbnb/egOXb3/AH7Ffz/sKU3v+/Yr+f8AYUr3ovTb2Q8WXzu7qbD6Ofvy/wBOT9q2CbrbUgxWKlwzYJkmlMgEufQ3JUlQOYzHtPfWt+j1AcaAQCOG+hFx2Vt8Zvsi4h8PHgBIyuyC1szFSQbKFPcaxTo9ZVRqV6GuHgkaclp1MjE4bbzizHZehuCBKCpHIqew1stwtgTYPDPHMyNI8ryHJfKMwUWuQO6/Ltqtz/SCqMyPs9VZTYqxAIPvBTSrRuptWLGwtKMOiZXKEEK3IK1wbDsNUSNkazqiIhex0au6LVSw2NQY3BpMjRSxpJG3nI6hlaxuLg6HUCnRY/Vx+AU6LH6uPwCspoJkSwAAsBoABYADkB3V7r76g6LH6uPwCnRY/Vx+AUBPr768tUPRY/Vx+AU6LH6uPwCgJrUtUPRY/Vx+AU6LH6uPwCgJrUtUPRY/Vx+AU6LH6uPwCgJrUtUPRY/Vx+AU6LH6uPwCgJrUtUPRY/Vx+AU6LH6uPwCgJrUtUPRY/Vx+AU6LH6uPwCgJ7V5aoeix+rj8Ap0WP1cfgFAci3v+/Yr+f9hSvN7VAxuJAAAD8h+QpXvRem3sh4svnd3U2P0c/fl/pyftUWwDAu0sXPPjIsPwcRLkBZQz3Zg3naBbG17dvZapPo5+/L/Tk/atVj93doR7SlxCYEzKJ5JEDWMb3JKk2IOlwfzFZpKXHIq06GiOttq0r1LOdmQyTQYty08mJAZo8iusWsYByAqWVV6nbzzWsDba/R3h+GmNj6nVxLDqXyj7OI2AYlha9rEkg3FaDaW29tzRPE+zFswIuAQynsZTn0YHUHvFbn6KtkT4bCSJPG0bNMzBTa+XKi305ag1mkVba1X6mhlOaUQh3g2swxONWTaDYJMLFE8QCowkzhi0rq4LTKGGTIhB0PaRUGH3wnhlxJmEbwdKxMauzlGjEOGGJAyhDZOqw1uwzdtrG9T4SNyjPHGzIboWQMVPepPmn8q9OGj9BOZPmjmwyk/mRpfurGaijeXk2WQcCEsjqGIkbzWgM+YRkcQ2IsQBfKc2XsrNwW+rS4lIkgUxFoUL8Q3vNEJg6BgMyjMotoSMxsLWqy/wrD5cnAgyaHLwly3XkbWtpUxwsecScOPOBYPlGYDuDcwPdQFG3r24yT44Pj2wYw0MTwKAlpmlDdeQOpMicQCPKtrWNzqDUyb8SFFV4kSUzLCyZ7MubCDFF7EG1m6lXHF4GKXLxIopMt8udFbLfQ2zDSvF2dCCCIYQQAoPDW4VRZQDbkBoBQFS3f3vkmGHUrAFKYVWMs9p3fEQLPmjUKFe17dlysnLLroMNvlip8Bh7GeOYSYGN8nD6TMJ0zNKiyDhKrm4UnmVa9uVdOGDiDKwjjzKuVWyC6ryyqbXA9woMHF1Tw4+qAF6i9ULqoXTQA8qAos+9GMwWHPSFEkgXFTKszKJ+BCUyCQwLwQ5zWJv6IAY3tsBt6fFSzYKNBHLHnMriVlyKGibD2YKT9rGxJIGmRgD2i1YjBxyW4kcb5b2zIGtfQ2vyuKg2fsmKGSeVA2edgZGZixOW4RRfzVUE2UaC5oDB2Ls/GJKzz4hZEKkBAWsGYob2YcgAba6ZjW8pSgFKUoBSlKAgx5tFIeJw+q32mnU087XTSsTd/GyTQK8i5Sb2NrCQDlIFOqg9xrYOoIIIBB0IIuCDzBHbX1QHHN7/v2K/n/YUpvf9+xX8/7Cle9F6beyHiy+d3dTO+jxb40DX/tvyNu6rLjt+cHFJJExxRKMVJHK66G12HbVc+jn78v9OT9q2WydlK8mJkd5MrT4nqx4eKRrpJlvd0diLGsU7WLKqu0hrgc5I0RuzK+sLBf/AC//AO/+1WDYO1IcXEZYmmyhipDEgggA9/cRVe2lsLCsjIzYkaX68OHgAA1vnMSkcjoD+elzX19E4IwuIVrXXEup1B81IwdRcH8waofHHwVzfEuY9/NEcXHgDvfxmnAHe/jNUnb+9mLjx0+HgWJ+EuGKRdGmkkm4xOccWNskNgNGYW+BrPl39w6vMpjl+yDsxVonGSKVYZWORzly5g5U2OW+l9Kymks/AHe/jNOAO9/Ga0O1N6MuCnxUUdysphjzmyO/GGGDkrf7PiEm/Oy+8VDJt3EYUmPFcDEyM8SxLhQElJlEhHEilchFvGQHz2Ougyk0BZOAO9/GacAd7+M1Vh9IOGvP9nPaJZjmARs5gYI6ABrqxY2XNlBsSDasDaG++IjfEA4fKY5HVImVS5yYM4oh3WTIOsCcwvppa+oAvHAHe/jNOAO9/Gar+094JlwuCdI0SfGSQxKJNUiaVS5Z8p6wCqbKG1JUXGtRYjeZ8JG4xRw80iuy/wDTuiEhY+KM8cr3SQr+AM17g6A6AWXgDvfxmnAHe/jNVmPfqJld0w+KdFMCKw4YEkmKELQxKGcEMRMpJIAGU3PK+z3Z2pJiEmaRMhSeaMLpcLGbDNYsC3vBtQGz4A738ZpwB3v4zUtKAi4A738ZpwB3v4zUtKAi4A738ZpwB3v4zUtKAi4A738ZpwB3v4zTE58j5Muexy5r5b20zW1tesTYm0xiIhJlKm5VhzXMuhyNydfeKA5XvaLY3Ej/AM/2FK93v+/Yr+f9hSvei9NvZDxZfO7upsPo5+/L/Tk/atLjNoYzDYzHKMNJLG80hCOkpQXcsHTIRa4ty56d1bj6PAemixt9m/Zfuq9YneTCxu0b4yJWU2YW1B7jasU71bKtEr0NcLUWNKrTqc82VvbODllweIhTK+UwQu3WYG4dZc2cGy21sCNQb6W/6NSTBipOA0CyYqR0jK5bKVjAsLDtB5C3O1Z/lbg/bYfhWy2fjUnTPFOki3IuovqOYrPI9aeWhojalfNUlhwMaSyzKoEkoQSNc3YRXyA9mmY8u+tRPujhskoiUxM8ckYa7SBEnIaVUjclFViOQFr1u8jen/iKZG9P/EVmLzDwuxYEwiYPIGgWMRZHF8ygW63eTzv31Bgt2MJFbJDqJFkzM7u+dAVQl3JYhVZgATYXOlbPI3p/4imRvT/xFAa87uYW8xMQImDiRC7mM8U3kyxk5ELHUlQCTrUcW6uDX/0c2pYl5HcsWjMDFi7EteIldeytpkb0/wDEUyN6f+IoDEk2Jh2w4wrR5oQAArMxIym6kOTmBBtY3uLC1YQ3QwQVV4J6pc5uLIHYygLJxJM2eTMqqCGJuFXuFbjI3p/4imRvT/xFAa5N2sIIXgEIEbmMsoZucSokbBr5lKrGliCD1QedZezdmxQIUiXKpZnPWZiWfVmJYkkk686myN6f+Ipkb0/8RQEtKiyN6f8AiKZG9P8AxFAS0qLI3p/4imRvT/xFAS0qLI3p/wCIpkb0/wDEUB7iYFdGRxdWBDDvB0I0r2KMKoVQAoFgALAAcgK+cjen/iKZG9P/ABFAch3v+/Yr+f8AYUrze377if5/2FK96L029kPFl87u6mw+jr78v9OT9q1c+JgG0MYJVhLGaQI0xPBjszFmdF1kNrAL31tPo6P/AFy/05P2qk71zBdoYskAgYiQlT+IBybH8+VUUrM5P4LkWkSL/Jcto4iFUvMI2Qi4SXBDCvImgLYWWPtFwcrdlWD6JHBws5W9ukNa/O2SO1/fVI3429h5YssUqycSfjC180a5GUhyVWxJK9XrWyecRarh9C7XwUx/+Q3/AOOKqZk/ZqpdGv7tENlt7fdcLLJE8LFllw6Cz+dHOjSNMRl6oQRy3GvmcxfSWHfWG7mW0cYaVVe7uz8KdcKGCqlgGkJHPTTmCSMva+6eGxM5xEgfOcPJhyAQFKShgSRa+YB3AN+THSoI9ysMq4ZQ04GHSNE6y9bhTR4gM/V1YyRi9raFuWhHnG4zcPvLhXlWFZG4jWsDFIozFOKIyzKFWTJ1uGSGA7KwcdvDiY8amFGEjKurSCU4m32UZRZGKcM2YZ9FvrbmKmj3TgXGNjAXDM+dkyxlS+QR5sxTijQA5Q4F9bVn4nZEb4hMQS+dIpIgARlyzFGYkWve6C2vfoaA1/lpgeCs/ElMTAkOMNORlUKxc2TRAGF3Ol7i9wbSPvdgg8iGYgx8XMTFKEHAF5QHK5GKjWwJNtawdo7iQTQYfDmbEiOGAwAAxtmRgq5jnRgsllHXUKdT31lybpwkf9zECz4iQEMlw2JVkf8ADyAa49/O40oCGffKHiYSONJW6Q7gs8UsSxLGud3bOl+RBANhY3JA1qXy1wOUNxn1ZVC8CbOxdXdMqZMzKyo5VgLHKQCTpWPs/cfDxBRnmcK05Knhoh6RGInGSJFVBlF7KF1JJvevdk7k4eAwlXlYwyK6ErCvmRyRKrcONcwyyMbnUm2tAWelKUApSlAKUpQClKUBHiXZUYqudgCVW4GYjkLnQXqDZm0EnTOl+dmUizIw5qw7CKmxMWdGTMy5gRmU2Zb6XU9hr5wODSJFjjWyry9/eSe0nvoDke9/37Ffz/sKU3uP/XYr+f8AYUr3ovTb2Q8WXzu7qYGz8a8MiSobMpuP3B91Ww76QN1pMDCznzmspv4lvVLpUSQsetXISyZ7OiFz8sMJ/wC3Q/BP+NZMH0gRIMqYTKvcrKB8AKodKrxItfU7ypDoH1jL7M36g+VPrGX2Zv1B8q5/Sow4tE5UmzoH1jL7M36g+VPrGX2Zv1B8q5/SmHFoZUmzoH1jL7M36g+VPrGX2Zv1B8q5/SmHFoZUmzoH1jL7M36g+VPrGX2Zv1B8q5/SmHFoZUmzoH1jL7M36g+VPrGX2Zv1B8q5/SmHFoZUmzoH1jL7M36g+VPrGX2Zv1B8q5/SmHFoZUmzoH1jL7M36g+VPrGX2Zv1B8q5/SmHFoZUmzoH1jL7M36g+VPrGX2Zv1B8q5/SmHFoZUmzoH1jL7M36g+VRYn6RSVIjgs3YWe4HvsBrVEpTEi0MqXZ9zSs7MzG7MSSe8nnSvilaTOKUpUkClKUApSlAKUpQClKUApSlAKUpQClKUApSlAKUpQClKUApSlAKUpQClKUApSlAKUpQClKUApSlAKUpQClKUApSlAKUpQClKUApSlAQ9Lj9NPEKdLj9NPEKo3Gpxq8vPdo9HCbsvPS4/TTxCnS4/TTxCtFs7ZMZjWXEziFJL8PkSbW1N+V7nT3Vg7YwbQPlzZlYXjexGZfyPI0z3aGE3Za+lx+mniFOlx+mniFUbjV9wy3ZR7xTPdoYTdl26XH6aeIU6XH6aeIVXrjuHwr1ApIFlFyBe3K/bU5ztDCbssHS4/TTxCnS4/TTxCvZ92UUm06NGtw8qxdRLC9/Ou4HayggdvI2h3k2HFhlhKzRyZxqBa5I5uluaf7Hvvp1lyUrxOcVnhyJelx+mniFOlx+mniFV647h8K1uMks5t7q4z3aOsJuy59Lj9NPEKdLj9NPEKo3Gra4PYs8qK6BSp5an/WwNM92hhN2WTpcfpp4hTpcfpp4hVfbd7EDnkH9z8q1+0MO8LBHtci+h7CSO23dTPdoYTdlw6XH6aeIU6XH6aeIVRuNTjUz3aGE3Zeelx+mniFOlx+mniFUbjVkthpQYgY3vLrGPTvbl8Rz76Z7tDCbst5xkY/9SPxCvFx8R5Sx+MVP9HUSRNLLKn2qTww9YKeAsgcmTXRSxULn1sL251c9pbajlKwMRiFecRPGcrhgyoTk0uCCxGfTVa4d+pq1aKhsh/RHyt5NX8Qo/S4/TTxClUzHFUllRWzKkjqrekqsVVv7gA/3pVme7Rjwm7NL0we+nTB76bH2Y2IdkQgMEZgD+Ijko95JA/vWVtLdyaJrDK4LIqlSOs8ihgoHO9iPiD21gNpssPtuCWBYsQZBwgeGVGhuLC9he4/OvneLEpaEgjkermzNbSxvmII0tfTl8MLF7rzo7J1CAdGLBQwCqzMA1jlUMLmovJvEWByqbkDR1PnMEW+vIki3u1oDH6YPfUmHxgzrz5j/esgbr4jT/tAkgAcQa3Eh7O0cNtOfLnWqiQrIARYhgCO4g60BZ+lD31tN3MPHiJsjvYAXy3sz27FP+p7bfESvuZOUiaN4nLxLKyZgrIrIkovc66Pa5tqrfnUWE3SxLSzxGySwR8UgHMxOpRFKcnYAsPcL10xURyKqVQ4kRXNVGrRTYxNGkfRjPBKjXK3aIxrcNdg980JBIPM3/DzNtBjXVJGQPxAtlDjUEAaBdToL2sKlwe7/Fw6TRSoSeJeMrkCiEIXbOTlOkkdgNTm05VltuVjAbFYh+cyC4HDzEAm5AMiA6c2trXb5EclEShxHE5qqquqanpQ99araGLGc8+z/arc+4+LAUhYzewYcRVyNnKFDmIuR1Se7MOdjaibUFpGFwbdoNwfeD2j31UXEnTB76tux94YUgjUyWIGou4t+eUiqZs3CGaWOIEAuwFz2X7a2Uu7MwGZShjIuHLBerkEhJDaiynX96At0m82GPKU/wB2c/vVb3k2tHJKrI1xkA0vzBbvrDO7GJ16i3Ga4zre6ki1r63INvyJ5V847d6WNXbqFUF2swuBnaPUfmp93voDH6YPfTpg99YFKAz+mD31MdrN1OvJ1PM1PU/l7q1VWCHdSV4VlVkIZVIHI5mbLl10FgQxPcRQHzs/eWaGRpY5GDOCJMyh1kU6lZEe6uPzH5WrYz7/AGJKsqdGhzAgtBhY4pCp0KhwMyg+4g1p5N3MQFZrJYKX0kU9UXsRr2hWI77GtRUUQ6R7kSiKtDPGLX3/AArysGlSckkMzIbozKe9SQe/sqZtoSkIDI/UOZddQ1gAb87gKoHcALUpQHkePmUBVllAFrAOQBbUWHZY16u0pha00wte3Xb8Ru3b2nU0pQBdpTDlNMPydvf7/efiax8xve5vzv76UoDNi2ziFJKzzKSArEORmVQFVWt5ygAAA6WAFSPvDizI8vSJVke2dkbIWtYAHJbQWFhyFhXtKAx02pOBYSyAa6BiBra+g01st/5R3Cpm2/iycxxWJJ11Mz31tfW99cq+EdwpSgPP47itf+pxGvP7Vtdb3OuupJ/M1gO5JuaUoD2KVlYMpKsDcEGxBHaCOVZMe1J1JYTS3JJJzk3LDKW17cptfnSlAfI2jN62X8X42/Ebt29p1NfL46UqVMshU8wXNjqW1Hb1iT+ZNKUBj0pSgFZC46UAASSAC1gHNhaxFu7UD4ClKAHHSnNeWTrAhuudQSSQe8Ekm3vNY9KUApSl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2E4D"/>
              </a:solidFill>
            </a:endParaRPr>
          </a:p>
        </p:txBody>
      </p:sp>
      <p:sp>
        <p:nvSpPr>
          <p:cNvPr id="36" name="AutoShape 4" descr="data:image/jpeg;base64,/9j/4AAQSkZJRgABAQAAAQABAAD/2wCEAAkGBxITERESExIQFhUVGBcbFhYXFBwZFxYaFR4ZGBcYFhoaKCkgGB4lGxwaITUhJyosOjovGh8zODcsNygwLisBCgoKDg0OGxAQGy0kICQsNCwvNzQwNDQsNDQvNS8vNDcsNTI3LDQsLCwvLCwsLDQsLC0tNDcsLCwsLC80LDcsLP/AABEIARMAtwMBIgACEQEDEQH/xAAbAAEAAgMBAQAAAAAAAAAAAAAAAwYEBQcBAv/EAEYQAAIBAgMEBQgIBQMDBAMAAAECAwARBBIhBQYTMRQiQVGSFjJSU1RhkdEHFyM0QnGTwRVyc4GiobHSJDNiQ1VkgrPC8P/EABkBAQADAQEAAAAAAAAAAAAAAAABAwQCBf/EAC4RAAEDBAECBAUEAwAAAAAAAAABAgMRExRREiFxMTIzQSJSocHwBSNhkUKB0f/aAAwDAQACEQMRAD8A5pu7uPisUscgCJFIQA7MDf7QREhRroxHO3urdbwbiJh8GjIZJJ3eBV7BeYN1Avb1hoffUw3XwyADpOLUDkOKoHfpp3618nd3Cm18VitCCPtl0I5EadlWWnHFxphbV3WwuHE7HpEixxcRXSaMKxWaPDSLojW6z8Qa+ayggG5qXEbmQRPEsi4oq8UrFhIi2kw8byOgBUkjq2uNBcEM99JButg7ZekT27uIltbE6W7wPgK+zu3hDa+KxOmg+2TQWtbl3aflS24XGlN2RHhnxIEvFWEsbAMubXzA8hsFHK7279KsO+GysDDECitHKQMgSR3VuVy6zoj5SDdZEurWI0rM8kcD6+bxx/KvuXdfBtbNiMQ1gALyobAaAC40AHZS24XGnPaV0FNzcEeUs5/J0P8A+tfXkVhPWYnxJ/xpacLjTnlb3dPCwSPLx4ndEjaRismQosYuew5ixKqOWpFWbyKwnrMT4k/416u5uFF7S4oXFjZl1HcerS04XGmFsPdOKWI5kxJLIHWS3DVTljfIMwKnRz13ZQwy5bk2qSfdbDjaOFgyuIZVlJBZgbxmYfiUOosik3XnmtcVmHdLD2K8fF2NgRnWxC+aCMvZ2V626WHLZjPiy3pF1v3c8t+VLThcaR4TdXA4mN+A/XzRKDxCY1azPOql1UsBErPcjmCNedVTe7AxQ4uWOEMIwIygY3YB40fU/wD2q2pufhgLCbFAdwde4j0e4kf3r5fczCk3MuKJ7yynloPw0tOFxpzuldD8isJ6zE+JP+NPIrCesxPiT/jS04XGnPKV0LyLwfrMR4k/4175FYT1mJ8Sf8aWnC40iwGzIlw0jDoQ4cEctp8pkxBki4rhcy5rA/ZKI2XUEkk86pt7BxR4l0iljaO4KsrFlUMAbFgLtlva4HZ36VfsLsyKFRGuKnULcqCYiYydSYyyEx9/Vt31rTulgfXzfqR/KlpwuNNDt/ZmFgw+HMUzTSzAuWylERFLJZVPWJLA6nsUaC9WJt2MIuzhignEmCQnhZ2zOZBGWICm/wCMnQchXwd08CbXnm05faJ8qyI9hYdQAuMxYA5ATqAPyFqW3C40q20cBH0Xj8IwOJMgQljxAQDcZtRb96VaJt1sNJYtiMW9uRMitbvtcUpacLjSXBYwtKka2zSMiKT3ucouewXNbzF7Lxsaliga0hjsjZmJFgHUWF4ySAG5k9nbXORO0ckcqmzIysjWuAyHMOeh1A0rdYXfzGIysZVcohWO4AyHK8asMts2UO1gdLkHsFaHtWvQpYqU6m+gad4pplAKwsqsL3csxC2RRfNlLLfuzLzvX28WMGa8EvVtewvzvyt5x0a4W5Fje1qpuzt5MTBGsUM5RF4nVFrEygBi3pGwFib2sLWqVt68Sc3XhF2DDLBEMji95I7L1HNzdhqb+4W54qTVC2Sri1OVoZAdbctbK8hsQbGyo509BhzFqn6DjeteIgqVBUsobrcTUC/IcN7nsym/I2qI3yxYzASRAEEACCIKmYSKxjAXqFhLJcjnnNRx724oMW4kZJN9YozY55pbi46pzzzai2j27BaKKTVDc4naBz5WFmUkHvBFwR8R/pVg3SwsMy4ufEGQxYWMOUjIDOWzWFzy8093MVzeXFPNK8znMzszO1gAWe5Og0Gp5CrhuJtbDRpj8NipGiTFxKglCF8jKWtdRr+L/Tsq1E+Arr8Rs9p7Z2cYnEGGxSy/haSUFR3kgE30vWw3x3cmhxBTC4bFPHw0IZY3kGYg3GYA/CqrtnYmz0gd4NqLNIB1YjhnTPrqA2oBtci/dbStl9IW+ckmLZsFjMQIuEgHDkdFzAHNppry1qadU4/Uj2Wpsd69lCLHRYSBWvIkVgxJOeQkG9+Q+RrL312NBBEs2FYsscjQYi5JyygAg68r6j8yte4jerADaMu0eKsrQ4RFw8dnBknIcNclerYG1z6ZOtqw9lb64GdMVhJ8LDhIsSjFpUZn+2FijsuXnfW/eBXKcui6O6N69TbYXY+HTCYOVsJtDFNPGXZsPcqnKykLy5/6GsbY+z4J9pLhzhsVBHwmbhyswlJAJDa8geQA7q0O7kkaYdAdvy4Ym5MEcUzKlyeRBAueZsOZqwwb44MbRwLHFtImHwkkUmKeNwZJGAsbat2Xv/5c6ha9afcJRaV+xj7ZGGjgdxs3akTWssk2ZY1LaAsT+fLtNhU24exEngxWMlIZIBIFj73VA+ZvcAwsO/8ALXRbaEL4eRfKCbEELcQyRTBZGXUAlmIBuNCRztWV9Fm8capNs6WRYkxJbLIVv1pEEZQm4CkgCxNxe47ryteC0+5CebqXTC7x7P2kThI8JMGdSwYJEhXL+JWDaEX+elc22wjYfESwMetG1jy9xHK/YR21fsDuxgtiypjWxcjKFdCGydqkgKFAJYlQAPfXJd5NsdKxc+Jy5OK+bLe+UABQCe02Av76RIlfh8BJWnXxNxsnFvK6QxlQzBrXNh1FZ2uQDrZT/esjCPiZEWSOKRlY2VgNCdRf3LcEZjpcEX0qkbPx0mHmWVCFkS9syhh1lKkFWuCCpI1762uD3xxEbKR0fINCiwxxgoSWMV0UERlizZOWYkkG5rhUX2OkVPcssbTZpQ7Rw8EIZGlJCpxcvDByBmJbMCLDlcmwFZW0MDioYnll4ShPOXiXfWRohoAQbsrHnyU8tAaVLvRKcRNOvBXjBFaIxpJEViCrGCkgKkrkUg25jS17Vj4zb88qOkkuYPbNcLdsryygk2v58sh/vbkBTioqhvztLMxPu199eVWMN2nsNK0MRKFLl6m/Xd6UcpVH5ZhX1/Ap/XD4tVipWu00yXXFd/gU/rh8Wp/Ap/XD4tVipS00XXFd/gU/rh8Wp/Ap/XD4tVipS00XXFbfd6U85VP55jXz5Nyesj+BqzUpaaLris+TcnrI/gaeTcnrI/gas1KWmi64rPk3J6yP4Gnk3J6yP4GrNSlpouuKz5Nyesj+Bp5Nyesj+BqzUpaaLris+TcnrI/gaeTUnrI/gas1KWmi64rA3Ycfjj+Br3ybk9ZH8DVmpS00XXFcXYEw0EwH5Fq9/gU/rh8WqxUpaaLriu/wKf1w+LU/gU/rh8WqxUpaaLrittu7KdTIh/PMaVZKUtNF1wpSlWlQpSlADVzxaYdmiwxVS8qYUKFhSPhlgjO3G84lhcWIOpqmV5aq3s5e521/H2Lg+7kBkVBxELxpJZiRlVJMk464DXEfWAIB0NY8WzsLwuJw5j9lxh9qBoZjEE80/hsSfdVdw2JaMOEIXiKVbQXKnmLnUX5aVDlHcK4SN3u47WRvylwxe7mHSKc5pSUaYBr6IY3yoj2GW7C3Mg9YECpINj4YTECJ2CzYiHKzhs5SIyKw6uhvoB+R51S8o7hTKO4UtOp5hcb8pYdrbHjjwkUyq4Y8PMWY6l1LHLplYAj8LG3aL1nrsdW2cCFXOE4pkEd8wJkbIjDVnFgrAmwAvbSqeBQqO4VKxrTx96kc0r4e1DebHxZXDYshYSY1RkLQxsQWkRTqwJOhIsa2OH2JA0xTJKQkcTP19SZuGbqqqSFXMfcOZIAqp2rzKO4VKx+KotPz8/sJJ4VSv5+f0WrF7CgQSoBLnWOdw5cW+wnMQGUgDVdSb1mTbJgw7s6xMwEGJZVkOuaJVIbK6WPMjMMy93KqSFHcKZR3CotKvi4m4nshc8Ru5hVaMXmK2frA6SqkJlzoStvOA83MNed6182yYjgjiFWRW87rOSoBkyhAQuVjbsJDXF7W0quZR3ClqJG5P8iFkb8p7SlKuKhSlKAUpSgPQOytxFurjWAIw72PeQD8Cb1k7gQK+OjzC+VXYfmBp/vWNtrefHdKxCR4iUBZZFVVA0CkgAC1+QrO+R/Piynh7l7GM48nV/0fXkljfZ28S/OnkljfZ28S/OseLbu1WJCy4kkAm2QclFz2d1Xz6ONqS4jCu00hdllZQxte2VGsbc/ONVSSzMbyXj9S2OKJ606/QpfkljfZ28S/OnkljfZ28S/OupzbVw6uUaeBXBAKtKoYE8gQTfW4+NZlZs6TSF+GzanIPJLG+zt4l+dPJLG+zt4l+ddfqOadVtmZVzEKMzAXY8lF+ZPdTOk0gw2bU5J5JY32dvEvzp5JY32dvEvzrr9RSYhFZULoGe+VSwDNl1OUHU291M6TSDDZtTkvkljfZ28S/OnkljfZ28S/OutQ4hHzBHRspKtlYHKw5q1uR9xqWmdJpBhs2pyDySxvs7eJfnTySxvs7eJfnXX6UzpNIMNm1OQeSWN9nbxL86eSWN9nbxL866/SmdJpBhs2pyDySxvs7eJfnTySxvs7eJfnXX6UzpNIMNm1OQeSWN9nbxL86eSWN9nbxL866/SmdJpBhs2pyDySxvs7eJfnUWJ3axcalmgfKOZFjb87E12J2ABJIAGpJNgAO0mvqpzpNIMNm1OC0rZ7zQKmMxKKLKHNh3Xsf3pXptdyai7POcnFVQ2n0c/fl/pyftWFstIunbSmbHDCyQyymPqZ/Ocqz2OjAAlco11vyFZf0eOBjQSQBw31Jt3Vk7X+jWGaeaYY0LxHZ8pRTlLG5F8wvqaxSva2VUctKohria5Y0olaKQbT3tkiieSLbMeIcCyxdECXzEKWDdhUEt3dXtrcfQ9IWwc7Ekk4lySeZJSIkn+9aP6qYv8A3Bf01/5VdNzdixYCBoROsmZy5Y2XUhVsBc9iiqZXxW1a1evan/C6NknNFcnTufO1NiZ9pYOfgRsiRYkSOVXz24PCvfVj1WsdbW7KrWL2RtQYDDIrY98S0MrSv0rVMQERYlIV06uh1zFbgllctXROlR+mniFOlR+mniFYjWUg7N2ln4ufFhmlnBUTrlWJsMeGURjwwwxNrEjQ/wDjWJs7YGOeTBNMuI/6fESMHknfkcOcrtG0sjD7ay2zt+KwCtauhdKj9NPEKdKj9NPEKA51szZG1mWFJZcaoaXD9IIlAIGSbpDRvxXOQsYxZQgHVKqpBttd+dhYiXEYLEYdC74SOZ47uBmlD4crGxJBPERZVv7+zSrh0qP008Qp0qP008QoDm+yN2cbhkdSuJZJMSkuJ4Ewjmmz4ZeI0b51KjpdyRmBsO0aHPh2btQ5JJHxHEjXZ9gs4CMRK/TM6qQrkQlb3FidRc2q89Kj9NPEKdKj9NPEKA5pO20sNDiMTiZ5UMWWQhntFPKkoYRQnit1ZIgyBBGgOdLjMKv+7kEqYWETszTMC8mZi2V5CXZAT+FS2UDuUVmjFJ6aeIV50qP008QoCalQ9Kj9NPEKdKj9NPEKAmpUPSo/TTxCnSo/TTxCgJqVD0qP008Qp0qP008QoDzHi8Ug4fE6rfZ6dfTzddNaxN38FJDAqSNmIvYXuIweUYY6sB3mszpUfpp4hTpUfpp4hQHIt7/v2K/n/YUrze1gcbiSNRn/AGFK96L029kPFl87u6mx+jn78v8ATk/atku9uOlx0mEgGFWzyKpkVzpHm1Yg9uXurW/Rz9+X+nJ+1ZG6WFJxu0sSgRnw+IeyscoKyGQMFb8LdxOnYbXuMkyNuOVU9jVDXg1E2Ze095NpQx8XPs+RBe5jWQ2sVF+sRcHMDp2XPZVg3I27Ji8O0koQMsjKcgIBsFYGxJt53fWDgMLxY5MKl+HIbSZ0aNYQpuY4o2OsnK+XqCwOvJsf6Jvuk47sTIPgsYrO/isa9OqKXs5I9OvQu+vvry9c82xsXF4naeMERMahMGUnaaZOEeuXMKIMkpIFiGIA6t73tXwd5toM+IMasVSLEShXgyENhplAh5WUvDmGrMTo1l5VkNJ0e9NffXP95MbicRsKaccTNM8bwiNWzrA2IjMWkfWJMNmNtesa1ezHnUyKiTNEcV1HyTqiqcHOGESzfaLaRVuSSpMgtrQHVNa8vXJdk7Tx+GwgYcYH7EsHidpGy4HCnLHmVlzGXNdWK5jmAYG9dWwzlkRiCCVUkEWIJAJBGtj7rmgJL0vSlAL0vSlAL0vSlAL0vSlAL0vSlAL0vWNtLLwZc+fLkbNkvntbXLl1vWNu/wAfgLx/O1tfz8v4eJbTPbnb/egOXb3/AH7Ffz/sKU3v+/Yr+f8AYUr3ovTb2Q8WXzu7qbD6Ofvy/wBOT9q2CbrbUgxWKlwzYJkmlMgEufQ3JUlQOYzHtPfWt+j1AcaAQCOG+hFx2Vt8Zvsi4h8PHgBIyuyC1szFSQbKFPcaxTo9ZVRqV6GuHgkaclp1MjE4bbzizHZehuCBKCpHIqew1stwtgTYPDPHMyNI8ryHJfKMwUWuQO6/Ltqtz/SCqMyPs9VZTYqxAIPvBTSrRuptWLGwtKMOiZXKEEK3IK1wbDsNUSNkazqiIhex0au6LVSw2NQY3BpMjRSxpJG3nI6hlaxuLg6HUCnRY/Vx+AU6LH6uPwCspoJkSwAAsBoABYADkB3V7r76g6LH6uPwCnRY/Vx+AUBPr768tUPRY/Vx+AU6LH6uPwCgJrUtUPRY/Vx+AU6LH6uPwCgJrUtUPRY/Vx+AU6LH6uPwCgJrUtUPRY/Vx+AU6LH6uPwCgJrUtUPRY/Vx+AU6LH6uPwCgJrUtUPRY/Vx+AU6LH6uPwCgJ7V5aoeix+rj8Ap0WP1cfgFAci3v+/Yr+f9hSvN7VAxuJAAAD8h+QpXvRem3sh4svnd3U2P0c/fl/pyftUWwDAu0sXPPjIsPwcRLkBZQz3Zg3naBbG17dvZapPo5+/L/Tk/atVj93doR7SlxCYEzKJ5JEDWMb3JKk2IOlwfzFZpKXHIq06GiOttq0r1LOdmQyTQYty08mJAZo8iusWsYByAqWVV6nbzzWsDba/R3h+GmNj6nVxLDqXyj7OI2AYlha9rEkg3FaDaW29tzRPE+zFswIuAQynsZTn0YHUHvFbn6KtkT4bCSJPG0bNMzBTa+XKi305ag1mkVba1X6mhlOaUQh3g2swxONWTaDYJMLFE8QCowkzhi0rq4LTKGGTIhB0PaRUGH3wnhlxJmEbwdKxMauzlGjEOGGJAyhDZOqw1uwzdtrG9T4SNyjPHGzIboWQMVPepPmn8q9OGj9BOZPmjmwyk/mRpfurGaijeXk2WQcCEsjqGIkbzWgM+YRkcQ2IsQBfKc2XsrNwW+rS4lIkgUxFoUL8Q3vNEJg6BgMyjMotoSMxsLWqy/wrD5cnAgyaHLwly3XkbWtpUxwsecScOPOBYPlGYDuDcwPdQFG3r24yT44Pj2wYw0MTwKAlpmlDdeQOpMicQCPKtrWNzqDUyb8SFFV4kSUzLCyZ7MubCDFF7EG1m6lXHF4GKXLxIopMt8udFbLfQ2zDSvF2dCCCIYQQAoPDW4VRZQDbkBoBQFS3f3vkmGHUrAFKYVWMs9p3fEQLPmjUKFe17dlysnLLroMNvlip8Bh7GeOYSYGN8nD6TMJ0zNKiyDhKrm4UnmVa9uVdOGDiDKwjjzKuVWyC6ryyqbXA9woMHF1Tw4+qAF6i9ULqoXTQA8qAos+9GMwWHPSFEkgXFTKszKJ+BCUyCQwLwQ5zWJv6IAY3tsBt6fFSzYKNBHLHnMriVlyKGibD2YKT9rGxJIGmRgD2i1YjBxyW4kcb5b2zIGtfQ2vyuKg2fsmKGSeVA2edgZGZixOW4RRfzVUE2UaC5oDB2Ls/GJKzz4hZEKkBAWsGYob2YcgAba6ZjW8pSgFKUoBSlKAgx5tFIeJw+q32mnU087XTSsTd/GyTQK8i5Sb2NrCQDlIFOqg9xrYOoIIIBB0IIuCDzBHbX1QHHN7/v2K/n/YUpvf9+xX8/7Cle9F6beyHiy+d3dTO+jxb40DX/tvyNu6rLjt+cHFJJExxRKMVJHK66G12HbVc+jn78v9OT9q2WydlK8mJkd5MrT4nqx4eKRrpJlvd0diLGsU7WLKqu0hrgc5I0RuzK+sLBf/AC//AO/+1WDYO1IcXEZYmmyhipDEgggA9/cRVe2lsLCsjIzYkaX68OHgAA1vnMSkcjoD+elzX19E4IwuIVrXXEup1B81IwdRcH8waofHHwVzfEuY9/NEcXHgDvfxmnAHe/jNUnb+9mLjx0+HgWJ+EuGKRdGmkkm4xOccWNskNgNGYW+BrPl39w6vMpjl+yDsxVonGSKVYZWORzly5g5U2OW+l9Kymks/AHe/jNOAO9/Ga0O1N6MuCnxUUdysphjzmyO/GGGDkrf7PiEm/Oy+8VDJt3EYUmPFcDEyM8SxLhQElJlEhHEilchFvGQHz2Ougyk0BZOAO9/GacAd7+M1Vh9IOGvP9nPaJZjmARs5gYI6ABrqxY2XNlBsSDasDaG++IjfEA4fKY5HVImVS5yYM4oh3WTIOsCcwvppa+oAvHAHe/jNOAO9/Gar+094JlwuCdI0SfGSQxKJNUiaVS5Z8p6wCqbKG1JUXGtRYjeZ8JG4xRw80iuy/wDTuiEhY+KM8cr3SQr+AM17g6A6AWXgDvfxmnAHe/jNVmPfqJld0w+KdFMCKw4YEkmKELQxKGcEMRMpJIAGU3PK+z3Z2pJiEmaRMhSeaMLpcLGbDNYsC3vBtQGz4A738ZpwB3v4zUtKAi4A738ZpwB3v4zUtKAi4A738ZpwB3v4zUtKAi4A738ZpwB3v4zTE58j5Muexy5r5b20zW1tesTYm0xiIhJlKm5VhzXMuhyNydfeKA5XvaLY3Ej/AM/2FK93v+/Yr+f9hSvei9NvZDxZfO7upsPo5+/L/Tk/atLjNoYzDYzHKMNJLG80hCOkpQXcsHTIRa4ty56d1bj6PAemixt9m/Zfuq9YneTCxu0b4yJWU2YW1B7jasU71bKtEr0NcLUWNKrTqc82VvbODllweIhTK+UwQu3WYG4dZc2cGy21sCNQb6W/6NSTBipOA0CyYqR0jK5bKVjAsLDtB5C3O1Z/lbg/bYfhWy2fjUnTPFOki3IuovqOYrPI9aeWhojalfNUlhwMaSyzKoEkoQSNc3YRXyA9mmY8u+tRPujhskoiUxM8ckYa7SBEnIaVUjclFViOQFr1u8jen/iKZG9P/EVmLzDwuxYEwiYPIGgWMRZHF8ygW63eTzv31Bgt2MJFbJDqJFkzM7u+dAVQl3JYhVZgATYXOlbPI3p/4imRvT/xFAa87uYW8xMQImDiRC7mM8U3kyxk5ELHUlQCTrUcW6uDX/0c2pYl5HcsWjMDFi7EteIldeytpkb0/wDEUyN6f+IoDEk2Jh2w4wrR5oQAArMxIym6kOTmBBtY3uLC1YQ3QwQVV4J6pc5uLIHYygLJxJM2eTMqqCGJuFXuFbjI3p/4imRvT/xFAa5N2sIIXgEIEbmMsoZucSokbBr5lKrGliCD1QedZezdmxQIUiXKpZnPWZiWfVmJYkkk686myN6f+Ipkb0/8RQEtKiyN6f8AiKZG9P8AxFAS0qLI3p/4imRvT/xFAS0qLI3p/wCIpkb0/wDEUB7iYFdGRxdWBDDvB0I0r2KMKoVQAoFgALAAcgK+cjen/iKZG9P/ABFAch3v+/Yr+f8AYUrze377if5/2FK96L029kPFl87u6mw+jr78v9OT9q1c+JgG0MYJVhLGaQI0xPBjszFmdF1kNrAL31tPo6P/AFy/05P2qk71zBdoYskAgYiQlT+IBybH8+VUUrM5P4LkWkSL/Jcto4iFUvMI2Qi4SXBDCvImgLYWWPtFwcrdlWD6JHBws5W9ukNa/O2SO1/fVI3429h5YssUqycSfjC180a5GUhyVWxJK9XrWyecRarh9C7XwUx/+Q3/AOOKqZk/ZqpdGv7tENlt7fdcLLJE8LFllw6Cz+dHOjSNMRl6oQRy3GvmcxfSWHfWG7mW0cYaVVe7uz8KdcKGCqlgGkJHPTTmCSMva+6eGxM5xEgfOcPJhyAQFKShgSRa+YB3AN+THSoI9ysMq4ZQ04GHSNE6y9bhTR4gM/V1YyRi9raFuWhHnG4zcPvLhXlWFZG4jWsDFIozFOKIyzKFWTJ1uGSGA7KwcdvDiY8amFGEjKurSCU4m32UZRZGKcM2YZ9FvrbmKmj3TgXGNjAXDM+dkyxlS+QR5sxTijQA5Q4F9bVn4nZEb4hMQS+dIpIgARlyzFGYkWve6C2vfoaA1/lpgeCs/ElMTAkOMNORlUKxc2TRAGF3Ol7i9wbSPvdgg8iGYgx8XMTFKEHAF5QHK5GKjWwJNtawdo7iQTQYfDmbEiOGAwAAxtmRgq5jnRgsllHXUKdT31lybpwkf9zECz4iQEMlw2JVkf8ADyAa49/O40oCGffKHiYSONJW6Q7gs8UsSxLGud3bOl+RBANhY3JA1qXy1wOUNxn1ZVC8CbOxdXdMqZMzKyo5VgLHKQCTpWPs/cfDxBRnmcK05Knhoh6RGInGSJFVBlF7KF1JJvevdk7k4eAwlXlYwyK6ErCvmRyRKrcONcwyyMbnUm2tAWelKUApSlAKUpQClKUBHiXZUYqudgCVW4GYjkLnQXqDZm0EnTOl+dmUizIw5qw7CKmxMWdGTMy5gRmU2Zb6XU9hr5wODSJFjjWyry9/eSe0nvoDke9/37Ffz/sKU3uP/XYr+f8AYUr3ovTb2Q8WXzu7qYGz8a8MiSobMpuP3B91Ww76QN1pMDCznzmspv4lvVLpUSQsetXISyZ7OiFz8sMJ/wC3Q/BP+NZMH0gRIMqYTKvcrKB8AKodKrxItfU7ypDoH1jL7M36g+VPrGX2Zv1B8q5/Sow4tE5UmzoH1jL7M36g+VPrGX2Zv1B8q5/SmHFoZUmzoH1jL7M36g+VPrGX2Zv1B8q5/SmHFoZUmzoH1jL7M36g+VPrGX2Zv1B8q5/SmHFoZUmzoH1jL7M36g+VPrGX2Zv1B8q5/SmHFoZUmzoH1jL7M36g+VPrGX2Zv1B8q5/SmHFoZUmzoH1jL7M36g+VPrGX2Zv1B8q5/SmHFoZUmzoH1jL7M36g+VPrGX2Zv1B8q5/SmHFoZUmzoH1jL7M36g+VRYn6RSVIjgs3YWe4HvsBrVEpTEi0MqXZ9zSs7MzG7MSSe8nnSvilaTOKUpUkClKUApSlAKUpQClKUApSlAKUpQClKUApSlAKUpQClKUApSlAKUpQClKUApSlAKUpQClKUApSlAKUpQClKUApSlAKUpQClKUApSlAQ9Lj9NPEKdLj9NPEKo3Gpxq8vPdo9HCbsvPS4/TTxCnS4/TTxCtFs7ZMZjWXEziFJL8PkSbW1N+V7nT3Vg7YwbQPlzZlYXjexGZfyPI0z3aGE3Za+lx+mniFOlx+mniFUbjV9wy3ZR7xTPdoYTdl26XH6aeIU6XH6aeIVXrjuHwr1ApIFlFyBe3K/bU5ztDCbssHS4/TTxCnS4/TTxCvZ92UUm06NGtw8qxdRLC9/Ou4HayggdvI2h3k2HFhlhKzRyZxqBa5I5uluaf7Hvvp1lyUrxOcVnhyJelx+mniFOlx+mniFV647h8K1uMks5t7q4z3aOsJuy59Lj9NPEKdLj9NPEKo3Gra4PYs8qK6BSp5an/WwNM92hhN2WTpcfpp4hTpcfpp4hVfbd7EDnkH9z8q1+0MO8LBHtci+h7CSO23dTPdoYTdlw6XH6aeIU6XH6aeIVRuNTjUz3aGE3Zeelx+mniFOlx+mniFUbjVkthpQYgY3vLrGPTvbl8Rz76Z7tDCbst5xkY/9SPxCvFx8R5Sx+MVP9HUSRNLLKn2qTww9YKeAsgcmTXRSxULn1sL251c9pbajlKwMRiFecRPGcrhgyoTk0uCCxGfTVa4d+pq1aKhsh/RHyt5NX8Qo/S4/TTxClUzHFUllRWzKkjqrekqsVVv7gA/3pVme7Rjwm7NL0we+nTB76bH2Y2IdkQgMEZgD+Ijko95JA/vWVtLdyaJrDK4LIqlSOs8ihgoHO9iPiD21gNpssPtuCWBYsQZBwgeGVGhuLC9he4/OvneLEpaEgjkermzNbSxvmII0tfTl8MLF7rzo7J1CAdGLBQwCqzMA1jlUMLmovJvEWByqbkDR1PnMEW+vIki3u1oDH6YPfUmHxgzrz5j/esgbr4jT/tAkgAcQa3Eh7O0cNtOfLnWqiQrIARYhgCO4g60BZ+lD31tN3MPHiJsjvYAXy3sz27FP+p7bfESvuZOUiaN4nLxLKyZgrIrIkovc66Pa5tqrfnUWE3SxLSzxGySwR8UgHMxOpRFKcnYAsPcL10xURyKqVQ4kRXNVGrRTYxNGkfRjPBKjXK3aIxrcNdg980JBIPM3/DzNtBjXVJGQPxAtlDjUEAaBdToL2sKlwe7/Fw6TRSoSeJeMrkCiEIXbOTlOkkdgNTm05VltuVjAbFYh+cyC4HDzEAm5AMiA6c2trXb5EclEShxHE5qqquqanpQ99araGLGc8+z/arc+4+LAUhYzewYcRVyNnKFDmIuR1Se7MOdjaibUFpGFwbdoNwfeD2j31UXEnTB76tux94YUgjUyWIGou4t+eUiqZs3CGaWOIEAuwFz2X7a2Uu7MwGZShjIuHLBerkEhJDaiynX96At0m82GPKU/wB2c/vVb3k2tHJKrI1xkA0vzBbvrDO7GJ16i3Ga4zre6ki1r63INvyJ5V847d6WNXbqFUF2swuBnaPUfmp93voDH6YPfTpg99YFKAz+mD31MdrN1OvJ1PM1PU/l7q1VWCHdSV4VlVkIZVIHI5mbLl10FgQxPcRQHzs/eWaGRpY5GDOCJMyh1kU6lZEe6uPzH5WrYz7/AGJKsqdGhzAgtBhY4pCp0KhwMyg+4g1p5N3MQFZrJYKX0kU9UXsRr2hWI77GtRUUQ6R7kSiKtDPGLX3/AArysGlSckkMzIbozKe9SQe/sqZtoSkIDI/UOZddQ1gAb87gKoHcALUpQHkePmUBVllAFrAOQBbUWHZY16u0pha00wte3Xb8Ru3b2nU0pQBdpTDlNMPydvf7/efiax8xve5vzv76UoDNi2ziFJKzzKSArEORmVQFVWt5ygAAA6WAFSPvDizI8vSJVke2dkbIWtYAHJbQWFhyFhXtKAx02pOBYSyAa6BiBra+g01st/5R3Cpm2/iycxxWJJ11Mz31tfW99cq+EdwpSgPP47itf+pxGvP7Vtdb3OuupJ/M1gO5JuaUoD2KVlYMpKsDcEGxBHaCOVZMe1J1JYTS3JJJzk3LDKW17cptfnSlAfI2jN62X8X42/Ebt29p1NfL46UqVMshU8wXNjqW1Hb1iT+ZNKUBj0pSgFZC46UAASSAC1gHNhaxFu7UD4ClKAHHSnNeWTrAhuudQSSQe8Ekm3vNY9KUApSlA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2E4D"/>
              </a:solidFill>
            </a:endParaRPr>
          </a:p>
        </p:txBody>
      </p:sp>
      <p:sp>
        <p:nvSpPr>
          <p:cNvPr id="39" name="Rounded Rectangle 38"/>
          <p:cNvSpPr/>
          <p:nvPr/>
        </p:nvSpPr>
        <p:spPr>
          <a:xfrm>
            <a:off x="7162800" y="1908045"/>
            <a:ext cx="1676400" cy="1959105"/>
          </a:xfrm>
          <a:prstGeom prst="roundRect">
            <a:avLst>
              <a:gd name="adj" fmla="val 791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p:nvSpPr>
        <p:spPr>
          <a:xfrm>
            <a:off x="7234136" y="1927462"/>
            <a:ext cx="1533728" cy="584775"/>
          </a:xfrm>
          <a:prstGeom prst="rect">
            <a:avLst/>
          </a:prstGeom>
        </p:spPr>
        <p:txBody>
          <a:bodyPr wrap="square">
            <a:spAutoFit/>
          </a:bodyPr>
          <a:lstStyle/>
          <a:p>
            <a:pPr algn="ctr"/>
            <a:r>
              <a:rPr lang="en-US" sz="1600" b="1" dirty="0">
                <a:solidFill>
                  <a:srgbClr val="092E4D"/>
                </a:solidFill>
              </a:rPr>
              <a:t>Expert Community 2.0 </a:t>
            </a:r>
          </a:p>
        </p:txBody>
      </p:sp>
      <p:pic>
        <p:nvPicPr>
          <p:cNvPr id="41" name="Picture 40" descr="iStock_000013646452Large.jpg"/>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7304672" y="2537063"/>
            <a:ext cx="1392656" cy="1169927"/>
          </a:xfrm>
          <a:prstGeom prst="rect">
            <a:avLst/>
          </a:prstGeom>
        </p:spPr>
      </p:pic>
      <p:sp>
        <p:nvSpPr>
          <p:cNvPr id="4" name="Footer Placeholder 3"/>
          <p:cNvSpPr>
            <a:spLocks noGrp="1"/>
          </p:cNvSpPr>
          <p:nvPr>
            <p:ph type="ftr" sz="quarter" idx="11"/>
          </p:nvPr>
        </p:nvSpPr>
        <p:spPr/>
        <p:txBody>
          <a:bodyPr/>
          <a:lstStyle/>
          <a:p>
            <a:r>
              <a:rPr lang="en-US" smtClean="0"/>
              <a:t>CaféX Communications Confidential © 2015 – All Rights Reserved. </a:t>
            </a:r>
            <a:endParaRPr lang="en-US" dirty="0"/>
          </a:p>
        </p:txBody>
      </p:sp>
      <p:sp>
        <p:nvSpPr>
          <p:cNvPr id="7" name="Slide Number Placeholder 6"/>
          <p:cNvSpPr>
            <a:spLocks noGrp="1"/>
          </p:cNvSpPr>
          <p:nvPr>
            <p:ph type="sldNum" sz="quarter" idx="12"/>
          </p:nvPr>
        </p:nvSpPr>
        <p:spPr/>
        <p:txBody>
          <a:bodyPr/>
          <a:lstStyle/>
          <a:p>
            <a:fld id="{0431C951-9D62-474D-B35D-66AB940D3B2F}" type="slidenum">
              <a:rPr lang="en-US" smtClean="0"/>
              <a:pPr/>
              <a:t>26</a:t>
            </a:fld>
            <a:endParaRPr lang="en-US" dirty="0"/>
          </a:p>
        </p:txBody>
      </p:sp>
    </p:spTree>
    <p:extLst>
      <p:ext uri="{BB962C8B-B14F-4D97-AF65-F5344CB8AC3E}">
        <p14:creationId xmlns:p14="http://schemas.microsoft.com/office/powerpoint/2010/main" val="53376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534" y="196686"/>
            <a:ext cx="1039745" cy="451632"/>
          </a:xfrm>
          <a:prstGeom prst="rect">
            <a:avLst/>
          </a:prstGeom>
        </p:spPr>
      </p:pic>
      <p:sp>
        <p:nvSpPr>
          <p:cNvPr id="3" name="Title 2"/>
          <p:cNvSpPr>
            <a:spLocks noGrp="1"/>
          </p:cNvSpPr>
          <p:nvPr>
            <p:ph type="title"/>
          </p:nvPr>
        </p:nvSpPr>
        <p:spPr>
          <a:xfrm>
            <a:off x="1447800" y="137983"/>
            <a:ext cx="7519218" cy="566375"/>
          </a:xfrm>
        </p:spPr>
        <p:txBody>
          <a:bodyPr/>
          <a:lstStyle/>
          <a:p>
            <a:r>
              <a:rPr lang="en-US" dirty="0" smtClean="0"/>
              <a:t>Use Case: WebRTC In-App Communication</a:t>
            </a:r>
            <a:endParaRPr lang="en-US" dirty="0"/>
          </a:p>
        </p:txBody>
      </p:sp>
      <p:sp>
        <p:nvSpPr>
          <p:cNvPr id="25" name="Rectangle 24"/>
          <p:cNvSpPr/>
          <p:nvPr/>
        </p:nvSpPr>
        <p:spPr>
          <a:xfrm>
            <a:off x="265785" y="1137876"/>
            <a:ext cx="3321476" cy="3059299"/>
          </a:xfrm>
          <a:prstGeom prst="rect">
            <a:avLst/>
          </a:prstGeom>
        </p:spPr>
        <p:txBody>
          <a:bodyPr wrap="square" anchor="t" anchorCtr="0">
            <a:spAutoFit/>
          </a:bodyPr>
          <a:lstStyle/>
          <a:p>
            <a:pPr marL="171450" indent="-171450">
              <a:lnSpc>
                <a:spcPct val="90000"/>
              </a:lnSpc>
              <a:spcAft>
                <a:spcPts val="1200"/>
              </a:spcAft>
              <a:buFont typeface="Arial"/>
              <a:buChar char="•"/>
            </a:pPr>
            <a:r>
              <a:rPr lang="en-US" sz="2400" dirty="0">
                <a:solidFill>
                  <a:srgbClr val="092E4D"/>
                </a:solidFill>
                <a:cs typeface="Calibri"/>
              </a:rPr>
              <a:t>Add HD voice &amp; video chat to mobile apps &amp; web pages</a:t>
            </a:r>
          </a:p>
          <a:p>
            <a:pPr marL="171450" indent="-171450">
              <a:lnSpc>
                <a:spcPct val="90000"/>
              </a:lnSpc>
              <a:spcAft>
                <a:spcPts val="1200"/>
              </a:spcAft>
              <a:buFont typeface="Arial"/>
              <a:buChar char="•"/>
            </a:pPr>
            <a:r>
              <a:rPr lang="en-US" sz="2400" dirty="0">
                <a:solidFill>
                  <a:srgbClr val="092E4D"/>
                </a:solidFill>
                <a:cs typeface="Calibri"/>
              </a:rPr>
              <a:t>WebRTC based (avoid plugins) </a:t>
            </a:r>
          </a:p>
          <a:p>
            <a:pPr marL="171450" indent="-171450">
              <a:lnSpc>
                <a:spcPct val="90000"/>
              </a:lnSpc>
              <a:spcAft>
                <a:spcPts val="1200"/>
              </a:spcAft>
              <a:buFont typeface="Arial"/>
              <a:buChar char="•"/>
            </a:pPr>
            <a:r>
              <a:rPr lang="en-US" sz="2400" dirty="0">
                <a:solidFill>
                  <a:srgbClr val="092E4D"/>
                </a:solidFill>
                <a:cs typeface="Calibri"/>
              </a:rPr>
              <a:t>Integrates with existing enterprise CC, UC &amp; VoIP assets (SIP)</a:t>
            </a:r>
          </a:p>
        </p:txBody>
      </p:sp>
      <p:pic>
        <p:nvPicPr>
          <p:cNvPr id="32" name="Picture 2" descr="C:\Users\AMacGowen\Desktop\Dubai Use Case Images\EMAAR\EMAAR_ipad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84235" y="822424"/>
            <a:ext cx="3320925" cy="25339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AMacGowen\Desktop\Dubai Use Case Images\EMAAR\EMAAR_macbook.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31020" y="2391848"/>
            <a:ext cx="4217422" cy="248619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MacGowen\Desktop\Dubai Use Case Images\EMAAR\EMAAR_iphone.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88143" y="822424"/>
            <a:ext cx="1013115" cy="2057890"/>
          </a:xfrm>
          <a:prstGeom prst="rect">
            <a:avLst/>
          </a:prstGeom>
          <a:noFill/>
          <a:extLst>
            <a:ext uri="{909E8E84-426E-40DD-AFC4-6F175D3DCCD1}">
              <a14:hiddenFill xmlns:a14="http://schemas.microsoft.com/office/drawing/2010/main">
                <a:solidFill>
                  <a:srgbClr val="FFFFFF"/>
                </a:solidFill>
              </a14:hiddenFill>
            </a:ext>
          </a:extLst>
        </p:spPr>
      </p:pic>
      <p:sp>
        <p:nvSpPr>
          <p:cNvPr id="35" name="16-Point Star 34"/>
          <p:cNvSpPr/>
          <p:nvPr/>
        </p:nvSpPr>
        <p:spPr>
          <a:xfrm>
            <a:off x="3277772" y="3356400"/>
            <a:ext cx="2266925" cy="1365696"/>
          </a:xfrm>
          <a:prstGeom prst="star16">
            <a:avLst>
              <a:gd name="adj" fmla="val 39959"/>
            </a:avLst>
          </a:prstGeom>
          <a:solidFill>
            <a:srgbClr val="FFFF66"/>
          </a:solidFill>
          <a:ln>
            <a:noFill/>
          </a:ln>
          <a:effectLst/>
        </p:spPr>
        <p:style>
          <a:lnRef idx="1">
            <a:schemeClr val="accent1"/>
          </a:lnRef>
          <a:fillRef idx="3">
            <a:schemeClr val="accent1"/>
          </a:fillRef>
          <a:effectRef idx="2">
            <a:schemeClr val="accent1"/>
          </a:effectRef>
          <a:fontRef idx="minor">
            <a:schemeClr val="lt1"/>
          </a:fontRef>
        </p:style>
        <p:txBody>
          <a:bodyPr lIns="9144" tIns="9144" rIns="9144" bIns="9144" rtlCol="0" anchor="ctr"/>
          <a:lstStyle/>
          <a:p>
            <a:pPr algn="ctr" defTabSz="457200"/>
            <a:r>
              <a:rPr lang="en-US" sz="2000" dirty="0">
                <a:solidFill>
                  <a:srgbClr val="092E4D"/>
                </a:solidFill>
              </a:rPr>
              <a:t>Frictionless!</a:t>
            </a:r>
          </a:p>
        </p:txBody>
      </p:sp>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Slide Number Placeholder 3"/>
          <p:cNvSpPr>
            <a:spLocks noGrp="1"/>
          </p:cNvSpPr>
          <p:nvPr>
            <p:ph type="sldNum" sz="quarter" idx="12"/>
          </p:nvPr>
        </p:nvSpPr>
        <p:spPr/>
        <p:txBody>
          <a:bodyPr/>
          <a:lstStyle/>
          <a:p>
            <a:fld id="{0431C951-9D62-474D-B35D-66AB940D3B2F}" type="slidenum">
              <a:rPr lang="en-US" smtClean="0"/>
              <a:pPr/>
              <a:t>27</a:t>
            </a:fld>
            <a:endParaRPr lang="en-US" dirty="0"/>
          </a:p>
        </p:txBody>
      </p:sp>
    </p:spTree>
    <p:extLst>
      <p:ext uri="{BB962C8B-B14F-4D97-AF65-F5344CB8AC3E}">
        <p14:creationId xmlns:p14="http://schemas.microsoft.com/office/powerpoint/2010/main" val="275023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p:txBody>
          <a:bodyPr/>
          <a:lstStyle/>
          <a:p>
            <a:r>
              <a:rPr lang="en-US" dirty="0" smtClean="0"/>
              <a:t>Co-Browse </a:t>
            </a:r>
            <a:r>
              <a:rPr lang="en-US" dirty="0"/>
              <a:t>&amp; Live Assist</a:t>
            </a:r>
          </a:p>
        </p:txBody>
      </p:sp>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28</a:t>
            </a:fld>
            <a:endParaRPr lang="en-US" dirty="0"/>
          </a:p>
        </p:txBody>
      </p:sp>
      <p:sp>
        <p:nvSpPr>
          <p:cNvPr id="5" name="Rectangle 4"/>
          <p:cNvSpPr/>
          <p:nvPr/>
        </p:nvSpPr>
        <p:spPr>
          <a:xfrm>
            <a:off x="266417" y="1374732"/>
            <a:ext cx="3577558" cy="3236784"/>
          </a:xfrm>
          <a:prstGeom prst="rect">
            <a:avLst/>
          </a:prstGeom>
        </p:spPr>
        <p:txBody>
          <a:bodyPr wrap="square" rIns="9144" anchor="t" anchorCtr="0">
            <a:spAutoFit/>
          </a:bodyPr>
          <a:lstStyle/>
          <a:p>
            <a:pPr marL="171450" indent="-171450" defTabSz="457200">
              <a:lnSpc>
                <a:spcPct val="90000"/>
              </a:lnSpc>
              <a:spcAft>
                <a:spcPts val="1200"/>
              </a:spcAft>
              <a:buClr>
                <a:srgbClr val="242852"/>
              </a:buClr>
              <a:buFont typeface="Arial"/>
              <a:buChar char="•"/>
            </a:pPr>
            <a:r>
              <a:rPr lang="en-US" sz="2000" dirty="0">
                <a:solidFill>
                  <a:srgbClr val="092E4D"/>
                </a:solidFill>
                <a:cs typeface="Calibri"/>
              </a:rPr>
              <a:t>Real-time assistance</a:t>
            </a:r>
          </a:p>
          <a:p>
            <a:pPr marL="171450" indent="-171450" defTabSz="457200">
              <a:lnSpc>
                <a:spcPct val="90000"/>
              </a:lnSpc>
              <a:spcAft>
                <a:spcPts val="1200"/>
              </a:spcAft>
              <a:buClr>
                <a:srgbClr val="242852"/>
              </a:buClr>
              <a:buFont typeface="Arial"/>
              <a:buChar char="•"/>
            </a:pPr>
            <a:r>
              <a:rPr lang="en-US" sz="2000" dirty="0">
                <a:solidFill>
                  <a:srgbClr val="092E4D"/>
                </a:solidFill>
                <a:cs typeface="Calibri"/>
              </a:rPr>
              <a:t>HD voice &amp; video chat</a:t>
            </a:r>
          </a:p>
          <a:p>
            <a:pPr marL="171450" indent="-171450" defTabSz="457200">
              <a:lnSpc>
                <a:spcPct val="90000"/>
              </a:lnSpc>
              <a:spcAft>
                <a:spcPts val="1200"/>
              </a:spcAft>
              <a:buClr>
                <a:srgbClr val="242852"/>
              </a:buClr>
              <a:buFont typeface="Arial"/>
              <a:buChar char="•"/>
            </a:pPr>
            <a:r>
              <a:rPr lang="en-US" sz="2000" dirty="0">
                <a:solidFill>
                  <a:srgbClr val="092E4D"/>
                </a:solidFill>
                <a:cs typeface="Calibri"/>
              </a:rPr>
              <a:t>Customer shares app screen</a:t>
            </a:r>
          </a:p>
          <a:p>
            <a:pPr marL="171450" indent="-171450" defTabSz="457200">
              <a:lnSpc>
                <a:spcPct val="90000"/>
              </a:lnSpc>
              <a:spcAft>
                <a:spcPts val="1200"/>
              </a:spcAft>
              <a:buClr>
                <a:srgbClr val="242852"/>
              </a:buClr>
              <a:buFont typeface="Arial"/>
              <a:buChar char="•"/>
            </a:pPr>
            <a:r>
              <a:rPr lang="en-US" sz="2000" dirty="0" smtClean="0">
                <a:solidFill>
                  <a:srgbClr val="092E4D"/>
                </a:solidFill>
                <a:cs typeface="Calibri"/>
              </a:rPr>
              <a:t>Expert (advisor) </a:t>
            </a:r>
            <a:r>
              <a:rPr lang="en-US" sz="2000" dirty="0">
                <a:solidFill>
                  <a:srgbClr val="092E4D"/>
                </a:solidFill>
                <a:cs typeface="Calibri"/>
              </a:rPr>
              <a:t>remotely controls</a:t>
            </a:r>
          </a:p>
          <a:p>
            <a:pPr marL="171450" indent="-171450" defTabSz="457200">
              <a:lnSpc>
                <a:spcPct val="90000"/>
              </a:lnSpc>
              <a:spcAft>
                <a:spcPts val="1200"/>
              </a:spcAft>
              <a:buClr>
                <a:srgbClr val="242852"/>
              </a:buClr>
              <a:buFont typeface="Arial"/>
              <a:buChar char="•"/>
            </a:pPr>
            <a:r>
              <a:rPr lang="en-US" sz="2000" dirty="0">
                <a:solidFill>
                  <a:srgbClr val="092E4D"/>
                </a:solidFill>
                <a:cs typeface="Calibri"/>
              </a:rPr>
              <a:t>Expert draws on screen</a:t>
            </a:r>
          </a:p>
          <a:p>
            <a:pPr marL="171450" indent="-171450" defTabSz="457200">
              <a:lnSpc>
                <a:spcPct val="90000"/>
              </a:lnSpc>
              <a:spcAft>
                <a:spcPts val="1200"/>
              </a:spcAft>
              <a:buClr>
                <a:srgbClr val="242852"/>
              </a:buClr>
              <a:buFont typeface="Arial"/>
              <a:buChar char="•"/>
            </a:pPr>
            <a:r>
              <a:rPr lang="en-US" sz="2000" dirty="0">
                <a:solidFill>
                  <a:srgbClr val="092E4D"/>
                </a:solidFill>
                <a:cs typeface="Calibri"/>
              </a:rPr>
              <a:t>Expert pushes files, links</a:t>
            </a:r>
          </a:p>
          <a:p>
            <a:pPr marL="171450" indent="-171450" defTabSz="457200">
              <a:lnSpc>
                <a:spcPct val="90000"/>
              </a:lnSpc>
              <a:spcAft>
                <a:spcPts val="1200"/>
              </a:spcAft>
              <a:buClr>
                <a:srgbClr val="242852"/>
              </a:buClr>
              <a:buFont typeface="Arial"/>
              <a:buChar char="•"/>
            </a:pPr>
            <a:r>
              <a:rPr lang="en-US" sz="2000" dirty="0">
                <a:solidFill>
                  <a:srgbClr val="092E4D"/>
                </a:solidFill>
                <a:cs typeface="Calibri"/>
              </a:rPr>
              <a:t>Form filling by expert</a:t>
            </a:r>
          </a:p>
        </p:txBody>
      </p:sp>
      <p:sp>
        <p:nvSpPr>
          <p:cNvPr id="6" name="TextBox 5"/>
          <p:cNvSpPr txBox="1"/>
          <p:nvPr/>
        </p:nvSpPr>
        <p:spPr>
          <a:xfrm>
            <a:off x="3843975" y="1244005"/>
            <a:ext cx="1642425" cy="369332"/>
          </a:xfrm>
          <a:prstGeom prst="rect">
            <a:avLst/>
          </a:prstGeom>
          <a:solidFill>
            <a:schemeClr val="accent2"/>
          </a:solidFill>
        </p:spPr>
        <p:txBody>
          <a:bodyPr wrap="square" rtlCol="0">
            <a:spAutoFit/>
          </a:bodyPr>
          <a:lstStyle/>
          <a:p>
            <a:pPr defTabSz="457200"/>
            <a:r>
              <a:rPr lang="en-US" dirty="0" smtClean="0">
                <a:solidFill>
                  <a:schemeClr val="bg1"/>
                </a:solidFill>
              </a:rPr>
              <a:t>Client View</a:t>
            </a:r>
          </a:p>
        </p:txBody>
      </p:sp>
      <p:grpSp>
        <p:nvGrpSpPr>
          <p:cNvPr id="25" name="Group 24"/>
          <p:cNvGrpSpPr>
            <a:grpSpLocks noChangeAspect="1"/>
          </p:cNvGrpSpPr>
          <p:nvPr/>
        </p:nvGrpSpPr>
        <p:grpSpPr>
          <a:xfrm>
            <a:off x="5562600" y="2647950"/>
            <a:ext cx="3186330" cy="2421021"/>
            <a:chOff x="1995714" y="972893"/>
            <a:chExt cx="5486400" cy="4168650"/>
          </a:xfrm>
        </p:grpSpPr>
        <p:pic>
          <p:nvPicPr>
            <p:cNvPr id="26"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1995714" y="972893"/>
              <a:ext cx="5486400" cy="416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up 26"/>
            <p:cNvGrpSpPr>
              <a:grpSpLocks noChangeAspect="1"/>
            </p:cNvGrpSpPr>
            <p:nvPr/>
          </p:nvGrpSpPr>
          <p:grpSpPr>
            <a:xfrm>
              <a:off x="4876741" y="2800350"/>
              <a:ext cx="907172" cy="833383"/>
              <a:chOff x="4876740" y="2184316"/>
              <a:chExt cx="1495031" cy="1373425"/>
            </a:xfrm>
          </p:grpSpPr>
          <p:sp>
            <p:nvSpPr>
              <p:cNvPr id="28" name="Freeform 27"/>
              <p:cNvSpPr/>
              <p:nvPr/>
            </p:nvSpPr>
            <p:spPr>
              <a:xfrm>
                <a:off x="4876740" y="2409371"/>
                <a:ext cx="1495031" cy="1148370"/>
              </a:xfrm>
              <a:custGeom>
                <a:avLst/>
                <a:gdLst>
                  <a:gd name="connsiteX0" fmla="*/ 1364403 w 1495031"/>
                  <a:gd name="connsiteY0" fmla="*/ 145143 h 1148370"/>
                  <a:gd name="connsiteX1" fmla="*/ 1219260 w 1495031"/>
                  <a:gd name="connsiteY1" fmla="*/ 130629 h 1148370"/>
                  <a:gd name="connsiteX2" fmla="*/ 1088631 w 1495031"/>
                  <a:gd name="connsiteY2" fmla="*/ 101600 h 1148370"/>
                  <a:gd name="connsiteX3" fmla="*/ 1016060 w 1495031"/>
                  <a:gd name="connsiteY3" fmla="*/ 87086 h 1148370"/>
                  <a:gd name="connsiteX4" fmla="*/ 972517 w 1495031"/>
                  <a:gd name="connsiteY4" fmla="*/ 72572 h 1148370"/>
                  <a:gd name="connsiteX5" fmla="*/ 914460 w 1495031"/>
                  <a:gd name="connsiteY5" fmla="*/ 58058 h 1148370"/>
                  <a:gd name="connsiteX6" fmla="*/ 870917 w 1495031"/>
                  <a:gd name="connsiteY6" fmla="*/ 43543 h 1148370"/>
                  <a:gd name="connsiteX7" fmla="*/ 653203 w 1495031"/>
                  <a:gd name="connsiteY7" fmla="*/ 29029 h 1148370"/>
                  <a:gd name="connsiteX8" fmla="*/ 391946 w 1495031"/>
                  <a:gd name="connsiteY8" fmla="*/ 0 h 1148370"/>
                  <a:gd name="connsiteX9" fmla="*/ 174231 w 1495031"/>
                  <a:gd name="connsiteY9" fmla="*/ 29029 h 1148370"/>
                  <a:gd name="connsiteX10" fmla="*/ 130689 w 1495031"/>
                  <a:gd name="connsiteY10" fmla="*/ 58058 h 1148370"/>
                  <a:gd name="connsiteX11" fmla="*/ 87146 w 1495031"/>
                  <a:gd name="connsiteY11" fmla="*/ 145143 h 1148370"/>
                  <a:gd name="connsiteX12" fmla="*/ 58117 w 1495031"/>
                  <a:gd name="connsiteY12" fmla="*/ 232229 h 1148370"/>
                  <a:gd name="connsiteX13" fmla="*/ 29089 w 1495031"/>
                  <a:gd name="connsiteY13" fmla="*/ 319315 h 1148370"/>
                  <a:gd name="connsiteX14" fmla="*/ 14574 w 1495031"/>
                  <a:gd name="connsiteY14" fmla="*/ 449943 h 1148370"/>
                  <a:gd name="connsiteX15" fmla="*/ 60 w 1495031"/>
                  <a:gd name="connsiteY15" fmla="*/ 522515 h 1148370"/>
                  <a:gd name="connsiteX16" fmla="*/ 43603 w 1495031"/>
                  <a:gd name="connsiteY16" fmla="*/ 841829 h 1148370"/>
                  <a:gd name="connsiteX17" fmla="*/ 58117 w 1495031"/>
                  <a:gd name="connsiteY17" fmla="*/ 885372 h 1148370"/>
                  <a:gd name="connsiteX18" fmla="*/ 87146 w 1495031"/>
                  <a:gd name="connsiteY18" fmla="*/ 928915 h 1148370"/>
                  <a:gd name="connsiteX19" fmla="*/ 145203 w 1495031"/>
                  <a:gd name="connsiteY19" fmla="*/ 1030515 h 1148370"/>
                  <a:gd name="connsiteX20" fmla="*/ 246803 w 1495031"/>
                  <a:gd name="connsiteY20" fmla="*/ 1088572 h 1148370"/>
                  <a:gd name="connsiteX21" fmla="*/ 479031 w 1495031"/>
                  <a:gd name="connsiteY21" fmla="*/ 1132115 h 1148370"/>
                  <a:gd name="connsiteX22" fmla="*/ 522574 w 1495031"/>
                  <a:gd name="connsiteY22" fmla="*/ 1146629 h 1148370"/>
                  <a:gd name="connsiteX23" fmla="*/ 1146689 w 1495031"/>
                  <a:gd name="connsiteY23" fmla="*/ 1117600 h 1148370"/>
                  <a:gd name="connsiteX24" fmla="*/ 1291831 w 1495031"/>
                  <a:gd name="connsiteY24" fmla="*/ 1016000 h 1148370"/>
                  <a:gd name="connsiteX25" fmla="*/ 1335374 w 1495031"/>
                  <a:gd name="connsiteY25" fmla="*/ 928915 h 1148370"/>
                  <a:gd name="connsiteX26" fmla="*/ 1378917 w 1495031"/>
                  <a:gd name="connsiteY26" fmla="*/ 914400 h 1148370"/>
                  <a:gd name="connsiteX27" fmla="*/ 1407946 w 1495031"/>
                  <a:gd name="connsiteY27" fmla="*/ 870858 h 1148370"/>
                  <a:gd name="connsiteX28" fmla="*/ 1466003 w 1495031"/>
                  <a:gd name="connsiteY28" fmla="*/ 740229 h 1148370"/>
                  <a:gd name="connsiteX29" fmla="*/ 1480517 w 1495031"/>
                  <a:gd name="connsiteY29" fmla="*/ 667658 h 1148370"/>
                  <a:gd name="connsiteX30" fmla="*/ 1495031 w 1495031"/>
                  <a:gd name="connsiteY30" fmla="*/ 624115 h 1148370"/>
                  <a:gd name="connsiteX31" fmla="*/ 1451489 w 1495031"/>
                  <a:gd name="connsiteY31" fmla="*/ 420915 h 1148370"/>
                  <a:gd name="connsiteX32" fmla="*/ 1436974 w 1495031"/>
                  <a:gd name="connsiteY32" fmla="*/ 348343 h 1148370"/>
                  <a:gd name="connsiteX33" fmla="*/ 1378917 w 1495031"/>
                  <a:gd name="connsiteY33" fmla="*/ 261258 h 1148370"/>
                  <a:gd name="connsiteX34" fmla="*/ 1364403 w 1495031"/>
                  <a:gd name="connsiteY34" fmla="*/ 217715 h 1148370"/>
                  <a:gd name="connsiteX35" fmla="*/ 1335374 w 1495031"/>
                  <a:gd name="connsiteY35" fmla="*/ 174172 h 1148370"/>
                  <a:gd name="connsiteX36" fmla="*/ 1364403 w 1495031"/>
                  <a:gd name="connsiteY36" fmla="*/ 145143 h 114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95031" h="1148370">
                    <a:moveTo>
                      <a:pt x="1364403" y="145143"/>
                    </a:moveTo>
                    <a:cubicBezTo>
                      <a:pt x="1345051" y="137886"/>
                      <a:pt x="1267456" y="137055"/>
                      <a:pt x="1219260" y="130629"/>
                    </a:cubicBezTo>
                    <a:cubicBezTo>
                      <a:pt x="1164532" y="123332"/>
                      <a:pt x="1140376" y="113099"/>
                      <a:pt x="1088631" y="101600"/>
                    </a:cubicBezTo>
                    <a:cubicBezTo>
                      <a:pt x="1064549" y="96248"/>
                      <a:pt x="1039993" y="93069"/>
                      <a:pt x="1016060" y="87086"/>
                    </a:cubicBezTo>
                    <a:cubicBezTo>
                      <a:pt x="1001217" y="83375"/>
                      <a:pt x="987228" y="76775"/>
                      <a:pt x="972517" y="72572"/>
                    </a:cubicBezTo>
                    <a:cubicBezTo>
                      <a:pt x="953337" y="67092"/>
                      <a:pt x="933640" y="63538"/>
                      <a:pt x="914460" y="58058"/>
                    </a:cubicBezTo>
                    <a:cubicBezTo>
                      <a:pt x="899749" y="53855"/>
                      <a:pt x="886123" y="45233"/>
                      <a:pt x="870917" y="43543"/>
                    </a:cubicBezTo>
                    <a:cubicBezTo>
                      <a:pt x="798629" y="35511"/>
                      <a:pt x="725637" y="35614"/>
                      <a:pt x="653203" y="29029"/>
                    </a:cubicBezTo>
                    <a:cubicBezTo>
                      <a:pt x="565941" y="21096"/>
                      <a:pt x="391946" y="0"/>
                      <a:pt x="391946" y="0"/>
                    </a:cubicBezTo>
                    <a:cubicBezTo>
                      <a:pt x="385449" y="812"/>
                      <a:pt x="188532" y="24739"/>
                      <a:pt x="174231" y="29029"/>
                    </a:cubicBezTo>
                    <a:cubicBezTo>
                      <a:pt x="157523" y="34041"/>
                      <a:pt x="145203" y="48382"/>
                      <a:pt x="130689" y="58058"/>
                    </a:cubicBezTo>
                    <a:cubicBezTo>
                      <a:pt x="77747" y="216874"/>
                      <a:pt x="162185" y="-23695"/>
                      <a:pt x="87146" y="145143"/>
                    </a:cubicBezTo>
                    <a:cubicBezTo>
                      <a:pt x="74719" y="173105"/>
                      <a:pt x="67793" y="203200"/>
                      <a:pt x="58117" y="232229"/>
                    </a:cubicBezTo>
                    <a:lnTo>
                      <a:pt x="29089" y="319315"/>
                    </a:lnTo>
                    <a:cubicBezTo>
                      <a:pt x="24251" y="362858"/>
                      <a:pt x="20770" y="406573"/>
                      <a:pt x="14574" y="449943"/>
                    </a:cubicBezTo>
                    <a:cubicBezTo>
                      <a:pt x="11085" y="474365"/>
                      <a:pt x="60" y="497845"/>
                      <a:pt x="60" y="522515"/>
                    </a:cubicBezTo>
                    <a:cubicBezTo>
                      <a:pt x="60" y="736019"/>
                      <a:pt x="-3474" y="700598"/>
                      <a:pt x="43603" y="841829"/>
                    </a:cubicBezTo>
                    <a:cubicBezTo>
                      <a:pt x="48441" y="856343"/>
                      <a:pt x="49630" y="872642"/>
                      <a:pt x="58117" y="885372"/>
                    </a:cubicBezTo>
                    <a:cubicBezTo>
                      <a:pt x="67793" y="899886"/>
                      <a:pt x="78491" y="913769"/>
                      <a:pt x="87146" y="928915"/>
                    </a:cubicBezTo>
                    <a:cubicBezTo>
                      <a:pt x="102326" y="955480"/>
                      <a:pt x="121627" y="1006939"/>
                      <a:pt x="145203" y="1030515"/>
                    </a:cubicBezTo>
                    <a:cubicBezTo>
                      <a:pt x="162657" y="1047969"/>
                      <a:pt x="227833" y="1080984"/>
                      <a:pt x="246803" y="1088572"/>
                    </a:cubicBezTo>
                    <a:cubicBezTo>
                      <a:pt x="350410" y="1130015"/>
                      <a:pt x="350487" y="1119260"/>
                      <a:pt x="479031" y="1132115"/>
                    </a:cubicBezTo>
                    <a:cubicBezTo>
                      <a:pt x="493545" y="1136953"/>
                      <a:pt x="507275" y="1146629"/>
                      <a:pt x="522574" y="1146629"/>
                    </a:cubicBezTo>
                    <a:cubicBezTo>
                      <a:pt x="997171" y="1146629"/>
                      <a:pt x="898059" y="1159040"/>
                      <a:pt x="1146689" y="1117600"/>
                    </a:cubicBezTo>
                    <a:cubicBezTo>
                      <a:pt x="1253902" y="1046124"/>
                      <a:pt x="1205864" y="1080476"/>
                      <a:pt x="1291831" y="1016000"/>
                    </a:cubicBezTo>
                    <a:cubicBezTo>
                      <a:pt x="1301392" y="987318"/>
                      <a:pt x="1309798" y="949377"/>
                      <a:pt x="1335374" y="928915"/>
                    </a:cubicBezTo>
                    <a:cubicBezTo>
                      <a:pt x="1347321" y="919357"/>
                      <a:pt x="1364403" y="919238"/>
                      <a:pt x="1378917" y="914400"/>
                    </a:cubicBezTo>
                    <a:cubicBezTo>
                      <a:pt x="1388593" y="899886"/>
                      <a:pt x="1400861" y="886798"/>
                      <a:pt x="1407946" y="870858"/>
                    </a:cubicBezTo>
                    <a:cubicBezTo>
                      <a:pt x="1477037" y="715403"/>
                      <a:pt x="1400306" y="838774"/>
                      <a:pt x="1466003" y="740229"/>
                    </a:cubicBezTo>
                    <a:cubicBezTo>
                      <a:pt x="1470841" y="716039"/>
                      <a:pt x="1474534" y="691591"/>
                      <a:pt x="1480517" y="667658"/>
                    </a:cubicBezTo>
                    <a:cubicBezTo>
                      <a:pt x="1484228" y="652815"/>
                      <a:pt x="1495031" y="639414"/>
                      <a:pt x="1495031" y="624115"/>
                    </a:cubicBezTo>
                    <a:cubicBezTo>
                      <a:pt x="1495031" y="576365"/>
                      <a:pt x="1459087" y="458904"/>
                      <a:pt x="1451489" y="420915"/>
                    </a:cubicBezTo>
                    <a:cubicBezTo>
                      <a:pt x="1446651" y="396724"/>
                      <a:pt x="1447182" y="370802"/>
                      <a:pt x="1436974" y="348343"/>
                    </a:cubicBezTo>
                    <a:cubicBezTo>
                      <a:pt x="1422537" y="316582"/>
                      <a:pt x="1378917" y="261258"/>
                      <a:pt x="1378917" y="261258"/>
                    </a:cubicBezTo>
                    <a:cubicBezTo>
                      <a:pt x="1374079" y="246744"/>
                      <a:pt x="1371245" y="231399"/>
                      <a:pt x="1364403" y="217715"/>
                    </a:cubicBezTo>
                    <a:cubicBezTo>
                      <a:pt x="1356602" y="202113"/>
                      <a:pt x="1344349" y="189130"/>
                      <a:pt x="1335374" y="174172"/>
                    </a:cubicBezTo>
                    <a:cubicBezTo>
                      <a:pt x="1329808" y="164895"/>
                      <a:pt x="1383755" y="152400"/>
                      <a:pt x="1364403" y="145143"/>
                    </a:cubicBezTo>
                    <a:close/>
                  </a:path>
                </a:pathLst>
              </a:cu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5254171" y="2206171"/>
                <a:ext cx="29028" cy="609600"/>
              </a:xfrm>
              <a:custGeom>
                <a:avLst/>
                <a:gdLst>
                  <a:gd name="connsiteX0" fmla="*/ 0 w 29028"/>
                  <a:gd name="connsiteY0" fmla="*/ 0 h 609600"/>
                  <a:gd name="connsiteX1" fmla="*/ 14514 w 29028"/>
                  <a:gd name="connsiteY1" fmla="*/ 72571 h 609600"/>
                  <a:gd name="connsiteX2" fmla="*/ 29028 w 29028"/>
                  <a:gd name="connsiteY2" fmla="*/ 609600 h 609600"/>
                </a:gdLst>
                <a:ahLst/>
                <a:cxnLst>
                  <a:cxn ang="0">
                    <a:pos x="connsiteX0" y="connsiteY0"/>
                  </a:cxn>
                  <a:cxn ang="0">
                    <a:pos x="connsiteX1" y="connsiteY1"/>
                  </a:cxn>
                  <a:cxn ang="0">
                    <a:pos x="connsiteX2" y="connsiteY2"/>
                  </a:cxn>
                </a:cxnLst>
                <a:rect l="l" t="t" r="r" b="b"/>
                <a:pathLst>
                  <a:path w="29028" h="609600">
                    <a:moveTo>
                      <a:pt x="0" y="0"/>
                    </a:moveTo>
                    <a:cubicBezTo>
                      <a:pt x="4838" y="24190"/>
                      <a:pt x="13341" y="47930"/>
                      <a:pt x="14514" y="72571"/>
                    </a:cubicBezTo>
                    <a:cubicBezTo>
                      <a:pt x="23032" y="251443"/>
                      <a:pt x="29028" y="609600"/>
                      <a:pt x="29028" y="609600"/>
                    </a:cubicBezTo>
                  </a:path>
                </a:pathLst>
              </a:cu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5123542" y="2670628"/>
                <a:ext cx="159657" cy="159741"/>
              </a:xfrm>
              <a:custGeom>
                <a:avLst/>
                <a:gdLst>
                  <a:gd name="connsiteX0" fmla="*/ 0 w 159657"/>
                  <a:gd name="connsiteY0" fmla="*/ 0 h 159741"/>
                  <a:gd name="connsiteX1" fmla="*/ 116114 w 159657"/>
                  <a:gd name="connsiteY1" fmla="*/ 116114 h 159741"/>
                  <a:gd name="connsiteX2" fmla="*/ 159657 w 159657"/>
                  <a:gd name="connsiteY2" fmla="*/ 159657 h 159741"/>
                </a:gdLst>
                <a:ahLst/>
                <a:cxnLst>
                  <a:cxn ang="0">
                    <a:pos x="connsiteX0" y="connsiteY0"/>
                  </a:cxn>
                  <a:cxn ang="0">
                    <a:pos x="connsiteX1" y="connsiteY1"/>
                  </a:cxn>
                  <a:cxn ang="0">
                    <a:pos x="connsiteX2" y="connsiteY2"/>
                  </a:cxn>
                </a:cxnLst>
                <a:rect l="l" t="t" r="r" b="b"/>
                <a:pathLst>
                  <a:path w="159657" h="159741">
                    <a:moveTo>
                      <a:pt x="0" y="0"/>
                    </a:moveTo>
                    <a:cubicBezTo>
                      <a:pt x="38705" y="38705"/>
                      <a:pt x="85751" y="70571"/>
                      <a:pt x="116114" y="116114"/>
                    </a:cubicBezTo>
                    <a:cubicBezTo>
                      <a:pt x="147827" y="163682"/>
                      <a:pt x="127699" y="159657"/>
                      <a:pt x="159657" y="159657"/>
                    </a:cubicBezTo>
                  </a:path>
                </a:pathLst>
              </a:cu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5297713" y="2685142"/>
                <a:ext cx="130629" cy="130629"/>
              </a:xfrm>
              <a:custGeom>
                <a:avLst/>
                <a:gdLst>
                  <a:gd name="connsiteX0" fmla="*/ 0 w 130629"/>
                  <a:gd name="connsiteY0" fmla="*/ 130629 h 130629"/>
                  <a:gd name="connsiteX1" fmla="*/ 72572 w 130629"/>
                  <a:gd name="connsiteY1" fmla="*/ 58058 h 130629"/>
                  <a:gd name="connsiteX2" fmla="*/ 130629 w 130629"/>
                  <a:gd name="connsiteY2" fmla="*/ 0 h 130629"/>
                </a:gdLst>
                <a:ahLst/>
                <a:cxnLst>
                  <a:cxn ang="0">
                    <a:pos x="connsiteX0" y="connsiteY0"/>
                  </a:cxn>
                  <a:cxn ang="0">
                    <a:pos x="connsiteX1" y="connsiteY1"/>
                  </a:cxn>
                  <a:cxn ang="0">
                    <a:pos x="connsiteX2" y="connsiteY2"/>
                  </a:cxn>
                </a:cxnLst>
                <a:rect l="l" t="t" r="r" b="b"/>
                <a:pathLst>
                  <a:path w="130629" h="130629">
                    <a:moveTo>
                      <a:pt x="0" y="130629"/>
                    </a:moveTo>
                    <a:cubicBezTo>
                      <a:pt x="24191" y="106439"/>
                      <a:pt x="46826" y="80586"/>
                      <a:pt x="72572" y="58058"/>
                    </a:cubicBezTo>
                    <a:cubicBezTo>
                      <a:pt x="134846" y="3569"/>
                      <a:pt x="102280" y="56700"/>
                      <a:pt x="130629" y="0"/>
                    </a:cubicBezTo>
                  </a:path>
                </a:pathLst>
              </a:cu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5609741" y="2191573"/>
                <a:ext cx="29028" cy="609600"/>
              </a:xfrm>
              <a:custGeom>
                <a:avLst/>
                <a:gdLst>
                  <a:gd name="connsiteX0" fmla="*/ 0 w 29028"/>
                  <a:gd name="connsiteY0" fmla="*/ 0 h 609600"/>
                  <a:gd name="connsiteX1" fmla="*/ 14514 w 29028"/>
                  <a:gd name="connsiteY1" fmla="*/ 72571 h 609600"/>
                  <a:gd name="connsiteX2" fmla="*/ 29028 w 29028"/>
                  <a:gd name="connsiteY2" fmla="*/ 609600 h 609600"/>
                </a:gdLst>
                <a:ahLst/>
                <a:cxnLst>
                  <a:cxn ang="0">
                    <a:pos x="connsiteX0" y="connsiteY0"/>
                  </a:cxn>
                  <a:cxn ang="0">
                    <a:pos x="connsiteX1" y="connsiteY1"/>
                  </a:cxn>
                  <a:cxn ang="0">
                    <a:pos x="connsiteX2" y="connsiteY2"/>
                  </a:cxn>
                </a:cxnLst>
                <a:rect l="l" t="t" r="r" b="b"/>
                <a:pathLst>
                  <a:path w="29028" h="609600">
                    <a:moveTo>
                      <a:pt x="0" y="0"/>
                    </a:moveTo>
                    <a:cubicBezTo>
                      <a:pt x="4838" y="24190"/>
                      <a:pt x="13341" y="47930"/>
                      <a:pt x="14514" y="72571"/>
                    </a:cubicBezTo>
                    <a:cubicBezTo>
                      <a:pt x="23032" y="251443"/>
                      <a:pt x="29028" y="609600"/>
                      <a:pt x="29028" y="609600"/>
                    </a:cubicBezTo>
                  </a:path>
                </a:pathLst>
              </a:cu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5479112" y="2656030"/>
                <a:ext cx="159657" cy="159741"/>
              </a:xfrm>
              <a:custGeom>
                <a:avLst/>
                <a:gdLst>
                  <a:gd name="connsiteX0" fmla="*/ 0 w 159657"/>
                  <a:gd name="connsiteY0" fmla="*/ 0 h 159741"/>
                  <a:gd name="connsiteX1" fmla="*/ 116114 w 159657"/>
                  <a:gd name="connsiteY1" fmla="*/ 116114 h 159741"/>
                  <a:gd name="connsiteX2" fmla="*/ 159657 w 159657"/>
                  <a:gd name="connsiteY2" fmla="*/ 159657 h 159741"/>
                </a:gdLst>
                <a:ahLst/>
                <a:cxnLst>
                  <a:cxn ang="0">
                    <a:pos x="connsiteX0" y="connsiteY0"/>
                  </a:cxn>
                  <a:cxn ang="0">
                    <a:pos x="connsiteX1" y="connsiteY1"/>
                  </a:cxn>
                  <a:cxn ang="0">
                    <a:pos x="connsiteX2" y="connsiteY2"/>
                  </a:cxn>
                </a:cxnLst>
                <a:rect l="l" t="t" r="r" b="b"/>
                <a:pathLst>
                  <a:path w="159657" h="159741">
                    <a:moveTo>
                      <a:pt x="0" y="0"/>
                    </a:moveTo>
                    <a:cubicBezTo>
                      <a:pt x="38705" y="38705"/>
                      <a:pt x="85751" y="70571"/>
                      <a:pt x="116114" y="116114"/>
                    </a:cubicBezTo>
                    <a:cubicBezTo>
                      <a:pt x="147827" y="163682"/>
                      <a:pt x="127699" y="159657"/>
                      <a:pt x="159657" y="159657"/>
                    </a:cubicBezTo>
                  </a:path>
                </a:pathLst>
              </a:cu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5653283" y="2670544"/>
                <a:ext cx="130629" cy="130629"/>
              </a:xfrm>
              <a:custGeom>
                <a:avLst/>
                <a:gdLst>
                  <a:gd name="connsiteX0" fmla="*/ 0 w 130629"/>
                  <a:gd name="connsiteY0" fmla="*/ 130629 h 130629"/>
                  <a:gd name="connsiteX1" fmla="*/ 72572 w 130629"/>
                  <a:gd name="connsiteY1" fmla="*/ 58058 h 130629"/>
                  <a:gd name="connsiteX2" fmla="*/ 130629 w 130629"/>
                  <a:gd name="connsiteY2" fmla="*/ 0 h 130629"/>
                </a:gdLst>
                <a:ahLst/>
                <a:cxnLst>
                  <a:cxn ang="0">
                    <a:pos x="connsiteX0" y="connsiteY0"/>
                  </a:cxn>
                  <a:cxn ang="0">
                    <a:pos x="connsiteX1" y="connsiteY1"/>
                  </a:cxn>
                  <a:cxn ang="0">
                    <a:pos x="connsiteX2" y="connsiteY2"/>
                  </a:cxn>
                </a:cxnLst>
                <a:rect l="l" t="t" r="r" b="b"/>
                <a:pathLst>
                  <a:path w="130629" h="130629">
                    <a:moveTo>
                      <a:pt x="0" y="130629"/>
                    </a:moveTo>
                    <a:cubicBezTo>
                      <a:pt x="24191" y="106439"/>
                      <a:pt x="46826" y="80586"/>
                      <a:pt x="72572" y="58058"/>
                    </a:cubicBezTo>
                    <a:cubicBezTo>
                      <a:pt x="134846" y="3569"/>
                      <a:pt x="102280" y="56700"/>
                      <a:pt x="130629" y="0"/>
                    </a:cubicBezTo>
                  </a:path>
                </a:pathLst>
              </a:cu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p:nvSpPr>
            <p:spPr>
              <a:xfrm>
                <a:off x="5914541" y="2184316"/>
                <a:ext cx="29028" cy="609600"/>
              </a:xfrm>
              <a:custGeom>
                <a:avLst/>
                <a:gdLst>
                  <a:gd name="connsiteX0" fmla="*/ 0 w 29028"/>
                  <a:gd name="connsiteY0" fmla="*/ 0 h 609600"/>
                  <a:gd name="connsiteX1" fmla="*/ 14514 w 29028"/>
                  <a:gd name="connsiteY1" fmla="*/ 72571 h 609600"/>
                  <a:gd name="connsiteX2" fmla="*/ 29028 w 29028"/>
                  <a:gd name="connsiteY2" fmla="*/ 609600 h 609600"/>
                </a:gdLst>
                <a:ahLst/>
                <a:cxnLst>
                  <a:cxn ang="0">
                    <a:pos x="connsiteX0" y="connsiteY0"/>
                  </a:cxn>
                  <a:cxn ang="0">
                    <a:pos x="connsiteX1" y="connsiteY1"/>
                  </a:cxn>
                  <a:cxn ang="0">
                    <a:pos x="connsiteX2" y="connsiteY2"/>
                  </a:cxn>
                </a:cxnLst>
                <a:rect l="l" t="t" r="r" b="b"/>
                <a:pathLst>
                  <a:path w="29028" h="609600">
                    <a:moveTo>
                      <a:pt x="0" y="0"/>
                    </a:moveTo>
                    <a:cubicBezTo>
                      <a:pt x="4838" y="24190"/>
                      <a:pt x="13341" y="47930"/>
                      <a:pt x="14514" y="72571"/>
                    </a:cubicBezTo>
                    <a:cubicBezTo>
                      <a:pt x="23032" y="251443"/>
                      <a:pt x="29028" y="609600"/>
                      <a:pt x="29028" y="609600"/>
                    </a:cubicBezTo>
                  </a:path>
                </a:pathLst>
              </a:cu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a:off x="5783912" y="2648773"/>
                <a:ext cx="159657" cy="159741"/>
              </a:xfrm>
              <a:custGeom>
                <a:avLst/>
                <a:gdLst>
                  <a:gd name="connsiteX0" fmla="*/ 0 w 159657"/>
                  <a:gd name="connsiteY0" fmla="*/ 0 h 159741"/>
                  <a:gd name="connsiteX1" fmla="*/ 116114 w 159657"/>
                  <a:gd name="connsiteY1" fmla="*/ 116114 h 159741"/>
                  <a:gd name="connsiteX2" fmla="*/ 159657 w 159657"/>
                  <a:gd name="connsiteY2" fmla="*/ 159657 h 159741"/>
                </a:gdLst>
                <a:ahLst/>
                <a:cxnLst>
                  <a:cxn ang="0">
                    <a:pos x="connsiteX0" y="connsiteY0"/>
                  </a:cxn>
                  <a:cxn ang="0">
                    <a:pos x="connsiteX1" y="connsiteY1"/>
                  </a:cxn>
                  <a:cxn ang="0">
                    <a:pos x="connsiteX2" y="connsiteY2"/>
                  </a:cxn>
                </a:cxnLst>
                <a:rect l="l" t="t" r="r" b="b"/>
                <a:pathLst>
                  <a:path w="159657" h="159741">
                    <a:moveTo>
                      <a:pt x="0" y="0"/>
                    </a:moveTo>
                    <a:cubicBezTo>
                      <a:pt x="38705" y="38705"/>
                      <a:pt x="85751" y="70571"/>
                      <a:pt x="116114" y="116114"/>
                    </a:cubicBezTo>
                    <a:cubicBezTo>
                      <a:pt x="147827" y="163682"/>
                      <a:pt x="127699" y="159657"/>
                      <a:pt x="159657" y="159657"/>
                    </a:cubicBezTo>
                  </a:path>
                </a:pathLst>
              </a:cu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Freeform 36"/>
              <p:cNvSpPr/>
              <p:nvPr/>
            </p:nvSpPr>
            <p:spPr>
              <a:xfrm>
                <a:off x="5958083" y="2663287"/>
                <a:ext cx="130629" cy="130629"/>
              </a:xfrm>
              <a:custGeom>
                <a:avLst/>
                <a:gdLst>
                  <a:gd name="connsiteX0" fmla="*/ 0 w 130629"/>
                  <a:gd name="connsiteY0" fmla="*/ 130629 h 130629"/>
                  <a:gd name="connsiteX1" fmla="*/ 72572 w 130629"/>
                  <a:gd name="connsiteY1" fmla="*/ 58058 h 130629"/>
                  <a:gd name="connsiteX2" fmla="*/ 130629 w 130629"/>
                  <a:gd name="connsiteY2" fmla="*/ 0 h 130629"/>
                </a:gdLst>
                <a:ahLst/>
                <a:cxnLst>
                  <a:cxn ang="0">
                    <a:pos x="connsiteX0" y="connsiteY0"/>
                  </a:cxn>
                  <a:cxn ang="0">
                    <a:pos x="connsiteX1" y="connsiteY1"/>
                  </a:cxn>
                  <a:cxn ang="0">
                    <a:pos x="connsiteX2" y="connsiteY2"/>
                  </a:cxn>
                </a:cxnLst>
                <a:rect l="l" t="t" r="r" b="b"/>
                <a:pathLst>
                  <a:path w="130629" h="130629">
                    <a:moveTo>
                      <a:pt x="0" y="130629"/>
                    </a:moveTo>
                    <a:cubicBezTo>
                      <a:pt x="24191" y="106439"/>
                      <a:pt x="46826" y="80586"/>
                      <a:pt x="72572" y="58058"/>
                    </a:cubicBezTo>
                    <a:cubicBezTo>
                      <a:pt x="134846" y="3569"/>
                      <a:pt x="102280" y="56700"/>
                      <a:pt x="130629" y="0"/>
                    </a:cubicBezTo>
                  </a:path>
                </a:pathLst>
              </a:cu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3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847132" y="3070267"/>
            <a:ext cx="1617417" cy="1436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0" name="Group 39"/>
          <p:cNvGrpSpPr>
            <a:grpSpLocks noChangeAspect="1"/>
          </p:cNvGrpSpPr>
          <p:nvPr/>
        </p:nvGrpSpPr>
        <p:grpSpPr>
          <a:xfrm>
            <a:off x="5545777" y="629490"/>
            <a:ext cx="3271710" cy="2222569"/>
            <a:chOff x="1066800" y="819150"/>
            <a:chExt cx="6047674" cy="4108362"/>
          </a:xfrm>
        </p:grpSpPr>
        <p:pic>
          <p:nvPicPr>
            <p:cNvPr id="41"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66800" y="819150"/>
              <a:ext cx="6047674" cy="4108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2" name="Group 41"/>
            <p:cNvGrpSpPr>
              <a:grpSpLocks noChangeAspect="1"/>
            </p:cNvGrpSpPr>
            <p:nvPr/>
          </p:nvGrpSpPr>
          <p:grpSpPr>
            <a:xfrm>
              <a:off x="5286769" y="2112725"/>
              <a:ext cx="1495031" cy="1373425"/>
              <a:chOff x="4876740" y="2184316"/>
              <a:chExt cx="1495031" cy="1373425"/>
            </a:xfrm>
          </p:grpSpPr>
          <p:sp>
            <p:nvSpPr>
              <p:cNvPr id="43" name="Freeform 42"/>
              <p:cNvSpPr/>
              <p:nvPr/>
            </p:nvSpPr>
            <p:spPr>
              <a:xfrm>
                <a:off x="4876740" y="2409371"/>
                <a:ext cx="1495031" cy="1148370"/>
              </a:xfrm>
              <a:custGeom>
                <a:avLst/>
                <a:gdLst>
                  <a:gd name="connsiteX0" fmla="*/ 1364403 w 1495031"/>
                  <a:gd name="connsiteY0" fmla="*/ 145143 h 1148370"/>
                  <a:gd name="connsiteX1" fmla="*/ 1219260 w 1495031"/>
                  <a:gd name="connsiteY1" fmla="*/ 130629 h 1148370"/>
                  <a:gd name="connsiteX2" fmla="*/ 1088631 w 1495031"/>
                  <a:gd name="connsiteY2" fmla="*/ 101600 h 1148370"/>
                  <a:gd name="connsiteX3" fmla="*/ 1016060 w 1495031"/>
                  <a:gd name="connsiteY3" fmla="*/ 87086 h 1148370"/>
                  <a:gd name="connsiteX4" fmla="*/ 972517 w 1495031"/>
                  <a:gd name="connsiteY4" fmla="*/ 72572 h 1148370"/>
                  <a:gd name="connsiteX5" fmla="*/ 914460 w 1495031"/>
                  <a:gd name="connsiteY5" fmla="*/ 58058 h 1148370"/>
                  <a:gd name="connsiteX6" fmla="*/ 870917 w 1495031"/>
                  <a:gd name="connsiteY6" fmla="*/ 43543 h 1148370"/>
                  <a:gd name="connsiteX7" fmla="*/ 653203 w 1495031"/>
                  <a:gd name="connsiteY7" fmla="*/ 29029 h 1148370"/>
                  <a:gd name="connsiteX8" fmla="*/ 391946 w 1495031"/>
                  <a:gd name="connsiteY8" fmla="*/ 0 h 1148370"/>
                  <a:gd name="connsiteX9" fmla="*/ 174231 w 1495031"/>
                  <a:gd name="connsiteY9" fmla="*/ 29029 h 1148370"/>
                  <a:gd name="connsiteX10" fmla="*/ 130689 w 1495031"/>
                  <a:gd name="connsiteY10" fmla="*/ 58058 h 1148370"/>
                  <a:gd name="connsiteX11" fmla="*/ 87146 w 1495031"/>
                  <a:gd name="connsiteY11" fmla="*/ 145143 h 1148370"/>
                  <a:gd name="connsiteX12" fmla="*/ 58117 w 1495031"/>
                  <a:gd name="connsiteY12" fmla="*/ 232229 h 1148370"/>
                  <a:gd name="connsiteX13" fmla="*/ 29089 w 1495031"/>
                  <a:gd name="connsiteY13" fmla="*/ 319315 h 1148370"/>
                  <a:gd name="connsiteX14" fmla="*/ 14574 w 1495031"/>
                  <a:gd name="connsiteY14" fmla="*/ 449943 h 1148370"/>
                  <a:gd name="connsiteX15" fmla="*/ 60 w 1495031"/>
                  <a:gd name="connsiteY15" fmla="*/ 522515 h 1148370"/>
                  <a:gd name="connsiteX16" fmla="*/ 43603 w 1495031"/>
                  <a:gd name="connsiteY16" fmla="*/ 841829 h 1148370"/>
                  <a:gd name="connsiteX17" fmla="*/ 58117 w 1495031"/>
                  <a:gd name="connsiteY17" fmla="*/ 885372 h 1148370"/>
                  <a:gd name="connsiteX18" fmla="*/ 87146 w 1495031"/>
                  <a:gd name="connsiteY18" fmla="*/ 928915 h 1148370"/>
                  <a:gd name="connsiteX19" fmla="*/ 145203 w 1495031"/>
                  <a:gd name="connsiteY19" fmla="*/ 1030515 h 1148370"/>
                  <a:gd name="connsiteX20" fmla="*/ 246803 w 1495031"/>
                  <a:gd name="connsiteY20" fmla="*/ 1088572 h 1148370"/>
                  <a:gd name="connsiteX21" fmla="*/ 479031 w 1495031"/>
                  <a:gd name="connsiteY21" fmla="*/ 1132115 h 1148370"/>
                  <a:gd name="connsiteX22" fmla="*/ 522574 w 1495031"/>
                  <a:gd name="connsiteY22" fmla="*/ 1146629 h 1148370"/>
                  <a:gd name="connsiteX23" fmla="*/ 1146689 w 1495031"/>
                  <a:gd name="connsiteY23" fmla="*/ 1117600 h 1148370"/>
                  <a:gd name="connsiteX24" fmla="*/ 1291831 w 1495031"/>
                  <a:gd name="connsiteY24" fmla="*/ 1016000 h 1148370"/>
                  <a:gd name="connsiteX25" fmla="*/ 1335374 w 1495031"/>
                  <a:gd name="connsiteY25" fmla="*/ 928915 h 1148370"/>
                  <a:gd name="connsiteX26" fmla="*/ 1378917 w 1495031"/>
                  <a:gd name="connsiteY26" fmla="*/ 914400 h 1148370"/>
                  <a:gd name="connsiteX27" fmla="*/ 1407946 w 1495031"/>
                  <a:gd name="connsiteY27" fmla="*/ 870858 h 1148370"/>
                  <a:gd name="connsiteX28" fmla="*/ 1466003 w 1495031"/>
                  <a:gd name="connsiteY28" fmla="*/ 740229 h 1148370"/>
                  <a:gd name="connsiteX29" fmla="*/ 1480517 w 1495031"/>
                  <a:gd name="connsiteY29" fmla="*/ 667658 h 1148370"/>
                  <a:gd name="connsiteX30" fmla="*/ 1495031 w 1495031"/>
                  <a:gd name="connsiteY30" fmla="*/ 624115 h 1148370"/>
                  <a:gd name="connsiteX31" fmla="*/ 1451489 w 1495031"/>
                  <a:gd name="connsiteY31" fmla="*/ 420915 h 1148370"/>
                  <a:gd name="connsiteX32" fmla="*/ 1436974 w 1495031"/>
                  <a:gd name="connsiteY32" fmla="*/ 348343 h 1148370"/>
                  <a:gd name="connsiteX33" fmla="*/ 1378917 w 1495031"/>
                  <a:gd name="connsiteY33" fmla="*/ 261258 h 1148370"/>
                  <a:gd name="connsiteX34" fmla="*/ 1364403 w 1495031"/>
                  <a:gd name="connsiteY34" fmla="*/ 217715 h 1148370"/>
                  <a:gd name="connsiteX35" fmla="*/ 1335374 w 1495031"/>
                  <a:gd name="connsiteY35" fmla="*/ 174172 h 1148370"/>
                  <a:gd name="connsiteX36" fmla="*/ 1364403 w 1495031"/>
                  <a:gd name="connsiteY36" fmla="*/ 145143 h 114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95031" h="1148370">
                    <a:moveTo>
                      <a:pt x="1364403" y="145143"/>
                    </a:moveTo>
                    <a:cubicBezTo>
                      <a:pt x="1345051" y="137886"/>
                      <a:pt x="1267456" y="137055"/>
                      <a:pt x="1219260" y="130629"/>
                    </a:cubicBezTo>
                    <a:cubicBezTo>
                      <a:pt x="1164532" y="123332"/>
                      <a:pt x="1140376" y="113099"/>
                      <a:pt x="1088631" y="101600"/>
                    </a:cubicBezTo>
                    <a:cubicBezTo>
                      <a:pt x="1064549" y="96248"/>
                      <a:pt x="1039993" y="93069"/>
                      <a:pt x="1016060" y="87086"/>
                    </a:cubicBezTo>
                    <a:cubicBezTo>
                      <a:pt x="1001217" y="83375"/>
                      <a:pt x="987228" y="76775"/>
                      <a:pt x="972517" y="72572"/>
                    </a:cubicBezTo>
                    <a:cubicBezTo>
                      <a:pt x="953337" y="67092"/>
                      <a:pt x="933640" y="63538"/>
                      <a:pt x="914460" y="58058"/>
                    </a:cubicBezTo>
                    <a:cubicBezTo>
                      <a:pt x="899749" y="53855"/>
                      <a:pt x="886123" y="45233"/>
                      <a:pt x="870917" y="43543"/>
                    </a:cubicBezTo>
                    <a:cubicBezTo>
                      <a:pt x="798629" y="35511"/>
                      <a:pt x="725637" y="35614"/>
                      <a:pt x="653203" y="29029"/>
                    </a:cubicBezTo>
                    <a:cubicBezTo>
                      <a:pt x="565941" y="21096"/>
                      <a:pt x="391946" y="0"/>
                      <a:pt x="391946" y="0"/>
                    </a:cubicBezTo>
                    <a:cubicBezTo>
                      <a:pt x="385449" y="812"/>
                      <a:pt x="188532" y="24739"/>
                      <a:pt x="174231" y="29029"/>
                    </a:cubicBezTo>
                    <a:cubicBezTo>
                      <a:pt x="157523" y="34041"/>
                      <a:pt x="145203" y="48382"/>
                      <a:pt x="130689" y="58058"/>
                    </a:cubicBezTo>
                    <a:cubicBezTo>
                      <a:pt x="77747" y="216874"/>
                      <a:pt x="162185" y="-23695"/>
                      <a:pt x="87146" y="145143"/>
                    </a:cubicBezTo>
                    <a:cubicBezTo>
                      <a:pt x="74719" y="173105"/>
                      <a:pt x="67793" y="203200"/>
                      <a:pt x="58117" y="232229"/>
                    </a:cubicBezTo>
                    <a:lnTo>
                      <a:pt x="29089" y="319315"/>
                    </a:lnTo>
                    <a:cubicBezTo>
                      <a:pt x="24251" y="362858"/>
                      <a:pt x="20770" y="406573"/>
                      <a:pt x="14574" y="449943"/>
                    </a:cubicBezTo>
                    <a:cubicBezTo>
                      <a:pt x="11085" y="474365"/>
                      <a:pt x="60" y="497845"/>
                      <a:pt x="60" y="522515"/>
                    </a:cubicBezTo>
                    <a:cubicBezTo>
                      <a:pt x="60" y="736019"/>
                      <a:pt x="-3474" y="700598"/>
                      <a:pt x="43603" y="841829"/>
                    </a:cubicBezTo>
                    <a:cubicBezTo>
                      <a:pt x="48441" y="856343"/>
                      <a:pt x="49630" y="872642"/>
                      <a:pt x="58117" y="885372"/>
                    </a:cubicBezTo>
                    <a:cubicBezTo>
                      <a:pt x="67793" y="899886"/>
                      <a:pt x="78491" y="913769"/>
                      <a:pt x="87146" y="928915"/>
                    </a:cubicBezTo>
                    <a:cubicBezTo>
                      <a:pt x="102326" y="955480"/>
                      <a:pt x="121627" y="1006939"/>
                      <a:pt x="145203" y="1030515"/>
                    </a:cubicBezTo>
                    <a:cubicBezTo>
                      <a:pt x="162657" y="1047969"/>
                      <a:pt x="227833" y="1080984"/>
                      <a:pt x="246803" y="1088572"/>
                    </a:cubicBezTo>
                    <a:cubicBezTo>
                      <a:pt x="350410" y="1130015"/>
                      <a:pt x="350487" y="1119260"/>
                      <a:pt x="479031" y="1132115"/>
                    </a:cubicBezTo>
                    <a:cubicBezTo>
                      <a:pt x="493545" y="1136953"/>
                      <a:pt x="507275" y="1146629"/>
                      <a:pt x="522574" y="1146629"/>
                    </a:cubicBezTo>
                    <a:cubicBezTo>
                      <a:pt x="997171" y="1146629"/>
                      <a:pt x="898059" y="1159040"/>
                      <a:pt x="1146689" y="1117600"/>
                    </a:cubicBezTo>
                    <a:cubicBezTo>
                      <a:pt x="1253902" y="1046124"/>
                      <a:pt x="1205864" y="1080476"/>
                      <a:pt x="1291831" y="1016000"/>
                    </a:cubicBezTo>
                    <a:cubicBezTo>
                      <a:pt x="1301392" y="987318"/>
                      <a:pt x="1309798" y="949377"/>
                      <a:pt x="1335374" y="928915"/>
                    </a:cubicBezTo>
                    <a:cubicBezTo>
                      <a:pt x="1347321" y="919357"/>
                      <a:pt x="1364403" y="919238"/>
                      <a:pt x="1378917" y="914400"/>
                    </a:cubicBezTo>
                    <a:cubicBezTo>
                      <a:pt x="1388593" y="899886"/>
                      <a:pt x="1400861" y="886798"/>
                      <a:pt x="1407946" y="870858"/>
                    </a:cubicBezTo>
                    <a:cubicBezTo>
                      <a:pt x="1477037" y="715403"/>
                      <a:pt x="1400306" y="838774"/>
                      <a:pt x="1466003" y="740229"/>
                    </a:cubicBezTo>
                    <a:cubicBezTo>
                      <a:pt x="1470841" y="716039"/>
                      <a:pt x="1474534" y="691591"/>
                      <a:pt x="1480517" y="667658"/>
                    </a:cubicBezTo>
                    <a:cubicBezTo>
                      <a:pt x="1484228" y="652815"/>
                      <a:pt x="1495031" y="639414"/>
                      <a:pt x="1495031" y="624115"/>
                    </a:cubicBezTo>
                    <a:cubicBezTo>
                      <a:pt x="1495031" y="576365"/>
                      <a:pt x="1459087" y="458904"/>
                      <a:pt x="1451489" y="420915"/>
                    </a:cubicBezTo>
                    <a:cubicBezTo>
                      <a:pt x="1446651" y="396724"/>
                      <a:pt x="1447182" y="370802"/>
                      <a:pt x="1436974" y="348343"/>
                    </a:cubicBezTo>
                    <a:cubicBezTo>
                      <a:pt x="1422537" y="316582"/>
                      <a:pt x="1378917" y="261258"/>
                      <a:pt x="1378917" y="261258"/>
                    </a:cubicBezTo>
                    <a:cubicBezTo>
                      <a:pt x="1374079" y="246744"/>
                      <a:pt x="1371245" y="231399"/>
                      <a:pt x="1364403" y="217715"/>
                    </a:cubicBezTo>
                    <a:cubicBezTo>
                      <a:pt x="1356602" y="202113"/>
                      <a:pt x="1344349" y="189130"/>
                      <a:pt x="1335374" y="174172"/>
                    </a:cubicBezTo>
                    <a:cubicBezTo>
                      <a:pt x="1329808" y="164895"/>
                      <a:pt x="1383755" y="152400"/>
                      <a:pt x="1364403" y="145143"/>
                    </a:cubicBezTo>
                    <a:close/>
                  </a:path>
                </a:pathLst>
              </a:cu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Freeform 43"/>
              <p:cNvSpPr/>
              <p:nvPr/>
            </p:nvSpPr>
            <p:spPr>
              <a:xfrm>
                <a:off x="5254171" y="2206171"/>
                <a:ext cx="29028" cy="609600"/>
              </a:xfrm>
              <a:custGeom>
                <a:avLst/>
                <a:gdLst>
                  <a:gd name="connsiteX0" fmla="*/ 0 w 29028"/>
                  <a:gd name="connsiteY0" fmla="*/ 0 h 609600"/>
                  <a:gd name="connsiteX1" fmla="*/ 14514 w 29028"/>
                  <a:gd name="connsiteY1" fmla="*/ 72571 h 609600"/>
                  <a:gd name="connsiteX2" fmla="*/ 29028 w 29028"/>
                  <a:gd name="connsiteY2" fmla="*/ 609600 h 609600"/>
                </a:gdLst>
                <a:ahLst/>
                <a:cxnLst>
                  <a:cxn ang="0">
                    <a:pos x="connsiteX0" y="connsiteY0"/>
                  </a:cxn>
                  <a:cxn ang="0">
                    <a:pos x="connsiteX1" y="connsiteY1"/>
                  </a:cxn>
                  <a:cxn ang="0">
                    <a:pos x="connsiteX2" y="connsiteY2"/>
                  </a:cxn>
                </a:cxnLst>
                <a:rect l="l" t="t" r="r" b="b"/>
                <a:pathLst>
                  <a:path w="29028" h="609600">
                    <a:moveTo>
                      <a:pt x="0" y="0"/>
                    </a:moveTo>
                    <a:cubicBezTo>
                      <a:pt x="4838" y="24190"/>
                      <a:pt x="13341" y="47930"/>
                      <a:pt x="14514" y="72571"/>
                    </a:cubicBezTo>
                    <a:cubicBezTo>
                      <a:pt x="23032" y="251443"/>
                      <a:pt x="29028" y="609600"/>
                      <a:pt x="29028" y="609600"/>
                    </a:cubicBezTo>
                  </a:path>
                </a:pathLst>
              </a:cu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Freeform 44"/>
              <p:cNvSpPr/>
              <p:nvPr/>
            </p:nvSpPr>
            <p:spPr>
              <a:xfrm>
                <a:off x="5123542" y="2670628"/>
                <a:ext cx="159657" cy="159741"/>
              </a:xfrm>
              <a:custGeom>
                <a:avLst/>
                <a:gdLst>
                  <a:gd name="connsiteX0" fmla="*/ 0 w 159657"/>
                  <a:gd name="connsiteY0" fmla="*/ 0 h 159741"/>
                  <a:gd name="connsiteX1" fmla="*/ 116114 w 159657"/>
                  <a:gd name="connsiteY1" fmla="*/ 116114 h 159741"/>
                  <a:gd name="connsiteX2" fmla="*/ 159657 w 159657"/>
                  <a:gd name="connsiteY2" fmla="*/ 159657 h 159741"/>
                </a:gdLst>
                <a:ahLst/>
                <a:cxnLst>
                  <a:cxn ang="0">
                    <a:pos x="connsiteX0" y="connsiteY0"/>
                  </a:cxn>
                  <a:cxn ang="0">
                    <a:pos x="connsiteX1" y="connsiteY1"/>
                  </a:cxn>
                  <a:cxn ang="0">
                    <a:pos x="connsiteX2" y="connsiteY2"/>
                  </a:cxn>
                </a:cxnLst>
                <a:rect l="l" t="t" r="r" b="b"/>
                <a:pathLst>
                  <a:path w="159657" h="159741">
                    <a:moveTo>
                      <a:pt x="0" y="0"/>
                    </a:moveTo>
                    <a:cubicBezTo>
                      <a:pt x="38705" y="38705"/>
                      <a:pt x="85751" y="70571"/>
                      <a:pt x="116114" y="116114"/>
                    </a:cubicBezTo>
                    <a:cubicBezTo>
                      <a:pt x="147827" y="163682"/>
                      <a:pt x="127699" y="159657"/>
                      <a:pt x="159657" y="159657"/>
                    </a:cubicBezTo>
                  </a:path>
                </a:pathLst>
              </a:cu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Freeform 45"/>
              <p:cNvSpPr/>
              <p:nvPr/>
            </p:nvSpPr>
            <p:spPr>
              <a:xfrm>
                <a:off x="5297713" y="2685142"/>
                <a:ext cx="130629" cy="130629"/>
              </a:xfrm>
              <a:custGeom>
                <a:avLst/>
                <a:gdLst>
                  <a:gd name="connsiteX0" fmla="*/ 0 w 130629"/>
                  <a:gd name="connsiteY0" fmla="*/ 130629 h 130629"/>
                  <a:gd name="connsiteX1" fmla="*/ 72572 w 130629"/>
                  <a:gd name="connsiteY1" fmla="*/ 58058 h 130629"/>
                  <a:gd name="connsiteX2" fmla="*/ 130629 w 130629"/>
                  <a:gd name="connsiteY2" fmla="*/ 0 h 130629"/>
                </a:gdLst>
                <a:ahLst/>
                <a:cxnLst>
                  <a:cxn ang="0">
                    <a:pos x="connsiteX0" y="connsiteY0"/>
                  </a:cxn>
                  <a:cxn ang="0">
                    <a:pos x="connsiteX1" y="connsiteY1"/>
                  </a:cxn>
                  <a:cxn ang="0">
                    <a:pos x="connsiteX2" y="connsiteY2"/>
                  </a:cxn>
                </a:cxnLst>
                <a:rect l="l" t="t" r="r" b="b"/>
                <a:pathLst>
                  <a:path w="130629" h="130629">
                    <a:moveTo>
                      <a:pt x="0" y="130629"/>
                    </a:moveTo>
                    <a:cubicBezTo>
                      <a:pt x="24191" y="106439"/>
                      <a:pt x="46826" y="80586"/>
                      <a:pt x="72572" y="58058"/>
                    </a:cubicBezTo>
                    <a:cubicBezTo>
                      <a:pt x="134846" y="3569"/>
                      <a:pt x="102280" y="56700"/>
                      <a:pt x="130629" y="0"/>
                    </a:cubicBezTo>
                  </a:path>
                </a:pathLst>
              </a:cu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Freeform 46"/>
              <p:cNvSpPr/>
              <p:nvPr/>
            </p:nvSpPr>
            <p:spPr>
              <a:xfrm>
                <a:off x="5609741" y="2191573"/>
                <a:ext cx="29028" cy="609600"/>
              </a:xfrm>
              <a:custGeom>
                <a:avLst/>
                <a:gdLst>
                  <a:gd name="connsiteX0" fmla="*/ 0 w 29028"/>
                  <a:gd name="connsiteY0" fmla="*/ 0 h 609600"/>
                  <a:gd name="connsiteX1" fmla="*/ 14514 w 29028"/>
                  <a:gd name="connsiteY1" fmla="*/ 72571 h 609600"/>
                  <a:gd name="connsiteX2" fmla="*/ 29028 w 29028"/>
                  <a:gd name="connsiteY2" fmla="*/ 609600 h 609600"/>
                </a:gdLst>
                <a:ahLst/>
                <a:cxnLst>
                  <a:cxn ang="0">
                    <a:pos x="connsiteX0" y="connsiteY0"/>
                  </a:cxn>
                  <a:cxn ang="0">
                    <a:pos x="connsiteX1" y="connsiteY1"/>
                  </a:cxn>
                  <a:cxn ang="0">
                    <a:pos x="connsiteX2" y="connsiteY2"/>
                  </a:cxn>
                </a:cxnLst>
                <a:rect l="l" t="t" r="r" b="b"/>
                <a:pathLst>
                  <a:path w="29028" h="609600">
                    <a:moveTo>
                      <a:pt x="0" y="0"/>
                    </a:moveTo>
                    <a:cubicBezTo>
                      <a:pt x="4838" y="24190"/>
                      <a:pt x="13341" y="47930"/>
                      <a:pt x="14514" y="72571"/>
                    </a:cubicBezTo>
                    <a:cubicBezTo>
                      <a:pt x="23032" y="251443"/>
                      <a:pt x="29028" y="609600"/>
                      <a:pt x="29028" y="609600"/>
                    </a:cubicBezTo>
                  </a:path>
                </a:pathLst>
              </a:cu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Freeform 47"/>
              <p:cNvSpPr/>
              <p:nvPr/>
            </p:nvSpPr>
            <p:spPr>
              <a:xfrm>
                <a:off x="5479112" y="2656030"/>
                <a:ext cx="159657" cy="159741"/>
              </a:xfrm>
              <a:custGeom>
                <a:avLst/>
                <a:gdLst>
                  <a:gd name="connsiteX0" fmla="*/ 0 w 159657"/>
                  <a:gd name="connsiteY0" fmla="*/ 0 h 159741"/>
                  <a:gd name="connsiteX1" fmla="*/ 116114 w 159657"/>
                  <a:gd name="connsiteY1" fmla="*/ 116114 h 159741"/>
                  <a:gd name="connsiteX2" fmla="*/ 159657 w 159657"/>
                  <a:gd name="connsiteY2" fmla="*/ 159657 h 159741"/>
                </a:gdLst>
                <a:ahLst/>
                <a:cxnLst>
                  <a:cxn ang="0">
                    <a:pos x="connsiteX0" y="connsiteY0"/>
                  </a:cxn>
                  <a:cxn ang="0">
                    <a:pos x="connsiteX1" y="connsiteY1"/>
                  </a:cxn>
                  <a:cxn ang="0">
                    <a:pos x="connsiteX2" y="connsiteY2"/>
                  </a:cxn>
                </a:cxnLst>
                <a:rect l="l" t="t" r="r" b="b"/>
                <a:pathLst>
                  <a:path w="159657" h="159741">
                    <a:moveTo>
                      <a:pt x="0" y="0"/>
                    </a:moveTo>
                    <a:cubicBezTo>
                      <a:pt x="38705" y="38705"/>
                      <a:pt x="85751" y="70571"/>
                      <a:pt x="116114" y="116114"/>
                    </a:cubicBezTo>
                    <a:cubicBezTo>
                      <a:pt x="147827" y="163682"/>
                      <a:pt x="127699" y="159657"/>
                      <a:pt x="159657" y="159657"/>
                    </a:cubicBezTo>
                  </a:path>
                </a:pathLst>
              </a:cu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Freeform 48"/>
              <p:cNvSpPr/>
              <p:nvPr/>
            </p:nvSpPr>
            <p:spPr>
              <a:xfrm>
                <a:off x="5653283" y="2670544"/>
                <a:ext cx="130629" cy="130629"/>
              </a:xfrm>
              <a:custGeom>
                <a:avLst/>
                <a:gdLst>
                  <a:gd name="connsiteX0" fmla="*/ 0 w 130629"/>
                  <a:gd name="connsiteY0" fmla="*/ 130629 h 130629"/>
                  <a:gd name="connsiteX1" fmla="*/ 72572 w 130629"/>
                  <a:gd name="connsiteY1" fmla="*/ 58058 h 130629"/>
                  <a:gd name="connsiteX2" fmla="*/ 130629 w 130629"/>
                  <a:gd name="connsiteY2" fmla="*/ 0 h 130629"/>
                </a:gdLst>
                <a:ahLst/>
                <a:cxnLst>
                  <a:cxn ang="0">
                    <a:pos x="connsiteX0" y="connsiteY0"/>
                  </a:cxn>
                  <a:cxn ang="0">
                    <a:pos x="connsiteX1" y="connsiteY1"/>
                  </a:cxn>
                  <a:cxn ang="0">
                    <a:pos x="connsiteX2" y="connsiteY2"/>
                  </a:cxn>
                </a:cxnLst>
                <a:rect l="l" t="t" r="r" b="b"/>
                <a:pathLst>
                  <a:path w="130629" h="130629">
                    <a:moveTo>
                      <a:pt x="0" y="130629"/>
                    </a:moveTo>
                    <a:cubicBezTo>
                      <a:pt x="24191" y="106439"/>
                      <a:pt x="46826" y="80586"/>
                      <a:pt x="72572" y="58058"/>
                    </a:cubicBezTo>
                    <a:cubicBezTo>
                      <a:pt x="134846" y="3569"/>
                      <a:pt x="102280" y="56700"/>
                      <a:pt x="130629" y="0"/>
                    </a:cubicBezTo>
                  </a:path>
                </a:pathLst>
              </a:cu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Freeform 49"/>
              <p:cNvSpPr/>
              <p:nvPr/>
            </p:nvSpPr>
            <p:spPr>
              <a:xfrm>
                <a:off x="5914541" y="2184316"/>
                <a:ext cx="29028" cy="609600"/>
              </a:xfrm>
              <a:custGeom>
                <a:avLst/>
                <a:gdLst>
                  <a:gd name="connsiteX0" fmla="*/ 0 w 29028"/>
                  <a:gd name="connsiteY0" fmla="*/ 0 h 609600"/>
                  <a:gd name="connsiteX1" fmla="*/ 14514 w 29028"/>
                  <a:gd name="connsiteY1" fmla="*/ 72571 h 609600"/>
                  <a:gd name="connsiteX2" fmla="*/ 29028 w 29028"/>
                  <a:gd name="connsiteY2" fmla="*/ 609600 h 609600"/>
                </a:gdLst>
                <a:ahLst/>
                <a:cxnLst>
                  <a:cxn ang="0">
                    <a:pos x="connsiteX0" y="connsiteY0"/>
                  </a:cxn>
                  <a:cxn ang="0">
                    <a:pos x="connsiteX1" y="connsiteY1"/>
                  </a:cxn>
                  <a:cxn ang="0">
                    <a:pos x="connsiteX2" y="connsiteY2"/>
                  </a:cxn>
                </a:cxnLst>
                <a:rect l="l" t="t" r="r" b="b"/>
                <a:pathLst>
                  <a:path w="29028" h="609600">
                    <a:moveTo>
                      <a:pt x="0" y="0"/>
                    </a:moveTo>
                    <a:cubicBezTo>
                      <a:pt x="4838" y="24190"/>
                      <a:pt x="13341" y="47930"/>
                      <a:pt x="14514" y="72571"/>
                    </a:cubicBezTo>
                    <a:cubicBezTo>
                      <a:pt x="23032" y="251443"/>
                      <a:pt x="29028" y="609600"/>
                      <a:pt x="29028" y="609600"/>
                    </a:cubicBezTo>
                  </a:path>
                </a:pathLst>
              </a:cu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Freeform 50"/>
              <p:cNvSpPr/>
              <p:nvPr/>
            </p:nvSpPr>
            <p:spPr>
              <a:xfrm>
                <a:off x="5783912" y="2648773"/>
                <a:ext cx="159657" cy="159741"/>
              </a:xfrm>
              <a:custGeom>
                <a:avLst/>
                <a:gdLst>
                  <a:gd name="connsiteX0" fmla="*/ 0 w 159657"/>
                  <a:gd name="connsiteY0" fmla="*/ 0 h 159741"/>
                  <a:gd name="connsiteX1" fmla="*/ 116114 w 159657"/>
                  <a:gd name="connsiteY1" fmla="*/ 116114 h 159741"/>
                  <a:gd name="connsiteX2" fmla="*/ 159657 w 159657"/>
                  <a:gd name="connsiteY2" fmla="*/ 159657 h 159741"/>
                </a:gdLst>
                <a:ahLst/>
                <a:cxnLst>
                  <a:cxn ang="0">
                    <a:pos x="connsiteX0" y="connsiteY0"/>
                  </a:cxn>
                  <a:cxn ang="0">
                    <a:pos x="connsiteX1" y="connsiteY1"/>
                  </a:cxn>
                  <a:cxn ang="0">
                    <a:pos x="connsiteX2" y="connsiteY2"/>
                  </a:cxn>
                </a:cxnLst>
                <a:rect l="l" t="t" r="r" b="b"/>
                <a:pathLst>
                  <a:path w="159657" h="159741">
                    <a:moveTo>
                      <a:pt x="0" y="0"/>
                    </a:moveTo>
                    <a:cubicBezTo>
                      <a:pt x="38705" y="38705"/>
                      <a:pt x="85751" y="70571"/>
                      <a:pt x="116114" y="116114"/>
                    </a:cubicBezTo>
                    <a:cubicBezTo>
                      <a:pt x="147827" y="163682"/>
                      <a:pt x="127699" y="159657"/>
                      <a:pt x="159657" y="159657"/>
                    </a:cubicBezTo>
                  </a:path>
                </a:pathLst>
              </a:cu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Freeform 51"/>
              <p:cNvSpPr/>
              <p:nvPr/>
            </p:nvSpPr>
            <p:spPr>
              <a:xfrm>
                <a:off x="5958083" y="2663287"/>
                <a:ext cx="130629" cy="130629"/>
              </a:xfrm>
              <a:custGeom>
                <a:avLst/>
                <a:gdLst>
                  <a:gd name="connsiteX0" fmla="*/ 0 w 130629"/>
                  <a:gd name="connsiteY0" fmla="*/ 130629 h 130629"/>
                  <a:gd name="connsiteX1" fmla="*/ 72572 w 130629"/>
                  <a:gd name="connsiteY1" fmla="*/ 58058 h 130629"/>
                  <a:gd name="connsiteX2" fmla="*/ 130629 w 130629"/>
                  <a:gd name="connsiteY2" fmla="*/ 0 h 130629"/>
                </a:gdLst>
                <a:ahLst/>
                <a:cxnLst>
                  <a:cxn ang="0">
                    <a:pos x="connsiteX0" y="connsiteY0"/>
                  </a:cxn>
                  <a:cxn ang="0">
                    <a:pos x="connsiteX1" y="connsiteY1"/>
                  </a:cxn>
                  <a:cxn ang="0">
                    <a:pos x="connsiteX2" y="connsiteY2"/>
                  </a:cxn>
                </a:cxnLst>
                <a:rect l="l" t="t" r="r" b="b"/>
                <a:pathLst>
                  <a:path w="130629" h="130629">
                    <a:moveTo>
                      <a:pt x="0" y="130629"/>
                    </a:moveTo>
                    <a:cubicBezTo>
                      <a:pt x="24191" y="106439"/>
                      <a:pt x="46826" y="80586"/>
                      <a:pt x="72572" y="58058"/>
                    </a:cubicBezTo>
                    <a:cubicBezTo>
                      <a:pt x="134846" y="3569"/>
                      <a:pt x="102280" y="56700"/>
                      <a:pt x="130629" y="0"/>
                    </a:cubicBezTo>
                  </a:path>
                </a:pathLst>
              </a:cu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8" name="TextBox 7"/>
          <p:cNvSpPr txBox="1"/>
          <p:nvPr/>
        </p:nvSpPr>
        <p:spPr>
          <a:xfrm>
            <a:off x="3843975" y="2667393"/>
            <a:ext cx="1642425" cy="369332"/>
          </a:xfrm>
          <a:prstGeom prst="rect">
            <a:avLst/>
          </a:prstGeom>
          <a:solidFill>
            <a:schemeClr val="accent2"/>
          </a:solidFill>
        </p:spPr>
        <p:txBody>
          <a:bodyPr wrap="square" rtlCol="0">
            <a:spAutoFit/>
          </a:bodyPr>
          <a:lstStyle/>
          <a:p>
            <a:pPr defTabSz="457200"/>
            <a:r>
              <a:rPr lang="en-US" dirty="0" smtClean="0">
                <a:solidFill>
                  <a:schemeClr val="bg1"/>
                </a:solidFill>
              </a:rPr>
              <a:t>Expert View</a:t>
            </a:r>
            <a:endParaRPr lang="en-US" dirty="0">
              <a:solidFill>
                <a:schemeClr val="bg1"/>
              </a:solidFill>
            </a:endParaRPr>
          </a:p>
        </p:txBody>
      </p:sp>
    </p:spTree>
    <p:extLst>
      <p:ext uri="{BB962C8B-B14F-4D97-AF65-F5344CB8AC3E}">
        <p14:creationId xmlns:p14="http://schemas.microsoft.com/office/powerpoint/2010/main" val="219317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Expert Tools for Customer Live Assistance</a:t>
            </a: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0400" y="1576677"/>
            <a:ext cx="2742698" cy="2465257"/>
          </a:xfrm>
          <a:prstGeom prst="rect">
            <a:avLst/>
          </a:prstGeom>
        </p:spPr>
      </p:pic>
      <p:sp>
        <p:nvSpPr>
          <p:cNvPr id="6" name="TextBox 5"/>
          <p:cNvSpPr txBox="1"/>
          <p:nvPr/>
        </p:nvSpPr>
        <p:spPr>
          <a:xfrm>
            <a:off x="3629213" y="1047750"/>
            <a:ext cx="1885071" cy="461665"/>
          </a:xfrm>
          <a:prstGeom prst="rect">
            <a:avLst/>
          </a:prstGeom>
          <a:noFill/>
        </p:spPr>
        <p:txBody>
          <a:bodyPr wrap="square" rtlCol="0">
            <a:spAutoFit/>
          </a:bodyPr>
          <a:lstStyle/>
          <a:p>
            <a:pPr algn="ctr"/>
            <a:r>
              <a:rPr lang="en-US" sz="2400" b="1" dirty="0">
                <a:solidFill>
                  <a:srgbClr val="092E4D"/>
                </a:solidFill>
              </a:rPr>
              <a:t>Expert</a:t>
            </a:r>
          </a:p>
        </p:txBody>
      </p:sp>
      <p:sp>
        <p:nvSpPr>
          <p:cNvPr id="7" name="TextBox 6"/>
          <p:cNvSpPr txBox="1"/>
          <p:nvPr/>
        </p:nvSpPr>
        <p:spPr>
          <a:xfrm>
            <a:off x="6248400" y="3409950"/>
            <a:ext cx="2642418" cy="923330"/>
          </a:xfrm>
          <a:prstGeom prst="rect">
            <a:avLst/>
          </a:prstGeom>
          <a:noFill/>
        </p:spPr>
        <p:txBody>
          <a:bodyPr wrap="square" rtlCol="0">
            <a:spAutoFit/>
          </a:bodyPr>
          <a:lstStyle/>
          <a:p>
            <a:pPr algn="ctr"/>
            <a:r>
              <a:rPr lang="en-US" dirty="0">
                <a:solidFill>
                  <a:srgbClr val="092E4D"/>
                </a:solidFill>
              </a:rPr>
              <a:t>Expert can push pre-set FAQs, docs from CMS &amp; links to videos &amp; surveys</a:t>
            </a:r>
          </a:p>
        </p:txBody>
      </p:sp>
      <p:sp>
        <p:nvSpPr>
          <p:cNvPr id="8" name="TextBox 7"/>
          <p:cNvSpPr txBox="1"/>
          <p:nvPr/>
        </p:nvSpPr>
        <p:spPr>
          <a:xfrm>
            <a:off x="6248400" y="934819"/>
            <a:ext cx="2642418" cy="646331"/>
          </a:xfrm>
          <a:prstGeom prst="rect">
            <a:avLst/>
          </a:prstGeom>
          <a:noFill/>
        </p:spPr>
        <p:txBody>
          <a:bodyPr wrap="square" rtlCol="0">
            <a:spAutoFit/>
          </a:bodyPr>
          <a:lstStyle/>
          <a:p>
            <a:pPr algn="ctr"/>
            <a:r>
              <a:rPr lang="en-US" dirty="0">
                <a:solidFill>
                  <a:srgbClr val="092E4D"/>
                </a:solidFill>
              </a:rPr>
              <a:t>Pen tool to annotate on customer’s screen</a:t>
            </a:r>
          </a:p>
        </p:txBody>
      </p:sp>
      <p:sp>
        <p:nvSpPr>
          <p:cNvPr id="9" name="TextBox 8"/>
          <p:cNvSpPr txBox="1"/>
          <p:nvPr/>
        </p:nvSpPr>
        <p:spPr>
          <a:xfrm>
            <a:off x="293031" y="934819"/>
            <a:ext cx="2642418" cy="646331"/>
          </a:xfrm>
          <a:prstGeom prst="rect">
            <a:avLst/>
          </a:prstGeom>
          <a:noFill/>
        </p:spPr>
        <p:txBody>
          <a:bodyPr wrap="square" rtlCol="0">
            <a:spAutoFit/>
          </a:bodyPr>
          <a:lstStyle/>
          <a:p>
            <a:pPr algn="ctr"/>
            <a:r>
              <a:rPr lang="en-US" dirty="0">
                <a:solidFill>
                  <a:srgbClr val="092E4D"/>
                </a:solidFill>
              </a:rPr>
              <a:t>Customer profile data presented to expert</a:t>
            </a:r>
          </a:p>
        </p:txBody>
      </p:sp>
      <p:sp>
        <p:nvSpPr>
          <p:cNvPr id="10" name="TextBox 9"/>
          <p:cNvSpPr txBox="1"/>
          <p:nvPr/>
        </p:nvSpPr>
        <p:spPr>
          <a:xfrm>
            <a:off x="293031" y="2176850"/>
            <a:ext cx="2642418" cy="646331"/>
          </a:xfrm>
          <a:prstGeom prst="rect">
            <a:avLst/>
          </a:prstGeom>
          <a:noFill/>
        </p:spPr>
        <p:txBody>
          <a:bodyPr wrap="square" rtlCol="0">
            <a:spAutoFit/>
          </a:bodyPr>
          <a:lstStyle/>
          <a:p>
            <a:pPr algn="ctr"/>
            <a:r>
              <a:rPr lang="en-US" dirty="0">
                <a:solidFill>
                  <a:srgbClr val="092E4D"/>
                </a:solidFill>
              </a:rPr>
              <a:t>Expert has exact view of customer’s app screen</a:t>
            </a:r>
          </a:p>
        </p:txBody>
      </p:sp>
      <p:sp>
        <p:nvSpPr>
          <p:cNvPr id="11" name="TextBox 10"/>
          <p:cNvSpPr txBox="1"/>
          <p:nvPr/>
        </p:nvSpPr>
        <p:spPr>
          <a:xfrm>
            <a:off x="6248400" y="2038350"/>
            <a:ext cx="2642418" cy="923330"/>
          </a:xfrm>
          <a:prstGeom prst="rect">
            <a:avLst/>
          </a:prstGeom>
          <a:noFill/>
        </p:spPr>
        <p:txBody>
          <a:bodyPr wrap="square" rtlCol="0">
            <a:spAutoFit/>
          </a:bodyPr>
          <a:lstStyle/>
          <a:p>
            <a:pPr algn="ctr"/>
            <a:r>
              <a:rPr lang="en-US" dirty="0">
                <a:solidFill>
                  <a:srgbClr val="092E4D"/>
                </a:solidFill>
              </a:rPr>
              <a:t>Expert can click to take remote control of customer’s app screen</a:t>
            </a:r>
          </a:p>
        </p:txBody>
      </p:sp>
      <p:sp>
        <p:nvSpPr>
          <p:cNvPr id="12" name="TextBox 11"/>
          <p:cNvSpPr txBox="1"/>
          <p:nvPr/>
        </p:nvSpPr>
        <p:spPr>
          <a:xfrm>
            <a:off x="293031" y="3548449"/>
            <a:ext cx="2642418" cy="923330"/>
          </a:xfrm>
          <a:prstGeom prst="rect">
            <a:avLst/>
          </a:prstGeom>
          <a:noFill/>
        </p:spPr>
        <p:txBody>
          <a:bodyPr wrap="square" rtlCol="0">
            <a:spAutoFit/>
          </a:bodyPr>
          <a:lstStyle/>
          <a:p>
            <a:pPr algn="ctr"/>
            <a:r>
              <a:rPr lang="en-US" dirty="0">
                <a:solidFill>
                  <a:srgbClr val="092E4D"/>
                </a:solidFill>
              </a:rPr>
              <a:t>Expert engages in HD voice or video chat with customer</a:t>
            </a:r>
          </a:p>
        </p:txBody>
      </p:sp>
      <p:sp>
        <p:nvSpPr>
          <p:cNvPr id="13" name="Footer Placeholder 1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14" name="Slide Number Placeholder 13"/>
          <p:cNvSpPr>
            <a:spLocks noGrp="1"/>
          </p:cNvSpPr>
          <p:nvPr>
            <p:ph type="sldNum" sz="quarter" idx="12"/>
          </p:nvPr>
        </p:nvSpPr>
        <p:spPr/>
        <p:txBody>
          <a:bodyPr/>
          <a:lstStyle/>
          <a:p>
            <a:fld id="{0431C951-9D62-474D-B35D-66AB940D3B2F}" type="slidenum">
              <a:rPr lang="en-US" smtClean="0"/>
              <a:pPr/>
              <a:t>29</a:t>
            </a:fld>
            <a:endParaRPr lang="en-US" dirty="0"/>
          </a:p>
        </p:txBody>
      </p:sp>
    </p:spTree>
    <p:extLst>
      <p:ext uri="{BB962C8B-B14F-4D97-AF65-F5344CB8AC3E}">
        <p14:creationId xmlns:p14="http://schemas.microsoft.com/office/powerpoint/2010/main" val="73804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a:spLocks noChangeAspect="1"/>
          </p:cNvSpPr>
          <p:nvPr/>
        </p:nvSpPr>
        <p:spPr bwMode="auto">
          <a:xfrm>
            <a:off x="3723212" y="802175"/>
            <a:ext cx="4968395" cy="3979375"/>
          </a:xfrm>
          <a:prstGeom prst="roundRect">
            <a:avLst>
              <a:gd name="adj" fmla="val 3592"/>
            </a:avLst>
          </a:prstGeom>
          <a:solidFill>
            <a:schemeClr val="bg1"/>
          </a:solidFill>
          <a:ln w="9525" cap="flat" cmpd="sng" algn="ctr">
            <a:solidFill>
              <a:schemeClr val="accent2"/>
            </a:solidFill>
            <a:prstDash val="solid"/>
            <a:round/>
            <a:headEnd type="none" w="med" len="med"/>
            <a:tailEnd type="none" w="med" len="med"/>
          </a:ln>
          <a:effectLst/>
        </p:spPr>
        <p:txBody>
          <a:bodyPr rIns="0">
            <a:prstTxWarp prst="textNoShape">
              <a:avLst/>
            </a:prstTxWarp>
          </a:bodyPr>
          <a:lstStyle/>
          <a:p>
            <a:pPr defTabSz="457200">
              <a:defRPr/>
            </a:pPr>
            <a:endParaRPr lang="en-US" sz="1200" dirty="0">
              <a:solidFill>
                <a:srgbClr val="092E4D"/>
              </a:solidFill>
              <a:latin typeface="Arial Narrow" charset="0"/>
            </a:endParaRPr>
          </a:p>
          <a:p>
            <a:pPr defTabSz="457200">
              <a:defRPr/>
            </a:pPr>
            <a:endParaRPr lang="en-US" sz="800" dirty="0">
              <a:solidFill>
                <a:srgbClr val="092E4D"/>
              </a:solidFill>
              <a:latin typeface="Arial Narrow" charset="0"/>
            </a:endParaRPr>
          </a:p>
          <a:p>
            <a:pPr defTabSz="457200">
              <a:defRPr/>
            </a:pPr>
            <a:endParaRPr lang="en-US" sz="1200" b="1" dirty="0">
              <a:solidFill>
                <a:srgbClr val="092E4D"/>
              </a:solidFill>
              <a:latin typeface="Arial Bold" charset="0"/>
              <a:ea typeface="Arial Bold" charset="0"/>
              <a:cs typeface="Arial Bold" charset="0"/>
            </a:endParaRPr>
          </a:p>
        </p:txBody>
      </p:sp>
      <p:sp>
        <p:nvSpPr>
          <p:cNvPr id="29" name="AutoShape 20"/>
          <p:cNvSpPr>
            <a:spLocks noChangeAspect="1" noChangeArrowheads="1"/>
          </p:cNvSpPr>
          <p:nvPr/>
        </p:nvSpPr>
        <p:spPr bwMode="auto">
          <a:xfrm rot="12937952">
            <a:off x="4429918" y="1697350"/>
            <a:ext cx="609600" cy="1447800"/>
          </a:xfrm>
          <a:prstGeom prst="triangle">
            <a:avLst>
              <a:gd name="adj" fmla="val 50000"/>
            </a:avLst>
          </a:prstGeom>
          <a:solidFill>
            <a:schemeClr val="bg1">
              <a:lumMod val="65000"/>
              <a:alpha val="25000"/>
            </a:schemeClr>
          </a:solidFill>
          <a:ln w="9525">
            <a:noFill/>
            <a:miter lim="800000"/>
            <a:headEnd/>
            <a:tailEnd/>
          </a:ln>
        </p:spPr>
        <p:txBody>
          <a:bodyPr wrap="none" anchor="ctr">
            <a:prstTxWarp prst="textNoShape">
              <a:avLst/>
            </a:prstTxWarp>
          </a:bodyPr>
          <a:lstStyle/>
          <a:p>
            <a:pPr defTabSz="457200"/>
            <a:endParaRPr lang="en-US" dirty="0">
              <a:solidFill>
                <a:srgbClr val="092E4D"/>
              </a:solidFill>
            </a:endParaRPr>
          </a:p>
        </p:txBody>
      </p:sp>
      <p:sp>
        <p:nvSpPr>
          <p:cNvPr id="30" name="AutoShape 24"/>
          <p:cNvSpPr>
            <a:spLocks noChangeAspect="1" noChangeArrowheads="1"/>
          </p:cNvSpPr>
          <p:nvPr/>
        </p:nvSpPr>
        <p:spPr bwMode="auto">
          <a:xfrm rot="-4717344">
            <a:off x="6372131" y="276712"/>
            <a:ext cx="896865" cy="2330450"/>
          </a:xfrm>
          <a:prstGeom prst="triangle">
            <a:avLst>
              <a:gd name="adj" fmla="val 50000"/>
            </a:avLst>
          </a:prstGeom>
          <a:solidFill>
            <a:schemeClr val="bg1">
              <a:lumMod val="65000"/>
              <a:alpha val="25000"/>
            </a:schemeClr>
          </a:solidFill>
          <a:ln w="9525">
            <a:noFill/>
            <a:miter lim="800000"/>
            <a:headEnd/>
            <a:tailEnd/>
          </a:ln>
        </p:spPr>
        <p:txBody>
          <a:bodyPr wrap="none" anchor="ctr">
            <a:prstTxWarp prst="textNoShape">
              <a:avLst/>
            </a:prstTxWarp>
          </a:bodyPr>
          <a:lstStyle/>
          <a:p>
            <a:pPr defTabSz="457200"/>
            <a:endParaRPr lang="en-US" dirty="0">
              <a:solidFill>
                <a:srgbClr val="092E4D"/>
              </a:solidFill>
            </a:endParaRPr>
          </a:p>
        </p:txBody>
      </p:sp>
      <p:sp>
        <p:nvSpPr>
          <p:cNvPr id="31" name="AutoShape 28"/>
          <p:cNvSpPr>
            <a:spLocks noChangeAspect="1" noChangeArrowheads="1"/>
          </p:cNvSpPr>
          <p:nvPr/>
        </p:nvSpPr>
        <p:spPr bwMode="auto">
          <a:xfrm rot="39452">
            <a:off x="7464258" y="2202670"/>
            <a:ext cx="496887" cy="1447800"/>
          </a:xfrm>
          <a:prstGeom prst="triangle">
            <a:avLst>
              <a:gd name="adj" fmla="val 50000"/>
            </a:avLst>
          </a:prstGeom>
          <a:solidFill>
            <a:schemeClr val="bg1">
              <a:lumMod val="65000"/>
              <a:alpha val="25000"/>
            </a:schemeClr>
          </a:solidFill>
          <a:ln w="9525">
            <a:noFill/>
            <a:miter lim="800000"/>
            <a:headEnd/>
            <a:tailEnd/>
          </a:ln>
        </p:spPr>
        <p:txBody>
          <a:bodyPr wrap="none" anchor="ctr">
            <a:prstTxWarp prst="textNoShape">
              <a:avLst/>
            </a:prstTxWarp>
          </a:bodyPr>
          <a:lstStyle/>
          <a:p>
            <a:pPr defTabSz="457200"/>
            <a:endParaRPr lang="en-US" dirty="0">
              <a:solidFill>
                <a:srgbClr val="092E4D"/>
              </a:solidFill>
            </a:endParaRPr>
          </a:p>
        </p:txBody>
      </p:sp>
      <p:sp>
        <p:nvSpPr>
          <p:cNvPr id="32" name="AutoShape 30"/>
          <p:cNvSpPr>
            <a:spLocks noChangeAspect="1" noChangeArrowheads="1"/>
          </p:cNvSpPr>
          <p:nvPr/>
        </p:nvSpPr>
        <p:spPr bwMode="auto">
          <a:xfrm rot="4017751">
            <a:off x="5468837" y="2877607"/>
            <a:ext cx="609600" cy="2194860"/>
          </a:xfrm>
          <a:prstGeom prst="triangle">
            <a:avLst>
              <a:gd name="adj" fmla="val 50000"/>
            </a:avLst>
          </a:prstGeom>
          <a:solidFill>
            <a:schemeClr val="bg1">
              <a:lumMod val="65000"/>
              <a:alpha val="25000"/>
            </a:schemeClr>
          </a:solidFill>
          <a:ln w="9525">
            <a:noFill/>
            <a:miter lim="800000"/>
            <a:headEnd/>
            <a:tailEnd/>
          </a:ln>
        </p:spPr>
        <p:txBody>
          <a:bodyPr rot="10800000" vert="eaVert" wrap="none" anchor="ctr">
            <a:prstTxWarp prst="textNoShape">
              <a:avLst/>
            </a:prstTxWarp>
          </a:bodyPr>
          <a:lstStyle/>
          <a:p>
            <a:pPr algn="ctr" defTabSz="457200"/>
            <a:endParaRPr lang="en-US" dirty="0">
              <a:solidFill>
                <a:srgbClr val="092E4D"/>
              </a:solidFill>
            </a:endParaRPr>
          </a:p>
        </p:txBody>
      </p:sp>
      <p:sp>
        <p:nvSpPr>
          <p:cNvPr id="38" name="Rectangle 1058"/>
          <p:cNvSpPr>
            <a:spLocks noChangeArrowheads="1"/>
          </p:cNvSpPr>
          <p:nvPr/>
        </p:nvSpPr>
        <p:spPr bwMode="auto">
          <a:xfrm>
            <a:off x="5804147" y="785149"/>
            <a:ext cx="2120653" cy="1201219"/>
          </a:xfrm>
          <a:prstGeom prst="rect">
            <a:avLst/>
          </a:prstGeom>
          <a:noFill/>
          <a:ln w="9525">
            <a:noFill/>
            <a:miter lim="800000"/>
            <a:headEnd/>
            <a:tailEnd/>
          </a:ln>
        </p:spPr>
        <p:txBody>
          <a:bodyPr anchor="ctr">
            <a:prstTxWarp prst="textNoShape">
              <a:avLst/>
            </a:prstTxWarp>
          </a:bodyPr>
          <a:lstStyle/>
          <a:p>
            <a:pPr algn="ctr" defTabSz="457200"/>
            <a:r>
              <a:rPr lang="en-US" sz="1400" dirty="0">
                <a:solidFill>
                  <a:srgbClr val="092E4D"/>
                </a:solidFill>
              </a:rPr>
              <a:t>Card member initiates voice or video call from app</a:t>
            </a:r>
          </a:p>
        </p:txBody>
      </p:sp>
      <p:sp>
        <p:nvSpPr>
          <p:cNvPr id="39" name="Rectangle 1058"/>
          <p:cNvSpPr>
            <a:spLocks noChangeArrowheads="1"/>
          </p:cNvSpPr>
          <p:nvPr/>
        </p:nvSpPr>
        <p:spPr bwMode="auto">
          <a:xfrm>
            <a:off x="3810000" y="2302090"/>
            <a:ext cx="2272528" cy="789432"/>
          </a:xfrm>
          <a:prstGeom prst="rect">
            <a:avLst/>
          </a:prstGeom>
          <a:noFill/>
          <a:ln w="9525">
            <a:noFill/>
            <a:miter lim="800000"/>
            <a:headEnd/>
            <a:tailEnd/>
          </a:ln>
        </p:spPr>
        <p:txBody>
          <a:bodyPr anchor="ctr">
            <a:prstTxWarp prst="textNoShape">
              <a:avLst/>
            </a:prstTxWarp>
          </a:bodyPr>
          <a:lstStyle/>
          <a:p>
            <a:pPr algn="ctr" defTabSz="457200"/>
            <a:r>
              <a:rPr lang="en-US" sz="1400" dirty="0">
                <a:solidFill>
                  <a:srgbClr val="092E4D"/>
                </a:solidFill>
              </a:rPr>
              <a:t>Call is routed based on caller status/profile, product to agent/concierge</a:t>
            </a:r>
          </a:p>
        </p:txBody>
      </p:sp>
      <p:sp>
        <p:nvSpPr>
          <p:cNvPr id="40" name="Rectangle 1058"/>
          <p:cNvSpPr>
            <a:spLocks noChangeArrowheads="1"/>
          </p:cNvSpPr>
          <p:nvPr/>
        </p:nvSpPr>
        <p:spPr bwMode="auto">
          <a:xfrm>
            <a:off x="5774112" y="3817475"/>
            <a:ext cx="2852358" cy="771215"/>
          </a:xfrm>
          <a:prstGeom prst="rect">
            <a:avLst/>
          </a:prstGeom>
          <a:noFill/>
          <a:ln w="9525">
            <a:noFill/>
            <a:miter lim="800000"/>
            <a:headEnd/>
            <a:tailEnd/>
          </a:ln>
        </p:spPr>
        <p:txBody>
          <a:bodyPr anchor="ctr">
            <a:prstTxWarp prst="textNoShape">
              <a:avLst/>
            </a:prstTxWarp>
          </a:bodyPr>
          <a:lstStyle/>
          <a:p>
            <a:pPr algn="ctr" defTabSz="457200"/>
            <a:r>
              <a:rPr lang="en-US" sz="1400" dirty="0">
                <a:solidFill>
                  <a:srgbClr val="092E4D"/>
                </a:solidFill>
              </a:rPr>
              <a:t> Account info, online activity “screen popped”  to agent / concierge with video call </a:t>
            </a:r>
          </a:p>
        </p:txBody>
      </p:sp>
      <p:grpSp>
        <p:nvGrpSpPr>
          <p:cNvPr id="41" name="Group 40"/>
          <p:cNvGrpSpPr/>
          <p:nvPr/>
        </p:nvGrpSpPr>
        <p:grpSpPr>
          <a:xfrm>
            <a:off x="5573844" y="1358421"/>
            <a:ext cx="3285443" cy="3029231"/>
            <a:chOff x="5631719" y="1190347"/>
            <a:chExt cx="3285443" cy="3029231"/>
          </a:xfrm>
        </p:grpSpPr>
        <p:pic>
          <p:nvPicPr>
            <p:cNvPr id="42" name="Picture 6" descr="http://mockuphone.com/static/images/phones/ipad4_white_landscap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31719" y="1190347"/>
              <a:ext cx="3285443" cy="3029231"/>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6336041" y="2018153"/>
              <a:ext cx="1973636" cy="1365587"/>
              <a:chOff x="6127019" y="1851069"/>
              <a:chExt cx="2087803" cy="1444581"/>
            </a:xfrm>
            <a:effectLst/>
          </p:grpSpPr>
          <p:pic>
            <p:nvPicPr>
              <p:cNvPr id="4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27019" y="1851069"/>
                <a:ext cx="2087803" cy="1444581"/>
              </a:xfrm>
              <a:prstGeom prst="rect">
                <a:avLst/>
              </a:prstGeom>
              <a:ln>
                <a:solidFill>
                  <a:schemeClr val="bg1">
                    <a:lumMod val="85000"/>
                  </a:schemeClr>
                </a:solidFill>
              </a:ln>
              <a:effectLst/>
            </p:spPr>
          </p:pic>
          <p:pic>
            <p:nvPicPr>
              <p:cNvPr id="45" name="Picture 4" descr="http://1.bp.blogspot.com/-TtJKN9peT8Q/TsK8UZKUuyI/AAAAAAAAALc/FQjX0KFw1is/s1600/phone+answering+service.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198709" y="2033997"/>
                <a:ext cx="899584" cy="635575"/>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6" name="Picture 45" descr="macbookpro_video.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93421" y="3414039"/>
            <a:ext cx="2074636" cy="1270951"/>
          </a:xfrm>
          <a:prstGeom prst="rect">
            <a:avLst/>
          </a:prstGeom>
        </p:spPr>
      </p:pic>
      <p:pic>
        <p:nvPicPr>
          <p:cNvPr id="47" name="Picture 8" descr="https://encrypted-tbn2.gstatic.com/images?q=tbn:ANd9GcSXG_0GsTawqKGDe3G2rr0-OdNiBXQ6l_cl3l11BXbJH2w2IQKi"/>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92519" y="943339"/>
            <a:ext cx="1484398" cy="1142291"/>
          </a:xfrm>
          <a:prstGeom prst="round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163867" y="3500042"/>
            <a:ext cx="1555143" cy="1064548"/>
          </a:xfrm>
          <a:prstGeom prst="rect">
            <a:avLst/>
          </a:prstGeom>
        </p:spPr>
      </p:pic>
      <p:pic>
        <p:nvPicPr>
          <p:cNvPr id="49" name="Picture 3"/>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240448" y="3948813"/>
            <a:ext cx="1095812" cy="615777"/>
          </a:xfrm>
          <a:prstGeom prst="rect">
            <a:avLst/>
          </a:prstGeom>
          <a:ln>
            <a:noFill/>
          </a:ln>
          <a:effectLst/>
        </p:spPr>
      </p:pic>
      <p:pic>
        <p:nvPicPr>
          <p:cNvPr id="50" name="Picture 4" descr="http://1.bp.blogspot.com/-TtJKN9peT8Q/TsK8UZKUuyI/AAAAAAAAALc/FQjX0KFw1is/s1600/phone+answering+service.jp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5238667" y="3580822"/>
            <a:ext cx="366165" cy="25591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1"/>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5371994" y="4159673"/>
            <a:ext cx="293435" cy="376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ounded Rectangle 32"/>
          <p:cNvSpPr/>
          <p:nvPr/>
        </p:nvSpPr>
        <p:spPr bwMode="auto">
          <a:xfrm>
            <a:off x="114106" y="774700"/>
            <a:ext cx="3127248" cy="1111250"/>
          </a:xfrm>
          <a:prstGeom prst="roundRect">
            <a:avLst>
              <a:gd name="adj" fmla="val 8103"/>
            </a:avLst>
          </a:prstGeom>
          <a:solidFill>
            <a:schemeClr val="accent1">
              <a:lumMod val="20000"/>
              <a:lumOff val="80000"/>
            </a:schemeClr>
          </a:solidFill>
          <a:ln w="9525" cap="flat" cmpd="sng" algn="ctr">
            <a:noFill/>
            <a:prstDash val="solid"/>
            <a:round/>
            <a:headEnd type="none" w="med" len="med"/>
            <a:tailEnd type="none" w="med" len="med"/>
          </a:ln>
          <a:effectLst/>
        </p:spPr>
        <p:txBody>
          <a:bodyPr rIns="0" anchor="b" anchorCtr="0">
            <a:prstTxWarp prst="textNoShape">
              <a:avLst/>
            </a:prstTxWarp>
          </a:bodyPr>
          <a:lstStyle/>
          <a:p>
            <a:pPr defTabSz="457200"/>
            <a:r>
              <a:rPr lang="en-US" sz="1400" dirty="0">
                <a:solidFill>
                  <a:srgbClr val="092E4D"/>
                </a:solidFill>
                <a:ea typeface="Arial Bold" charset="0"/>
                <a:cs typeface="Arial Bold" charset="0"/>
              </a:rPr>
              <a:t>Enabling initial 45K platinum members with video collaboration with CC Agents through  tablet App or MYCA web portal </a:t>
            </a:r>
          </a:p>
        </p:txBody>
      </p:sp>
      <p:sp>
        <p:nvSpPr>
          <p:cNvPr id="34" name="Round Same Side Corner Rectangle 33"/>
          <p:cNvSpPr/>
          <p:nvPr/>
        </p:nvSpPr>
        <p:spPr bwMode="auto">
          <a:xfrm>
            <a:off x="107629" y="787398"/>
            <a:ext cx="3133725" cy="321311"/>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r>
              <a:rPr lang="en-US" sz="1600" b="1" dirty="0">
                <a:solidFill>
                  <a:prstClr val="white"/>
                </a:solidFill>
              </a:rPr>
              <a:t>Use Case </a:t>
            </a:r>
          </a:p>
        </p:txBody>
      </p:sp>
      <p:sp>
        <p:nvSpPr>
          <p:cNvPr id="35" name="Rounded Rectangle 34"/>
          <p:cNvSpPr/>
          <p:nvPr/>
        </p:nvSpPr>
        <p:spPr bwMode="auto">
          <a:xfrm>
            <a:off x="115266" y="1962150"/>
            <a:ext cx="3126088" cy="1732227"/>
          </a:xfrm>
          <a:prstGeom prst="roundRect">
            <a:avLst>
              <a:gd name="adj" fmla="val 8660"/>
            </a:avLst>
          </a:prstGeom>
          <a:solidFill>
            <a:schemeClr val="accent1">
              <a:lumMod val="20000"/>
              <a:lumOff val="80000"/>
            </a:schemeClr>
          </a:solidFill>
          <a:ln w="9525" cap="flat" cmpd="sng" algn="ctr">
            <a:noFill/>
            <a:prstDash val="solid"/>
            <a:round/>
            <a:headEnd type="none" w="med" len="med"/>
            <a:tailEnd type="none" w="med" len="med"/>
          </a:ln>
          <a:effectLst/>
        </p:spPr>
        <p:txBody>
          <a:bodyPr rIns="0" anchor="b" anchorCtr="0">
            <a:prstTxWarp prst="textNoShape">
              <a:avLst/>
            </a:prstTxWarp>
          </a:bodyPr>
          <a:lstStyle/>
          <a:p>
            <a:pPr defTabSz="457200">
              <a:defRPr/>
            </a:pPr>
            <a:endParaRPr lang="en-US" sz="1600" b="1" dirty="0">
              <a:solidFill>
                <a:srgbClr val="092E4D"/>
              </a:solidFill>
              <a:ea typeface="Arial Bold" charset="0"/>
              <a:cs typeface="Arial Bold" charset="0"/>
            </a:endParaRPr>
          </a:p>
          <a:p>
            <a:pPr marL="176213" indent="-176213" defTabSz="457200">
              <a:buFont typeface="Arial"/>
              <a:buChar char="•"/>
              <a:defRPr/>
            </a:pPr>
            <a:r>
              <a:rPr lang="en-US" sz="1400" dirty="0">
                <a:solidFill>
                  <a:srgbClr val="092E4D"/>
                </a:solidFill>
                <a:ea typeface="Arial Bold" charset="0"/>
                <a:cs typeface="Arial Bold" charset="0"/>
              </a:rPr>
              <a:t>Reinforce value of the card</a:t>
            </a:r>
          </a:p>
          <a:p>
            <a:pPr marL="176213" indent="-176213" defTabSz="457200">
              <a:buFont typeface="Arial"/>
              <a:buChar char="•"/>
              <a:defRPr/>
            </a:pPr>
            <a:r>
              <a:rPr lang="en-US" sz="1400" dirty="0">
                <a:solidFill>
                  <a:srgbClr val="092E4D"/>
                </a:solidFill>
                <a:ea typeface="Arial Bold" charset="0"/>
                <a:cs typeface="Arial Bold" charset="0"/>
              </a:rPr>
              <a:t>Higher CSAT - 4 pts increase in NPS</a:t>
            </a:r>
          </a:p>
          <a:p>
            <a:pPr marL="176213" indent="-176213" defTabSz="457200">
              <a:buFont typeface="Arial"/>
              <a:buChar char="•"/>
              <a:defRPr/>
            </a:pPr>
            <a:r>
              <a:rPr lang="en-US" sz="1400" dirty="0">
                <a:solidFill>
                  <a:srgbClr val="092E4D"/>
                </a:solidFill>
                <a:ea typeface="Arial Bold" charset="0"/>
                <a:cs typeface="Arial Bold" charset="0"/>
              </a:rPr>
              <a:t>Higher conversion rate + upsell</a:t>
            </a:r>
          </a:p>
          <a:p>
            <a:pPr marL="176213" indent="-176213" defTabSz="457200">
              <a:buFont typeface="Arial"/>
              <a:buChar char="•"/>
              <a:defRPr/>
            </a:pPr>
            <a:r>
              <a:rPr lang="en-US" sz="1400" dirty="0">
                <a:solidFill>
                  <a:srgbClr val="092E4D"/>
                </a:solidFill>
                <a:ea typeface="Arial Bold" charset="0"/>
                <a:cs typeface="Arial Bold" charset="0"/>
              </a:rPr>
              <a:t>Stronger client-advisor relationships</a:t>
            </a:r>
          </a:p>
          <a:p>
            <a:pPr marL="176213" indent="-176213" defTabSz="457200">
              <a:buFont typeface="Arial"/>
              <a:buChar char="•"/>
              <a:defRPr/>
            </a:pPr>
            <a:r>
              <a:rPr lang="en-US" sz="1400" dirty="0">
                <a:solidFill>
                  <a:srgbClr val="092E4D"/>
                </a:solidFill>
                <a:ea typeface="Arial Bold" charset="0"/>
                <a:cs typeface="Arial Bold" charset="0"/>
              </a:rPr>
              <a:t>Agents get more human, personal experience</a:t>
            </a:r>
          </a:p>
        </p:txBody>
      </p:sp>
      <p:sp>
        <p:nvSpPr>
          <p:cNvPr id="36" name="Round Same Side Corner Rectangle 35"/>
          <p:cNvSpPr/>
          <p:nvPr/>
        </p:nvSpPr>
        <p:spPr bwMode="auto">
          <a:xfrm>
            <a:off x="94929" y="2006599"/>
            <a:ext cx="3136392" cy="321311"/>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r>
              <a:rPr lang="en-US" sz="1600" b="1" dirty="0">
                <a:solidFill>
                  <a:prstClr val="white"/>
                </a:solidFill>
                <a:ea typeface="MS PGothic" pitchFamily="34" charset="-128"/>
                <a:cs typeface="MS PGothic" pitchFamily="34" charset="-128"/>
              </a:rPr>
              <a:t> Impact</a:t>
            </a:r>
          </a:p>
        </p:txBody>
      </p:sp>
      <p:sp>
        <p:nvSpPr>
          <p:cNvPr id="37" name="Rounded Rectangle 36"/>
          <p:cNvSpPr/>
          <p:nvPr/>
        </p:nvSpPr>
        <p:spPr bwMode="auto">
          <a:xfrm>
            <a:off x="116310" y="3729526"/>
            <a:ext cx="3125044" cy="1128224"/>
          </a:xfrm>
          <a:prstGeom prst="roundRect">
            <a:avLst>
              <a:gd name="adj" fmla="val 6653"/>
            </a:avLst>
          </a:prstGeom>
          <a:solidFill>
            <a:schemeClr val="accent1">
              <a:lumMod val="20000"/>
              <a:lumOff val="80000"/>
            </a:schemeClr>
          </a:solidFill>
          <a:ln w="9525" cap="flat" cmpd="sng" algn="ctr">
            <a:noFill/>
            <a:prstDash val="solid"/>
            <a:round/>
            <a:headEnd type="none" w="med" len="med"/>
            <a:tailEnd type="none" w="med" len="med"/>
          </a:ln>
          <a:effectLst/>
        </p:spPr>
        <p:txBody>
          <a:bodyPr rIns="0" anchor="b" anchorCtr="0">
            <a:prstTxWarp prst="textNoShape">
              <a:avLst/>
            </a:prstTxWarp>
          </a:bodyPr>
          <a:lstStyle/>
          <a:p>
            <a:pPr marL="176213" indent="-176213" defTabSz="457200">
              <a:buFont typeface="Arial"/>
              <a:buChar char="•"/>
              <a:defRPr/>
            </a:pPr>
            <a:r>
              <a:rPr lang="it-IT" sz="1400" dirty="0">
                <a:solidFill>
                  <a:srgbClr val="092E4D"/>
                </a:solidFill>
                <a:ea typeface="Arial Bold" charset="0"/>
                <a:cs typeface="Arial Bold" charset="0"/>
              </a:rPr>
              <a:t>Fusion Client SDK &amp; Palettes</a:t>
            </a:r>
          </a:p>
          <a:p>
            <a:pPr marL="176213" indent="-176213" defTabSz="457200">
              <a:buFont typeface="Arial"/>
              <a:buChar char="•"/>
              <a:defRPr/>
            </a:pPr>
            <a:r>
              <a:rPr lang="it-IT" sz="1400" dirty="0">
                <a:solidFill>
                  <a:srgbClr val="092E4D"/>
                </a:solidFill>
                <a:ea typeface="Arial Bold" charset="0"/>
                <a:cs typeface="Arial Bold" charset="0"/>
              </a:rPr>
              <a:t>UCCE Contact Center (CVP,ICM, EX-60, Finesse)</a:t>
            </a:r>
          </a:p>
        </p:txBody>
      </p:sp>
      <p:sp>
        <p:nvSpPr>
          <p:cNvPr id="52" name="Round Same Side Corner Rectangle 51"/>
          <p:cNvSpPr/>
          <p:nvPr/>
        </p:nvSpPr>
        <p:spPr bwMode="auto">
          <a:xfrm>
            <a:off x="107629" y="3773974"/>
            <a:ext cx="3133725" cy="321311"/>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r>
              <a:rPr lang="en-US" sz="1600" b="1" dirty="0">
                <a:solidFill>
                  <a:prstClr val="white"/>
                </a:solidFill>
              </a:rPr>
              <a:t>Technology</a:t>
            </a:r>
          </a:p>
        </p:txBody>
      </p:sp>
      <p:sp>
        <p:nvSpPr>
          <p:cNvPr id="3" name="Title 2"/>
          <p:cNvSpPr>
            <a:spLocks noGrp="1"/>
          </p:cNvSpPr>
          <p:nvPr>
            <p:ph type="title"/>
          </p:nvPr>
        </p:nvSpPr>
        <p:spPr/>
        <p:txBody>
          <a:bodyPr/>
          <a:lstStyle/>
          <a:p>
            <a:r>
              <a:rPr lang="en-US" dirty="0">
                <a:solidFill>
                  <a:srgbClr val="092E4D"/>
                </a:solidFill>
              </a:rPr>
              <a:t>Financial Card Services – Case </a:t>
            </a:r>
            <a:r>
              <a:rPr lang="en-US" dirty="0" smtClean="0">
                <a:solidFill>
                  <a:srgbClr val="092E4D"/>
                </a:solidFill>
              </a:rPr>
              <a:t>Study</a:t>
            </a:r>
            <a:endParaRPr lang="en-US" dirty="0"/>
          </a:p>
        </p:txBody>
      </p:sp>
      <p:sp>
        <p:nvSpPr>
          <p:cNvPr id="4" name="Footer Placeholder 3"/>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3</a:t>
            </a:fld>
            <a:endParaRPr lang="en-US" dirty="0"/>
          </a:p>
        </p:txBody>
      </p:sp>
    </p:spTree>
    <p:extLst>
      <p:ext uri="{BB962C8B-B14F-4D97-AF65-F5344CB8AC3E}">
        <p14:creationId xmlns:p14="http://schemas.microsoft.com/office/powerpoint/2010/main" val="371143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Mortgage – Document Push/Annotation</a:t>
            </a:r>
            <a:endParaRPr lang="en-US" dirty="0"/>
          </a:p>
        </p:txBody>
      </p:sp>
      <p:sp>
        <p:nvSpPr>
          <p:cNvPr id="8" name="Footer Placeholder 7"/>
          <p:cNvSpPr>
            <a:spLocks noGrp="1"/>
          </p:cNvSpPr>
          <p:nvPr>
            <p:ph type="ftr" sz="quarter" idx="11"/>
          </p:nvPr>
        </p:nvSpPr>
        <p:spPr/>
        <p:txBody>
          <a:bodyPr/>
          <a:lstStyle/>
          <a:p>
            <a:r>
              <a:rPr lang="en-US" smtClean="0"/>
              <a:t>CaféX Communications Confidential © 2015 – All Rights Reserved. </a:t>
            </a:r>
            <a:endParaRPr lang="en-US" dirty="0"/>
          </a:p>
        </p:txBody>
      </p:sp>
      <p:sp>
        <p:nvSpPr>
          <p:cNvPr id="9" name="Slide Number Placeholder 8"/>
          <p:cNvSpPr>
            <a:spLocks noGrp="1"/>
          </p:cNvSpPr>
          <p:nvPr>
            <p:ph type="sldNum" sz="quarter" idx="12"/>
          </p:nvPr>
        </p:nvSpPr>
        <p:spPr/>
        <p:txBody>
          <a:bodyPr/>
          <a:lstStyle/>
          <a:p>
            <a:fld id="{0431C951-9D62-474D-B35D-66AB940D3B2F}" type="slidenum">
              <a:rPr lang="en-US" smtClean="0"/>
              <a:pPr/>
              <a:t>30</a:t>
            </a:fld>
            <a:endParaRPr lang="en-US" dirty="0"/>
          </a:p>
        </p:txBody>
      </p:sp>
      <p:pic>
        <p:nvPicPr>
          <p:cNvPr id="6" name="Picture 5" descr="IPadminiWhit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7195" y="742950"/>
            <a:ext cx="2783205" cy="4126663"/>
          </a:xfrm>
          <a:prstGeom prst="rect">
            <a:avLst/>
          </a:prstGeom>
        </p:spPr>
      </p:pic>
      <p:pic>
        <p:nvPicPr>
          <p:cNvPr id="4" name="Picture 3" descr="IMG_008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595" y="1123950"/>
            <a:ext cx="2562225" cy="34163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72787" y="819150"/>
            <a:ext cx="4356888" cy="3916162"/>
          </a:xfrm>
          <a:prstGeom prst="rect">
            <a:avLst/>
          </a:prstGeom>
        </p:spPr>
      </p:pic>
    </p:spTree>
    <p:extLst>
      <p:ext uri="{BB962C8B-B14F-4D97-AF65-F5344CB8AC3E}">
        <p14:creationId xmlns:p14="http://schemas.microsoft.com/office/powerpoint/2010/main" val="361668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30787" y="176575"/>
            <a:ext cx="7276584" cy="566375"/>
          </a:xfrm>
        </p:spPr>
        <p:txBody>
          <a:bodyPr/>
          <a:lstStyle/>
          <a:p>
            <a:r>
              <a:rPr lang="en-US" sz="2400" dirty="0" err="1"/>
              <a:t>Caféx</a:t>
            </a:r>
            <a:r>
              <a:rPr lang="en-US" sz="2400" dirty="0"/>
              <a:t> Solution -  Insert Personalized And Secure Interactions Into Existing Banking Platforms</a:t>
            </a:r>
          </a:p>
        </p:txBody>
      </p:sp>
      <p:grpSp>
        <p:nvGrpSpPr>
          <p:cNvPr id="6" name="Group 5"/>
          <p:cNvGrpSpPr/>
          <p:nvPr/>
        </p:nvGrpSpPr>
        <p:grpSpPr>
          <a:xfrm>
            <a:off x="5655281" y="1347388"/>
            <a:ext cx="3115133" cy="3271683"/>
            <a:chOff x="6903584" y="1357313"/>
            <a:chExt cx="4898571" cy="5035550"/>
          </a:xfrm>
        </p:grpSpPr>
        <p:grpSp>
          <p:nvGrpSpPr>
            <p:cNvPr id="7" name="Group 6"/>
            <p:cNvGrpSpPr/>
            <p:nvPr/>
          </p:nvGrpSpPr>
          <p:grpSpPr>
            <a:xfrm>
              <a:off x="6903584" y="1357313"/>
              <a:ext cx="4898571" cy="5035550"/>
              <a:chOff x="6903584" y="1357313"/>
              <a:chExt cx="4898571" cy="5035550"/>
            </a:xfrm>
          </p:grpSpPr>
          <p:sp>
            <p:nvSpPr>
              <p:cNvPr id="13" name="Trapezoid 12"/>
              <p:cNvSpPr/>
              <p:nvPr/>
            </p:nvSpPr>
            <p:spPr>
              <a:xfrm>
                <a:off x="6903584" y="4218505"/>
                <a:ext cx="4869543" cy="304083"/>
              </a:xfrm>
              <a:prstGeom prst="trapezoid">
                <a:avLst>
                  <a:gd name="adj" fmla="val 247090"/>
                </a:avLst>
              </a:prstGeom>
              <a:gradFill>
                <a:gsLst>
                  <a:gs pos="100000">
                    <a:schemeClr val="tx1">
                      <a:lumMod val="40000"/>
                      <a:lumOff val="60000"/>
                    </a:schemeClr>
                  </a:gs>
                  <a:gs pos="0">
                    <a:schemeClr val="accent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4" name="Group 13"/>
              <p:cNvGrpSpPr/>
              <p:nvPr/>
            </p:nvGrpSpPr>
            <p:grpSpPr>
              <a:xfrm>
                <a:off x="6932612" y="1357313"/>
                <a:ext cx="4869543" cy="5035550"/>
                <a:chOff x="6932612" y="1357313"/>
                <a:chExt cx="4869543" cy="5035550"/>
              </a:xfrm>
            </p:grpSpPr>
            <p:sp>
              <p:nvSpPr>
                <p:cNvPr id="15" name="Rectangle 14"/>
                <p:cNvSpPr/>
                <p:nvPr/>
              </p:nvSpPr>
              <p:spPr>
                <a:xfrm>
                  <a:off x="7265987" y="1357313"/>
                  <a:ext cx="4169664" cy="3011488"/>
                </a:xfrm>
                <a:prstGeom prst="rect">
                  <a:avLst/>
                </a:prstGeom>
                <a:gradFill flip="none" rotWithShape="1">
                  <a:gsLst>
                    <a:gs pos="18000">
                      <a:schemeClr val="tx1">
                        <a:lumMod val="40000"/>
                        <a:lumOff val="60000"/>
                      </a:schemeClr>
                    </a:gs>
                    <a:gs pos="0">
                      <a:schemeClr val="accent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 name="Round Same Side Corner Rectangle 15"/>
                <p:cNvSpPr/>
                <p:nvPr/>
              </p:nvSpPr>
              <p:spPr>
                <a:xfrm>
                  <a:off x="6932612" y="4525098"/>
                  <a:ext cx="4869543" cy="1867765"/>
                </a:xfrm>
                <a:prstGeom prst="round2SameRect">
                  <a:avLst>
                    <a:gd name="adj1" fmla="val 8345"/>
                    <a:gd name="adj2" fmla="val 0"/>
                  </a:avLst>
                </a:prstGeom>
                <a:gradFill flip="none" rotWithShape="1">
                  <a:gsLst>
                    <a:gs pos="18000">
                      <a:schemeClr val="tx1">
                        <a:lumMod val="40000"/>
                        <a:lumOff val="60000"/>
                      </a:schemeClr>
                    </a:gs>
                    <a:gs pos="0">
                      <a:schemeClr val="accent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33"/>
                <p:cNvSpPr>
                  <a:spLocks noChangeArrowheads="1"/>
                </p:cNvSpPr>
                <p:nvPr/>
              </p:nvSpPr>
              <p:spPr bwMode="auto">
                <a:xfrm>
                  <a:off x="8158802" y="2123034"/>
                  <a:ext cx="2422927" cy="113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Clr>
                      <a:srgbClr val="000000"/>
                    </a:buClr>
                    <a:buFont typeface="Arial" charset="0"/>
                    <a:buNone/>
                  </a:pPr>
                  <a:r>
                    <a:rPr lang="en-US" sz="1400" b="1" dirty="0">
                      <a:solidFill>
                        <a:schemeClr val="tx1">
                          <a:lumMod val="50000"/>
                        </a:schemeClr>
                      </a:solidFill>
                      <a:cs typeface="Arial" charset="0"/>
                      <a:sym typeface="Arial" charset="0"/>
                    </a:rPr>
                    <a:t>Co-browse , Screen Sharing etc.</a:t>
                  </a:r>
                </a:p>
              </p:txBody>
            </p:sp>
            <p:pic>
              <p:nvPicPr>
                <p:cNvPr id="18" name="Picture 1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06412" y="4778827"/>
                  <a:ext cx="2428327"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p:nvPr/>
              </p:nvGrpSpPr>
              <p:grpSpPr>
                <a:xfrm>
                  <a:off x="8448325" y="2957512"/>
                  <a:ext cx="1804988" cy="1804988"/>
                  <a:chOff x="8215312" y="2957512"/>
                  <a:chExt cx="1804988" cy="1804988"/>
                </a:xfrm>
              </p:grpSpPr>
              <p:pic>
                <p:nvPicPr>
                  <p:cNvPr id="20" name="Picture 19" descr="end_host_1177_25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5312" y="2957512"/>
                    <a:ext cx="1804988" cy="1804988"/>
                  </a:xfrm>
                  <a:prstGeom prst="rect">
                    <a:avLst/>
                  </a:prstGeom>
                </p:spPr>
              </p:pic>
              <p:grpSp>
                <p:nvGrpSpPr>
                  <p:cNvPr id="21" name="Group 20"/>
                  <p:cNvGrpSpPr/>
                  <p:nvPr/>
                </p:nvGrpSpPr>
                <p:grpSpPr>
                  <a:xfrm>
                    <a:off x="8335865" y="3259935"/>
                    <a:ext cx="1562261" cy="935829"/>
                    <a:chOff x="7721954" y="2480715"/>
                    <a:chExt cx="1929897" cy="1160779"/>
                  </a:xfrm>
                </p:grpSpPr>
                <p:pic>
                  <p:nvPicPr>
                    <p:cNvPr id="22" name="Picture 14" descr="Screen Shot 2013-01-28 at 11.24.42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21954" y="2480715"/>
                      <a:ext cx="1929897" cy="1160779"/>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p:cNvPicPr>
                      <a:picLocks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149739" y="3290009"/>
                      <a:ext cx="414767" cy="32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grpSp>
        <p:grpSp>
          <p:nvGrpSpPr>
            <p:cNvPr id="8" name="Group 54"/>
            <p:cNvGrpSpPr/>
            <p:nvPr/>
          </p:nvGrpSpPr>
          <p:grpSpPr>
            <a:xfrm>
              <a:off x="10296293" y="5052645"/>
              <a:ext cx="984739" cy="984739"/>
              <a:chOff x="6486295" y="5483861"/>
              <a:chExt cx="705802" cy="705802"/>
            </a:xfrm>
          </p:grpSpPr>
          <p:grpSp>
            <p:nvGrpSpPr>
              <p:cNvPr id="9" name="Group 57"/>
              <p:cNvGrpSpPr/>
              <p:nvPr/>
            </p:nvGrpSpPr>
            <p:grpSpPr>
              <a:xfrm>
                <a:off x="6486295" y="5483861"/>
                <a:ext cx="705802" cy="705802"/>
                <a:chOff x="8169892" y="3595265"/>
                <a:chExt cx="643162" cy="643162"/>
              </a:xfrm>
            </p:grpSpPr>
            <p:pic>
              <p:nvPicPr>
                <p:cNvPr id="11" name="Picture 5" descr="C:\Users\rteligic\Desktop\sadsad.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69892" y="3595265"/>
                  <a:ext cx="643162" cy="6431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rotWithShape="1">
                <a:blip r:embed="rId7" cstate="screen">
                  <a:biLevel thresh="2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l="-2732" t="-462"/>
                <a:stretch/>
              </p:blipFill>
              <p:spPr bwMode="auto">
                <a:xfrm flipH="1">
                  <a:off x="8534503" y="3965122"/>
                  <a:ext cx="241196" cy="11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Freeform 158"/>
              <p:cNvSpPr>
                <a:spLocks/>
              </p:cNvSpPr>
              <p:nvPr/>
            </p:nvSpPr>
            <p:spPr bwMode="auto">
              <a:xfrm>
                <a:off x="6819069" y="5948362"/>
                <a:ext cx="60128" cy="124309"/>
              </a:xfrm>
              <a:custGeom>
                <a:avLst/>
                <a:gdLst>
                  <a:gd name="T0" fmla="*/ 2498 w 3832"/>
                  <a:gd name="T1" fmla="*/ 0 h 6646"/>
                  <a:gd name="T2" fmla="*/ 2498 w 3832"/>
                  <a:gd name="T3" fmla="*/ 4327 h 6646"/>
                  <a:gd name="T4" fmla="*/ 3832 w 3832"/>
                  <a:gd name="T5" fmla="*/ 4327 h 6646"/>
                  <a:gd name="T6" fmla="*/ 1916 w 3832"/>
                  <a:gd name="T7" fmla="*/ 6646 h 6646"/>
                  <a:gd name="T8" fmla="*/ 0 w 3832"/>
                  <a:gd name="T9" fmla="*/ 4327 h 6646"/>
                  <a:gd name="T10" fmla="*/ 1438 w 3832"/>
                  <a:gd name="T11" fmla="*/ 4327 h 6646"/>
                  <a:gd name="T12" fmla="*/ 1438 w 3832"/>
                  <a:gd name="T13" fmla="*/ 1490 h 6646"/>
                  <a:gd name="T14" fmla="*/ 1232 w 3832"/>
                  <a:gd name="T15" fmla="*/ 1490 h 6646"/>
                  <a:gd name="T16" fmla="*/ 2498 w 3832"/>
                  <a:gd name="T17" fmla="*/ 0 h 6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2" h="6646">
                    <a:moveTo>
                      <a:pt x="2498" y="0"/>
                    </a:moveTo>
                    <a:lnTo>
                      <a:pt x="2498" y="4327"/>
                    </a:lnTo>
                    <a:lnTo>
                      <a:pt x="3832" y="4327"/>
                    </a:lnTo>
                    <a:lnTo>
                      <a:pt x="1916" y="6646"/>
                    </a:lnTo>
                    <a:lnTo>
                      <a:pt x="0" y="4327"/>
                    </a:lnTo>
                    <a:lnTo>
                      <a:pt x="1438" y="4327"/>
                    </a:lnTo>
                    <a:lnTo>
                      <a:pt x="1438" y="1490"/>
                    </a:lnTo>
                    <a:lnTo>
                      <a:pt x="1232" y="1490"/>
                    </a:lnTo>
                    <a:lnTo>
                      <a:pt x="249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rgbClr val="FFFFFF"/>
                  </a:solidFill>
                  <a:latin typeface="Arial"/>
                </a:endParaRPr>
              </a:p>
            </p:txBody>
          </p:sp>
        </p:grpSp>
      </p:grpSp>
      <p:grpSp>
        <p:nvGrpSpPr>
          <p:cNvPr id="27" name="Group 26"/>
          <p:cNvGrpSpPr/>
          <p:nvPr/>
        </p:nvGrpSpPr>
        <p:grpSpPr>
          <a:xfrm>
            <a:off x="355235" y="1133382"/>
            <a:ext cx="2939186" cy="3548128"/>
            <a:chOff x="457199" y="1357313"/>
            <a:chExt cx="4621893" cy="5035550"/>
          </a:xfrm>
        </p:grpSpPr>
        <p:sp>
          <p:nvSpPr>
            <p:cNvPr id="28" name="Rectangle 27"/>
            <p:cNvSpPr/>
            <p:nvPr/>
          </p:nvSpPr>
          <p:spPr>
            <a:xfrm>
              <a:off x="679740" y="1357313"/>
              <a:ext cx="4173311" cy="3011488"/>
            </a:xfrm>
            <a:prstGeom prst="rect">
              <a:avLst/>
            </a:prstGeom>
            <a:gradFill flip="none" rotWithShape="1">
              <a:gsLst>
                <a:gs pos="18000">
                  <a:schemeClr val="tx1">
                    <a:lumMod val="40000"/>
                    <a:lumOff val="60000"/>
                  </a:schemeClr>
                </a:gs>
                <a:gs pos="0">
                  <a:schemeClr val="accent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9" name="Trapezoid 28"/>
            <p:cNvSpPr/>
            <p:nvPr/>
          </p:nvSpPr>
          <p:spPr>
            <a:xfrm>
              <a:off x="457200" y="4218505"/>
              <a:ext cx="4616450" cy="309045"/>
            </a:xfrm>
            <a:prstGeom prst="trapezoid">
              <a:avLst>
                <a:gd name="adj" fmla="val 95041"/>
              </a:avLst>
            </a:prstGeom>
            <a:gradFill>
              <a:gsLst>
                <a:gs pos="100000">
                  <a:schemeClr val="tx1">
                    <a:lumMod val="40000"/>
                    <a:lumOff val="60000"/>
                  </a:schemeClr>
                </a:gs>
                <a:gs pos="0">
                  <a:schemeClr val="accent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 name="Round Same Side Corner Rectangle 29"/>
            <p:cNvSpPr/>
            <p:nvPr/>
          </p:nvSpPr>
          <p:spPr>
            <a:xfrm rot="10800000" flipV="1">
              <a:off x="457199" y="4493347"/>
              <a:ext cx="4621893" cy="1899516"/>
            </a:xfrm>
            <a:prstGeom prst="round2SameRect">
              <a:avLst>
                <a:gd name="adj1" fmla="val 8345"/>
                <a:gd name="adj2" fmla="val 0"/>
              </a:avLst>
            </a:prstGeom>
            <a:gradFill flip="none" rotWithShape="1">
              <a:gsLst>
                <a:gs pos="18000">
                  <a:schemeClr val="tx1">
                    <a:lumMod val="40000"/>
                    <a:lumOff val="60000"/>
                  </a:schemeClr>
                </a:gs>
                <a:gs pos="0">
                  <a:schemeClr val="accent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3"/>
            <p:cNvSpPr>
              <a:spLocks noChangeArrowheads="1"/>
            </p:cNvSpPr>
            <p:nvPr/>
          </p:nvSpPr>
          <p:spPr bwMode="auto">
            <a:xfrm>
              <a:off x="778472" y="1965806"/>
              <a:ext cx="1729048" cy="74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Clr>
                  <a:srgbClr val="000000"/>
                </a:buClr>
              </a:pPr>
              <a:r>
                <a:rPr lang="en-US" sz="1400" b="1" dirty="0">
                  <a:solidFill>
                    <a:schemeClr val="tx1">
                      <a:lumMod val="50000"/>
                    </a:schemeClr>
                  </a:solidFill>
                  <a:cs typeface="Arial" charset="0"/>
                  <a:sym typeface="Arial" charset="0"/>
                </a:rPr>
                <a:t>Mobile</a:t>
              </a:r>
            </a:p>
            <a:p>
              <a:pPr algn="ctr">
                <a:buClr>
                  <a:srgbClr val="000000"/>
                </a:buClr>
              </a:pPr>
              <a:r>
                <a:rPr lang="en-US" sz="1400" b="1" dirty="0">
                  <a:solidFill>
                    <a:schemeClr val="tx1">
                      <a:lumMod val="50000"/>
                    </a:schemeClr>
                  </a:solidFill>
                  <a:cs typeface="Arial" charset="0"/>
                  <a:sym typeface="Arial" charset="0"/>
                </a:rPr>
                <a:t>Applications</a:t>
              </a:r>
            </a:p>
          </p:txBody>
        </p:sp>
        <p:sp>
          <p:nvSpPr>
            <p:cNvPr id="32" name="Rectangle 33"/>
            <p:cNvSpPr>
              <a:spLocks noChangeArrowheads="1"/>
            </p:cNvSpPr>
            <p:nvPr/>
          </p:nvSpPr>
          <p:spPr bwMode="auto">
            <a:xfrm>
              <a:off x="3124809" y="1940243"/>
              <a:ext cx="1561491" cy="74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Clr>
                  <a:srgbClr val="000000"/>
                </a:buClr>
                <a:buFont typeface="Arial" charset="0"/>
                <a:buNone/>
              </a:pPr>
              <a:r>
                <a:rPr lang="en-US" sz="1400" b="1" dirty="0">
                  <a:solidFill>
                    <a:schemeClr val="tx1">
                      <a:lumMod val="50000"/>
                    </a:schemeClr>
                  </a:solidFill>
                  <a:cs typeface="Arial" charset="0"/>
                  <a:sym typeface="Arial" charset="0"/>
                </a:rPr>
                <a:t>Online Banking</a:t>
              </a:r>
            </a:p>
          </p:txBody>
        </p:sp>
        <p:sp>
          <p:nvSpPr>
            <p:cNvPr id="34" name="Rectangle 33"/>
            <p:cNvSpPr/>
            <p:nvPr/>
          </p:nvSpPr>
          <p:spPr>
            <a:xfrm rot="5400000" flipV="1">
              <a:off x="1827213" y="2763017"/>
              <a:ext cx="2042608" cy="183383"/>
            </a:xfrm>
            <a:prstGeom prst="rect">
              <a:avLst/>
            </a:prstGeom>
            <a:gradFill>
              <a:gsLst>
                <a:gs pos="0">
                  <a:schemeClr val="tx1">
                    <a:lumMod val="40000"/>
                    <a:lumOff val="60000"/>
                  </a:schemeClr>
                </a:gs>
                <a:gs pos="30000">
                  <a:schemeClr val="tx2">
                    <a:alpha val="0"/>
                  </a:schemeClr>
                </a:gs>
              </a:gsLst>
              <a:lin ang="5220000" scaled="0"/>
            </a:gra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42" name="Round Same Side Corner Rectangle 41"/>
          <p:cNvSpPr/>
          <p:nvPr/>
        </p:nvSpPr>
        <p:spPr>
          <a:xfrm>
            <a:off x="508413" y="1102300"/>
            <a:ext cx="2642267" cy="309324"/>
          </a:xfrm>
          <a:prstGeom prst="round2SameRect">
            <a:avLst>
              <a:gd name="adj1" fmla="val 0"/>
              <a:gd name="adj2" fmla="val 25131"/>
            </a:avLst>
          </a:prstGeom>
          <a:gradFill>
            <a:gsLst>
              <a:gs pos="0">
                <a:srgbClr val="3EB549"/>
              </a:gs>
              <a:gs pos="100000">
                <a:srgbClr val="02928C"/>
              </a:gs>
            </a:gsLst>
            <a:lin ang="90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buClr>
                <a:srgbClr val="0183B7"/>
              </a:buClr>
            </a:pPr>
            <a:r>
              <a:rPr lang="en-US" sz="1600" b="1" dirty="0">
                <a:latin typeface="+mj-lt"/>
                <a:sym typeface="Arial" charset="0"/>
              </a:rPr>
              <a:t>Consumer</a:t>
            </a:r>
          </a:p>
        </p:txBody>
      </p:sp>
      <p:sp>
        <p:nvSpPr>
          <p:cNvPr id="47" name="Rectangle 33"/>
          <p:cNvSpPr>
            <a:spLocks noChangeArrowheads="1"/>
          </p:cNvSpPr>
          <p:nvPr/>
        </p:nvSpPr>
        <p:spPr bwMode="auto">
          <a:xfrm>
            <a:off x="772387" y="3382256"/>
            <a:ext cx="2090484" cy="53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p>
            <a:pPr algn="ctr">
              <a:buClr>
                <a:srgbClr val="000000"/>
              </a:buClr>
              <a:buFont typeface="Arial" charset="0"/>
              <a:buNone/>
            </a:pPr>
            <a:r>
              <a:rPr lang="en-US" sz="1400" b="1" dirty="0">
                <a:solidFill>
                  <a:schemeClr val="tx1">
                    <a:lumMod val="50000"/>
                  </a:schemeClr>
                </a:solidFill>
                <a:cs typeface="Arial" charset="0"/>
                <a:sym typeface="Arial" charset="0"/>
              </a:rPr>
              <a:t>Digital Kiosk/In-Branch Virtual Banking</a:t>
            </a:r>
          </a:p>
        </p:txBody>
      </p:sp>
      <p:sp>
        <p:nvSpPr>
          <p:cNvPr id="50" name="Rectangle 49"/>
          <p:cNvSpPr/>
          <p:nvPr/>
        </p:nvSpPr>
        <p:spPr>
          <a:xfrm>
            <a:off x="3150680" y="1277488"/>
            <a:ext cx="2735063" cy="2108270"/>
          </a:xfrm>
          <a:prstGeom prst="rect">
            <a:avLst/>
          </a:prstGeom>
        </p:spPr>
        <p:txBody>
          <a:bodyPr wrap="square" lIns="91424" tIns="45712" rIns="91424" bIns="45712">
            <a:spAutoFit/>
          </a:bodyPr>
          <a:lstStyle/>
          <a:p>
            <a:pPr marL="285702" indent="-285702">
              <a:spcBef>
                <a:spcPts val="600"/>
              </a:spcBef>
              <a:buFont typeface="Wingdings" charset="2"/>
              <a:buChar char="ü"/>
            </a:pPr>
            <a:r>
              <a:rPr lang="en-US" dirty="0" smtClean="0">
                <a:solidFill>
                  <a:srgbClr val="092E4D"/>
                </a:solidFill>
              </a:rPr>
              <a:t>Common platform across all digital channels</a:t>
            </a:r>
          </a:p>
          <a:p>
            <a:pPr marL="285702" indent="-285702">
              <a:spcBef>
                <a:spcPts val="600"/>
              </a:spcBef>
              <a:buFont typeface="Wingdings" charset="2"/>
              <a:buChar char="ü"/>
            </a:pPr>
            <a:r>
              <a:rPr lang="en-US" dirty="0" smtClean="0">
                <a:solidFill>
                  <a:srgbClr val="092E4D"/>
                </a:solidFill>
              </a:rPr>
              <a:t>Securely ties client interactions over video into banks existing CC/UC infrastructure </a:t>
            </a:r>
            <a:endParaRPr lang="en-US" dirty="0">
              <a:solidFill>
                <a:srgbClr val="092E4D"/>
              </a:solidFill>
            </a:endParaRPr>
          </a:p>
        </p:txBody>
      </p:sp>
      <p:sp>
        <p:nvSpPr>
          <p:cNvPr id="5" name="Left-Right Arrow 4"/>
          <p:cNvSpPr/>
          <p:nvPr/>
        </p:nvSpPr>
        <p:spPr>
          <a:xfrm>
            <a:off x="3275962" y="3304005"/>
            <a:ext cx="2379316" cy="784954"/>
          </a:xfrm>
          <a:prstGeom prst="lef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a:p>
        </p:txBody>
      </p:sp>
      <p:grpSp>
        <p:nvGrpSpPr>
          <p:cNvPr id="43" name="Group 42"/>
          <p:cNvGrpSpPr/>
          <p:nvPr/>
        </p:nvGrpSpPr>
        <p:grpSpPr>
          <a:xfrm>
            <a:off x="3417363" y="3015071"/>
            <a:ext cx="1821551" cy="1861051"/>
            <a:chOff x="4692305" y="2636553"/>
            <a:chExt cx="2296562" cy="2296562"/>
          </a:xfrm>
        </p:grpSpPr>
        <p:pic>
          <p:nvPicPr>
            <p:cNvPr id="51" name="Picture 2" descr="C:\Share\Rajesh\backup(15112012)\Device Icons\icons\Picture1.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692305" y="2636553"/>
              <a:ext cx="2296562" cy="2296562"/>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32"/>
            <p:cNvSpPr txBox="1">
              <a:spLocks noChangeArrowheads="1"/>
            </p:cNvSpPr>
            <p:nvPr/>
          </p:nvSpPr>
          <p:spPr bwMode="auto">
            <a:xfrm>
              <a:off x="4873441" y="3448322"/>
              <a:ext cx="1963591" cy="102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Clr>
                  <a:srgbClr val="000000"/>
                </a:buClr>
                <a:buFont typeface="Arial" charset="0"/>
                <a:buNone/>
              </a:pPr>
              <a:r>
                <a:rPr lang="en-US" sz="1200" b="1" dirty="0">
                  <a:solidFill>
                    <a:srgbClr val="000000"/>
                  </a:solidFill>
                  <a:cs typeface="Arial" charset="0"/>
                  <a:sym typeface="Arial" charset="0"/>
                </a:rPr>
                <a:t>Video,</a:t>
              </a:r>
              <a:br>
                <a:rPr lang="en-US" sz="1200" b="1" dirty="0">
                  <a:solidFill>
                    <a:srgbClr val="000000"/>
                  </a:solidFill>
                  <a:cs typeface="Arial" charset="0"/>
                  <a:sym typeface="Arial" charset="0"/>
                </a:rPr>
              </a:br>
              <a:r>
                <a:rPr lang="en-US" sz="1200" b="1" dirty="0">
                  <a:solidFill>
                    <a:srgbClr val="000000"/>
                  </a:solidFill>
                  <a:cs typeface="Arial" charset="0"/>
                  <a:sym typeface="Arial" charset="0"/>
                </a:rPr>
                <a:t>Collaboration, </a:t>
              </a:r>
              <a:br>
                <a:rPr lang="en-US" sz="1200" b="1" dirty="0">
                  <a:solidFill>
                    <a:srgbClr val="000000"/>
                  </a:solidFill>
                  <a:cs typeface="Arial" charset="0"/>
                  <a:sym typeface="Arial" charset="0"/>
                </a:rPr>
              </a:br>
              <a:r>
                <a:rPr lang="en-US" sz="1200" b="1" dirty="0">
                  <a:solidFill>
                    <a:srgbClr val="000000"/>
                  </a:solidFill>
                  <a:cs typeface="Arial" charset="0"/>
                  <a:sym typeface="Arial" charset="0"/>
                </a:rPr>
                <a:t>Live Assistance &amp; More</a:t>
              </a:r>
            </a:p>
          </p:txBody>
        </p:sp>
      </p:grpSp>
      <p:sp>
        <p:nvSpPr>
          <p:cNvPr id="45" name="Round Same Side Corner Rectangle 44"/>
          <p:cNvSpPr/>
          <p:nvPr/>
        </p:nvSpPr>
        <p:spPr>
          <a:xfrm>
            <a:off x="5890410" y="1102300"/>
            <a:ext cx="2642267" cy="309324"/>
          </a:xfrm>
          <a:prstGeom prst="round2SameRect">
            <a:avLst>
              <a:gd name="adj1" fmla="val 0"/>
              <a:gd name="adj2" fmla="val 25131"/>
            </a:avLst>
          </a:prstGeom>
          <a:gradFill>
            <a:gsLst>
              <a:gs pos="0">
                <a:srgbClr val="3EB549"/>
              </a:gs>
              <a:gs pos="100000">
                <a:srgbClr val="02928C"/>
              </a:gs>
            </a:gsLst>
            <a:lin ang="90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buClr>
                <a:srgbClr val="0183B7"/>
              </a:buClr>
            </a:pPr>
            <a:r>
              <a:rPr lang="en-US" sz="1600" b="1" dirty="0" smtClean="0">
                <a:latin typeface="+mj-lt"/>
                <a:sym typeface="Arial" charset="0"/>
              </a:rPr>
              <a:t>Bank</a:t>
            </a:r>
            <a:endParaRPr lang="en-US" sz="1600" b="1" dirty="0">
              <a:latin typeface="+mj-lt"/>
              <a:sym typeface="Arial" charset="0"/>
            </a:endParaRPr>
          </a:p>
        </p:txBody>
      </p:sp>
      <p:pic>
        <p:nvPicPr>
          <p:cNvPr id="53" name="Picture 2" descr="C:\Users\AMacGowen\AppData\Local\Microsoft\Windows\Temporary Internet Files\Content.Outlook\IB3R1B6Q\bank_ipad1.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59541" y="2158139"/>
            <a:ext cx="748028" cy="57098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3" descr="C:\Users\AMacGowen\AppData\Local\Microsoft\Windows\Temporary Internet Files\Content.Outlook\IB3R1B6Q\bank_iphone.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314217" y="2158139"/>
            <a:ext cx="462292" cy="93109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C:\Users\AMacGowen\AppData\Local\Microsoft\Windows\Temporary Internet Files\Content.Outlook\IB3R1B6Q\bank_macbook.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75938" y="2085356"/>
            <a:ext cx="1218911" cy="72942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MacGowen\AppData\Local\Microsoft\Windows\Temporary Internet Files\Content.Outlook\IB3R1B6Q\bank_teller_atm.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39394" y="3848504"/>
            <a:ext cx="1074230" cy="754421"/>
          </a:xfrm>
          <a:prstGeom prst="rect">
            <a:avLst/>
          </a:prstGeom>
          <a:noFill/>
          <a:extLst>
            <a:ext uri="{909E8E84-426E-40DD-AFC4-6F175D3DCCD1}">
              <a14:hiddenFill xmlns:a14="http://schemas.microsoft.com/office/drawing/2010/main">
                <a:solidFill>
                  <a:srgbClr val="FFFFFF"/>
                </a:solidFill>
              </a14:hiddenFill>
            </a:ext>
          </a:extLst>
        </p:spPr>
      </p:pic>
      <p:sp>
        <p:nvSpPr>
          <p:cNvPr id="24" name="Footer Placeholder 23"/>
          <p:cNvSpPr>
            <a:spLocks noGrp="1"/>
          </p:cNvSpPr>
          <p:nvPr>
            <p:ph type="ftr" sz="quarter" idx="11"/>
          </p:nvPr>
        </p:nvSpPr>
        <p:spPr/>
        <p:txBody>
          <a:bodyPr/>
          <a:lstStyle/>
          <a:p>
            <a:r>
              <a:rPr lang="en-US" smtClean="0"/>
              <a:t>CaféX Communications Confidential © 2015 – All Rights Reserved. </a:t>
            </a:r>
            <a:endParaRPr lang="en-US" dirty="0"/>
          </a:p>
        </p:txBody>
      </p:sp>
      <p:sp>
        <p:nvSpPr>
          <p:cNvPr id="25" name="Slide Number Placeholder 24"/>
          <p:cNvSpPr>
            <a:spLocks noGrp="1"/>
          </p:cNvSpPr>
          <p:nvPr>
            <p:ph type="sldNum" sz="quarter" idx="12"/>
          </p:nvPr>
        </p:nvSpPr>
        <p:spPr/>
        <p:txBody>
          <a:bodyPr/>
          <a:lstStyle/>
          <a:p>
            <a:fld id="{0431C951-9D62-474D-B35D-66AB940D3B2F}" type="slidenum">
              <a:rPr lang="en-US" smtClean="0"/>
              <a:pPr/>
              <a:t>31</a:t>
            </a:fld>
            <a:endParaRPr lang="en-US" dirty="0"/>
          </a:p>
        </p:txBody>
      </p:sp>
    </p:spTree>
    <p:extLst>
      <p:ext uri="{BB962C8B-B14F-4D97-AF65-F5344CB8AC3E}">
        <p14:creationId xmlns:p14="http://schemas.microsoft.com/office/powerpoint/2010/main" val="187681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strVal val="#ppt_w*0.70"/>
                                          </p:val>
                                        </p:tav>
                                        <p:tav tm="100000">
                                          <p:val>
                                            <p:strVal val="#ppt_w"/>
                                          </p:val>
                                        </p:tav>
                                      </p:tavLst>
                                    </p:anim>
                                    <p:anim calcmode="lin" valueType="num">
                                      <p:cBhvr>
                                        <p:cTn id="12" dur="500" fill="hold"/>
                                        <p:tgtEl>
                                          <p:spTgt spid="42"/>
                                        </p:tgtEl>
                                        <p:attrNameLst>
                                          <p:attrName>ppt_h</p:attrName>
                                        </p:attrNameLst>
                                      </p:cBhvr>
                                      <p:tavLst>
                                        <p:tav tm="0">
                                          <p:val>
                                            <p:strVal val="#ppt_h"/>
                                          </p:val>
                                        </p:tav>
                                        <p:tav tm="100000">
                                          <p:val>
                                            <p:strVal val="#ppt_h"/>
                                          </p:val>
                                        </p:tav>
                                      </p:tavLst>
                                    </p:anim>
                                    <p:animEffect transition="in" filter="fade">
                                      <p:cBhvr>
                                        <p:cTn id="13" dur="500"/>
                                        <p:tgtEl>
                                          <p:spTgt spid="42"/>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1500"/>
                            </p:stCondLst>
                            <p:childTnLst>
                              <p:par>
                                <p:cTn id="19" presetID="53" presetClass="entr" presetSubtype="0" fill="hold" nodeType="after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par>
                          <p:cTn id="24" fill="hold">
                            <p:stCondLst>
                              <p:cond delay="2000"/>
                            </p:stCondLst>
                            <p:childTnLst>
                              <p:par>
                                <p:cTn id="25" presetID="55" presetClass="entr" presetSubtype="0"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p:cTn id="27" dur="500" fill="hold"/>
                                        <p:tgtEl>
                                          <p:spTgt spid="45"/>
                                        </p:tgtEl>
                                        <p:attrNameLst>
                                          <p:attrName>ppt_w</p:attrName>
                                        </p:attrNameLst>
                                      </p:cBhvr>
                                      <p:tavLst>
                                        <p:tav tm="0">
                                          <p:val>
                                            <p:strVal val="#ppt_w*0.70"/>
                                          </p:val>
                                        </p:tav>
                                        <p:tav tm="100000">
                                          <p:val>
                                            <p:strVal val="#ppt_w"/>
                                          </p:val>
                                        </p:tav>
                                      </p:tavLst>
                                    </p:anim>
                                    <p:anim calcmode="lin" valueType="num">
                                      <p:cBhvr>
                                        <p:cTn id="28" dur="500" fill="hold"/>
                                        <p:tgtEl>
                                          <p:spTgt spid="45"/>
                                        </p:tgtEl>
                                        <p:attrNameLst>
                                          <p:attrName>ppt_h</p:attrName>
                                        </p:attrNameLst>
                                      </p:cBhvr>
                                      <p:tavLst>
                                        <p:tav tm="0">
                                          <p:val>
                                            <p:strVal val="#ppt_h"/>
                                          </p:val>
                                        </p:tav>
                                        <p:tav tm="100000">
                                          <p:val>
                                            <p:strVal val="#ppt_h"/>
                                          </p:val>
                                        </p:tav>
                                      </p:tavLst>
                                    </p:anim>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8372" y="66598"/>
            <a:ext cx="8424512" cy="663110"/>
          </a:xfrm>
        </p:spPr>
        <p:txBody>
          <a:bodyPr/>
          <a:lstStyle/>
          <a:p>
            <a:r>
              <a:rPr lang="en-US" sz="2400" dirty="0"/>
              <a:t>Use Case #2: In Branch Experience with a Remote Expert</a:t>
            </a:r>
          </a:p>
        </p:txBody>
      </p:sp>
      <p:sp>
        <p:nvSpPr>
          <p:cNvPr id="5" name="TextBox 4"/>
          <p:cNvSpPr txBox="1"/>
          <p:nvPr/>
        </p:nvSpPr>
        <p:spPr>
          <a:xfrm>
            <a:off x="265387" y="1235670"/>
            <a:ext cx="4132453" cy="2862323"/>
          </a:xfrm>
          <a:prstGeom prst="rect">
            <a:avLst/>
          </a:prstGeom>
          <a:noFill/>
        </p:spPr>
        <p:txBody>
          <a:bodyPr wrap="square" lIns="91424" tIns="45712" rIns="91424" bIns="45712" rtlCol="0">
            <a:spAutoFit/>
          </a:bodyPr>
          <a:lstStyle/>
          <a:p>
            <a:r>
              <a:rPr lang="en-US" b="1" dirty="0" smtClean="0"/>
              <a:t>Create a state of art in-branch experience </a:t>
            </a:r>
            <a:r>
              <a:rPr lang="en-US" dirty="0" smtClean="0"/>
              <a:t>with video-enabled </a:t>
            </a:r>
            <a:r>
              <a:rPr lang="en-US" dirty="0"/>
              <a:t>l</a:t>
            </a:r>
            <a:r>
              <a:rPr lang="en-US" dirty="0" smtClean="0"/>
              <a:t>ive assist for customers who walk into the branch:</a:t>
            </a:r>
          </a:p>
          <a:p>
            <a:pPr marL="285702" indent="-285702">
              <a:buFont typeface="Wingdings" charset="2"/>
              <a:buChar char="ü"/>
            </a:pPr>
            <a:r>
              <a:rPr lang="en-US" dirty="0" smtClean="0"/>
              <a:t>With specialty group experts (financial advisor or SMB banker)</a:t>
            </a:r>
          </a:p>
          <a:p>
            <a:pPr marL="285702" indent="-285702">
              <a:buFont typeface="Wingdings" charset="2"/>
              <a:buChar char="ü"/>
            </a:pPr>
            <a:r>
              <a:rPr lang="en-US" dirty="0" smtClean="0"/>
              <a:t>Draw on expertise located across the country</a:t>
            </a:r>
          </a:p>
          <a:p>
            <a:pPr marL="285702" indent="-285702">
              <a:buFont typeface="Wingdings" charset="2"/>
              <a:buChar char="ü"/>
            </a:pPr>
            <a:r>
              <a:rPr lang="en-US" dirty="0" smtClean="0"/>
              <a:t>Expand reach into under-served locations</a:t>
            </a:r>
          </a:p>
          <a:p>
            <a:endParaRPr lang="en-US" dirty="0" smtClean="0"/>
          </a:p>
        </p:txBody>
      </p:sp>
      <p:grpSp>
        <p:nvGrpSpPr>
          <p:cNvPr id="11" name="Group 10"/>
          <p:cNvGrpSpPr/>
          <p:nvPr/>
        </p:nvGrpSpPr>
        <p:grpSpPr>
          <a:xfrm>
            <a:off x="3704398" y="2966783"/>
            <a:ext cx="758248" cy="1824045"/>
            <a:chOff x="3326815" y="0"/>
            <a:chExt cx="2739172" cy="514350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26815" y="0"/>
              <a:ext cx="2739172" cy="5143500"/>
            </a:xfrm>
            <a:prstGeom prst="rect">
              <a:avLst/>
            </a:prstGeom>
          </p:spPr>
        </p:pic>
        <p:pic>
          <p:nvPicPr>
            <p:cNvPr id="10" name="Picture 9" descr="CaptitalOne_macbook.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86570" y="1107348"/>
              <a:ext cx="1791774" cy="912387"/>
            </a:xfrm>
            <a:prstGeom prst="rect">
              <a:avLst/>
            </a:prstGeom>
          </p:spPr>
        </p:pic>
      </p:grpSp>
      <p:pic>
        <p:nvPicPr>
          <p:cNvPr id="12" name="Picture 2" descr="C:\Users\AMacGowen\AppData\Local\Microsoft\Windows\Temporary Internet Files\Content.Outlook\IB3R1B6Q\bank_teller_atm.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76800" y="1565923"/>
            <a:ext cx="3989406" cy="280172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11"/>
          </p:nvPr>
        </p:nvSpPr>
        <p:spPr/>
        <p:txBody>
          <a:bodyPr/>
          <a:lstStyle/>
          <a:p>
            <a:r>
              <a:rPr lang="en-US" smtClean="0"/>
              <a:t>CaféX Communications Confidential © 2015 – All Rights Reserved. </a:t>
            </a:r>
            <a:endParaRPr lang="en-US" dirty="0"/>
          </a:p>
        </p:txBody>
      </p:sp>
      <p:sp>
        <p:nvSpPr>
          <p:cNvPr id="7" name="Slide Number Placeholder 6"/>
          <p:cNvSpPr>
            <a:spLocks noGrp="1"/>
          </p:cNvSpPr>
          <p:nvPr>
            <p:ph type="sldNum" sz="quarter" idx="12"/>
          </p:nvPr>
        </p:nvSpPr>
        <p:spPr/>
        <p:txBody>
          <a:bodyPr/>
          <a:lstStyle/>
          <a:p>
            <a:fld id="{0431C951-9D62-474D-B35D-66AB940D3B2F}" type="slidenum">
              <a:rPr lang="en-US" smtClean="0"/>
              <a:pPr/>
              <a:t>32</a:t>
            </a:fld>
            <a:endParaRPr lang="en-US" dirty="0"/>
          </a:p>
        </p:txBody>
      </p:sp>
    </p:spTree>
    <p:extLst>
      <p:ext uri="{BB962C8B-B14F-4D97-AF65-F5344CB8AC3E}">
        <p14:creationId xmlns:p14="http://schemas.microsoft.com/office/powerpoint/2010/main" val="166397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8372" y="66598"/>
            <a:ext cx="8424512" cy="663110"/>
          </a:xfrm>
        </p:spPr>
        <p:txBody>
          <a:bodyPr/>
          <a:lstStyle/>
          <a:p>
            <a:r>
              <a:rPr lang="en-US" sz="2400" dirty="0"/>
              <a:t>Use Case #3: Live Assist Enabled Video Teller</a:t>
            </a:r>
          </a:p>
        </p:txBody>
      </p:sp>
      <p:sp>
        <p:nvSpPr>
          <p:cNvPr id="9" name="TextBox 8"/>
          <p:cNvSpPr txBox="1"/>
          <p:nvPr/>
        </p:nvSpPr>
        <p:spPr>
          <a:xfrm>
            <a:off x="107629" y="1034272"/>
            <a:ext cx="4764116" cy="3139321"/>
          </a:xfrm>
          <a:prstGeom prst="rect">
            <a:avLst/>
          </a:prstGeom>
          <a:noFill/>
        </p:spPr>
        <p:txBody>
          <a:bodyPr wrap="square" lIns="91424" tIns="45712" rIns="91424" bIns="45712" rtlCol="0">
            <a:spAutoFit/>
          </a:bodyPr>
          <a:lstStyle/>
          <a:p>
            <a:r>
              <a:rPr lang="en-US" b="1" dirty="0" smtClean="0"/>
              <a:t>Video Enabled ATMs</a:t>
            </a:r>
          </a:p>
          <a:p>
            <a:r>
              <a:rPr lang="en-US" b="1" dirty="0" smtClean="0"/>
              <a:t> </a:t>
            </a:r>
          </a:p>
          <a:p>
            <a:pPr marL="285702" indent="-285702">
              <a:buFont typeface="Wingdings" charset="2"/>
              <a:buChar char="ü"/>
            </a:pPr>
            <a:r>
              <a:rPr lang="en-US" dirty="0" smtClean="0"/>
              <a:t>Providing </a:t>
            </a:r>
            <a:r>
              <a:rPr lang="en-US" b="1" dirty="0" smtClean="0"/>
              <a:t>live</a:t>
            </a:r>
            <a:r>
              <a:rPr lang="en-US" dirty="0" smtClean="0"/>
              <a:t> </a:t>
            </a:r>
            <a:r>
              <a:rPr lang="en-US" b="1" dirty="0"/>
              <a:t>a</a:t>
            </a:r>
            <a:r>
              <a:rPr lang="en-US" b="1" dirty="0" smtClean="0"/>
              <a:t>ssist</a:t>
            </a:r>
            <a:r>
              <a:rPr lang="en-US" dirty="0" smtClean="0"/>
              <a:t>ance at </a:t>
            </a:r>
            <a:r>
              <a:rPr lang="en-US" dirty="0"/>
              <a:t>a 24 hour drive up window </a:t>
            </a:r>
            <a:endParaRPr lang="en-US" dirty="0" smtClean="0"/>
          </a:p>
          <a:p>
            <a:pPr marL="285702" indent="-285702">
              <a:buFont typeface="Wingdings" charset="2"/>
              <a:buChar char="ü"/>
            </a:pPr>
            <a:r>
              <a:rPr lang="en-US" dirty="0"/>
              <a:t>T</a:t>
            </a:r>
            <a:r>
              <a:rPr lang="en-US" dirty="0" smtClean="0"/>
              <a:t>hin </a:t>
            </a:r>
            <a:r>
              <a:rPr lang="en-US" dirty="0"/>
              <a:t>branch </a:t>
            </a:r>
            <a:r>
              <a:rPr lang="en-US" dirty="0" smtClean="0"/>
              <a:t>with no physical tellers</a:t>
            </a:r>
          </a:p>
          <a:p>
            <a:r>
              <a:rPr lang="en-US" dirty="0" smtClean="0"/>
              <a:t> - </a:t>
            </a:r>
            <a:r>
              <a:rPr lang="en-US" i="1" dirty="0" smtClean="0"/>
              <a:t>expand reach into underserved areas</a:t>
            </a:r>
            <a:endParaRPr lang="en-US" dirty="0" smtClean="0"/>
          </a:p>
          <a:p>
            <a:r>
              <a:rPr lang="en-US" dirty="0" smtClean="0"/>
              <a:t> </a:t>
            </a:r>
          </a:p>
          <a:p>
            <a:pPr marL="285702" indent="-285702">
              <a:buFont typeface="Wingdings" charset="2"/>
              <a:buChar char="ü"/>
            </a:pPr>
            <a:r>
              <a:rPr lang="en-US" dirty="0" smtClean="0"/>
              <a:t>Live assist takes it beyond video:</a:t>
            </a:r>
          </a:p>
          <a:p>
            <a:pPr marL="742826" lvl="1" indent="-285702">
              <a:buFont typeface="Arial"/>
              <a:buChar char="•"/>
            </a:pPr>
            <a:r>
              <a:rPr lang="en-US" dirty="0" smtClean="0"/>
              <a:t>Co-browsing</a:t>
            </a:r>
          </a:p>
          <a:p>
            <a:pPr marL="742826" lvl="1" indent="-285702">
              <a:buFont typeface="Arial"/>
              <a:buChar char="•"/>
            </a:pPr>
            <a:r>
              <a:rPr lang="en-US" dirty="0" smtClean="0"/>
              <a:t>Document push</a:t>
            </a:r>
          </a:p>
          <a:p>
            <a:pPr marL="742826" lvl="1" indent="-285702">
              <a:buFont typeface="Arial"/>
              <a:buChar char="•"/>
            </a:pPr>
            <a:r>
              <a:rPr lang="en-US" dirty="0" smtClean="0"/>
              <a:t>Annotation  etc..</a:t>
            </a:r>
            <a:endParaRPr lang="en-US" dirty="0"/>
          </a:p>
        </p:txBody>
      </p:sp>
      <p:pic>
        <p:nvPicPr>
          <p:cNvPr id="4098" name="Picture 2" descr="C:\Users\AMacGowen\AppData\Local\Microsoft\Windows\Temporary Internet Files\Content.Outlook\IB3R1B6Q\custmer_atm.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20258" y="868224"/>
            <a:ext cx="3776371" cy="234439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MacGowen\AppData\Local\Microsoft\Windows\Temporary Internet Files\Content.Outlook\IB3R1B6Q\Picture7 (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0258" y="3290266"/>
            <a:ext cx="2109788" cy="1509249"/>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6" name="Slide Number Placeholder 5"/>
          <p:cNvSpPr>
            <a:spLocks noGrp="1"/>
          </p:cNvSpPr>
          <p:nvPr>
            <p:ph type="sldNum" sz="quarter" idx="12"/>
          </p:nvPr>
        </p:nvSpPr>
        <p:spPr/>
        <p:txBody>
          <a:bodyPr/>
          <a:lstStyle/>
          <a:p>
            <a:fld id="{0431C951-9D62-474D-B35D-66AB940D3B2F}" type="slidenum">
              <a:rPr lang="en-US" smtClean="0"/>
              <a:pPr/>
              <a:t>33</a:t>
            </a:fld>
            <a:endParaRPr lang="en-US" dirty="0"/>
          </a:p>
        </p:txBody>
      </p:sp>
    </p:spTree>
    <p:extLst>
      <p:ext uri="{BB962C8B-B14F-4D97-AF65-F5344CB8AC3E}">
        <p14:creationId xmlns:p14="http://schemas.microsoft.com/office/powerpoint/2010/main" val="207204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0674" y="113231"/>
            <a:ext cx="7046751" cy="634942"/>
          </a:xfrm>
        </p:spPr>
        <p:txBody>
          <a:bodyPr/>
          <a:lstStyle/>
          <a:p>
            <a:r>
              <a:rPr lang="en-US" sz="2400" dirty="0"/>
              <a:t>New Standard for Retail Banking</a:t>
            </a:r>
            <a:br>
              <a:rPr lang="en-US" sz="2400" dirty="0"/>
            </a:br>
            <a:r>
              <a:rPr lang="en-US" sz="2000" i="1" dirty="0">
                <a:solidFill>
                  <a:srgbClr val="FF6600"/>
                </a:solidFill>
              </a:rPr>
              <a:t>Differentiated, Innovative &amp;  Customer Centric</a:t>
            </a:r>
          </a:p>
        </p:txBody>
      </p:sp>
      <p:sp>
        <p:nvSpPr>
          <p:cNvPr id="12" name="Content Placeholder 1"/>
          <p:cNvSpPr>
            <a:spLocks noGrp="1"/>
          </p:cNvSpPr>
          <p:nvPr>
            <p:ph idx="1"/>
          </p:nvPr>
        </p:nvSpPr>
        <p:spPr>
          <a:xfrm>
            <a:off x="107633" y="920454"/>
            <a:ext cx="2902019" cy="3955666"/>
          </a:xfrm>
        </p:spPr>
        <p:txBody>
          <a:bodyPr>
            <a:normAutofit/>
          </a:bodyPr>
          <a:lstStyle/>
          <a:p>
            <a:pPr>
              <a:buFont typeface="Wingdings" charset="2"/>
              <a:buChar char="ü"/>
            </a:pPr>
            <a:r>
              <a:rPr lang="en-US" sz="1600" b="1" dirty="0"/>
              <a:t>Leverage existing </a:t>
            </a:r>
            <a:r>
              <a:rPr lang="en-US" sz="1600" dirty="0"/>
              <a:t>infrastructure</a:t>
            </a:r>
          </a:p>
          <a:p>
            <a:pPr>
              <a:buFont typeface="Wingdings" charset="2"/>
              <a:buChar char="ü"/>
            </a:pPr>
            <a:r>
              <a:rPr lang="en-US" sz="1600" b="1" dirty="0"/>
              <a:t>Tap into </a:t>
            </a:r>
            <a:r>
              <a:rPr lang="en-US" sz="1600" dirty="0"/>
              <a:t>the growing Mobile base</a:t>
            </a:r>
          </a:p>
          <a:p>
            <a:pPr>
              <a:buFont typeface="Wingdings" charset="2"/>
              <a:buChar char="ü"/>
            </a:pPr>
            <a:r>
              <a:rPr lang="en-US" sz="1600" b="1" dirty="0"/>
              <a:t>Increase adoption </a:t>
            </a:r>
            <a:r>
              <a:rPr lang="en-US" sz="1600" dirty="0" smtClean="0"/>
              <a:t>of </a:t>
            </a:r>
            <a:r>
              <a:rPr lang="en-US" sz="1600" b="1" dirty="0" smtClean="0"/>
              <a:t>mobile </a:t>
            </a:r>
            <a:r>
              <a:rPr lang="en-US" sz="1600" b="1" dirty="0"/>
              <a:t>app </a:t>
            </a:r>
            <a:r>
              <a:rPr lang="en-US" sz="1600" dirty="0"/>
              <a:t>by embedding live assistance within it</a:t>
            </a:r>
          </a:p>
          <a:p>
            <a:pPr>
              <a:buFont typeface="Wingdings" charset="2"/>
              <a:buChar char="ü"/>
            </a:pPr>
            <a:r>
              <a:rPr lang="en-US" sz="1600" b="1" dirty="0"/>
              <a:t>Differentiate &amp; stay ahead </a:t>
            </a:r>
            <a:r>
              <a:rPr lang="en-US" sz="1600" dirty="0"/>
              <a:t>of competition (most banks are moving in this direction) </a:t>
            </a:r>
          </a:p>
          <a:p>
            <a:pPr>
              <a:buFont typeface="Wingdings" charset="2"/>
              <a:buChar char="ü"/>
            </a:pPr>
            <a:r>
              <a:rPr lang="en-US" sz="1600" b="1" dirty="0"/>
              <a:t>Available today, proven award-winning </a:t>
            </a:r>
            <a:r>
              <a:rPr lang="en-US" sz="1600" dirty="0"/>
              <a:t>solution</a:t>
            </a: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9653" y="859368"/>
            <a:ext cx="4814791" cy="3669940"/>
          </a:xfrm>
          <a:prstGeom prst="rect">
            <a:avLst/>
          </a:prstGeom>
        </p:spPr>
      </p:pic>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47657" y="2694339"/>
            <a:ext cx="965234" cy="2001726"/>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47657" y="784768"/>
            <a:ext cx="895181" cy="1951790"/>
          </a:xfrm>
          <a:prstGeom prst="rect">
            <a:avLst/>
          </a:prstGeom>
        </p:spPr>
      </p:pic>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6" name="Slide Number Placeholder 5"/>
          <p:cNvSpPr>
            <a:spLocks noGrp="1"/>
          </p:cNvSpPr>
          <p:nvPr>
            <p:ph type="sldNum" sz="quarter" idx="12"/>
          </p:nvPr>
        </p:nvSpPr>
        <p:spPr/>
        <p:txBody>
          <a:bodyPr/>
          <a:lstStyle/>
          <a:p>
            <a:fld id="{0431C951-9D62-474D-B35D-66AB940D3B2F}" type="slidenum">
              <a:rPr lang="en-US" smtClean="0"/>
              <a:pPr/>
              <a:t>34</a:t>
            </a:fld>
            <a:endParaRPr lang="en-US" dirty="0"/>
          </a:p>
        </p:txBody>
      </p:sp>
    </p:spTree>
    <p:extLst>
      <p:ext uri="{BB962C8B-B14F-4D97-AF65-F5344CB8AC3E}">
        <p14:creationId xmlns:p14="http://schemas.microsoft.com/office/powerpoint/2010/main" val="2890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62216" y="1039911"/>
            <a:ext cx="3535677" cy="2674839"/>
            <a:chOff x="2073653" y="1427004"/>
            <a:chExt cx="4605034" cy="3784922"/>
          </a:xfrm>
        </p:grpSpPr>
        <p:pic>
          <p:nvPicPr>
            <p:cNvPr id="18" name="Picture 17"/>
            <p:cNvPicPr/>
            <p:nvPr/>
          </p:nvPicPr>
          <p:blipFill>
            <a:blip r:embed="rId2" cstate="print">
              <a:extLst>
                <a:ext uri="{28A0092B-C50C-407E-A947-70E740481C1C}">
                  <a14:useLocalDpi xmlns:a14="http://schemas.microsoft.com/office/drawing/2010/main"/>
                </a:ext>
              </a:extLst>
            </a:blip>
            <a:stretch>
              <a:fillRect/>
            </a:stretch>
          </p:blipFill>
          <p:spPr bwMode="auto">
            <a:xfrm>
              <a:off x="2073653" y="1427004"/>
              <a:ext cx="4605034" cy="3784922"/>
            </a:xfrm>
            <a:prstGeom prst="roundRect">
              <a:avLst>
                <a:gd name="adj" fmla="val 10383"/>
              </a:avLst>
            </a:prstGeom>
            <a:noFill/>
            <a:extLst/>
          </p:spPr>
        </p:pic>
        <p:sp>
          <p:nvSpPr>
            <p:cNvPr id="19" name="Rectangle 18"/>
            <p:cNvSpPr/>
            <p:nvPr/>
          </p:nvSpPr>
          <p:spPr>
            <a:xfrm>
              <a:off x="2539782" y="1850402"/>
              <a:ext cx="3652897" cy="2352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t>A1 Bank</a:t>
              </a:r>
              <a:endParaRPr lang="en-US" sz="1200" dirty="0"/>
            </a:p>
          </p:txBody>
        </p:sp>
      </p:grpSp>
      <p:sp>
        <p:nvSpPr>
          <p:cNvPr id="3" name="Slide Number Placeholder 2"/>
          <p:cNvSpPr>
            <a:spLocks noGrp="1"/>
          </p:cNvSpPr>
          <p:nvPr>
            <p:ph type="sldNum" sz="quarter" idx="12"/>
          </p:nvPr>
        </p:nvSpPr>
        <p:spPr>
          <a:xfrm>
            <a:off x="7014842" y="4279106"/>
            <a:ext cx="2133600" cy="273844"/>
          </a:xfrm>
        </p:spPr>
        <p:txBody>
          <a:bodyPr/>
          <a:lstStyle/>
          <a:p>
            <a:fld id="{0431C951-9D62-474D-B35D-66AB940D3B2F}" type="slidenum">
              <a:rPr lang="en-US" sz="1000" smtClean="0">
                <a:solidFill>
                  <a:srgbClr val="FFFFFF"/>
                </a:solidFill>
                <a:latin typeface="Calibri"/>
              </a:rPr>
              <a:pPr/>
              <a:t>35</a:t>
            </a:fld>
            <a:endParaRPr lang="en-US" sz="1000" dirty="0">
              <a:solidFill>
                <a:srgbClr val="FFFFFF"/>
              </a:solidFill>
              <a:latin typeface="Calibri"/>
            </a:endParaRPr>
          </a:p>
        </p:txBody>
      </p:sp>
      <p:sp>
        <p:nvSpPr>
          <p:cNvPr id="4" name="Title 3"/>
          <p:cNvSpPr>
            <a:spLocks noGrp="1"/>
          </p:cNvSpPr>
          <p:nvPr>
            <p:ph type="title"/>
          </p:nvPr>
        </p:nvSpPr>
        <p:spPr>
          <a:xfrm>
            <a:off x="1690434" y="137982"/>
            <a:ext cx="7541152" cy="566375"/>
          </a:xfrm>
        </p:spPr>
        <p:txBody>
          <a:bodyPr/>
          <a:lstStyle/>
          <a:p>
            <a:r>
              <a:rPr lang="en-US" sz="2800" dirty="0" smtClean="0"/>
              <a:t>Differentiated Client and FA Interaction </a:t>
            </a:r>
            <a:endParaRPr lang="en-US" sz="2800" dirty="0">
              <a:solidFill>
                <a:srgbClr val="FF0000"/>
              </a:solidFill>
            </a:endParaRPr>
          </a:p>
        </p:txBody>
      </p:sp>
      <p:sp>
        <p:nvSpPr>
          <p:cNvPr id="6" name="Line Callout 1 5"/>
          <p:cNvSpPr/>
          <p:nvPr/>
        </p:nvSpPr>
        <p:spPr>
          <a:xfrm>
            <a:off x="228600" y="3012092"/>
            <a:ext cx="1447800" cy="1104900"/>
          </a:xfrm>
          <a:prstGeom prst="borderCallout1">
            <a:avLst>
              <a:gd name="adj1" fmla="val 47506"/>
              <a:gd name="adj2" fmla="val 98985"/>
              <a:gd name="adj3" fmla="val -21944"/>
              <a:gd name="adj4" fmla="val 263148"/>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5000"/>
              </a:lnSpc>
            </a:pPr>
            <a:r>
              <a:rPr lang="en-US" sz="1600" kern="0" dirty="0" smtClean="0">
                <a:solidFill>
                  <a:prstClr val="white"/>
                </a:solidFill>
                <a:latin typeface="Calibri"/>
                <a:sym typeface="Arial"/>
                <a:rtl val="0"/>
              </a:rPr>
              <a:t>Session  recordings for compliance </a:t>
            </a:r>
            <a:endParaRPr lang="en-US" sz="1600" kern="0" dirty="0">
              <a:solidFill>
                <a:prstClr val="white"/>
              </a:solidFill>
              <a:latin typeface="Calibri"/>
              <a:sym typeface="Arial"/>
              <a:rtl val="0"/>
            </a:endParaRPr>
          </a:p>
        </p:txBody>
      </p:sp>
      <p:sp>
        <p:nvSpPr>
          <p:cNvPr id="7" name="Line Callout 1 6"/>
          <p:cNvSpPr/>
          <p:nvPr/>
        </p:nvSpPr>
        <p:spPr>
          <a:xfrm>
            <a:off x="7413356" y="1109827"/>
            <a:ext cx="1447800" cy="745412"/>
          </a:xfrm>
          <a:prstGeom prst="borderCallout1">
            <a:avLst>
              <a:gd name="adj1" fmla="val 76203"/>
              <a:gd name="adj2" fmla="val -31"/>
              <a:gd name="adj3" fmla="val 113173"/>
              <a:gd name="adj4" fmla="val -145736"/>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85000"/>
              </a:lnSpc>
            </a:pPr>
            <a:r>
              <a:rPr lang="en-US" sz="1600" kern="0" dirty="0" smtClean="0">
                <a:solidFill>
                  <a:prstClr val="white"/>
                </a:solidFill>
                <a:latin typeface="Calibri"/>
                <a:sym typeface="Arial"/>
                <a:rtl val="0"/>
              </a:rPr>
              <a:t>Real-time view of market data</a:t>
            </a:r>
            <a:endParaRPr lang="en-US" sz="1600" kern="0" dirty="0">
              <a:solidFill>
                <a:prstClr val="white"/>
              </a:solidFill>
              <a:latin typeface="Calibri"/>
              <a:sym typeface="Arial"/>
              <a:rtl val="0"/>
            </a:endParaRPr>
          </a:p>
        </p:txBody>
      </p:sp>
      <p:sp>
        <p:nvSpPr>
          <p:cNvPr id="8" name="Line Callout 1 7"/>
          <p:cNvSpPr/>
          <p:nvPr/>
        </p:nvSpPr>
        <p:spPr>
          <a:xfrm>
            <a:off x="2057400" y="3926492"/>
            <a:ext cx="2362200" cy="591963"/>
          </a:xfrm>
          <a:prstGeom prst="borderCallout1">
            <a:avLst>
              <a:gd name="adj1" fmla="val -152"/>
              <a:gd name="adj2" fmla="val 51074"/>
              <a:gd name="adj3" fmla="val -128092"/>
              <a:gd name="adj4" fmla="val 95136"/>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85000"/>
              </a:lnSpc>
            </a:pPr>
            <a:r>
              <a:rPr lang="en-US" sz="1600" kern="0" dirty="0" smtClean="0">
                <a:solidFill>
                  <a:prstClr val="white"/>
                </a:solidFill>
                <a:latin typeface="Calibri"/>
                <a:sym typeface="Arial"/>
                <a:rtl val="0"/>
              </a:rPr>
              <a:t>Corporate contacts integration</a:t>
            </a:r>
            <a:endParaRPr lang="en-US" sz="1600" kern="0" dirty="0">
              <a:solidFill>
                <a:prstClr val="white"/>
              </a:solidFill>
              <a:latin typeface="Calibri"/>
              <a:sym typeface="Arial"/>
              <a:rtl val="0"/>
            </a:endParaRPr>
          </a:p>
        </p:txBody>
      </p:sp>
      <p:sp>
        <p:nvSpPr>
          <p:cNvPr id="9" name="Line Callout 1 8"/>
          <p:cNvSpPr/>
          <p:nvPr/>
        </p:nvSpPr>
        <p:spPr>
          <a:xfrm>
            <a:off x="7414002" y="2639413"/>
            <a:ext cx="1447800" cy="980532"/>
          </a:xfrm>
          <a:prstGeom prst="borderCallout1">
            <a:avLst>
              <a:gd name="adj1" fmla="val 47506"/>
              <a:gd name="adj2" fmla="val 38"/>
              <a:gd name="adj3" fmla="val -28936"/>
              <a:gd name="adj4" fmla="val -113667"/>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85000"/>
              </a:lnSpc>
            </a:pPr>
            <a:r>
              <a:rPr lang="en-US" sz="1600" kern="0" dirty="0" smtClean="0">
                <a:solidFill>
                  <a:prstClr val="white"/>
                </a:solidFill>
                <a:latin typeface="Calibri"/>
                <a:sym typeface="Arial"/>
                <a:rtl val="0"/>
              </a:rPr>
              <a:t>Shared </a:t>
            </a:r>
            <a:r>
              <a:rPr lang="en-US" sz="1600" kern="0" dirty="0">
                <a:solidFill>
                  <a:prstClr val="white"/>
                </a:solidFill>
                <a:latin typeface="Calibri"/>
                <a:sym typeface="Arial"/>
                <a:rtl val="0"/>
              </a:rPr>
              <a:t>control &amp; display of </a:t>
            </a:r>
            <a:r>
              <a:rPr lang="en-US" sz="1600" kern="0" dirty="0" smtClean="0">
                <a:solidFill>
                  <a:prstClr val="white"/>
                </a:solidFill>
                <a:latin typeface="Calibri"/>
                <a:sym typeface="Arial"/>
                <a:rtl val="0"/>
              </a:rPr>
              <a:t>portfolio </a:t>
            </a:r>
            <a:endParaRPr lang="en-US" sz="1600" kern="0" dirty="0">
              <a:solidFill>
                <a:prstClr val="white"/>
              </a:solidFill>
              <a:latin typeface="Calibri"/>
              <a:sym typeface="Arial"/>
              <a:rtl val="0"/>
            </a:endParaRPr>
          </a:p>
        </p:txBody>
      </p:sp>
      <p:sp>
        <p:nvSpPr>
          <p:cNvPr id="10" name="Line Callout 1 9"/>
          <p:cNvSpPr/>
          <p:nvPr/>
        </p:nvSpPr>
        <p:spPr>
          <a:xfrm>
            <a:off x="228600" y="1335692"/>
            <a:ext cx="1447800" cy="1039095"/>
          </a:xfrm>
          <a:prstGeom prst="borderCallout1">
            <a:avLst>
              <a:gd name="adj1" fmla="val 47506"/>
              <a:gd name="adj2" fmla="val 98985"/>
              <a:gd name="adj3" fmla="val 66843"/>
              <a:gd name="adj4" fmla="val 202158"/>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85000"/>
              </a:lnSpc>
            </a:pPr>
            <a:r>
              <a:rPr lang="en-US" sz="1600" kern="0" dirty="0" smtClean="0">
                <a:solidFill>
                  <a:prstClr val="white"/>
                </a:solidFill>
                <a:latin typeface="Calibri"/>
                <a:sym typeface="Arial"/>
                <a:rtl val="0"/>
              </a:rPr>
              <a:t>WebRTC video </a:t>
            </a:r>
            <a:r>
              <a:rPr lang="en-US" sz="1600" kern="0" dirty="0">
                <a:solidFill>
                  <a:prstClr val="white"/>
                </a:solidFill>
                <a:latin typeface="Calibri"/>
                <a:sym typeface="Arial"/>
                <a:rtl val="0"/>
              </a:rPr>
              <a:t>embedded </a:t>
            </a:r>
            <a:r>
              <a:rPr lang="en-US" sz="1600" kern="0" dirty="0" smtClean="0">
                <a:solidFill>
                  <a:prstClr val="white"/>
                </a:solidFill>
                <a:latin typeface="Calibri"/>
                <a:sym typeface="Arial"/>
                <a:rtl val="0"/>
              </a:rPr>
              <a:t>seamlessly in banking app</a:t>
            </a:r>
            <a:endParaRPr lang="en-US" sz="1600" kern="0" dirty="0">
              <a:solidFill>
                <a:prstClr val="white"/>
              </a:solidFill>
              <a:latin typeface="Calibri"/>
              <a:sym typeface="Arial"/>
              <a:rtl val="0"/>
            </a:endParaRPr>
          </a:p>
        </p:txBody>
      </p:sp>
      <p:sp>
        <p:nvSpPr>
          <p:cNvPr id="11" name="Line Callout 1 10"/>
          <p:cNvSpPr/>
          <p:nvPr/>
        </p:nvSpPr>
        <p:spPr>
          <a:xfrm>
            <a:off x="5105400" y="3926492"/>
            <a:ext cx="2286000" cy="591963"/>
          </a:xfrm>
          <a:prstGeom prst="borderCallout1">
            <a:avLst>
              <a:gd name="adj1" fmla="val -152"/>
              <a:gd name="adj2" fmla="val 51074"/>
              <a:gd name="adj3" fmla="val -147003"/>
              <a:gd name="adj4" fmla="val -19396"/>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85000"/>
              </a:lnSpc>
            </a:pPr>
            <a:r>
              <a:rPr lang="en-US" sz="1600" kern="0" dirty="0" smtClean="0">
                <a:solidFill>
                  <a:prstClr val="white"/>
                </a:solidFill>
                <a:latin typeface="Calibri"/>
                <a:sym typeface="Arial"/>
                <a:rtl val="0"/>
              </a:rPr>
              <a:t>Instant messaging &amp; presence</a:t>
            </a:r>
            <a:endParaRPr lang="en-US" sz="1600" kern="0" dirty="0">
              <a:solidFill>
                <a:prstClr val="white"/>
              </a:solidFill>
              <a:latin typeface="Calibri"/>
              <a:sym typeface="Arial"/>
              <a:rtl val="0"/>
            </a:endParaRPr>
          </a:p>
        </p:txBody>
      </p:sp>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Tree>
    <p:extLst>
      <p:ext uri="{BB962C8B-B14F-4D97-AF65-F5344CB8AC3E}">
        <p14:creationId xmlns:p14="http://schemas.microsoft.com/office/powerpoint/2010/main" val="89695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Car Loan Scenario</a:t>
            </a:r>
            <a:endParaRPr lang="en-US" dirty="0"/>
          </a:p>
        </p:txBody>
      </p:sp>
      <p:grpSp>
        <p:nvGrpSpPr>
          <p:cNvPr id="5" name="Group 4"/>
          <p:cNvGrpSpPr>
            <a:grpSpLocks noChangeAspect="1"/>
          </p:cNvGrpSpPr>
          <p:nvPr/>
        </p:nvGrpSpPr>
        <p:grpSpPr>
          <a:xfrm>
            <a:off x="654827" y="792386"/>
            <a:ext cx="2774173" cy="2197538"/>
            <a:chOff x="762000" y="1281815"/>
            <a:chExt cx="3466285" cy="2745789"/>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0" y="1281815"/>
              <a:ext cx="3466285" cy="2745789"/>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1941487"/>
              <a:ext cx="787770" cy="801713"/>
            </a:xfrm>
            <a:prstGeom prst="rect">
              <a:avLst/>
            </a:prstGeom>
          </p:spPr>
        </p:pic>
      </p:grpSp>
      <p:grpSp>
        <p:nvGrpSpPr>
          <p:cNvPr id="8" name="Group 7"/>
          <p:cNvGrpSpPr>
            <a:grpSpLocks noChangeAspect="1"/>
          </p:cNvGrpSpPr>
          <p:nvPr/>
        </p:nvGrpSpPr>
        <p:grpSpPr>
          <a:xfrm>
            <a:off x="5956025" y="2808034"/>
            <a:ext cx="2528370" cy="1973516"/>
            <a:chOff x="4429432" y="2057400"/>
            <a:chExt cx="3514451" cy="2743200"/>
          </a:xfrm>
        </p:grpSpPr>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29432" y="2057400"/>
              <a:ext cx="3514451" cy="2743200"/>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18888" y="2724912"/>
              <a:ext cx="787770" cy="801713"/>
            </a:xfrm>
            <a:prstGeom prst="rect">
              <a:avLst/>
            </a:prstGeom>
          </p:spPr>
        </p:pic>
      </p:grpSp>
      <p:sp>
        <p:nvSpPr>
          <p:cNvPr id="11" name="TextBox 10"/>
          <p:cNvSpPr txBox="1"/>
          <p:nvPr/>
        </p:nvSpPr>
        <p:spPr>
          <a:xfrm>
            <a:off x="3723090" y="1142821"/>
            <a:ext cx="4191000" cy="1200329"/>
          </a:xfrm>
          <a:prstGeom prst="rect">
            <a:avLst/>
          </a:prstGeom>
          <a:noFill/>
        </p:spPr>
        <p:txBody>
          <a:bodyPr wrap="square" rtlCol="0">
            <a:spAutoFit/>
          </a:bodyPr>
          <a:lstStyle/>
          <a:p>
            <a:r>
              <a:rPr lang="en-US" dirty="0" smtClean="0"/>
              <a:t>Consumer at auto dealership opens bank mobile app to view financing options for new car purchase. </a:t>
            </a:r>
            <a:r>
              <a:rPr lang="en-US" dirty="0" smtClean="0">
                <a:solidFill>
                  <a:schemeClr val="accent2"/>
                </a:solidFill>
              </a:rPr>
              <a:t>Starts live video chat with agent inside mobile app.</a:t>
            </a:r>
            <a:endParaRPr lang="en-US" dirty="0">
              <a:solidFill>
                <a:schemeClr val="accent2"/>
              </a:solidFill>
            </a:endParaRPr>
          </a:p>
        </p:txBody>
      </p:sp>
      <p:sp>
        <p:nvSpPr>
          <p:cNvPr id="12" name="TextBox 11"/>
          <p:cNvSpPr txBox="1"/>
          <p:nvPr/>
        </p:nvSpPr>
        <p:spPr>
          <a:xfrm>
            <a:off x="502426" y="3181350"/>
            <a:ext cx="5136374" cy="1477328"/>
          </a:xfrm>
          <a:prstGeom prst="rect">
            <a:avLst/>
          </a:prstGeom>
          <a:noFill/>
        </p:spPr>
        <p:txBody>
          <a:bodyPr wrap="square" rtlCol="0">
            <a:spAutoFit/>
          </a:bodyPr>
          <a:lstStyle/>
          <a:p>
            <a:r>
              <a:rPr lang="en-US" dirty="0" smtClean="0"/>
              <a:t>Agent knows the consumer is looking at car loans prior to the call, as </a:t>
            </a:r>
            <a:r>
              <a:rPr lang="en-US" dirty="0" smtClean="0">
                <a:solidFill>
                  <a:schemeClr val="accent2"/>
                </a:solidFill>
              </a:rPr>
              <a:t>user’s profile, geo-location, browsing activity are relayed to contact center. </a:t>
            </a:r>
            <a:r>
              <a:rPr lang="en-US" dirty="0" smtClean="0"/>
              <a:t>Agent pushes a loan application form to the consumer inside mobile app for </a:t>
            </a:r>
            <a:r>
              <a:rPr lang="en-US" dirty="0" smtClean="0">
                <a:solidFill>
                  <a:schemeClr val="accent2"/>
                </a:solidFill>
              </a:rPr>
              <a:t>frictionless transaction</a:t>
            </a:r>
            <a:r>
              <a:rPr lang="en-US" dirty="0" smtClean="0"/>
              <a:t>.</a:t>
            </a:r>
            <a:endParaRPr lang="en-US" dirty="0"/>
          </a:p>
        </p:txBody>
      </p:sp>
      <p:sp>
        <p:nvSpPr>
          <p:cNvPr id="13" name="Footer Placeholder 1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14" name="Slide Number Placeholder 13"/>
          <p:cNvSpPr>
            <a:spLocks noGrp="1"/>
          </p:cNvSpPr>
          <p:nvPr>
            <p:ph type="sldNum" sz="quarter" idx="12"/>
          </p:nvPr>
        </p:nvSpPr>
        <p:spPr/>
        <p:txBody>
          <a:bodyPr/>
          <a:lstStyle/>
          <a:p>
            <a:fld id="{0431C951-9D62-474D-B35D-66AB940D3B2F}" type="slidenum">
              <a:rPr lang="en-US" smtClean="0"/>
              <a:pPr/>
              <a:t>36</a:t>
            </a:fld>
            <a:endParaRPr lang="en-US" dirty="0"/>
          </a:p>
        </p:txBody>
      </p:sp>
    </p:spTree>
    <p:extLst>
      <p:ext uri="{BB962C8B-B14F-4D97-AF65-F5344CB8AC3E}">
        <p14:creationId xmlns:p14="http://schemas.microsoft.com/office/powerpoint/2010/main" val="387372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Use Cases : The Cast……..</a:t>
            </a:r>
            <a:endParaRPr lang="en-GB" b="1" dirty="0"/>
          </a:p>
        </p:txBody>
      </p:sp>
      <p:sp>
        <p:nvSpPr>
          <p:cNvPr id="3" name="Content Placeholder 2"/>
          <p:cNvSpPr>
            <a:spLocks noGrp="1"/>
          </p:cNvSpPr>
          <p:nvPr>
            <p:ph idx="1"/>
          </p:nvPr>
        </p:nvSpPr>
        <p:spPr/>
        <p:txBody>
          <a:bodyPr/>
          <a:lstStyle/>
          <a:p>
            <a:r>
              <a:rPr lang="en-GB" dirty="0" smtClean="0">
                <a:solidFill>
                  <a:srgbClr val="0070C0"/>
                </a:solidFill>
              </a:rPr>
              <a:t>Bob :	</a:t>
            </a:r>
            <a:r>
              <a:rPr lang="en-GB" dirty="0" smtClean="0"/>
              <a:t>Relationship Manager</a:t>
            </a:r>
          </a:p>
          <a:p>
            <a:r>
              <a:rPr lang="en-GB" dirty="0" smtClean="0">
                <a:solidFill>
                  <a:srgbClr val="FFC000"/>
                </a:solidFill>
              </a:rPr>
              <a:t>Anna</a:t>
            </a:r>
            <a:r>
              <a:rPr lang="en-GB" dirty="0" smtClean="0">
                <a:solidFill>
                  <a:srgbClr val="0070C0"/>
                </a:solidFill>
              </a:rPr>
              <a:t>: 	</a:t>
            </a:r>
            <a:r>
              <a:rPr lang="en-GB" dirty="0" smtClean="0"/>
              <a:t>Secondary Relationship </a:t>
            </a:r>
            <a:r>
              <a:rPr lang="en-GB" dirty="0"/>
              <a:t>Manager</a:t>
            </a:r>
            <a:endParaRPr lang="en-GB" dirty="0" smtClean="0">
              <a:solidFill>
                <a:srgbClr val="0070C0"/>
              </a:solidFill>
            </a:endParaRPr>
          </a:p>
          <a:p>
            <a:r>
              <a:rPr lang="en-GB" dirty="0" smtClean="0">
                <a:solidFill>
                  <a:srgbClr val="00B050"/>
                </a:solidFill>
              </a:rPr>
              <a:t>Jeff:	 	</a:t>
            </a:r>
            <a:r>
              <a:rPr lang="en-GB" dirty="0" smtClean="0"/>
              <a:t>Premier Customer</a:t>
            </a:r>
          </a:p>
          <a:p>
            <a:r>
              <a:rPr lang="en-GB" dirty="0" smtClean="0">
                <a:solidFill>
                  <a:srgbClr val="002060"/>
                </a:solidFill>
              </a:rPr>
              <a:t>Kim: 	</a:t>
            </a:r>
            <a:r>
              <a:rPr lang="en-GB" dirty="0" smtClean="0"/>
              <a:t>Jeff’s wife</a:t>
            </a:r>
            <a:endParaRPr lang="en-GB" dirty="0">
              <a:solidFill>
                <a:srgbClr val="002060"/>
              </a:solidFill>
            </a:endParaRPr>
          </a:p>
          <a:p>
            <a:r>
              <a:rPr lang="en-GB" dirty="0" smtClean="0">
                <a:solidFill>
                  <a:srgbClr val="D55D21"/>
                </a:solidFill>
              </a:rPr>
              <a:t>Sally</a:t>
            </a:r>
            <a:r>
              <a:rPr lang="en-GB" dirty="0" smtClean="0"/>
              <a:t>:	Customer Service</a:t>
            </a:r>
          </a:p>
          <a:p>
            <a:r>
              <a:rPr lang="en-GB" dirty="0" smtClean="0">
                <a:solidFill>
                  <a:schemeClr val="accent2"/>
                </a:solidFill>
              </a:rPr>
              <a:t>Molly</a:t>
            </a:r>
            <a:r>
              <a:rPr lang="en-GB" dirty="0" smtClean="0"/>
              <a:t>:	Mortgage Advisor </a:t>
            </a:r>
          </a:p>
          <a:p>
            <a:endParaRPr lang="en-GB" dirty="0" smtClean="0"/>
          </a:p>
          <a:p>
            <a:pPr marL="0" indent="0">
              <a:buNone/>
            </a:pPr>
            <a:endParaRPr lang="en-GB" dirty="0"/>
          </a:p>
        </p:txBody>
      </p:sp>
      <p:pic>
        <p:nvPicPr>
          <p:cNvPr id="4" name="Picture 3"/>
          <p:cNvPicPr>
            <a:picLocks noChangeAspect="1"/>
          </p:cNvPicPr>
          <p:nvPr/>
        </p:nvPicPr>
        <p:blipFill>
          <a:blip r:embed="rId2"/>
          <a:stretch>
            <a:fillRect/>
          </a:stretch>
        </p:blipFill>
        <p:spPr>
          <a:xfrm>
            <a:off x="5085343" y="2148894"/>
            <a:ext cx="3733800" cy="2800350"/>
          </a:xfrm>
          <a:prstGeom prst="rect">
            <a:avLst/>
          </a:prstGeom>
        </p:spPr>
      </p:pic>
    </p:spTree>
    <p:extLst>
      <p:ext uri="{BB962C8B-B14F-4D97-AF65-F5344CB8AC3E}">
        <p14:creationId xmlns:p14="http://schemas.microsoft.com/office/powerpoint/2010/main" val="28799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Image result for barclays logo"/>
          <p:cNvSpPr>
            <a:spLocks noChangeAspect="1" noChangeArrowheads="1"/>
          </p:cNvSpPr>
          <p:nvPr/>
        </p:nvSpPr>
        <p:spPr bwMode="auto">
          <a:xfrm>
            <a:off x="155575" y="-108346"/>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Image result for barclays logo"/>
          <p:cNvSpPr>
            <a:spLocks noChangeAspect="1" noChangeArrowheads="1"/>
          </p:cNvSpPr>
          <p:nvPr/>
        </p:nvSpPr>
        <p:spPr bwMode="auto">
          <a:xfrm>
            <a:off x="307975" y="5954"/>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14" descr="Image result for video"/>
          <p:cNvSpPr>
            <a:spLocks noChangeAspect="1" noChangeArrowheads="1"/>
          </p:cNvSpPr>
          <p:nvPr/>
        </p:nvSpPr>
        <p:spPr bwMode="auto">
          <a:xfrm>
            <a:off x="460375" y="120254"/>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16" descr="Image result for video"/>
          <p:cNvSpPr>
            <a:spLocks noChangeAspect="1" noChangeArrowheads="1"/>
          </p:cNvSpPr>
          <p:nvPr/>
        </p:nvSpPr>
        <p:spPr bwMode="auto">
          <a:xfrm>
            <a:off x="612775" y="234554"/>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AutoShape 25" descr="Image result for PC screen"/>
          <p:cNvSpPr>
            <a:spLocks noChangeAspect="1" noChangeArrowheads="1"/>
          </p:cNvSpPr>
          <p:nvPr/>
        </p:nvSpPr>
        <p:spPr bwMode="auto">
          <a:xfrm>
            <a:off x="765175" y="348854"/>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AutoShape 27" descr="Image result for PC screen"/>
          <p:cNvSpPr>
            <a:spLocks noChangeAspect="1" noChangeArrowheads="1"/>
          </p:cNvSpPr>
          <p:nvPr/>
        </p:nvSpPr>
        <p:spPr bwMode="auto">
          <a:xfrm>
            <a:off x="917575" y="463154"/>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Rectangle 29"/>
          <p:cNvSpPr/>
          <p:nvPr/>
        </p:nvSpPr>
        <p:spPr>
          <a:xfrm>
            <a:off x="460378" y="4897755"/>
            <a:ext cx="3669665" cy="14859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mtClean="0"/>
          </a:p>
        </p:txBody>
      </p:sp>
      <p:grpSp>
        <p:nvGrpSpPr>
          <p:cNvPr id="49" name="Group 48"/>
          <p:cNvGrpSpPr/>
          <p:nvPr/>
        </p:nvGrpSpPr>
        <p:grpSpPr>
          <a:xfrm>
            <a:off x="-106237" y="699070"/>
            <a:ext cx="2733257" cy="1537190"/>
            <a:chOff x="-106237" y="932094"/>
            <a:chExt cx="2733257" cy="2049586"/>
          </a:xfrm>
        </p:grpSpPr>
        <p:pic>
          <p:nvPicPr>
            <p:cNvPr id="4" name="Picture 4" descr="http://kevincasanovasblog.com/wp-content/uploads/man-on-phone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307975" y="1045263"/>
              <a:ext cx="1365105" cy="911086"/>
            </a:xfrm>
            <a:prstGeom prst="rect">
              <a:avLst/>
            </a:prstGeom>
            <a:noFill/>
          </p:spPr>
        </p:pic>
        <p:sp>
          <p:nvSpPr>
            <p:cNvPr id="5" name="Oval 4"/>
            <p:cNvSpPr/>
            <p:nvPr/>
          </p:nvSpPr>
          <p:spPr>
            <a:xfrm>
              <a:off x="1533513" y="932094"/>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1</a:t>
              </a:r>
            </a:p>
          </p:txBody>
        </p:sp>
        <p:sp>
          <p:nvSpPr>
            <p:cNvPr id="11" name="TextBox 10"/>
            <p:cNvSpPr txBox="1"/>
            <p:nvPr/>
          </p:nvSpPr>
          <p:spPr>
            <a:xfrm>
              <a:off x="-106237" y="1928222"/>
              <a:ext cx="2351315" cy="1053458"/>
            </a:xfrm>
            <a:prstGeom prst="rect">
              <a:avLst/>
            </a:prstGeom>
            <a:noFill/>
          </p:spPr>
          <p:txBody>
            <a:bodyPr wrap="square" rtlCol="0">
              <a:noAutofit/>
            </a:bodyPr>
            <a:lstStyle/>
            <a:p>
              <a:pPr algn="ctr">
                <a:lnSpc>
                  <a:spcPct val="90000"/>
                </a:lnSpc>
              </a:pPr>
              <a:r>
                <a:rPr lang="en-GB" sz="1200" dirty="0" smtClean="0">
                  <a:solidFill>
                    <a:srgbClr val="00B050"/>
                  </a:solidFill>
                </a:rPr>
                <a:t>Jeff</a:t>
              </a:r>
              <a:r>
                <a:rPr lang="en-GB" sz="1200" dirty="0" smtClean="0"/>
                <a:t> is an existing premier Bank customer, he wants to take advantage of his tax allowance and open up an ISA </a:t>
              </a:r>
            </a:p>
          </p:txBody>
        </p:sp>
        <p:cxnSp>
          <p:nvCxnSpPr>
            <p:cNvPr id="68" name="Curved Connector 67"/>
            <p:cNvCxnSpPr/>
            <p:nvPr/>
          </p:nvCxnSpPr>
          <p:spPr>
            <a:xfrm>
              <a:off x="1651208" y="1272206"/>
              <a:ext cx="975812" cy="457200"/>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grpSp>
      <p:grpSp>
        <p:nvGrpSpPr>
          <p:cNvPr id="43" name="Group 42"/>
          <p:cNvGrpSpPr/>
          <p:nvPr/>
        </p:nvGrpSpPr>
        <p:grpSpPr>
          <a:xfrm>
            <a:off x="4491138" y="2327829"/>
            <a:ext cx="3126365" cy="780020"/>
            <a:chOff x="4491135" y="3103771"/>
            <a:chExt cx="3126365" cy="1040026"/>
          </a:xfrm>
        </p:grpSpPr>
        <p:pic>
          <p:nvPicPr>
            <p:cNvPr id="1045" name="Picture 21" descr="C:\Users\rossinglis\AppData\Local\Microsoft\Windows\Temporary Internet Files\Content.IE5\LSEUKPIA\deck-chair-clipart[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42589" y="3103771"/>
              <a:ext cx="780535" cy="66757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056726" y="3617068"/>
              <a:ext cx="2171309" cy="526729"/>
            </a:xfrm>
            <a:prstGeom prst="rect">
              <a:avLst/>
            </a:prstGeom>
            <a:noFill/>
          </p:spPr>
          <p:txBody>
            <a:bodyPr wrap="square" rtlCol="0">
              <a:noAutofit/>
            </a:bodyPr>
            <a:lstStyle/>
            <a:p>
              <a:pPr algn="ctr">
                <a:lnSpc>
                  <a:spcPct val="90000"/>
                </a:lnSpc>
              </a:pPr>
              <a:r>
                <a:rPr lang="en-GB" sz="1200" dirty="0" smtClean="0"/>
                <a:t>Unfortunately </a:t>
              </a:r>
              <a:r>
                <a:rPr lang="en-GB" sz="1200" dirty="0" smtClean="0">
                  <a:solidFill>
                    <a:srgbClr val="0070C0"/>
                  </a:solidFill>
                </a:rPr>
                <a:t>Bob</a:t>
              </a:r>
              <a:r>
                <a:rPr lang="en-GB" sz="1200" dirty="0" smtClean="0"/>
                <a:t> is on vacation this week.</a:t>
              </a:r>
            </a:p>
          </p:txBody>
        </p:sp>
        <p:cxnSp>
          <p:nvCxnSpPr>
            <p:cNvPr id="86" name="Curved Connector 85"/>
            <p:cNvCxnSpPr>
              <a:stCxn id="1045" idx="1"/>
              <a:endCxn id="1043" idx="3"/>
            </p:cNvCxnSpPr>
            <p:nvPr/>
          </p:nvCxnSpPr>
          <p:spPr>
            <a:xfrm rot="10800000" flipV="1">
              <a:off x="4491135" y="3437561"/>
              <a:ext cx="1251454" cy="240872"/>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cxnSp>
          <p:nvCxnSpPr>
            <p:cNvPr id="83" name="Curved Connector 82"/>
            <p:cNvCxnSpPr/>
            <p:nvPr/>
          </p:nvCxnSpPr>
          <p:spPr>
            <a:xfrm rot="10800000">
              <a:off x="6364328" y="3374994"/>
              <a:ext cx="1253172" cy="508342"/>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grpSp>
      <p:sp>
        <p:nvSpPr>
          <p:cNvPr id="110" name="Rectangle 109"/>
          <p:cNvSpPr/>
          <p:nvPr/>
        </p:nvSpPr>
        <p:spPr>
          <a:xfrm>
            <a:off x="-108" y="9527"/>
            <a:ext cx="6821695" cy="369332"/>
          </a:xfrm>
          <a:prstGeom prst="rect">
            <a:avLst/>
          </a:prstGeom>
        </p:spPr>
        <p:txBody>
          <a:bodyPr wrap="square">
            <a:spAutoFit/>
          </a:bodyPr>
          <a:lstStyle/>
          <a:p>
            <a:pPr marL="0" lvl="2">
              <a:spcBef>
                <a:spcPts val="1200"/>
              </a:spcBef>
              <a:buClr>
                <a:schemeClr val="accent1"/>
              </a:buClr>
            </a:pPr>
            <a:r>
              <a:rPr lang="en-GB" b="1" dirty="0" smtClean="0"/>
              <a:t>On </a:t>
            </a:r>
            <a:r>
              <a:rPr lang="en-GB" b="1" dirty="0"/>
              <a:t>Demand Video from both </a:t>
            </a:r>
            <a:r>
              <a:rPr lang="en-GB" b="1" dirty="0" smtClean="0"/>
              <a:t>public </a:t>
            </a:r>
            <a:r>
              <a:rPr lang="en-GB" b="1" dirty="0"/>
              <a:t>Websites &amp; Online </a:t>
            </a:r>
            <a:r>
              <a:rPr lang="en-GB" b="1" dirty="0" smtClean="0"/>
              <a:t>Banking</a:t>
            </a:r>
            <a:endParaRPr lang="en-GB" b="1" dirty="0"/>
          </a:p>
        </p:txBody>
      </p:sp>
      <p:grpSp>
        <p:nvGrpSpPr>
          <p:cNvPr id="46" name="Group 45"/>
          <p:cNvGrpSpPr/>
          <p:nvPr/>
        </p:nvGrpSpPr>
        <p:grpSpPr>
          <a:xfrm>
            <a:off x="6768018" y="317344"/>
            <a:ext cx="2394188" cy="2190779"/>
            <a:chOff x="6768018" y="423124"/>
            <a:chExt cx="2394188" cy="2921038"/>
          </a:xfrm>
        </p:grpSpPr>
        <p:sp>
          <p:nvSpPr>
            <p:cNvPr id="9" name="Rectangle 8"/>
            <p:cNvSpPr/>
            <p:nvPr/>
          </p:nvSpPr>
          <p:spPr>
            <a:xfrm>
              <a:off x="6813194" y="423124"/>
              <a:ext cx="2349012" cy="566309"/>
            </a:xfrm>
            <a:prstGeom prst="rect">
              <a:avLst/>
            </a:prstGeom>
          </p:spPr>
          <p:txBody>
            <a:bodyPr wrap="square">
              <a:spAutoFit/>
            </a:bodyPr>
            <a:lstStyle/>
            <a:p>
              <a:pPr algn="ctr">
                <a:lnSpc>
                  <a:spcPct val="90000"/>
                </a:lnSpc>
              </a:pPr>
              <a:r>
                <a:rPr lang="en-GB" sz="1200" dirty="0" smtClean="0">
                  <a:solidFill>
                    <a:srgbClr val="00B050"/>
                  </a:solidFill>
                </a:rPr>
                <a:t>Jeff</a:t>
              </a:r>
              <a:r>
                <a:rPr lang="en-GB" sz="1200" dirty="0" smtClean="0"/>
                <a:t> starts </a:t>
              </a:r>
              <a:r>
                <a:rPr lang="en-GB" sz="1200" dirty="0"/>
                <a:t>to go through the ISA </a:t>
              </a:r>
              <a:r>
                <a:rPr lang="en-GB" sz="1200" dirty="0" smtClean="0"/>
                <a:t>options,  but he is tight on time.</a:t>
              </a:r>
              <a:endParaRPr lang="en-GB" sz="1200" dirty="0"/>
            </a:p>
          </p:txBody>
        </p:sp>
        <p:grpSp>
          <p:nvGrpSpPr>
            <p:cNvPr id="45" name="Group 44"/>
            <p:cNvGrpSpPr/>
            <p:nvPr/>
          </p:nvGrpSpPr>
          <p:grpSpPr>
            <a:xfrm>
              <a:off x="6768018" y="876265"/>
              <a:ext cx="2156062" cy="2467897"/>
              <a:chOff x="6768018" y="876265"/>
              <a:chExt cx="2156062" cy="2467897"/>
            </a:xfrm>
          </p:grpSpPr>
          <p:sp>
            <p:nvSpPr>
              <p:cNvPr id="16" name="TextBox 15"/>
              <p:cNvSpPr txBox="1"/>
              <p:nvPr/>
            </p:nvSpPr>
            <p:spPr>
              <a:xfrm>
                <a:off x="6821587" y="2362375"/>
                <a:ext cx="1754278" cy="526729"/>
              </a:xfrm>
              <a:prstGeom prst="rect">
                <a:avLst/>
              </a:prstGeom>
              <a:noFill/>
            </p:spPr>
            <p:txBody>
              <a:bodyPr wrap="square" rtlCol="0">
                <a:noAutofit/>
              </a:bodyPr>
              <a:lstStyle/>
              <a:p>
                <a:pPr algn="ctr">
                  <a:lnSpc>
                    <a:spcPct val="90000"/>
                  </a:lnSpc>
                </a:pPr>
                <a:r>
                  <a:rPr lang="en-GB" sz="1200" dirty="0" smtClean="0">
                    <a:solidFill>
                      <a:srgbClr val="00B050"/>
                    </a:solidFill>
                  </a:rPr>
                  <a:t>Jeff</a:t>
                </a:r>
                <a:r>
                  <a:rPr lang="en-GB" sz="1200" dirty="0" smtClean="0"/>
                  <a:t> notices the option to select video as a communication channel</a:t>
                </a:r>
              </a:p>
            </p:txBody>
          </p:sp>
          <p:pic>
            <p:nvPicPr>
              <p:cNvPr id="1035"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13662" y="959216"/>
                <a:ext cx="2010418" cy="1416360"/>
              </a:xfrm>
              <a:prstGeom prst="rect">
                <a:avLst/>
              </a:prstGeom>
              <a:noFill/>
              <a:ln w="9525">
                <a:solidFill>
                  <a:schemeClr val="accent3">
                    <a:lumMod val="50000"/>
                  </a:schemeClr>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41" name="Picture 1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29917" y="1982886"/>
                <a:ext cx="361746" cy="353778"/>
              </a:xfrm>
              <a:prstGeom prst="rect">
                <a:avLst/>
              </a:prstGeom>
              <a:noFill/>
              <a:ln>
                <a:noFill/>
              </a:ln>
              <a:effectLst/>
              <a:scene3d>
                <a:camera prst="perspectiveBelow"/>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0" name="Curved Connector 79"/>
              <p:cNvCxnSpPr>
                <a:endCxn id="35" idx="0"/>
              </p:cNvCxnSpPr>
              <p:nvPr/>
            </p:nvCxnSpPr>
            <p:spPr>
              <a:xfrm rot="5400000">
                <a:off x="7839159" y="2505856"/>
                <a:ext cx="1007497" cy="669116"/>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134" name="Oval 133"/>
              <p:cNvSpPr/>
              <p:nvPr/>
            </p:nvSpPr>
            <p:spPr>
              <a:xfrm>
                <a:off x="6768018" y="876265"/>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a:solidFill>
                      <a:schemeClr val="tx1"/>
                    </a:solidFill>
                  </a:rPr>
                  <a:t>3</a:t>
                </a:r>
                <a:endParaRPr lang="de-DE" sz="1400" b="1" dirty="0" smtClean="0">
                  <a:solidFill>
                    <a:schemeClr val="tx1"/>
                  </a:solidFill>
                </a:endParaRPr>
              </a:p>
            </p:txBody>
          </p:sp>
        </p:grpSp>
      </p:grpSp>
      <p:grpSp>
        <p:nvGrpSpPr>
          <p:cNvPr id="44" name="Group 43"/>
          <p:cNvGrpSpPr/>
          <p:nvPr/>
        </p:nvGrpSpPr>
        <p:grpSpPr>
          <a:xfrm>
            <a:off x="6781669" y="2449839"/>
            <a:ext cx="2501195" cy="1163681"/>
            <a:chOff x="6781666" y="3266451"/>
            <a:chExt cx="2501195" cy="1551574"/>
          </a:xfrm>
        </p:grpSpPr>
        <p:sp>
          <p:nvSpPr>
            <p:cNvPr id="17" name="TextBox 16"/>
            <p:cNvSpPr txBox="1"/>
            <p:nvPr/>
          </p:nvSpPr>
          <p:spPr>
            <a:xfrm>
              <a:off x="6781666" y="4291296"/>
              <a:ext cx="2501195" cy="526729"/>
            </a:xfrm>
            <a:prstGeom prst="rect">
              <a:avLst/>
            </a:prstGeom>
            <a:noFill/>
          </p:spPr>
          <p:txBody>
            <a:bodyPr wrap="square" rtlCol="0">
              <a:noAutofit/>
            </a:bodyPr>
            <a:lstStyle/>
            <a:p>
              <a:pPr algn="ctr">
                <a:lnSpc>
                  <a:spcPct val="90000"/>
                </a:lnSpc>
              </a:pPr>
              <a:r>
                <a:rPr lang="en-GB" sz="1200" dirty="0" smtClean="0"/>
                <a:t>As </a:t>
              </a:r>
              <a:r>
                <a:rPr lang="en-GB" sz="1200" dirty="0" smtClean="0">
                  <a:solidFill>
                    <a:srgbClr val="00B050"/>
                  </a:solidFill>
                </a:rPr>
                <a:t>Jeff</a:t>
              </a:r>
              <a:r>
                <a:rPr lang="en-GB" sz="1200" dirty="0" smtClean="0"/>
                <a:t> is  a Bank premier  customer he has a relationship manager</a:t>
              </a:r>
              <a:r>
                <a:rPr lang="en-GB" sz="1200" dirty="0"/>
                <a:t> </a:t>
              </a:r>
              <a:r>
                <a:rPr lang="en-GB" sz="1200" dirty="0" smtClean="0"/>
                <a:t>called </a:t>
              </a:r>
              <a:r>
                <a:rPr lang="en-GB" sz="1200" dirty="0" smtClean="0">
                  <a:solidFill>
                    <a:srgbClr val="0070C0"/>
                  </a:solidFill>
                </a:rPr>
                <a:t>Bob.</a:t>
              </a:r>
            </a:p>
          </p:txBody>
        </p:sp>
        <p:pic>
          <p:nvPicPr>
            <p:cNvPr id="35" name="Picture 34" descr="PPP_IPEOB_CLP_SmilingBusinessMan_01_c.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21300" y="3344163"/>
              <a:ext cx="1374098" cy="1354015"/>
            </a:xfrm>
            <a:prstGeom prst="rect">
              <a:avLst/>
            </a:prstGeom>
          </p:spPr>
        </p:pic>
        <p:sp>
          <p:nvSpPr>
            <p:cNvPr id="135" name="Oval 134"/>
            <p:cNvSpPr/>
            <p:nvPr/>
          </p:nvSpPr>
          <p:spPr>
            <a:xfrm>
              <a:off x="8109822" y="3266451"/>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4</a:t>
              </a:r>
            </a:p>
          </p:txBody>
        </p:sp>
      </p:grpSp>
      <p:grpSp>
        <p:nvGrpSpPr>
          <p:cNvPr id="39" name="Group 38"/>
          <p:cNvGrpSpPr/>
          <p:nvPr/>
        </p:nvGrpSpPr>
        <p:grpSpPr>
          <a:xfrm>
            <a:off x="-33787" y="3592467"/>
            <a:ext cx="3201815" cy="1503246"/>
            <a:chOff x="-33790" y="4789954"/>
            <a:chExt cx="3201815" cy="2004327"/>
          </a:xfrm>
        </p:grpSpPr>
        <p:grpSp>
          <p:nvGrpSpPr>
            <p:cNvPr id="28" name="Group 27"/>
            <p:cNvGrpSpPr/>
            <p:nvPr/>
          </p:nvGrpSpPr>
          <p:grpSpPr>
            <a:xfrm>
              <a:off x="612775" y="5069220"/>
              <a:ext cx="1256305" cy="1111612"/>
              <a:chOff x="323654" y="3104343"/>
              <a:chExt cx="1256305" cy="1111612"/>
            </a:xfrm>
          </p:grpSpPr>
          <p:grpSp>
            <p:nvGrpSpPr>
              <p:cNvPr id="27" name="Group 26"/>
              <p:cNvGrpSpPr/>
              <p:nvPr/>
            </p:nvGrpSpPr>
            <p:grpSpPr>
              <a:xfrm>
                <a:off x="323654" y="3104343"/>
                <a:ext cx="1256305" cy="1111612"/>
                <a:chOff x="666554" y="2530935"/>
                <a:chExt cx="1723120" cy="1723120"/>
              </a:xfrm>
            </p:grpSpPr>
            <p:pic>
              <p:nvPicPr>
                <p:cNvPr id="1052" name="Picture 2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6554" y="2530935"/>
                  <a:ext cx="1723120" cy="172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 name="Picture 30" descr="Image result for Sales forc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46125" y="2785818"/>
                  <a:ext cx="1576615" cy="923925"/>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46"/>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374822" y="3525000"/>
                <a:ext cx="401956" cy="346130"/>
              </a:xfrm>
              <a:prstGeom prst="rect">
                <a:avLst/>
              </a:prstGeom>
              <a:ln w="6350" cap="sq" cmpd="thickThin">
                <a:solidFill>
                  <a:srgbClr val="000000"/>
                </a:solidFill>
                <a:prstDash val="solid"/>
                <a:miter lim="800000"/>
              </a:ln>
              <a:effectLst>
                <a:innerShdw blurRad="76200">
                  <a:srgbClr val="000000"/>
                </a:innerShdw>
              </a:effectLst>
            </p:spPr>
          </p:pic>
        </p:grpSp>
        <p:sp>
          <p:nvSpPr>
            <p:cNvPr id="21" name="TextBox 20"/>
            <p:cNvSpPr txBox="1"/>
            <p:nvPr/>
          </p:nvSpPr>
          <p:spPr>
            <a:xfrm>
              <a:off x="-33790" y="5978816"/>
              <a:ext cx="3134599" cy="815465"/>
            </a:xfrm>
            <a:prstGeom prst="rect">
              <a:avLst/>
            </a:prstGeom>
            <a:noFill/>
          </p:spPr>
          <p:txBody>
            <a:bodyPr wrap="square" rtlCol="0">
              <a:noAutofit/>
            </a:bodyPr>
            <a:lstStyle/>
            <a:p>
              <a:pPr algn="ctr">
                <a:lnSpc>
                  <a:spcPct val="90000"/>
                </a:lnSpc>
              </a:pPr>
              <a:r>
                <a:rPr lang="en-GB" sz="1200" dirty="0" smtClean="0">
                  <a:solidFill>
                    <a:srgbClr val="FFC000"/>
                  </a:solidFill>
                </a:rPr>
                <a:t>Anna</a:t>
              </a:r>
              <a:r>
                <a:rPr lang="en-GB" sz="1200" dirty="0" smtClean="0"/>
                <a:t> receives a screen pop giving her all of </a:t>
              </a:r>
              <a:r>
                <a:rPr lang="en-GB" sz="1200" dirty="0" smtClean="0">
                  <a:solidFill>
                    <a:srgbClr val="00B050"/>
                  </a:solidFill>
                </a:rPr>
                <a:t>Jeff’s</a:t>
              </a:r>
              <a:r>
                <a:rPr lang="en-GB" sz="1200" dirty="0" smtClean="0"/>
                <a:t> account information and also that </a:t>
              </a:r>
              <a:r>
                <a:rPr lang="en-GB" sz="1200" dirty="0" smtClean="0">
                  <a:solidFill>
                    <a:srgbClr val="00B050"/>
                  </a:solidFill>
                </a:rPr>
                <a:t>Jeff</a:t>
              </a:r>
              <a:r>
                <a:rPr lang="en-GB" sz="1200" dirty="0" smtClean="0"/>
                <a:t> entered the video channel from web page.</a:t>
              </a:r>
            </a:p>
          </p:txBody>
        </p:sp>
        <p:pic>
          <p:nvPicPr>
            <p:cNvPr id="50" name="Picture 49" descr="PPP_IPEOB_CLP_CS_02_c.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92734" y="4789954"/>
              <a:ext cx="1007428" cy="992704"/>
            </a:xfrm>
            <a:prstGeom prst="rect">
              <a:avLst/>
            </a:prstGeom>
          </p:spPr>
        </p:pic>
        <p:cxnSp>
          <p:nvCxnSpPr>
            <p:cNvPr id="100" name="Curved Connector 99"/>
            <p:cNvCxnSpPr>
              <a:endCxn id="57" idx="1"/>
            </p:cNvCxnSpPr>
            <p:nvPr/>
          </p:nvCxnSpPr>
          <p:spPr>
            <a:xfrm flipV="1">
              <a:off x="1869080" y="5351830"/>
              <a:ext cx="1298945" cy="285896"/>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138" name="Oval 137"/>
            <p:cNvSpPr/>
            <p:nvPr/>
          </p:nvSpPr>
          <p:spPr>
            <a:xfrm>
              <a:off x="546088" y="5059969"/>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7</a:t>
              </a:r>
            </a:p>
          </p:txBody>
        </p:sp>
      </p:grpSp>
      <p:grpSp>
        <p:nvGrpSpPr>
          <p:cNvPr id="36" name="Group 35"/>
          <p:cNvGrpSpPr/>
          <p:nvPr/>
        </p:nvGrpSpPr>
        <p:grpSpPr>
          <a:xfrm>
            <a:off x="5879391" y="3690048"/>
            <a:ext cx="2387385" cy="1398088"/>
            <a:chOff x="5879388" y="4920062"/>
            <a:chExt cx="2387385" cy="1864117"/>
          </a:xfrm>
        </p:grpSpPr>
        <p:grpSp>
          <p:nvGrpSpPr>
            <p:cNvPr id="94" name="Group 93"/>
            <p:cNvGrpSpPr/>
            <p:nvPr/>
          </p:nvGrpSpPr>
          <p:grpSpPr>
            <a:xfrm>
              <a:off x="6323419" y="4920062"/>
              <a:ext cx="1687387" cy="1390878"/>
              <a:chOff x="6399734" y="5182512"/>
              <a:chExt cx="1687387" cy="1390878"/>
            </a:xfrm>
          </p:grpSpPr>
          <p:pic>
            <p:nvPicPr>
              <p:cNvPr id="63" name="Picture 2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399734" y="5461778"/>
                <a:ext cx="1256305" cy="111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3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460280" y="5617353"/>
                <a:ext cx="1135212" cy="611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64" descr="PPP_IPEOB_CLP_CS_02_c.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079693" y="5182512"/>
                <a:ext cx="1007428" cy="992704"/>
              </a:xfrm>
              <a:prstGeom prst="rect">
                <a:avLst/>
              </a:prstGeom>
            </p:spPr>
          </p:pic>
          <p:pic>
            <p:nvPicPr>
              <p:cNvPr id="62" name="Picture 61"/>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6450902" y="5978011"/>
                <a:ext cx="305712" cy="263253"/>
              </a:xfrm>
              <a:prstGeom prst="rect">
                <a:avLst/>
              </a:prstGeom>
              <a:ln w="6350" cap="sq" cmpd="thickThin">
                <a:solidFill>
                  <a:srgbClr val="000000"/>
                </a:solidFill>
                <a:prstDash val="solid"/>
                <a:miter lim="800000"/>
              </a:ln>
              <a:effectLst>
                <a:innerShdw blurRad="76200">
                  <a:srgbClr val="000000"/>
                </a:innerShdw>
              </a:effectLst>
            </p:spPr>
          </p:pic>
        </p:grpSp>
        <p:pic>
          <p:nvPicPr>
            <p:cNvPr id="59" name="Picture 8" descr="http://www.colourbox.com/preview/4387245-32540-green-accept-button.jpg"/>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12738" y="5707050"/>
              <a:ext cx="590547" cy="566707"/>
            </a:xfrm>
            <a:prstGeom prst="rect">
              <a:avLst/>
            </a:prstGeom>
            <a:noFill/>
          </p:spPr>
        </p:pic>
        <p:sp>
          <p:nvSpPr>
            <p:cNvPr id="136" name="Oval 135"/>
            <p:cNvSpPr/>
            <p:nvPr/>
          </p:nvSpPr>
          <p:spPr>
            <a:xfrm>
              <a:off x="6720678" y="5182563"/>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a:solidFill>
                    <a:schemeClr val="tx1"/>
                  </a:solidFill>
                </a:rPr>
                <a:t>9</a:t>
              </a:r>
              <a:endParaRPr lang="de-DE" sz="1400" b="1" dirty="0" smtClean="0">
                <a:solidFill>
                  <a:schemeClr val="tx1"/>
                </a:solidFill>
              </a:endParaRPr>
            </a:p>
          </p:txBody>
        </p:sp>
        <p:sp>
          <p:nvSpPr>
            <p:cNvPr id="115" name="TextBox 114"/>
            <p:cNvSpPr txBox="1"/>
            <p:nvPr/>
          </p:nvSpPr>
          <p:spPr>
            <a:xfrm>
              <a:off x="5879388" y="6257450"/>
              <a:ext cx="2387385" cy="526729"/>
            </a:xfrm>
            <a:prstGeom prst="rect">
              <a:avLst/>
            </a:prstGeom>
            <a:noFill/>
          </p:spPr>
          <p:txBody>
            <a:bodyPr wrap="square" rtlCol="0">
              <a:noAutofit/>
            </a:bodyPr>
            <a:lstStyle/>
            <a:p>
              <a:pPr algn="ctr">
                <a:lnSpc>
                  <a:spcPct val="90000"/>
                </a:lnSpc>
              </a:pPr>
              <a:r>
                <a:rPr lang="en-GB" sz="1200" dirty="0" smtClean="0"/>
                <a:t>Details are agreed and accepted by </a:t>
              </a:r>
              <a:r>
                <a:rPr lang="en-GB" sz="1200" dirty="0" smtClean="0">
                  <a:solidFill>
                    <a:srgbClr val="00B050"/>
                  </a:solidFill>
                </a:rPr>
                <a:t>Jeff</a:t>
              </a:r>
              <a:r>
                <a:rPr lang="en-GB" sz="1200" dirty="0" smtClean="0"/>
                <a:t>.  Transaction is recorded.  </a:t>
              </a:r>
            </a:p>
          </p:txBody>
        </p:sp>
      </p:grpSp>
      <p:grpSp>
        <p:nvGrpSpPr>
          <p:cNvPr id="52" name="Group 51"/>
          <p:cNvGrpSpPr/>
          <p:nvPr/>
        </p:nvGrpSpPr>
        <p:grpSpPr>
          <a:xfrm>
            <a:off x="7555473" y="3801916"/>
            <a:ext cx="1722423" cy="1036616"/>
            <a:chOff x="7555470" y="5069220"/>
            <a:chExt cx="1722423" cy="1382155"/>
          </a:xfrm>
        </p:grpSpPr>
        <p:grpSp>
          <p:nvGrpSpPr>
            <p:cNvPr id="32" name="Group 31"/>
            <p:cNvGrpSpPr/>
            <p:nvPr/>
          </p:nvGrpSpPr>
          <p:grpSpPr>
            <a:xfrm>
              <a:off x="8052764" y="5069220"/>
              <a:ext cx="1225129" cy="1382155"/>
              <a:chOff x="8052764" y="5069220"/>
              <a:chExt cx="1225129" cy="1382155"/>
            </a:xfrm>
          </p:grpSpPr>
          <p:pic>
            <p:nvPicPr>
              <p:cNvPr id="2050" name="Picture 2" descr="C:\Users\rossinglis\AppData\Local\Microsoft\Windows\Temporary Internet Files\Content.IE5\UW1MVLLO\Disciplina-[1].jp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266394" y="5069220"/>
                <a:ext cx="725730" cy="544298"/>
              </a:xfrm>
              <a:prstGeom prst="rect">
                <a:avLst/>
              </a:prstGeom>
              <a:noFill/>
              <a:ln w="19050">
                <a:solidFill>
                  <a:schemeClr val="accent3">
                    <a:lumMod val="75000"/>
                  </a:schemeClr>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8052764" y="5589600"/>
                <a:ext cx="1225129" cy="861775"/>
              </a:xfrm>
              <a:prstGeom prst="rect">
                <a:avLst/>
              </a:prstGeom>
            </p:spPr>
            <p:txBody>
              <a:bodyPr wrap="square">
                <a:spAutoFit/>
              </a:bodyPr>
              <a:lstStyle/>
              <a:p>
                <a:pPr algn="ctr"/>
                <a:r>
                  <a:rPr lang="en-GB" sz="1200" dirty="0" smtClean="0">
                    <a:solidFill>
                      <a:srgbClr val="00B050"/>
                    </a:solidFill>
                  </a:rPr>
                  <a:t>Jeff</a:t>
                </a:r>
                <a:r>
                  <a:rPr lang="en-GB" sz="1200" dirty="0" smtClean="0"/>
                  <a:t> is given the option </a:t>
                </a:r>
                <a:r>
                  <a:rPr lang="en-GB" sz="1200" dirty="0"/>
                  <a:t>of </a:t>
                </a:r>
                <a:r>
                  <a:rPr lang="en-GB" sz="1200" dirty="0" smtClean="0"/>
                  <a:t>questionnaire</a:t>
                </a:r>
                <a:endParaRPr lang="en-GB" sz="1200" dirty="0"/>
              </a:p>
            </p:txBody>
          </p:sp>
        </p:grpSp>
        <p:cxnSp>
          <p:nvCxnSpPr>
            <p:cNvPr id="74" name="Curved Connector 73"/>
            <p:cNvCxnSpPr/>
            <p:nvPr/>
          </p:nvCxnSpPr>
          <p:spPr>
            <a:xfrm flipV="1">
              <a:off x="7555470" y="5510173"/>
              <a:ext cx="649472" cy="251078"/>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grpSp>
      <p:grpSp>
        <p:nvGrpSpPr>
          <p:cNvPr id="48" name="Group 47"/>
          <p:cNvGrpSpPr/>
          <p:nvPr/>
        </p:nvGrpSpPr>
        <p:grpSpPr>
          <a:xfrm>
            <a:off x="2554970" y="469208"/>
            <a:ext cx="4358692" cy="1740216"/>
            <a:chOff x="2554970" y="625611"/>
            <a:chExt cx="4358692" cy="2320288"/>
          </a:xfrm>
        </p:grpSpPr>
        <p:pic>
          <p:nvPicPr>
            <p:cNvPr id="6" name="Picture 10" descr="https://encrypted-tbn2.gstatic.com/images?q=tbn:ANd9GcRT8Fa-PQhwMdGVUpT7gKpsjjRpr-nqreRLLwbWr6ottWueHEl8"/>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331565" y="1059925"/>
              <a:ext cx="765748" cy="559026"/>
            </a:xfrm>
            <a:prstGeom prst="rect">
              <a:avLst/>
            </a:prstGeom>
            <a:noFill/>
          </p:spPr>
        </p:pic>
        <p:pic>
          <p:nvPicPr>
            <p:cNvPr id="1033" name="Picture 9"/>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686049" y="738780"/>
              <a:ext cx="2025651" cy="1298249"/>
            </a:xfrm>
            <a:prstGeom prst="rect">
              <a:avLst/>
            </a:prstGeom>
            <a:noFill/>
            <a:ln w="9525">
              <a:solidFill>
                <a:srgbClr val="325887"/>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5" name="TextBox 14"/>
            <p:cNvSpPr txBox="1"/>
            <p:nvPr/>
          </p:nvSpPr>
          <p:spPr>
            <a:xfrm>
              <a:off x="2554970" y="2014804"/>
              <a:ext cx="2265069" cy="931095"/>
            </a:xfrm>
            <a:prstGeom prst="rect">
              <a:avLst/>
            </a:prstGeom>
            <a:noFill/>
          </p:spPr>
          <p:txBody>
            <a:bodyPr wrap="square" rtlCol="0">
              <a:noAutofit/>
            </a:bodyPr>
            <a:lstStyle/>
            <a:p>
              <a:pPr algn="ctr">
                <a:lnSpc>
                  <a:spcPct val="90000"/>
                </a:lnSpc>
              </a:pPr>
              <a:r>
                <a:rPr lang="en-GB" sz="1200" dirty="0" smtClean="0">
                  <a:solidFill>
                    <a:srgbClr val="00B050"/>
                  </a:solidFill>
                </a:rPr>
                <a:t>Jeff</a:t>
              </a:r>
              <a:r>
                <a:rPr lang="en-GB" sz="1200" dirty="0" smtClean="0"/>
                <a:t> logs in to the Bank account.</a:t>
              </a:r>
            </a:p>
          </p:txBody>
        </p:sp>
        <p:cxnSp>
          <p:nvCxnSpPr>
            <p:cNvPr id="67" name="Curved Connector 66"/>
            <p:cNvCxnSpPr>
              <a:endCxn id="1035" idx="1"/>
            </p:cNvCxnSpPr>
            <p:nvPr/>
          </p:nvCxnSpPr>
          <p:spPr>
            <a:xfrm>
              <a:off x="5904633" y="1257529"/>
              <a:ext cx="1009029" cy="409867"/>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133" name="Oval 132"/>
            <p:cNvSpPr/>
            <p:nvPr/>
          </p:nvSpPr>
          <p:spPr>
            <a:xfrm>
              <a:off x="4584649" y="625611"/>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a:solidFill>
                    <a:schemeClr val="tx1"/>
                  </a:solidFill>
                </a:rPr>
                <a:t>2</a:t>
              </a:r>
              <a:endParaRPr lang="de-DE" sz="1400" b="1" dirty="0" smtClean="0">
                <a:solidFill>
                  <a:schemeClr val="tx1"/>
                </a:solidFill>
              </a:endParaRPr>
            </a:p>
          </p:txBody>
        </p:sp>
        <p:cxnSp>
          <p:nvCxnSpPr>
            <p:cNvPr id="72" name="Curved Connector 71"/>
            <p:cNvCxnSpPr/>
            <p:nvPr/>
          </p:nvCxnSpPr>
          <p:spPr>
            <a:xfrm>
              <a:off x="4689168" y="1039310"/>
              <a:ext cx="806757" cy="363966"/>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13" name="Rectangle 12"/>
            <p:cNvSpPr/>
            <p:nvPr/>
          </p:nvSpPr>
          <p:spPr>
            <a:xfrm>
              <a:off x="5365853" y="1561802"/>
              <a:ext cx="636713" cy="344709"/>
            </a:xfrm>
            <a:prstGeom prst="rect">
              <a:avLst/>
            </a:prstGeom>
          </p:spPr>
          <p:txBody>
            <a:bodyPr wrap="none">
              <a:spAutoFit/>
            </a:bodyPr>
            <a:lstStyle/>
            <a:p>
              <a:pPr algn="ctr">
                <a:lnSpc>
                  <a:spcPct val="90000"/>
                </a:lnSpc>
              </a:pPr>
              <a:r>
                <a:rPr lang="en-GB" sz="1200" dirty="0"/>
                <a:t> (ID&amp;V)</a:t>
              </a:r>
            </a:p>
          </p:txBody>
        </p:sp>
      </p:grpSp>
      <p:grpSp>
        <p:nvGrpSpPr>
          <p:cNvPr id="41" name="Group 40"/>
          <p:cNvGrpSpPr/>
          <p:nvPr/>
        </p:nvGrpSpPr>
        <p:grpSpPr>
          <a:xfrm>
            <a:off x="1673083" y="1903228"/>
            <a:ext cx="3543085" cy="1332495"/>
            <a:chOff x="1673083" y="2537636"/>
            <a:chExt cx="3543085" cy="1776660"/>
          </a:xfrm>
        </p:grpSpPr>
        <p:grpSp>
          <p:nvGrpSpPr>
            <p:cNvPr id="23" name="Group 22"/>
            <p:cNvGrpSpPr/>
            <p:nvPr/>
          </p:nvGrpSpPr>
          <p:grpSpPr>
            <a:xfrm>
              <a:off x="3492889" y="3260694"/>
              <a:ext cx="998246" cy="835478"/>
              <a:chOff x="1869096" y="2732792"/>
              <a:chExt cx="1943100" cy="1943101"/>
            </a:xfrm>
          </p:grpSpPr>
          <p:pic>
            <p:nvPicPr>
              <p:cNvPr id="1043" name="Picture 19" descr="Image result for video"/>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869096" y="2732792"/>
                <a:ext cx="1943100" cy="194310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947068" y="2929482"/>
                <a:ext cx="1786732" cy="1204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TextBox 18"/>
            <p:cNvSpPr txBox="1"/>
            <p:nvPr/>
          </p:nvSpPr>
          <p:spPr>
            <a:xfrm>
              <a:off x="2831939" y="2537636"/>
              <a:ext cx="2384229" cy="702936"/>
            </a:xfrm>
            <a:prstGeom prst="rect">
              <a:avLst/>
            </a:prstGeom>
            <a:noFill/>
          </p:spPr>
          <p:txBody>
            <a:bodyPr wrap="square" rtlCol="0">
              <a:noAutofit/>
            </a:bodyPr>
            <a:lstStyle/>
            <a:p>
              <a:pPr algn="ctr">
                <a:lnSpc>
                  <a:spcPct val="90000"/>
                </a:lnSpc>
              </a:pPr>
              <a:r>
                <a:rPr lang="en-GB" sz="1200" dirty="0" smtClean="0">
                  <a:solidFill>
                    <a:srgbClr val="00B050"/>
                  </a:solidFill>
                </a:rPr>
                <a:t>Jeff's</a:t>
              </a:r>
              <a:r>
                <a:rPr lang="en-GB" sz="1200" dirty="0" smtClean="0"/>
                <a:t> call is queued in a waiting room and receives video wait treatment on ISA options. </a:t>
              </a:r>
            </a:p>
          </p:txBody>
        </p:sp>
        <p:cxnSp>
          <p:nvCxnSpPr>
            <p:cNvPr id="87" name="Curved Connector 86"/>
            <p:cNvCxnSpPr>
              <a:stCxn id="1043" idx="1"/>
            </p:cNvCxnSpPr>
            <p:nvPr/>
          </p:nvCxnSpPr>
          <p:spPr>
            <a:xfrm rot="10800000">
              <a:off x="1673083" y="3318709"/>
              <a:ext cx="1819807" cy="359725"/>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142" name="Oval 141"/>
            <p:cNvSpPr/>
            <p:nvPr/>
          </p:nvSpPr>
          <p:spPr>
            <a:xfrm>
              <a:off x="4317298" y="3728919"/>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5</a:t>
              </a:r>
            </a:p>
          </p:txBody>
        </p:sp>
        <p:sp>
          <p:nvSpPr>
            <p:cNvPr id="31" name="Rectangle 30"/>
            <p:cNvSpPr/>
            <p:nvPr/>
          </p:nvSpPr>
          <p:spPr>
            <a:xfrm>
              <a:off x="3264791" y="3965483"/>
              <a:ext cx="1348446" cy="348813"/>
            </a:xfrm>
            <a:prstGeom prst="rect">
              <a:avLst/>
            </a:prstGeom>
          </p:spPr>
          <p:txBody>
            <a:bodyPr wrap="none">
              <a:spAutoFit/>
            </a:bodyPr>
            <a:lstStyle/>
            <a:p>
              <a:r>
                <a:rPr lang="en-GB" sz="1100" i="1" dirty="0" smtClean="0"/>
                <a:t>(Compliance caveat)</a:t>
              </a:r>
              <a:endParaRPr lang="en-GB" sz="1100" i="1" dirty="0"/>
            </a:p>
          </p:txBody>
        </p:sp>
      </p:grpSp>
      <p:grpSp>
        <p:nvGrpSpPr>
          <p:cNvPr id="40" name="Group 39"/>
          <p:cNvGrpSpPr/>
          <p:nvPr/>
        </p:nvGrpSpPr>
        <p:grpSpPr>
          <a:xfrm>
            <a:off x="-2015" y="2081953"/>
            <a:ext cx="2688063" cy="1789859"/>
            <a:chOff x="-2015" y="2775935"/>
            <a:chExt cx="2688063" cy="2386479"/>
          </a:xfrm>
        </p:grpSpPr>
        <p:sp>
          <p:nvSpPr>
            <p:cNvPr id="20" name="TextBox 19"/>
            <p:cNvSpPr txBox="1"/>
            <p:nvPr/>
          </p:nvSpPr>
          <p:spPr>
            <a:xfrm>
              <a:off x="-2015" y="3788376"/>
              <a:ext cx="2688063" cy="702936"/>
            </a:xfrm>
            <a:prstGeom prst="rect">
              <a:avLst/>
            </a:prstGeom>
            <a:noFill/>
          </p:spPr>
          <p:txBody>
            <a:bodyPr wrap="square" rtlCol="0">
              <a:noAutofit/>
            </a:bodyPr>
            <a:lstStyle/>
            <a:p>
              <a:pPr algn="ctr">
                <a:lnSpc>
                  <a:spcPct val="90000"/>
                </a:lnSpc>
              </a:pPr>
              <a:r>
                <a:rPr lang="en-GB" sz="1200" dirty="0" smtClean="0">
                  <a:solidFill>
                    <a:srgbClr val="00B050"/>
                  </a:solidFill>
                </a:rPr>
                <a:t>Jeff’s</a:t>
              </a:r>
              <a:r>
                <a:rPr lang="en-GB" sz="1200" dirty="0" smtClean="0"/>
                <a:t> call is routed to a colleague of </a:t>
              </a:r>
              <a:r>
                <a:rPr lang="en-GB" sz="1200" dirty="0" smtClean="0">
                  <a:solidFill>
                    <a:srgbClr val="0070C0"/>
                  </a:solidFill>
                </a:rPr>
                <a:t>Bob’s</a:t>
              </a:r>
              <a:r>
                <a:rPr lang="en-GB" sz="1200" dirty="0" smtClean="0"/>
                <a:t>  called </a:t>
              </a:r>
              <a:r>
                <a:rPr lang="en-GB" sz="1200" dirty="0" smtClean="0">
                  <a:solidFill>
                    <a:srgbClr val="FFC000"/>
                  </a:solidFill>
                </a:rPr>
                <a:t>Anna</a:t>
              </a:r>
              <a:r>
                <a:rPr lang="en-GB" sz="1200" dirty="0" smtClean="0"/>
                <a:t>.  The Call is routed by Elite based on skills &amp; preference leveraging Context Store.</a:t>
              </a:r>
            </a:p>
          </p:txBody>
        </p:sp>
        <p:pic>
          <p:nvPicPr>
            <p:cNvPr id="34" name="Picture 33" descr="PPP_IPEOB_CLP_CS_02_c.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75394" y="2846932"/>
              <a:ext cx="1374098" cy="1354015"/>
            </a:xfrm>
            <a:prstGeom prst="rect">
              <a:avLst/>
            </a:prstGeom>
          </p:spPr>
        </p:pic>
        <p:sp>
          <p:nvSpPr>
            <p:cNvPr id="137" name="Oval 136"/>
            <p:cNvSpPr/>
            <p:nvPr/>
          </p:nvSpPr>
          <p:spPr>
            <a:xfrm>
              <a:off x="1205205" y="2775935"/>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6</a:t>
              </a:r>
            </a:p>
          </p:txBody>
        </p:sp>
        <p:cxnSp>
          <p:nvCxnSpPr>
            <p:cNvPr id="95" name="Curved Connector 94"/>
            <p:cNvCxnSpPr/>
            <p:nvPr/>
          </p:nvCxnSpPr>
          <p:spPr>
            <a:xfrm rot="16200000" flipH="1">
              <a:off x="654262" y="4559099"/>
              <a:ext cx="671102" cy="535527"/>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grpSp>
      <p:grpSp>
        <p:nvGrpSpPr>
          <p:cNvPr id="51" name="Group 50"/>
          <p:cNvGrpSpPr/>
          <p:nvPr/>
        </p:nvGrpSpPr>
        <p:grpSpPr>
          <a:xfrm>
            <a:off x="2987933" y="3483991"/>
            <a:ext cx="3320078" cy="1521189"/>
            <a:chOff x="2987933" y="4645320"/>
            <a:chExt cx="3320078" cy="2028252"/>
          </a:xfrm>
        </p:grpSpPr>
        <p:grpSp>
          <p:nvGrpSpPr>
            <p:cNvPr id="37" name="Group 36"/>
            <p:cNvGrpSpPr/>
            <p:nvPr/>
          </p:nvGrpSpPr>
          <p:grpSpPr>
            <a:xfrm>
              <a:off x="2987933" y="4645320"/>
              <a:ext cx="3320078" cy="2028252"/>
              <a:chOff x="2987933" y="4645320"/>
              <a:chExt cx="3320078" cy="2028252"/>
            </a:xfrm>
          </p:grpSpPr>
          <p:grpSp>
            <p:nvGrpSpPr>
              <p:cNvPr id="96" name="Group 95"/>
              <p:cNvGrpSpPr/>
              <p:nvPr/>
            </p:nvGrpSpPr>
            <p:grpSpPr>
              <a:xfrm>
                <a:off x="3226137" y="4758489"/>
                <a:ext cx="1704894" cy="1109268"/>
                <a:chOff x="2835612" y="4758489"/>
                <a:chExt cx="1704894" cy="1109268"/>
              </a:xfrm>
            </p:grpSpPr>
            <p:pic>
              <p:nvPicPr>
                <p:cNvPr id="54" name="Picture 32"/>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2835612" y="4758489"/>
                  <a:ext cx="1135212" cy="650411"/>
                </a:xfrm>
                <a:prstGeom prst="rect">
                  <a:avLst/>
                </a:prstGeom>
                <a:noFill/>
                <a:ln w="9525">
                  <a:solidFill>
                    <a:srgbClr val="32588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7" name="Picture 33"/>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3340356" y="4981932"/>
                  <a:ext cx="120015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6" name="Picture 3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372494" y="5026025"/>
                  <a:ext cx="1135212" cy="611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55"/>
                <p:cNvPicPr>
                  <a:picLocks noChangeAspect="1"/>
                </p:cNvPicPr>
                <p:nvPr/>
              </p:nvPicPr>
              <p:blipFill>
                <a:blip r:embed="rId22" cstate="screen">
                  <a:extLst>
                    <a:ext uri="{28A0092B-C50C-407E-A947-70E740481C1C}">
                      <a14:useLocalDpi xmlns:a14="http://schemas.microsoft.com/office/drawing/2010/main"/>
                    </a:ext>
                  </a:extLst>
                </a:blip>
                <a:srcRect/>
                <a:stretch>
                  <a:fillRect/>
                </a:stretch>
              </p:blipFill>
              <p:spPr>
                <a:xfrm>
                  <a:off x="3372922" y="5413314"/>
                  <a:ext cx="260607" cy="224412"/>
                </a:xfrm>
                <a:prstGeom prst="rect">
                  <a:avLst/>
                </a:prstGeom>
                <a:ln w="6350" cap="sq" cmpd="thickThin">
                  <a:solidFill>
                    <a:srgbClr val="000000"/>
                  </a:solidFill>
                  <a:prstDash val="solid"/>
                  <a:miter lim="800000"/>
                </a:ln>
                <a:effectLst>
                  <a:innerShdw blurRad="76200">
                    <a:srgbClr val="000000"/>
                  </a:innerShdw>
                </a:effectLst>
              </p:spPr>
            </p:pic>
          </p:grpSp>
          <p:sp>
            <p:nvSpPr>
              <p:cNvPr id="58" name="TextBox 57"/>
              <p:cNvSpPr txBox="1"/>
              <p:nvPr/>
            </p:nvSpPr>
            <p:spPr>
              <a:xfrm>
                <a:off x="2987933" y="5858107"/>
                <a:ext cx="2777000" cy="815465"/>
              </a:xfrm>
              <a:prstGeom prst="rect">
                <a:avLst/>
              </a:prstGeom>
              <a:noFill/>
            </p:spPr>
            <p:txBody>
              <a:bodyPr wrap="square" rtlCol="0">
                <a:noAutofit/>
              </a:bodyPr>
              <a:lstStyle/>
              <a:p>
                <a:pPr algn="ctr">
                  <a:lnSpc>
                    <a:spcPct val="90000"/>
                  </a:lnSpc>
                </a:pPr>
                <a:r>
                  <a:rPr lang="en-GB" sz="1200" dirty="0" smtClean="0">
                    <a:solidFill>
                      <a:srgbClr val="FFC000"/>
                    </a:solidFill>
                  </a:rPr>
                  <a:t>Anna</a:t>
                </a:r>
                <a:r>
                  <a:rPr lang="en-GB" sz="1200" dirty="0" smtClean="0"/>
                  <a:t> launches the co-browse session and  helps </a:t>
                </a:r>
                <a:r>
                  <a:rPr lang="en-GB" sz="1200" dirty="0">
                    <a:solidFill>
                      <a:srgbClr val="00B050"/>
                    </a:solidFill>
                  </a:rPr>
                  <a:t>J</a:t>
                </a:r>
                <a:r>
                  <a:rPr lang="en-GB" sz="1200" dirty="0" smtClean="0">
                    <a:solidFill>
                      <a:srgbClr val="00B050"/>
                    </a:solidFill>
                  </a:rPr>
                  <a:t>eff</a:t>
                </a:r>
                <a:r>
                  <a:rPr lang="en-GB" sz="1200" dirty="0" smtClean="0"/>
                  <a:t> populates  information on the application form. </a:t>
                </a:r>
                <a:r>
                  <a:rPr lang="en-GB" sz="1200" dirty="0" smtClean="0">
                    <a:solidFill>
                      <a:srgbClr val="00B050"/>
                    </a:solidFill>
                  </a:rPr>
                  <a:t>Jeff</a:t>
                </a:r>
                <a:r>
                  <a:rPr lang="en-GB" sz="1200" dirty="0" smtClean="0"/>
                  <a:t> further contributes to the form.</a:t>
                </a:r>
              </a:p>
            </p:txBody>
          </p:sp>
          <p:cxnSp>
            <p:nvCxnSpPr>
              <p:cNvPr id="113" name="Curved Connector 112"/>
              <p:cNvCxnSpPr/>
              <p:nvPr/>
            </p:nvCxnSpPr>
            <p:spPr>
              <a:xfrm>
                <a:off x="4931031" y="5173137"/>
                <a:ext cx="1376980" cy="451889"/>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139" name="Oval 138"/>
              <p:cNvSpPr/>
              <p:nvPr/>
            </p:nvSpPr>
            <p:spPr>
              <a:xfrm>
                <a:off x="3134602" y="4645320"/>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8</a:t>
                </a:r>
              </a:p>
            </p:txBody>
          </p:sp>
        </p:grpSp>
        <p:pic>
          <p:nvPicPr>
            <p:cNvPr id="57" name="Picture 56" descr="PPP_IPEOB_CLP_CS_02_c.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3168025" y="5193486"/>
              <a:ext cx="321384" cy="316687"/>
            </a:xfrm>
            <a:prstGeom prst="rect">
              <a:avLst/>
            </a:prstGeom>
          </p:spPr>
        </p:pic>
      </p:grpSp>
    </p:spTree>
    <p:extLst>
      <p:ext uri="{BB962C8B-B14F-4D97-AF65-F5344CB8AC3E}">
        <p14:creationId xmlns:p14="http://schemas.microsoft.com/office/powerpoint/2010/main" val="623291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par>
                                <p:cTn id="19" presetID="10"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0"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500"/>
                                        <p:tgtEl>
                                          <p:spTgt spid="51"/>
                                        </p:tgtEl>
                                      </p:cBhvr>
                                    </p:animEffect>
                                  </p:childTnLst>
                                </p:cTn>
                              </p:par>
                              <p:par>
                                <p:cTn id="36" presetID="10" presetClass="entr" presetSubtype="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Image result for barclays logo"/>
          <p:cNvSpPr>
            <a:spLocks noChangeAspect="1" noChangeArrowheads="1"/>
          </p:cNvSpPr>
          <p:nvPr/>
        </p:nvSpPr>
        <p:spPr bwMode="auto">
          <a:xfrm>
            <a:off x="155575" y="-108346"/>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Image result for barclays logo"/>
          <p:cNvSpPr>
            <a:spLocks noChangeAspect="1" noChangeArrowheads="1"/>
          </p:cNvSpPr>
          <p:nvPr/>
        </p:nvSpPr>
        <p:spPr bwMode="auto">
          <a:xfrm>
            <a:off x="307975" y="5954"/>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14" descr="Image result for video"/>
          <p:cNvSpPr>
            <a:spLocks noChangeAspect="1" noChangeArrowheads="1"/>
          </p:cNvSpPr>
          <p:nvPr/>
        </p:nvSpPr>
        <p:spPr bwMode="auto">
          <a:xfrm>
            <a:off x="460375" y="120254"/>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16" descr="Image result for video"/>
          <p:cNvSpPr>
            <a:spLocks noChangeAspect="1" noChangeArrowheads="1"/>
          </p:cNvSpPr>
          <p:nvPr/>
        </p:nvSpPr>
        <p:spPr bwMode="auto">
          <a:xfrm>
            <a:off x="612775" y="234554"/>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2" name="Group 1"/>
          <p:cNvGrpSpPr/>
          <p:nvPr/>
        </p:nvGrpSpPr>
        <p:grpSpPr>
          <a:xfrm>
            <a:off x="-77662" y="315609"/>
            <a:ext cx="9548162" cy="1863502"/>
            <a:chOff x="-77662" y="420810"/>
            <a:chExt cx="9548162" cy="2484670"/>
          </a:xfrm>
        </p:grpSpPr>
        <p:pic>
          <p:nvPicPr>
            <p:cNvPr id="409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67589" y="1125877"/>
              <a:ext cx="1072619" cy="599566"/>
            </a:xfrm>
            <a:prstGeom prst="rect">
              <a:avLst/>
            </a:prstGeom>
            <a:noFill/>
            <a:ln w="19050">
              <a:solidFill>
                <a:srgbClr val="32588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4097"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80" y="613523"/>
              <a:ext cx="19685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77662" y="1852022"/>
              <a:ext cx="2351315" cy="1053458"/>
            </a:xfrm>
            <a:prstGeom prst="rect">
              <a:avLst/>
            </a:prstGeom>
            <a:noFill/>
          </p:spPr>
          <p:txBody>
            <a:bodyPr wrap="square" rtlCol="0">
              <a:noAutofit/>
            </a:bodyPr>
            <a:lstStyle/>
            <a:p>
              <a:pPr algn="ctr">
                <a:lnSpc>
                  <a:spcPct val="90000"/>
                </a:lnSpc>
              </a:pPr>
              <a:r>
                <a:rPr lang="en-GB" sz="1200" dirty="0" smtClean="0">
                  <a:solidFill>
                    <a:srgbClr val="00B050"/>
                  </a:solidFill>
                </a:rPr>
                <a:t>Jeff,</a:t>
              </a:r>
              <a:r>
                <a:rPr lang="en-GB" sz="1200" dirty="0"/>
                <a:t> </a:t>
              </a:r>
              <a:r>
                <a:rPr lang="en-GB" sz="1200" dirty="0" smtClean="0"/>
                <a:t>while having a cup of coffee at his favourite coffee shop, checks his account balance from his Bank app.</a:t>
              </a:r>
            </a:p>
          </p:txBody>
        </p:sp>
        <p:sp>
          <p:nvSpPr>
            <p:cNvPr id="15" name="TextBox 14"/>
            <p:cNvSpPr txBox="1"/>
            <p:nvPr/>
          </p:nvSpPr>
          <p:spPr>
            <a:xfrm>
              <a:off x="2867609" y="1832434"/>
              <a:ext cx="2331744" cy="931095"/>
            </a:xfrm>
            <a:prstGeom prst="rect">
              <a:avLst/>
            </a:prstGeom>
            <a:noFill/>
          </p:spPr>
          <p:txBody>
            <a:bodyPr wrap="square" rtlCol="0">
              <a:noAutofit/>
            </a:bodyPr>
            <a:lstStyle/>
            <a:p>
              <a:pPr algn="ctr">
                <a:lnSpc>
                  <a:spcPct val="90000"/>
                </a:lnSpc>
              </a:pPr>
              <a:r>
                <a:rPr lang="en-GB" sz="1200" dirty="0" smtClean="0">
                  <a:solidFill>
                    <a:srgbClr val="00B050"/>
                  </a:solidFill>
                </a:rPr>
                <a:t>Jeff</a:t>
              </a:r>
              <a:r>
                <a:rPr lang="en-GB" sz="1200" dirty="0" smtClean="0"/>
                <a:t>  sees from this Bank account that there is a special loan offer for Bank premier customers.</a:t>
              </a:r>
            </a:p>
          </p:txBody>
        </p:sp>
        <p:sp>
          <p:nvSpPr>
            <p:cNvPr id="9" name="Rectangle 8"/>
            <p:cNvSpPr/>
            <p:nvPr/>
          </p:nvSpPr>
          <p:spPr>
            <a:xfrm>
              <a:off x="7121488" y="1720111"/>
              <a:ext cx="2349012" cy="344709"/>
            </a:xfrm>
            <a:prstGeom prst="rect">
              <a:avLst/>
            </a:prstGeom>
          </p:spPr>
          <p:txBody>
            <a:bodyPr wrap="square">
              <a:spAutoFit/>
            </a:bodyPr>
            <a:lstStyle/>
            <a:p>
              <a:pPr algn="ctr">
                <a:lnSpc>
                  <a:spcPct val="90000"/>
                </a:lnSpc>
              </a:pPr>
              <a:r>
                <a:rPr lang="en-GB" sz="1200" dirty="0" smtClean="0">
                  <a:solidFill>
                    <a:srgbClr val="00B050"/>
                  </a:solidFill>
                </a:rPr>
                <a:t>Jeff</a:t>
              </a:r>
              <a:r>
                <a:rPr lang="en-GB" sz="1200" dirty="0" smtClean="0"/>
                <a:t> hits the chat button.  </a:t>
              </a:r>
              <a:endParaRPr lang="en-GB" sz="1200" dirty="0"/>
            </a:p>
          </p:txBody>
        </p:sp>
        <p:sp>
          <p:nvSpPr>
            <p:cNvPr id="24" name="AutoShape 25" descr="Image result for PC scree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AutoShape 27" descr="Image result for PC screen"/>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cxnSp>
          <p:nvCxnSpPr>
            <p:cNvPr id="68" name="Curved Connector 67"/>
            <p:cNvCxnSpPr/>
            <p:nvPr/>
          </p:nvCxnSpPr>
          <p:spPr>
            <a:xfrm>
              <a:off x="2019333" y="1272206"/>
              <a:ext cx="1149777" cy="289595"/>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cxnSp>
          <p:nvCxnSpPr>
            <p:cNvPr id="80" name="Curved Connector 79"/>
            <p:cNvCxnSpPr>
              <a:endCxn id="35" idx="0"/>
            </p:cNvCxnSpPr>
            <p:nvPr/>
          </p:nvCxnSpPr>
          <p:spPr>
            <a:xfrm rot="5400000">
              <a:off x="7964005" y="1897688"/>
              <a:ext cx="738003" cy="664645"/>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134" name="Oval 133"/>
            <p:cNvSpPr/>
            <p:nvPr/>
          </p:nvSpPr>
          <p:spPr>
            <a:xfrm>
              <a:off x="8865124" y="975269"/>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a:solidFill>
                    <a:schemeClr val="tx1"/>
                  </a:solidFill>
                </a:rPr>
                <a:t>3</a:t>
              </a:r>
              <a:endParaRPr lang="de-DE" sz="1400" b="1" dirty="0" smtClean="0">
                <a:solidFill>
                  <a:schemeClr val="tx1"/>
                </a:solidFill>
              </a:endParaRPr>
            </a:p>
          </p:txBody>
        </p:sp>
        <p:cxnSp>
          <p:nvCxnSpPr>
            <p:cNvPr id="72" name="Curved Connector 71"/>
            <p:cNvCxnSpPr>
              <a:endCxn id="4101" idx="1"/>
            </p:cNvCxnSpPr>
            <p:nvPr/>
          </p:nvCxnSpPr>
          <p:spPr>
            <a:xfrm>
              <a:off x="4766746" y="1088438"/>
              <a:ext cx="1231073" cy="284022"/>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pic>
          <p:nvPicPr>
            <p:cNvPr id="89" name="Picture 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14034" y="650376"/>
              <a:ext cx="1717328" cy="1257113"/>
            </a:xfrm>
            <a:prstGeom prst="rect">
              <a:avLst/>
            </a:prstGeom>
            <a:noFill/>
            <a:ln w="9525">
              <a:noFill/>
              <a:miter lim="800000"/>
              <a:headEnd/>
              <a:tailEnd/>
            </a:ln>
          </p:spPr>
        </p:pic>
        <p:sp>
          <p:nvSpPr>
            <p:cNvPr id="91" name="Oval 3"/>
            <p:cNvSpPr>
              <a:spLocks noChangeArrowheads="1"/>
            </p:cNvSpPr>
            <p:nvPr/>
          </p:nvSpPr>
          <p:spPr bwMode="black">
            <a:xfrm>
              <a:off x="3040385" y="1773959"/>
              <a:ext cx="1804419" cy="174100"/>
            </a:xfrm>
            <a:prstGeom prst="ellipse">
              <a:avLst/>
            </a:prstGeom>
            <a:gradFill rotWithShape="1">
              <a:gsLst>
                <a:gs pos="0">
                  <a:srgbClr val="A9A9A9">
                    <a:alpha val="35001"/>
                  </a:srgbClr>
                </a:gs>
                <a:gs pos="100000">
                  <a:srgbClr val="FFFFFF">
                    <a:alpha val="0"/>
                  </a:srgbClr>
                </a:gs>
              </a:gsLst>
              <a:path path="shape">
                <a:fillToRect l="50000" t="50000" r="50000" b="50000"/>
              </a:path>
            </a:gradFill>
            <a:ln w="50800">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400" b="0" i="0" u="none" strike="noStrike" kern="0" cap="none" spc="0" normalizeH="0" baseline="0" noProof="0" smtClean="0">
                <a:ln>
                  <a:noFill/>
                </a:ln>
                <a:solidFill>
                  <a:sysClr val="windowText" lastClr="000000"/>
                </a:solidFill>
                <a:effectLst/>
                <a:uLnTx/>
                <a:uFillTx/>
                <a:ea typeface="ＭＳ Ｐゴシック" pitchFamily="34" charset="-128"/>
              </a:endParaRPr>
            </a:p>
          </p:txBody>
        </p:sp>
        <p:sp>
          <p:nvSpPr>
            <p:cNvPr id="92" name="Oval 4"/>
            <p:cNvSpPr>
              <a:spLocks noChangeArrowheads="1"/>
            </p:cNvSpPr>
            <p:nvPr/>
          </p:nvSpPr>
          <p:spPr bwMode="black">
            <a:xfrm>
              <a:off x="3099455" y="1877667"/>
              <a:ext cx="1745349" cy="109618"/>
            </a:xfrm>
            <a:prstGeom prst="ellipse">
              <a:avLst/>
            </a:prstGeom>
            <a:gradFill rotWithShape="1">
              <a:gsLst>
                <a:gs pos="0">
                  <a:srgbClr val="A9A9A9">
                    <a:alpha val="35001"/>
                  </a:srgbClr>
                </a:gs>
                <a:gs pos="100000">
                  <a:srgbClr val="FFFFFF">
                    <a:alpha val="0"/>
                  </a:srgbClr>
                </a:gs>
              </a:gsLst>
              <a:path path="shape">
                <a:fillToRect l="50000" t="50000" r="50000" b="50000"/>
              </a:path>
            </a:gradFill>
            <a:ln w="50800">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400" b="0" i="0" u="none" strike="noStrike" kern="0" cap="none" spc="0" normalizeH="0" baseline="0" noProof="0" smtClean="0">
                <a:ln>
                  <a:noFill/>
                </a:ln>
                <a:solidFill>
                  <a:sysClr val="windowText" lastClr="000000"/>
                </a:solidFill>
                <a:effectLst/>
                <a:uLnTx/>
                <a:uFillTx/>
                <a:ea typeface="ＭＳ Ｐゴシック" pitchFamily="34" charset="-128"/>
              </a:endParaRPr>
            </a:p>
          </p:txBody>
        </p:sp>
        <p:sp>
          <p:nvSpPr>
            <p:cNvPr id="5" name="Oval 4"/>
            <p:cNvSpPr/>
            <p:nvPr/>
          </p:nvSpPr>
          <p:spPr>
            <a:xfrm>
              <a:off x="1869080" y="625611"/>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1</a:t>
              </a:r>
            </a:p>
          </p:txBody>
        </p:sp>
        <p:sp>
          <p:nvSpPr>
            <p:cNvPr id="97" name="TextBox 96"/>
            <p:cNvSpPr txBox="1"/>
            <p:nvPr/>
          </p:nvSpPr>
          <p:spPr>
            <a:xfrm>
              <a:off x="5750135" y="420810"/>
              <a:ext cx="2265069" cy="506952"/>
            </a:xfrm>
            <a:prstGeom prst="rect">
              <a:avLst/>
            </a:prstGeom>
            <a:noFill/>
          </p:spPr>
          <p:txBody>
            <a:bodyPr wrap="square" rtlCol="0">
              <a:noAutofit/>
            </a:bodyPr>
            <a:lstStyle/>
            <a:p>
              <a:pPr algn="ctr">
                <a:lnSpc>
                  <a:spcPct val="90000"/>
                </a:lnSpc>
              </a:pPr>
              <a:r>
                <a:rPr lang="en-GB" sz="1200" dirty="0" smtClean="0">
                  <a:solidFill>
                    <a:srgbClr val="00B050"/>
                  </a:solidFill>
                </a:rPr>
                <a:t>Jeff</a:t>
              </a:r>
              <a:r>
                <a:rPr lang="en-GB" sz="1200" dirty="0" smtClean="0"/>
                <a:t> wants to explore this offer for his joint account that he has with his wife </a:t>
              </a:r>
              <a:r>
                <a:rPr lang="en-GB" sz="1200" dirty="0" smtClean="0">
                  <a:solidFill>
                    <a:srgbClr val="002060"/>
                  </a:solidFill>
                </a:rPr>
                <a:t>Kim.</a:t>
              </a:r>
              <a:r>
                <a:rPr lang="en-GB" sz="1200" dirty="0" smtClean="0"/>
                <a:t> </a:t>
              </a:r>
            </a:p>
          </p:txBody>
        </p:sp>
        <p:pic>
          <p:nvPicPr>
            <p:cNvPr id="4098"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25693" y="830527"/>
              <a:ext cx="1287591" cy="905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 name="Oval 132"/>
            <p:cNvSpPr/>
            <p:nvPr/>
          </p:nvSpPr>
          <p:spPr>
            <a:xfrm>
              <a:off x="4579953" y="674286"/>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a:solidFill>
                    <a:schemeClr val="tx1"/>
                  </a:solidFill>
                </a:rPr>
                <a:t>2</a:t>
              </a:r>
              <a:endParaRPr lang="de-DE" sz="1400" b="1" dirty="0" smtClean="0">
                <a:solidFill>
                  <a:schemeClr val="tx1"/>
                </a:solidFill>
              </a:endParaRPr>
            </a:p>
          </p:txBody>
        </p:sp>
        <p:pic>
          <p:nvPicPr>
            <p:cNvPr id="4101" name="Picture 5" descr="C:\Users\rossinglis\AppData\Local\Microsoft\Windows\Temporary Internet Files\Content.IE5\LSEUKPIA\large-magnifying-glass-33.3-14080[1].gi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97819" y="1037821"/>
              <a:ext cx="847186" cy="669277"/>
            </a:xfrm>
            <a:prstGeom prst="rect">
              <a:avLst/>
            </a:prstGeom>
            <a:noFill/>
            <a:extLst>
              <a:ext uri="{909E8E84-426E-40DD-AFC4-6F175D3DCCD1}">
                <a14:hiddenFill xmlns:a14="http://schemas.microsoft.com/office/drawing/2010/main">
                  <a:solidFill>
                    <a:srgbClr val="FFFFFF"/>
                  </a:solidFill>
                </a14:hiddenFill>
              </a:ext>
            </a:extLst>
          </p:spPr>
        </p:pic>
        <p:cxnSp>
          <p:nvCxnSpPr>
            <p:cNvPr id="67" name="Curved Connector 66"/>
            <p:cNvCxnSpPr/>
            <p:nvPr/>
          </p:nvCxnSpPr>
          <p:spPr>
            <a:xfrm>
              <a:off x="6838373" y="1269304"/>
              <a:ext cx="1041833" cy="147699"/>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grpSp>
      <p:grpSp>
        <p:nvGrpSpPr>
          <p:cNvPr id="16" name="Group 15"/>
          <p:cNvGrpSpPr/>
          <p:nvPr/>
        </p:nvGrpSpPr>
        <p:grpSpPr>
          <a:xfrm>
            <a:off x="-117051" y="2942782"/>
            <a:ext cx="9379804" cy="2334687"/>
            <a:chOff x="-117051" y="3923708"/>
            <a:chExt cx="9379804" cy="3112916"/>
          </a:xfrm>
        </p:grpSpPr>
        <p:sp>
          <p:nvSpPr>
            <p:cNvPr id="58" name="TextBox 57"/>
            <p:cNvSpPr txBox="1"/>
            <p:nvPr/>
          </p:nvSpPr>
          <p:spPr>
            <a:xfrm>
              <a:off x="-117051" y="6221159"/>
              <a:ext cx="2963385" cy="815465"/>
            </a:xfrm>
            <a:prstGeom prst="rect">
              <a:avLst/>
            </a:prstGeom>
            <a:noFill/>
          </p:spPr>
          <p:txBody>
            <a:bodyPr wrap="square" rtlCol="0">
              <a:noAutofit/>
            </a:bodyPr>
            <a:lstStyle/>
            <a:p>
              <a:pPr algn="ctr">
                <a:lnSpc>
                  <a:spcPct val="90000"/>
                </a:lnSpc>
              </a:pPr>
              <a:r>
                <a:rPr lang="en-GB" sz="1200" dirty="0" smtClean="0">
                  <a:solidFill>
                    <a:srgbClr val="4B80B6"/>
                  </a:solidFill>
                </a:rPr>
                <a:t>Bob</a:t>
              </a:r>
              <a:r>
                <a:rPr lang="en-GB" sz="1200" dirty="0" smtClean="0"/>
                <a:t> generates a specific loan offer for </a:t>
              </a:r>
              <a:r>
                <a:rPr lang="en-GB" sz="1200" dirty="0" smtClean="0">
                  <a:solidFill>
                    <a:srgbClr val="00B050"/>
                  </a:solidFill>
                </a:rPr>
                <a:t>Jeff</a:t>
              </a:r>
              <a:r>
                <a:rPr lang="en-GB" sz="1200" dirty="0" smtClean="0"/>
                <a:t> and shares this document  with </a:t>
              </a:r>
              <a:r>
                <a:rPr lang="en-GB" sz="1200" dirty="0" smtClean="0">
                  <a:solidFill>
                    <a:srgbClr val="00B050"/>
                  </a:solidFill>
                </a:rPr>
                <a:t>Jeff</a:t>
              </a:r>
              <a:r>
                <a:rPr lang="en-GB" sz="1200" dirty="0" smtClean="0"/>
                <a:t>.</a:t>
              </a:r>
            </a:p>
          </p:txBody>
        </p:sp>
        <p:grpSp>
          <p:nvGrpSpPr>
            <p:cNvPr id="13" name="Group 12"/>
            <p:cNvGrpSpPr/>
            <p:nvPr/>
          </p:nvGrpSpPr>
          <p:grpSpPr>
            <a:xfrm>
              <a:off x="153555" y="3923708"/>
              <a:ext cx="9109198" cy="2732301"/>
              <a:chOff x="153555" y="3923708"/>
              <a:chExt cx="9109198" cy="2732301"/>
            </a:xfrm>
          </p:grpSpPr>
          <p:pic>
            <p:nvPicPr>
              <p:cNvPr id="77" name="Picture 8" descr="http://www.quikstarts.com/images/upload/actual/12905379082_ipad.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130040" y="3923708"/>
                <a:ext cx="617913" cy="827340"/>
              </a:xfrm>
              <a:prstGeom prst="rect">
                <a:avLst/>
              </a:prstGeom>
              <a:noFill/>
            </p:spPr>
          </p:pic>
          <p:pic>
            <p:nvPicPr>
              <p:cNvPr id="54" name="Picture 3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50562" y="4851292"/>
                <a:ext cx="1412816" cy="809462"/>
              </a:xfrm>
              <a:prstGeom prst="rect">
                <a:avLst/>
              </a:prstGeom>
              <a:noFill/>
              <a:ln w="9525">
                <a:solidFill>
                  <a:srgbClr val="32588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0" name="Curved Connector 99"/>
              <p:cNvCxnSpPr/>
              <p:nvPr/>
            </p:nvCxnSpPr>
            <p:spPr>
              <a:xfrm flipV="1">
                <a:off x="2086074" y="5660754"/>
                <a:ext cx="1527196" cy="277698"/>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13" name="Curved Connector 112"/>
              <p:cNvCxnSpPr/>
              <p:nvPr/>
            </p:nvCxnSpPr>
            <p:spPr>
              <a:xfrm>
                <a:off x="4931031" y="5173137"/>
                <a:ext cx="1749267" cy="243808"/>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pic>
            <p:nvPicPr>
              <p:cNvPr id="59" name="Picture 8" descr="http://www.colourbox.com/preview/4387245-32540-green-accept-button.jpg"/>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81053" y="4920639"/>
                <a:ext cx="886214" cy="850438"/>
              </a:xfrm>
              <a:prstGeom prst="rect">
                <a:avLst/>
              </a:prstGeom>
              <a:noFill/>
            </p:spPr>
          </p:pic>
          <p:sp>
            <p:nvSpPr>
              <p:cNvPr id="136" name="Oval 135"/>
              <p:cNvSpPr/>
              <p:nvPr/>
            </p:nvSpPr>
            <p:spPr>
              <a:xfrm>
                <a:off x="6918741" y="4856677"/>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a:solidFill>
                      <a:schemeClr val="tx1"/>
                    </a:solidFill>
                  </a:rPr>
                  <a:t>9</a:t>
                </a:r>
                <a:endParaRPr lang="de-DE" sz="1400" b="1" dirty="0" smtClean="0">
                  <a:solidFill>
                    <a:schemeClr val="tx1"/>
                  </a:solidFill>
                </a:endParaRPr>
              </a:p>
            </p:txBody>
          </p:sp>
          <p:pic>
            <p:nvPicPr>
              <p:cNvPr id="2050" name="Picture 2" descr="C:\Users\rossinglis\AppData\Local\Microsoft\Windows\Temporary Internet Files\Content.IE5\UW1MVLLO\Disciplina-[1].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257088" y="4985901"/>
                <a:ext cx="822121" cy="616591"/>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p:cNvSpPr txBox="1"/>
              <p:nvPr/>
            </p:nvSpPr>
            <p:spPr>
              <a:xfrm>
                <a:off x="6143212" y="5597252"/>
                <a:ext cx="1793843" cy="526729"/>
              </a:xfrm>
              <a:prstGeom prst="rect">
                <a:avLst/>
              </a:prstGeom>
              <a:noFill/>
            </p:spPr>
            <p:txBody>
              <a:bodyPr wrap="square" rtlCol="0">
                <a:noAutofit/>
              </a:bodyPr>
              <a:lstStyle/>
              <a:p>
                <a:pPr algn="ctr">
                  <a:lnSpc>
                    <a:spcPct val="90000"/>
                  </a:lnSpc>
                </a:pPr>
                <a:r>
                  <a:rPr lang="en-GB" sz="1200" dirty="0" smtClean="0"/>
                  <a:t>The details are agreed and accepted by both </a:t>
                </a:r>
                <a:r>
                  <a:rPr lang="en-GB" sz="1200" dirty="0" smtClean="0">
                    <a:solidFill>
                      <a:srgbClr val="00B050"/>
                    </a:solidFill>
                  </a:rPr>
                  <a:t>Jeff</a:t>
                </a:r>
                <a:r>
                  <a:rPr lang="en-GB" sz="1200" dirty="0" smtClean="0"/>
                  <a:t> and </a:t>
                </a:r>
                <a:r>
                  <a:rPr lang="en-GB" sz="1200" dirty="0" smtClean="0">
                    <a:solidFill>
                      <a:srgbClr val="002060"/>
                    </a:solidFill>
                  </a:rPr>
                  <a:t>Kim</a:t>
                </a:r>
                <a:r>
                  <a:rPr lang="en-GB" sz="1200" dirty="0" smtClean="0"/>
                  <a:t>.  Transaction &amp; events recorded. A copy of the doc is emailed.</a:t>
                </a:r>
              </a:p>
            </p:txBody>
          </p:sp>
          <p:sp>
            <p:nvSpPr>
              <p:cNvPr id="14" name="Rectangle 13"/>
              <p:cNvSpPr/>
              <p:nvPr/>
            </p:nvSpPr>
            <p:spPr>
              <a:xfrm>
                <a:off x="8052765" y="5589600"/>
                <a:ext cx="1209988" cy="861774"/>
              </a:xfrm>
              <a:prstGeom prst="rect">
                <a:avLst/>
              </a:prstGeom>
            </p:spPr>
            <p:txBody>
              <a:bodyPr wrap="square">
                <a:spAutoFit/>
              </a:bodyPr>
              <a:lstStyle/>
              <a:p>
                <a:pPr algn="ctr"/>
                <a:r>
                  <a:rPr lang="en-GB" sz="1200" dirty="0" smtClean="0"/>
                  <a:t>Both are given option </a:t>
                </a:r>
                <a:r>
                  <a:rPr lang="en-GB" sz="1200" dirty="0"/>
                  <a:t>of </a:t>
                </a:r>
                <a:r>
                  <a:rPr lang="en-GB" sz="1200" dirty="0" smtClean="0"/>
                  <a:t>questionnaire.</a:t>
                </a:r>
                <a:endParaRPr lang="en-GB" sz="1200" dirty="0"/>
              </a:p>
            </p:txBody>
          </p:sp>
          <p:cxnSp>
            <p:nvCxnSpPr>
              <p:cNvPr id="74" name="Curved Connector 73"/>
              <p:cNvCxnSpPr/>
              <p:nvPr/>
            </p:nvCxnSpPr>
            <p:spPr>
              <a:xfrm>
                <a:off x="7359289" y="5166550"/>
                <a:ext cx="845653" cy="343623"/>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pic>
            <p:nvPicPr>
              <p:cNvPr id="129" name="Picture 2"/>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53555" y="4920062"/>
                <a:ext cx="2001089" cy="1399465"/>
              </a:xfrm>
              <a:prstGeom prst="rect">
                <a:avLst/>
              </a:prstGeom>
              <a:noFill/>
              <a:ln w="9525">
                <a:noFill/>
                <a:miter lim="800000"/>
                <a:headEnd/>
                <a:tailEnd/>
              </a:ln>
            </p:spPr>
          </p:pic>
          <p:pic>
            <p:nvPicPr>
              <p:cNvPr id="131" name="Picture 3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16911" y="5166550"/>
                <a:ext cx="1485385" cy="95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55"/>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408274" y="5859062"/>
                <a:ext cx="322161" cy="277417"/>
              </a:xfrm>
              <a:prstGeom prst="rect">
                <a:avLst/>
              </a:prstGeom>
              <a:ln w="6350" cap="sq" cmpd="thickThin">
                <a:solidFill>
                  <a:srgbClr val="000000"/>
                </a:solidFill>
                <a:prstDash val="solid"/>
                <a:miter lim="800000"/>
              </a:ln>
              <a:effectLst>
                <a:innerShdw blurRad="76200">
                  <a:srgbClr val="000000"/>
                </a:innerShdw>
              </a:effectLst>
            </p:spPr>
          </p:pic>
          <p:pic>
            <p:nvPicPr>
              <p:cNvPr id="132" name="Picture 131" descr="PPP_IPEOB_CLP_SmilingBusinessMan_01_c.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351013" y="4496534"/>
                <a:ext cx="689068" cy="678996"/>
              </a:xfrm>
              <a:prstGeom prst="rect">
                <a:avLst/>
              </a:prstGeom>
            </p:spPr>
          </p:pic>
          <p:grpSp>
            <p:nvGrpSpPr>
              <p:cNvPr id="140" name="Group 139"/>
              <p:cNvGrpSpPr/>
              <p:nvPr/>
            </p:nvGrpSpPr>
            <p:grpSpPr>
              <a:xfrm>
                <a:off x="3501610" y="4566549"/>
                <a:ext cx="2154410" cy="1399465"/>
                <a:chOff x="-14315" y="2905480"/>
                <a:chExt cx="2154410" cy="1399465"/>
              </a:xfrm>
            </p:grpSpPr>
            <p:grpSp>
              <p:nvGrpSpPr>
                <p:cNvPr id="141" name="Group 140"/>
                <p:cNvGrpSpPr/>
                <p:nvPr/>
              </p:nvGrpSpPr>
              <p:grpSpPr>
                <a:xfrm>
                  <a:off x="-14315" y="2905480"/>
                  <a:ext cx="2001089" cy="1399465"/>
                  <a:chOff x="1019302" y="2916351"/>
                  <a:chExt cx="1717328" cy="1257113"/>
                </a:xfrm>
              </p:grpSpPr>
              <p:pic>
                <p:nvPicPr>
                  <p:cNvPr id="145" name="Picture 2"/>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19302" y="2916351"/>
                    <a:ext cx="1717328" cy="1257113"/>
                  </a:xfrm>
                  <a:prstGeom prst="rect">
                    <a:avLst/>
                  </a:prstGeom>
                  <a:noFill/>
                  <a:ln w="9525">
                    <a:noFill/>
                    <a:miter lim="800000"/>
                    <a:headEnd/>
                    <a:tailEnd/>
                  </a:ln>
                </p:spPr>
              </p:pic>
              <p:pic>
                <p:nvPicPr>
                  <p:cNvPr id="146" name="Picture 2"/>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230961" y="3107169"/>
                    <a:ext cx="1287591" cy="905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3" name="Picture 142" descr="PPP_IPEOB_CLP_SmilingBusinessMan_01_c.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225403" y="3225040"/>
                  <a:ext cx="914692" cy="901323"/>
                </a:xfrm>
                <a:prstGeom prst="rect">
                  <a:avLst/>
                </a:prstGeom>
              </p:spPr>
            </p:pic>
            <p:pic>
              <p:nvPicPr>
                <p:cNvPr id="144" name="Picture 143"/>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a:xfrm>
                  <a:off x="216249" y="3768358"/>
                  <a:ext cx="401956" cy="346130"/>
                </a:xfrm>
                <a:prstGeom prst="rect">
                  <a:avLst/>
                </a:prstGeom>
                <a:ln w="6350" cap="sq" cmpd="thickThin">
                  <a:solidFill>
                    <a:srgbClr val="000000"/>
                  </a:solidFill>
                  <a:prstDash val="solid"/>
                  <a:miter lim="800000"/>
                </a:ln>
                <a:effectLst>
                  <a:innerShdw blurRad="76200">
                    <a:srgbClr val="000000"/>
                  </a:innerShdw>
                </a:effectLst>
              </p:spPr>
            </p:pic>
          </p:grpSp>
          <p:pic>
            <p:nvPicPr>
              <p:cNvPr id="4106" name="Picture 10" descr="Image result for woman on IPAD"/>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257064" y="3991943"/>
                <a:ext cx="362416" cy="605310"/>
              </a:xfrm>
              <a:prstGeom prst="rect">
                <a:avLst/>
              </a:prstGeom>
              <a:noFill/>
              <a:ln w="6350">
                <a:solidFill>
                  <a:srgbClr val="325887"/>
                </a:solidFill>
              </a:ln>
              <a:extLst>
                <a:ext uri="{909E8E84-426E-40DD-AFC4-6F175D3DCCD1}">
                  <a14:hiddenFill xmlns:a14="http://schemas.microsoft.com/office/drawing/2010/main">
                    <a:solidFill>
                      <a:srgbClr val="FFFFFF"/>
                    </a:solidFill>
                  </a14:hiddenFill>
                </a:ext>
              </a:extLst>
            </p:spPr>
          </p:pic>
          <p:sp>
            <p:nvSpPr>
              <p:cNvPr id="147" name="TextBox 146"/>
              <p:cNvSpPr txBox="1"/>
              <p:nvPr/>
            </p:nvSpPr>
            <p:spPr>
              <a:xfrm>
                <a:off x="3234154" y="5840544"/>
                <a:ext cx="2611004" cy="815465"/>
              </a:xfrm>
              <a:prstGeom prst="rect">
                <a:avLst/>
              </a:prstGeom>
              <a:noFill/>
            </p:spPr>
            <p:txBody>
              <a:bodyPr wrap="square" rtlCol="0">
                <a:noAutofit/>
              </a:bodyPr>
              <a:lstStyle/>
              <a:p>
                <a:pPr algn="ctr">
                  <a:lnSpc>
                    <a:spcPct val="90000"/>
                  </a:lnSpc>
                </a:pPr>
                <a:r>
                  <a:rPr lang="en-GB" sz="1200" dirty="0" smtClean="0"/>
                  <a:t>As the loan will in a joint account with </a:t>
                </a:r>
                <a:r>
                  <a:rPr lang="en-GB" sz="1200" dirty="0" smtClean="0">
                    <a:solidFill>
                      <a:srgbClr val="002060"/>
                    </a:solidFill>
                  </a:rPr>
                  <a:t>Kim</a:t>
                </a:r>
                <a:r>
                  <a:rPr lang="en-GB" sz="1200" dirty="0" smtClean="0"/>
                  <a:t>,  </a:t>
                </a:r>
                <a:r>
                  <a:rPr lang="en-GB" sz="1200" dirty="0" smtClean="0">
                    <a:solidFill>
                      <a:srgbClr val="4B80B6"/>
                    </a:solidFill>
                  </a:rPr>
                  <a:t>Bob</a:t>
                </a:r>
                <a:r>
                  <a:rPr lang="en-GB" sz="1200" dirty="0" smtClean="0"/>
                  <a:t> initiates a 3-way video session to go through all the details with </a:t>
                </a:r>
                <a:r>
                  <a:rPr lang="en-GB" sz="1200" dirty="0" smtClean="0">
                    <a:solidFill>
                      <a:srgbClr val="00B050"/>
                    </a:solidFill>
                  </a:rPr>
                  <a:t>Jeff</a:t>
                </a:r>
                <a:r>
                  <a:rPr lang="en-GB" sz="1200" dirty="0" smtClean="0"/>
                  <a:t> &amp; </a:t>
                </a:r>
                <a:r>
                  <a:rPr lang="en-GB" sz="1200" dirty="0" smtClean="0">
                    <a:solidFill>
                      <a:srgbClr val="002060"/>
                    </a:solidFill>
                  </a:rPr>
                  <a:t>Kim</a:t>
                </a:r>
                <a:r>
                  <a:rPr lang="en-GB" sz="1200" dirty="0" smtClean="0"/>
                  <a:t> together.</a:t>
                </a:r>
              </a:p>
            </p:txBody>
          </p:sp>
          <p:sp>
            <p:nvSpPr>
              <p:cNvPr id="138" name="Oval 137"/>
              <p:cNvSpPr/>
              <p:nvPr/>
            </p:nvSpPr>
            <p:spPr>
              <a:xfrm>
                <a:off x="216249" y="4940213"/>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7</a:t>
                </a:r>
              </a:p>
            </p:txBody>
          </p:sp>
          <p:sp>
            <p:nvSpPr>
              <p:cNvPr id="139" name="Oval 138"/>
              <p:cNvSpPr/>
              <p:nvPr/>
            </p:nvSpPr>
            <p:spPr>
              <a:xfrm>
                <a:off x="3584410" y="4609695"/>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8</a:t>
                </a:r>
              </a:p>
            </p:txBody>
          </p:sp>
        </p:grpSp>
      </p:grpSp>
      <p:sp>
        <p:nvSpPr>
          <p:cNvPr id="149" name="Rectangle 148"/>
          <p:cNvSpPr/>
          <p:nvPr/>
        </p:nvSpPr>
        <p:spPr>
          <a:xfrm>
            <a:off x="2361" y="9525"/>
            <a:ext cx="7810472" cy="369332"/>
          </a:xfrm>
          <a:prstGeom prst="rect">
            <a:avLst/>
          </a:prstGeom>
        </p:spPr>
        <p:txBody>
          <a:bodyPr wrap="square">
            <a:spAutoFit/>
          </a:bodyPr>
          <a:lstStyle/>
          <a:p>
            <a:pPr marL="0" lvl="2">
              <a:spcBef>
                <a:spcPts val="1200"/>
              </a:spcBef>
              <a:buClr>
                <a:schemeClr val="accent1"/>
              </a:buClr>
            </a:pPr>
            <a:r>
              <a:rPr lang="en-GB" b="1" dirty="0" smtClean="0"/>
              <a:t>On </a:t>
            </a:r>
            <a:r>
              <a:rPr lang="en-GB" b="1" dirty="0"/>
              <a:t>Demand Video from </a:t>
            </a:r>
            <a:r>
              <a:rPr lang="en-GB" b="1" dirty="0" smtClean="0"/>
              <a:t>within Mobile </a:t>
            </a:r>
            <a:r>
              <a:rPr lang="en-GB" b="1" dirty="0"/>
              <a:t>Banking </a:t>
            </a:r>
            <a:r>
              <a:rPr lang="en-GB" b="1" dirty="0" smtClean="0"/>
              <a:t>Application</a:t>
            </a:r>
            <a:endParaRPr lang="en-GB" b="1" dirty="0"/>
          </a:p>
        </p:txBody>
      </p:sp>
      <p:grpSp>
        <p:nvGrpSpPr>
          <p:cNvPr id="6" name="Group 5"/>
          <p:cNvGrpSpPr/>
          <p:nvPr/>
        </p:nvGrpSpPr>
        <p:grpSpPr>
          <a:xfrm>
            <a:off x="-14315" y="1854801"/>
            <a:ext cx="9102954" cy="1914718"/>
            <a:chOff x="-14315" y="2473068"/>
            <a:chExt cx="9102954" cy="2552957"/>
          </a:xfrm>
        </p:grpSpPr>
        <p:cxnSp>
          <p:nvCxnSpPr>
            <p:cNvPr id="83" name="Curved Connector 82"/>
            <p:cNvCxnSpPr>
              <a:endCxn id="109" idx="3"/>
            </p:cNvCxnSpPr>
            <p:nvPr/>
          </p:nvCxnSpPr>
          <p:spPr>
            <a:xfrm rot="10800000">
              <a:off x="6720678" y="3044128"/>
              <a:ext cx="888148" cy="332248"/>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grpSp>
          <p:nvGrpSpPr>
            <p:cNvPr id="4" name="Group 3"/>
            <p:cNvGrpSpPr/>
            <p:nvPr/>
          </p:nvGrpSpPr>
          <p:grpSpPr>
            <a:xfrm>
              <a:off x="-14315" y="2473068"/>
              <a:ext cx="9102954" cy="2552957"/>
              <a:chOff x="-14315" y="2473068"/>
              <a:chExt cx="9102954" cy="2552957"/>
            </a:xfrm>
          </p:grpSpPr>
          <p:cxnSp>
            <p:nvCxnSpPr>
              <p:cNvPr id="95" name="Curved Connector 94"/>
              <p:cNvCxnSpPr/>
              <p:nvPr/>
            </p:nvCxnSpPr>
            <p:spPr>
              <a:xfrm rot="16200000" flipH="1">
                <a:off x="507910" y="4329527"/>
                <a:ext cx="857469" cy="535527"/>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grpSp>
            <p:nvGrpSpPr>
              <p:cNvPr id="3" name="Group 2"/>
              <p:cNvGrpSpPr/>
              <p:nvPr/>
            </p:nvGrpSpPr>
            <p:grpSpPr>
              <a:xfrm>
                <a:off x="-14315" y="2473068"/>
                <a:ext cx="9102954" cy="2398048"/>
                <a:chOff x="-14315" y="2473068"/>
                <a:chExt cx="9102954" cy="2398048"/>
              </a:xfrm>
            </p:grpSpPr>
            <p:pic>
              <p:nvPicPr>
                <p:cNvPr id="4103" name="Picture 7"/>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3613270" y="3204923"/>
                  <a:ext cx="717355" cy="717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5447662" y="3552189"/>
                  <a:ext cx="3640977" cy="526729"/>
                </a:xfrm>
                <a:prstGeom prst="rect">
                  <a:avLst/>
                </a:prstGeom>
                <a:noFill/>
              </p:spPr>
              <p:txBody>
                <a:bodyPr wrap="square" rtlCol="0">
                  <a:noAutofit/>
                </a:bodyPr>
                <a:lstStyle/>
                <a:p>
                  <a:pPr algn="ctr">
                    <a:lnSpc>
                      <a:spcPct val="90000"/>
                    </a:lnSpc>
                  </a:pPr>
                  <a:r>
                    <a:rPr lang="en-GB" sz="1200" dirty="0" smtClean="0"/>
                    <a:t>As </a:t>
                  </a:r>
                  <a:r>
                    <a:rPr lang="en-GB" sz="1200" dirty="0" smtClean="0">
                      <a:solidFill>
                        <a:srgbClr val="00B050"/>
                      </a:solidFill>
                    </a:rPr>
                    <a:t>Jeff</a:t>
                  </a:r>
                  <a:r>
                    <a:rPr lang="en-GB" sz="1200" dirty="0" smtClean="0"/>
                    <a:t> is a Bank premier customer, </a:t>
                  </a:r>
                  <a:r>
                    <a:rPr lang="en-GB" sz="1200" dirty="0"/>
                    <a:t>he has a </a:t>
                  </a:r>
                  <a:r>
                    <a:rPr lang="en-GB" sz="1200" dirty="0" smtClean="0"/>
                    <a:t>RM called </a:t>
                  </a:r>
                  <a:r>
                    <a:rPr lang="en-GB" sz="1200" dirty="0">
                      <a:solidFill>
                        <a:srgbClr val="4B80B6"/>
                      </a:solidFill>
                    </a:rPr>
                    <a:t>Bob</a:t>
                  </a:r>
                  <a:r>
                    <a:rPr lang="en-GB" sz="1200" dirty="0"/>
                    <a:t>.</a:t>
                  </a:r>
                  <a:r>
                    <a:rPr lang="en-GB" sz="1200" dirty="0" smtClean="0"/>
                    <a:t>  </a:t>
                  </a:r>
                  <a:r>
                    <a:rPr lang="en-GB" sz="1200" dirty="0"/>
                    <a:t>C</a:t>
                  </a:r>
                  <a:r>
                    <a:rPr lang="en-GB" sz="1200" dirty="0" smtClean="0"/>
                    <a:t>hat session is routed via CC with </a:t>
                  </a:r>
                  <a:r>
                    <a:rPr lang="en-GB" sz="1200" dirty="0">
                      <a:solidFill>
                        <a:srgbClr val="00B050"/>
                      </a:solidFill>
                    </a:rPr>
                    <a:t>Jeff </a:t>
                  </a:r>
                  <a:r>
                    <a:rPr lang="en-GB" sz="1200" dirty="0" smtClean="0"/>
                    <a:t>’s context.</a:t>
                  </a:r>
                </a:p>
                <a:p>
                  <a:pPr algn="ctr">
                    <a:lnSpc>
                      <a:spcPct val="90000"/>
                    </a:lnSpc>
                  </a:pPr>
                  <a:endParaRPr lang="en-GB" sz="1200" dirty="0" smtClean="0"/>
                </a:p>
              </p:txBody>
            </p:sp>
            <p:sp>
              <p:nvSpPr>
                <p:cNvPr id="19" name="TextBox 18"/>
                <p:cNvSpPr txBox="1"/>
                <p:nvPr/>
              </p:nvSpPr>
              <p:spPr>
                <a:xfrm>
                  <a:off x="1900359" y="2688503"/>
                  <a:ext cx="2787362" cy="702936"/>
                </a:xfrm>
                <a:prstGeom prst="rect">
                  <a:avLst/>
                </a:prstGeom>
                <a:noFill/>
              </p:spPr>
              <p:txBody>
                <a:bodyPr wrap="square" rtlCol="0">
                  <a:noAutofit/>
                </a:bodyPr>
                <a:lstStyle/>
                <a:p>
                  <a:pPr algn="ctr">
                    <a:lnSpc>
                      <a:spcPct val="90000"/>
                    </a:lnSpc>
                  </a:pPr>
                  <a:r>
                    <a:rPr lang="en-GB" sz="1200" dirty="0" smtClean="0">
                      <a:solidFill>
                        <a:srgbClr val="0070C0"/>
                      </a:solidFill>
                    </a:rPr>
                    <a:t>Bob</a:t>
                  </a:r>
                  <a:r>
                    <a:rPr lang="en-GB" sz="1200" dirty="0" smtClean="0"/>
                    <a:t> suggests that the chat session is escalated to video to continue with the app process.</a:t>
                  </a:r>
                </a:p>
              </p:txBody>
            </p:sp>
            <p:pic>
              <p:nvPicPr>
                <p:cNvPr id="35" name="Picture 34" descr="PPP_IPEOB_CLP_SmilingBusinessMan_01_c.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313634" y="2599012"/>
                  <a:ext cx="1374098" cy="1354015"/>
                </a:xfrm>
                <a:prstGeom prst="rect">
                  <a:avLst/>
                </a:prstGeom>
              </p:spPr>
            </p:pic>
            <p:cxnSp>
              <p:nvCxnSpPr>
                <p:cNvPr id="86" name="Curved Connector 85"/>
                <p:cNvCxnSpPr/>
                <p:nvPr/>
              </p:nvCxnSpPr>
              <p:spPr>
                <a:xfrm rot="10800000" flipV="1">
                  <a:off x="4330625" y="3259433"/>
                  <a:ext cx="1438776" cy="355753"/>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cxnSp>
              <p:nvCxnSpPr>
                <p:cNvPr id="87" name="Curved Connector 86"/>
                <p:cNvCxnSpPr/>
                <p:nvPr/>
              </p:nvCxnSpPr>
              <p:spPr>
                <a:xfrm rot="10800000">
                  <a:off x="1916581" y="3504608"/>
                  <a:ext cx="1620329" cy="154456"/>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pic>
              <p:nvPicPr>
                <p:cNvPr id="109" name="Picture 11"/>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5446240" y="2473068"/>
                  <a:ext cx="1274438" cy="114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 name="Rectangle 110"/>
                <p:cNvSpPr/>
                <p:nvPr/>
              </p:nvSpPr>
              <p:spPr>
                <a:xfrm>
                  <a:off x="5785641" y="2607104"/>
                  <a:ext cx="562975" cy="307776"/>
                </a:xfrm>
                <a:prstGeom prst="rect">
                  <a:avLst/>
                </a:prstGeom>
              </p:spPr>
              <p:txBody>
                <a:bodyPr wrap="none">
                  <a:spAutoFit/>
                </a:bodyPr>
                <a:lstStyle/>
                <a:p>
                  <a:pPr algn="ctr"/>
                  <a:r>
                    <a:rPr lang="en-GB" sz="900" b="1" dirty="0" smtClean="0"/>
                    <a:t>LOAN??</a:t>
                  </a:r>
                  <a:endParaRPr lang="en-GB" sz="900" b="1" dirty="0"/>
                </a:p>
              </p:txBody>
            </p:sp>
            <p:grpSp>
              <p:nvGrpSpPr>
                <p:cNvPr id="61" name="Group 60"/>
                <p:cNvGrpSpPr/>
                <p:nvPr/>
              </p:nvGrpSpPr>
              <p:grpSpPr>
                <a:xfrm>
                  <a:off x="-14315" y="2808773"/>
                  <a:ext cx="2118785" cy="1496172"/>
                  <a:chOff x="-14315" y="2808773"/>
                  <a:chExt cx="2118785" cy="1496172"/>
                </a:xfrm>
              </p:grpSpPr>
              <p:grpSp>
                <p:nvGrpSpPr>
                  <p:cNvPr id="42" name="Group 41"/>
                  <p:cNvGrpSpPr/>
                  <p:nvPr/>
                </p:nvGrpSpPr>
                <p:grpSpPr>
                  <a:xfrm>
                    <a:off x="-14315" y="2905480"/>
                    <a:ext cx="2001089" cy="1399465"/>
                    <a:chOff x="1019302" y="2916351"/>
                    <a:chExt cx="1717328" cy="1257113"/>
                  </a:xfrm>
                </p:grpSpPr>
                <p:pic>
                  <p:nvPicPr>
                    <p:cNvPr id="112" name="Picture 2"/>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19302" y="2916351"/>
                      <a:ext cx="1717328" cy="1257113"/>
                    </a:xfrm>
                    <a:prstGeom prst="rect">
                      <a:avLst/>
                    </a:prstGeom>
                    <a:noFill/>
                    <a:ln w="9525">
                      <a:noFill/>
                      <a:miter lim="800000"/>
                      <a:headEnd/>
                      <a:tailEnd/>
                    </a:ln>
                  </p:spPr>
                </p:pic>
                <p:pic>
                  <p:nvPicPr>
                    <p:cNvPr id="114" name="Picture 2"/>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230961" y="3107169"/>
                      <a:ext cx="1287591" cy="905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6" name="Picture 115" descr="PPP_IPEOB_CLP_SmilingBusinessMan_01_c.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189778" y="2808773"/>
                    <a:ext cx="914692" cy="901323"/>
                  </a:xfrm>
                  <a:prstGeom prst="rect">
                    <a:avLst/>
                  </a:prstGeom>
                </p:spPr>
              </p:pic>
              <p:pic>
                <p:nvPicPr>
                  <p:cNvPr id="47" name="Picture 46"/>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a:xfrm>
                    <a:off x="216249" y="3768358"/>
                    <a:ext cx="401956" cy="346130"/>
                  </a:xfrm>
                  <a:prstGeom prst="rect">
                    <a:avLst/>
                  </a:prstGeom>
                  <a:ln w="6350" cap="sq" cmpd="thickThin">
                    <a:solidFill>
                      <a:srgbClr val="000000"/>
                    </a:solidFill>
                    <a:prstDash val="solid"/>
                    <a:miter lim="800000"/>
                  </a:ln>
                  <a:effectLst>
                    <a:innerShdw blurRad="76200">
                      <a:srgbClr val="000000"/>
                    </a:innerShdw>
                  </a:effectLst>
                </p:spPr>
              </p:pic>
            </p:grpSp>
            <p:sp>
              <p:nvSpPr>
                <p:cNvPr id="2048" name="Rectangle 2047"/>
                <p:cNvSpPr/>
                <p:nvPr/>
              </p:nvSpPr>
              <p:spPr>
                <a:xfrm>
                  <a:off x="5662476" y="4083208"/>
                  <a:ext cx="3350045" cy="787908"/>
                </a:xfrm>
                <a:prstGeom prst="rect">
                  <a:avLst/>
                </a:prstGeom>
              </p:spPr>
              <p:txBody>
                <a:bodyPr wrap="square">
                  <a:spAutoFit/>
                </a:bodyPr>
                <a:lstStyle/>
                <a:p>
                  <a:pPr algn="ctr">
                    <a:lnSpc>
                      <a:spcPct val="90000"/>
                    </a:lnSpc>
                  </a:pPr>
                  <a:r>
                    <a:rPr lang="en-GB" sz="1200" dirty="0"/>
                    <a:t>Screen pop </a:t>
                  </a:r>
                  <a:r>
                    <a:rPr lang="en-GB" sz="1200" dirty="0" smtClean="0"/>
                    <a:t>gives </a:t>
                  </a:r>
                  <a:r>
                    <a:rPr lang="en-GB" sz="1200" dirty="0" smtClean="0">
                      <a:solidFill>
                        <a:srgbClr val="4B80B6"/>
                      </a:solidFill>
                    </a:rPr>
                    <a:t>Bob</a:t>
                  </a:r>
                  <a:r>
                    <a:rPr lang="en-GB" sz="1200" dirty="0" smtClean="0"/>
                    <a:t> </a:t>
                  </a:r>
                  <a:r>
                    <a:rPr lang="en-GB" sz="1200" dirty="0"/>
                    <a:t>all of </a:t>
                  </a:r>
                  <a:r>
                    <a:rPr lang="en-GB" sz="1200" dirty="0">
                      <a:solidFill>
                        <a:srgbClr val="00B050"/>
                      </a:solidFill>
                    </a:rPr>
                    <a:t>Jeff’s</a:t>
                  </a:r>
                  <a:r>
                    <a:rPr lang="en-GB" sz="1200" dirty="0"/>
                    <a:t> account information </a:t>
                  </a:r>
                  <a:r>
                    <a:rPr lang="en-GB" sz="1200" dirty="0" smtClean="0"/>
                    <a:t>and that </a:t>
                  </a:r>
                  <a:r>
                    <a:rPr lang="en-GB" sz="1200" dirty="0" smtClean="0">
                      <a:solidFill>
                        <a:srgbClr val="00B050"/>
                      </a:solidFill>
                    </a:rPr>
                    <a:t>Jeff</a:t>
                  </a:r>
                  <a:r>
                    <a:rPr lang="en-GB" sz="1200" dirty="0" smtClean="0"/>
                    <a:t> entered </a:t>
                  </a:r>
                  <a:r>
                    <a:rPr lang="en-GB" sz="1200" dirty="0"/>
                    <a:t>the chat session </a:t>
                  </a:r>
                  <a:r>
                    <a:rPr lang="en-GB" sz="1200" dirty="0" smtClean="0"/>
                    <a:t>from the ISA web page.</a:t>
                  </a:r>
                  <a:endParaRPr lang="en-GB" sz="1200" dirty="0"/>
                </a:p>
              </p:txBody>
            </p:sp>
            <p:sp>
              <p:nvSpPr>
                <p:cNvPr id="142" name="Oval 141"/>
                <p:cNvSpPr/>
                <p:nvPr/>
              </p:nvSpPr>
              <p:spPr>
                <a:xfrm>
                  <a:off x="4212930" y="3278271"/>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5</a:t>
                  </a:r>
                </a:p>
              </p:txBody>
            </p:sp>
          </p:grpSp>
          <p:sp>
            <p:nvSpPr>
              <p:cNvPr id="137" name="Oval 136"/>
              <p:cNvSpPr/>
              <p:nvPr/>
            </p:nvSpPr>
            <p:spPr>
              <a:xfrm>
                <a:off x="72585" y="2930958"/>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6</a:t>
                </a:r>
              </a:p>
            </p:txBody>
          </p:sp>
          <p:sp>
            <p:nvSpPr>
              <p:cNvPr id="135" name="Oval 134"/>
              <p:cNvSpPr/>
              <p:nvPr/>
            </p:nvSpPr>
            <p:spPr>
              <a:xfrm>
                <a:off x="8102156" y="2521300"/>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4</a:t>
                </a:r>
              </a:p>
            </p:txBody>
          </p:sp>
        </p:grpSp>
      </p:grpSp>
    </p:spTree>
    <p:extLst>
      <p:ext uri="{BB962C8B-B14F-4D97-AF65-F5344CB8AC3E}">
        <p14:creationId xmlns:p14="http://schemas.microsoft.com/office/powerpoint/2010/main" val="176239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mn-lt"/>
              </a:rPr>
              <a:t>AMEX App – Video </a:t>
            </a:r>
            <a:r>
              <a:rPr lang="en-US" dirty="0" smtClean="0">
                <a:latin typeface="+mn-lt"/>
              </a:rPr>
              <a:t>Chat</a:t>
            </a:r>
            <a:endParaRPr lang="en-US" dirty="0">
              <a:latin typeface="+mn-lt"/>
            </a:endParaRPr>
          </a:p>
        </p:txBody>
      </p:sp>
      <p:sp>
        <p:nvSpPr>
          <p:cNvPr id="3" name="Footer Placeholder 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9" name="Slide Number Placeholder 8"/>
          <p:cNvSpPr>
            <a:spLocks noGrp="1"/>
          </p:cNvSpPr>
          <p:nvPr>
            <p:ph type="sldNum" sz="quarter" idx="12"/>
          </p:nvPr>
        </p:nvSpPr>
        <p:spPr/>
        <p:txBody>
          <a:bodyPr/>
          <a:lstStyle/>
          <a:p>
            <a:fld id="{0431C951-9D62-474D-B35D-66AB940D3B2F}" type="slidenum">
              <a:rPr lang="en-US" smtClean="0"/>
              <a:pPr/>
              <a:t>4</a:t>
            </a:fld>
            <a:endParaRPr lang="en-US" dirty="0"/>
          </a:p>
        </p:txBody>
      </p:sp>
      <p:grpSp>
        <p:nvGrpSpPr>
          <p:cNvPr id="5" name="Group 4"/>
          <p:cNvGrpSpPr/>
          <p:nvPr/>
        </p:nvGrpSpPr>
        <p:grpSpPr>
          <a:xfrm>
            <a:off x="131321" y="767390"/>
            <a:ext cx="4713874" cy="2070810"/>
            <a:chOff x="131321" y="672390"/>
            <a:chExt cx="4713874" cy="2070810"/>
          </a:xfrm>
        </p:grpSpPr>
        <p:pic>
          <p:nvPicPr>
            <p:cNvPr id="2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1321" y="672390"/>
              <a:ext cx="2761080" cy="2070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05815" y="672390"/>
              <a:ext cx="1939380" cy="338554"/>
            </a:xfrm>
            <a:prstGeom prst="rect">
              <a:avLst/>
            </a:prstGeom>
            <a:noFill/>
          </p:spPr>
          <p:txBody>
            <a:bodyPr wrap="square" rtlCol="0">
              <a:spAutoFit/>
            </a:bodyPr>
            <a:lstStyle/>
            <a:p>
              <a:r>
                <a:rPr lang="en-US" sz="1600" dirty="0" smtClean="0"/>
                <a:t>Launch In-App Video</a:t>
              </a:r>
              <a:endParaRPr lang="en-US" sz="1600" dirty="0"/>
            </a:p>
          </p:txBody>
        </p:sp>
      </p:grpSp>
      <p:grpSp>
        <p:nvGrpSpPr>
          <p:cNvPr id="6" name="Group 5"/>
          <p:cNvGrpSpPr/>
          <p:nvPr/>
        </p:nvGrpSpPr>
        <p:grpSpPr>
          <a:xfrm>
            <a:off x="953021" y="1221994"/>
            <a:ext cx="2956370" cy="2517857"/>
            <a:chOff x="953021" y="1221994"/>
            <a:chExt cx="2956370" cy="2517857"/>
          </a:xfrm>
        </p:grpSpPr>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8548" y="1221994"/>
              <a:ext cx="2880843" cy="2160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953021" y="3401297"/>
              <a:ext cx="1939380" cy="338554"/>
            </a:xfrm>
            <a:prstGeom prst="rect">
              <a:avLst/>
            </a:prstGeom>
            <a:noFill/>
          </p:spPr>
          <p:txBody>
            <a:bodyPr wrap="square" rtlCol="0">
              <a:spAutoFit/>
            </a:bodyPr>
            <a:lstStyle/>
            <a:p>
              <a:r>
                <a:rPr lang="en-US" sz="1600" dirty="0" smtClean="0"/>
                <a:t>Video Queue</a:t>
              </a:r>
              <a:endParaRPr lang="en-US" sz="1600" dirty="0"/>
            </a:p>
          </p:txBody>
        </p:sp>
      </p:grpSp>
      <p:grpSp>
        <p:nvGrpSpPr>
          <p:cNvPr id="7" name="Group 6"/>
          <p:cNvGrpSpPr/>
          <p:nvPr/>
        </p:nvGrpSpPr>
        <p:grpSpPr>
          <a:xfrm>
            <a:off x="3055440" y="1342771"/>
            <a:ext cx="3878760" cy="3247625"/>
            <a:chOff x="3055440" y="1342771"/>
            <a:chExt cx="3878760" cy="3247625"/>
          </a:xfrm>
        </p:grpSpPr>
        <p:pic>
          <p:nvPicPr>
            <p:cNvPr id="307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55440" y="1681325"/>
              <a:ext cx="3878760" cy="2909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4059016" y="1342771"/>
              <a:ext cx="1939380" cy="338554"/>
            </a:xfrm>
            <a:prstGeom prst="rect">
              <a:avLst/>
            </a:prstGeom>
            <a:noFill/>
          </p:spPr>
          <p:txBody>
            <a:bodyPr wrap="square" rtlCol="0">
              <a:spAutoFit/>
            </a:bodyPr>
            <a:lstStyle/>
            <a:p>
              <a:r>
                <a:rPr lang="en-US" sz="1600" dirty="0" smtClean="0"/>
                <a:t>Live Agent Chat</a:t>
              </a:r>
              <a:endParaRPr lang="en-US" sz="1600" dirty="0"/>
            </a:p>
          </p:txBody>
        </p:sp>
      </p:grpSp>
      <p:grpSp>
        <p:nvGrpSpPr>
          <p:cNvPr id="8" name="Group 7"/>
          <p:cNvGrpSpPr/>
          <p:nvPr/>
        </p:nvGrpSpPr>
        <p:grpSpPr>
          <a:xfrm>
            <a:off x="5919083" y="1117989"/>
            <a:ext cx="3048543" cy="2694632"/>
            <a:chOff x="5919083" y="1117989"/>
            <a:chExt cx="3048543" cy="2694632"/>
          </a:xfrm>
        </p:grpSpPr>
        <p:pic>
          <p:nvPicPr>
            <p:cNvPr id="307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19083" y="1117989"/>
              <a:ext cx="3019515" cy="226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7028246" y="3474067"/>
              <a:ext cx="1939380" cy="338554"/>
            </a:xfrm>
            <a:prstGeom prst="rect">
              <a:avLst/>
            </a:prstGeom>
            <a:noFill/>
          </p:spPr>
          <p:txBody>
            <a:bodyPr wrap="square" rtlCol="0">
              <a:spAutoFit/>
            </a:bodyPr>
            <a:lstStyle/>
            <a:p>
              <a:pPr algn="r"/>
              <a:r>
                <a:rPr lang="en-US" sz="1600" dirty="0" smtClean="0"/>
                <a:t>Session End</a:t>
              </a:r>
              <a:endParaRPr lang="en-US" sz="1600" dirty="0"/>
            </a:p>
          </p:txBody>
        </p:sp>
      </p:grpSp>
    </p:spTree>
    <p:extLst>
      <p:ext uri="{BB962C8B-B14F-4D97-AF65-F5344CB8AC3E}">
        <p14:creationId xmlns:p14="http://schemas.microsoft.com/office/powerpoint/2010/main" val="33585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2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2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nodeType="afterEffect">
                                  <p:stCondLst>
                                    <p:cond delay="200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Image result for barclays logo"/>
          <p:cNvSpPr>
            <a:spLocks noChangeAspect="1" noChangeArrowheads="1"/>
          </p:cNvSpPr>
          <p:nvPr/>
        </p:nvSpPr>
        <p:spPr bwMode="auto">
          <a:xfrm>
            <a:off x="155575" y="-108346"/>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Image result for barclays logo"/>
          <p:cNvSpPr>
            <a:spLocks noChangeAspect="1" noChangeArrowheads="1"/>
          </p:cNvSpPr>
          <p:nvPr/>
        </p:nvSpPr>
        <p:spPr bwMode="auto">
          <a:xfrm>
            <a:off x="307975" y="5954"/>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14" descr="Image result for video"/>
          <p:cNvSpPr>
            <a:spLocks noChangeAspect="1" noChangeArrowheads="1"/>
          </p:cNvSpPr>
          <p:nvPr/>
        </p:nvSpPr>
        <p:spPr bwMode="auto">
          <a:xfrm>
            <a:off x="460375" y="120254"/>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 name="Rectangle 109"/>
          <p:cNvSpPr/>
          <p:nvPr/>
        </p:nvSpPr>
        <p:spPr>
          <a:xfrm>
            <a:off x="-925179" y="-6423"/>
            <a:ext cx="7649254" cy="369332"/>
          </a:xfrm>
          <a:prstGeom prst="rect">
            <a:avLst/>
          </a:prstGeom>
        </p:spPr>
        <p:txBody>
          <a:bodyPr wrap="square">
            <a:spAutoFit/>
          </a:bodyPr>
          <a:lstStyle/>
          <a:p>
            <a:pPr lvl="2"/>
            <a:r>
              <a:rPr lang="en-GB" b="1" dirty="0" smtClean="0"/>
              <a:t>Colleague-led </a:t>
            </a:r>
            <a:r>
              <a:rPr lang="en-GB" b="1" dirty="0"/>
              <a:t>Video </a:t>
            </a:r>
            <a:r>
              <a:rPr lang="en-GB" b="1" dirty="0" smtClean="0"/>
              <a:t>Conversations Offered to </a:t>
            </a:r>
            <a:r>
              <a:rPr lang="en-GB" b="1" dirty="0"/>
              <a:t>Customers </a:t>
            </a:r>
            <a:r>
              <a:rPr lang="en-GB" b="1" dirty="0" smtClean="0"/>
              <a:t>As Required</a:t>
            </a:r>
            <a:endParaRPr lang="en-GB" b="1" dirty="0"/>
          </a:p>
        </p:txBody>
      </p:sp>
      <p:grpSp>
        <p:nvGrpSpPr>
          <p:cNvPr id="3" name="Group 2"/>
          <p:cNvGrpSpPr/>
          <p:nvPr/>
        </p:nvGrpSpPr>
        <p:grpSpPr>
          <a:xfrm>
            <a:off x="-77662" y="234554"/>
            <a:ext cx="9107886" cy="2039807"/>
            <a:chOff x="-77662" y="312737"/>
            <a:chExt cx="9107886" cy="2719743"/>
          </a:xfrm>
        </p:grpSpPr>
        <p:grpSp>
          <p:nvGrpSpPr>
            <p:cNvPr id="89" name="Group 88"/>
            <p:cNvGrpSpPr/>
            <p:nvPr/>
          </p:nvGrpSpPr>
          <p:grpSpPr>
            <a:xfrm>
              <a:off x="3515750" y="596037"/>
              <a:ext cx="1657318" cy="1474725"/>
              <a:chOff x="9380696" y="571975"/>
              <a:chExt cx="1675564" cy="1523577"/>
            </a:xfrm>
          </p:grpSpPr>
          <p:pic>
            <p:nvPicPr>
              <p:cNvPr id="91" name="Picture 8" descr="http://www.quikstarts.com/images/upload/actual/12905379082_ipa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6200000">
                <a:off x="9456689" y="495982"/>
                <a:ext cx="1523577" cy="1675564"/>
              </a:xfrm>
              <a:prstGeom prst="rect">
                <a:avLst/>
              </a:prstGeom>
              <a:noFill/>
            </p:spPr>
          </p:pic>
          <p:pic>
            <p:nvPicPr>
              <p:cNvPr id="92" name="Picture 2" descr="https://encrypted-tbn0.gstatic.com/images?q=tbn:ANd9GcRtMTyoCBLl-z6F_0wDH-jAnrQQXu3WttjyHh2WdZE1VpndQIku"/>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41521" y="904463"/>
                <a:ext cx="1212568" cy="851546"/>
              </a:xfrm>
              <a:prstGeom prst="rect">
                <a:avLst/>
              </a:prstGeom>
              <a:noFill/>
            </p:spPr>
          </p:pic>
          <p:sp>
            <p:nvSpPr>
              <p:cNvPr id="93" name="Rectangle 92"/>
              <p:cNvSpPr/>
              <p:nvPr/>
            </p:nvSpPr>
            <p:spPr>
              <a:xfrm>
                <a:off x="9675019" y="1009651"/>
                <a:ext cx="100012" cy="45719"/>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mtClean="0"/>
              </a:p>
            </p:txBody>
          </p:sp>
        </p:grpSp>
        <p:sp>
          <p:nvSpPr>
            <p:cNvPr id="12" name="AutoShape 16" descr="Image result for vide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AutoShape 25" descr="Image result for PC scree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AutoShape 27" descr="Image result for PC screen"/>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Box 10"/>
            <p:cNvSpPr txBox="1"/>
            <p:nvPr/>
          </p:nvSpPr>
          <p:spPr>
            <a:xfrm>
              <a:off x="-77662" y="1979022"/>
              <a:ext cx="2550250" cy="1053458"/>
            </a:xfrm>
            <a:prstGeom prst="rect">
              <a:avLst/>
            </a:prstGeom>
            <a:noFill/>
          </p:spPr>
          <p:txBody>
            <a:bodyPr wrap="square" rtlCol="0">
              <a:noAutofit/>
            </a:bodyPr>
            <a:lstStyle/>
            <a:p>
              <a:pPr algn="ctr">
                <a:lnSpc>
                  <a:spcPct val="90000"/>
                </a:lnSpc>
              </a:pPr>
              <a:r>
                <a:rPr lang="en-GB" sz="1200" dirty="0" smtClean="0">
                  <a:solidFill>
                    <a:srgbClr val="0070C0"/>
                  </a:solidFill>
                </a:rPr>
                <a:t>Bob</a:t>
              </a:r>
              <a:r>
                <a:rPr lang="en-GB" sz="1200" dirty="0" smtClean="0"/>
                <a:t> as a Relationship Manager  has regular appointments with his key clients.</a:t>
              </a:r>
            </a:p>
          </p:txBody>
        </p:sp>
        <p:cxnSp>
          <p:nvCxnSpPr>
            <p:cNvPr id="68" name="Curved Connector 67"/>
            <p:cNvCxnSpPr/>
            <p:nvPr/>
          </p:nvCxnSpPr>
          <p:spPr>
            <a:xfrm>
              <a:off x="1651208" y="1272206"/>
              <a:ext cx="1838201" cy="228600"/>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pic>
          <p:nvPicPr>
            <p:cNvPr id="35" name="Picture 34" descr="PPP_IPEOB_CLP_SmilingBusinessMan_01_c.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0624" y="851948"/>
              <a:ext cx="1538377" cy="1515893"/>
            </a:xfrm>
            <a:prstGeom prst="rect">
              <a:avLst/>
            </a:prstGeom>
          </p:spPr>
        </p:pic>
        <p:sp>
          <p:nvSpPr>
            <p:cNvPr id="15" name="TextBox 14"/>
            <p:cNvSpPr txBox="1"/>
            <p:nvPr/>
          </p:nvSpPr>
          <p:spPr>
            <a:xfrm>
              <a:off x="3203763" y="1797518"/>
              <a:ext cx="2265069" cy="931095"/>
            </a:xfrm>
            <a:prstGeom prst="rect">
              <a:avLst/>
            </a:prstGeom>
            <a:noFill/>
          </p:spPr>
          <p:txBody>
            <a:bodyPr wrap="square" rtlCol="0">
              <a:noAutofit/>
            </a:bodyPr>
            <a:lstStyle/>
            <a:p>
              <a:pPr algn="ctr">
                <a:lnSpc>
                  <a:spcPct val="90000"/>
                </a:lnSpc>
              </a:pPr>
              <a:r>
                <a:rPr lang="en-GB" sz="1200" dirty="0" smtClean="0">
                  <a:solidFill>
                    <a:srgbClr val="0070C0"/>
                  </a:solidFill>
                </a:rPr>
                <a:t>Bob</a:t>
              </a:r>
              <a:r>
                <a:rPr lang="en-GB" sz="1200" dirty="0" smtClean="0"/>
                <a:t> uses the Bank booking system to schedule an appointment with </a:t>
              </a:r>
              <a:r>
                <a:rPr lang="en-GB" sz="1200" dirty="0" smtClean="0">
                  <a:solidFill>
                    <a:srgbClr val="00B050"/>
                  </a:solidFill>
                </a:rPr>
                <a:t>Jeff. </a:t>
              </a:r>
            </a:p>
          </p:txBody>
        </p:sp>
        <p:cxnSp>
          <p:nvCxnSpPr>
            <p:cNvPr id="72" name="Curved Connector 71"/>
            <p:cNvCxnSpPr>
              <a:stCxn id="91" idx="2"/>
            </p:cNvCxnSpPr>
            <p:nvPr/>
          </p:nvCxnSpPr>
          <p:spPr>
            <a:xfrm>
              <a:off x="5173068" y="1333399"/>
              <a:ext cx="1830310" cy="167407"/>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99" name="TextBox 98"/>
            <p:cNvSpPr txBox="1"/>
            <p:nvPr/>
          </p:nvSpPr>
          <p:spPr>
            <a:xfrm>
              <a:off x="6306618" y="1698944"/>
              <a:ext cx="2723606" cy="931095"/>
            </a:xfrm>
            <a:prstGeom prst="rect">
              <a:avLst/>
            </a:prstGeom>
            <a:noFill/>
          </p:spPr>
          <p:txBody>
            <a:bodyPr wrap="square" rtlCol="0">
              <a:noAutofit/>
            </a:bodyPr>
            <a:lstStyle/>
            <a:p>
              <a:pPr algn="ctr">
                <a:lnSpc>
                  <a:spcPct val="90000"/>
                </a:lnSpc>
              </a:pPr>
              <a:r>
                <a:rPr lang="en-GB" sz="1200" dirty="0" smtClean="0">
                  <a:solidFill>
                    <a:srgbClr val="00B050"/>
                  </a:solidFill>
                </a:rPr>
                <a:t>Jeff</a:t>
              </a:r>
              <a:r>
                <a:rPr lang="en-GB" sz="1200" dirty="0" smtClean="0"/>
                <a:t> receives an invite via email from </a:t>
              </a:r>
              <a:r>
                <a:rPr lang="en-GB" sz="1200" dirty="0" smtClean="0">
                  <a:solidFill>
                    <a:srgbClr val="0070C0"/>
                  </a:solidFill>
                </a:rPr>
                <a:t>Bob</a:t>
              </a:r>
              <a:r>
                <a:rPr lang="en-GB" sz="1200" dirty="0" smtClean="0"/>
                <a:t>, he can’t make the appointment  and instead proposes to </a:t>
              </a:r>
              <a:r>
                <a:rPr lang="en-GB" sz="1200" dirty="0" smtClean="0">
                  <a:solidFill>
                    <a:srgbClr val="0070C0"/>
                  </a:solidFill>
                </a:rPr>
                <a:t>Bob</a:t>
              </a:r>
              <a:r>
                <a:rPr lang="en-GB" sz="1200" dirty="0" smtClean="0"/>
                <a:t> an alternative date/time.</a:t>
              </a:r>
            </a:p>
          </p:txBody>
        </p:sp>
        <p:pic>
          <p:nvPicPr>
            <p:cNvPr id="7171"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33261" y="898201"/>
              <a:ext cx="1197012" cy="762509"/>
            </a:xfrm>
            <a:prstGeom prst="rect">
              <a:avLst/>
            </a:prstGeom>
            <a:noFill/>
            <a:ln w="12700">
              <a:solidFill>
                <a:schemeClr val="accent3">
                  <a:lumMod val="50000"/>
                </a:schemeClr>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98" name="Picture 9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7010549" y="571636"/>
              <a:ext cx="536709" cy="462168"/>
            </a:xfrm>
            <a:prstGeom prst="rect">
              <a:avLst/>
            </a:prstGeom>
            <a:ln w="25400" cap="sq" cmpd="thickThin">
              <a:solidFill>
                <a:schemeClr val="accent3">
                  <a:lumMod val="50000"/>
                </a:schemeClr>
              </a:solidFill>
              <a:prstDash val="solid"/>
              <a:miter lim="800000"/>
            </a:ln>
            <a:effectLst>
              <a:innerShdw blurRad="76200">
                <a:srgbClr val="000000"/>
              </a:innerShdw>
            </a:effectLst>
          </p:spPr>
        </p:pic>
        <p:sp>
          <p:nvSpPr>
            <p:cNvPr id="5" name="Oval 4"/>
            <p:cNvSpPr/>
            <p:nvPr/>
          </p:nvSpPr>
          <p:spPr>
            <a:xfrm>
              <a:off x="1010144" y="763096"/>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1</a:t>
              </a:r>
            </a:p>
          </p:txBody>
        </p:sp>
        <p:sp>
          <p:nvSpPr>
            <p:cNvPr id="133" name="Oval 132"/>
            <p:cNvSpPr/>
            <p:nvPr/>
          </p:nvSpPr>
          <p:spPr>
            <a:xfrm>
              <a:off x="4846903" y="725456"/>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a:solidFill>
                    <a:schemeClr val="tx1"/>
                  </a:solidFill>
                </a:rPr>
                <a:t>2</a:t>
              </a:r>
              <a:endParaRPr lang="de-DE" sz="1400" b="1" dirty="0" smtClean="0">
                <a:solidFill>
                  <a:schemeClr val="tx1"/>
                </a:solidFill>
              </a:endParaRPr>
            </a:p>
          </p:txBody>
        </p:sp>
        <p:sp>
          <p:nvSpPr>
            <p:cNvPr id="134" name="Oval 133"/>
            <p:cNvSpPr/>
            <p:nvPr/>
          </p:nvSpPr>
          <p:spPr>
            <a:xfrm>
              <a:off x="8212199" y="755361"/>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a:solidFill>
                    <a:schemeClr val="tx1"/>
                  </a:solidFill>
                </a:rPr>
                <a:t>3</a:t>
              </a:r>
              <a:endParaRPr lang="de-DE" sz="1400" b="1" dirty="0" smtClean="0">
                <a:solidFill>
                  <a:schemeClr val="tx1"/>
                </a:solidFill>
              </a:endParaRPr>
            </a:p>
          </p:txBody>
        </p:sp>
        <p:sp>
          <p:nvSpPr>
            <p:cNvPr id="29" name="AutoShape 12" descr="Image result for press here button"/>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68" name="AutoShape 14" descr="Image result for press here button"/>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69" name="AutoShape 16" descr="Image result for press here button"/>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cxnSp>
          <p:nvCxnSpPr>
            <p:cNvPr id="131" name="Curved Connector 130"/>
            <p:cNvCxnSpPr/>
            <p:nvPr/>
          </p:nvCxnSpPr>
          <p:spPr>
            <a:xfrm rot="5400000">
              <a:off x="7401224" y="2523759"/>
              <a:ext cx="569643" cy="48255"/>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grpSp>
      <p:grpSp>
        <p:nvGrpSpPr>
          <p:cNvPr id="6" name="Group 5"/>
          <p:cNvGrpSpPr/>
          <p:nvPr/>
        </p:nvGrpSpPr>
        <p:grpSpPr>
          <a:xfrm>
            <a:off x="-73859" y="2030487"/>
            <a:ext cx="8969243" cy="1992844"/>
            <a:chOff x="-73859" y="2707315"/>
            <a:chExt cx="8969243" cy="2657125"/>
          </a:xfrm>
        </p:grpSpPr>
        <p:cxnSp>
          <p:nvCxnSpPr>
            <p:cNvPr id="95" name="Curved Connector 94"/>
            <p:cNvCxnSpPr>
              <a:endCxn id="7188" idx="0"/>
            </p:cNvCxnSpPr>
            <p:nvPr/>
          </p:nvCxnSpPr>
          <p:spPr>
            <a:xfrm rot="16200000" flipH="1">
              <a:off x="489115" y="4674026"/>
              <a:ext cx="1059495" cy="321333"/>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grpSp>
          <p:nvGrpSpPr>
            <p:cNvPr id="4" name="Group 3"/>
            <p:cNvGrpSpPr/>
            <p:nvPr/>
          </p:nvGrpSpPr>
          <p:grpSpPr>
            <a:xfrm>
              <a:off x="-73859" y="2707315"/>
              <a:ext cx="8969243" cy="1742662"/>
              <a:chOff x="-73859" y="2707315"/>
              <a:chExt cx="8969243" cy="1742662"/>
            </a:xfrm>
          </p:grpSpPr>
          <p:sp>
            <p:nvSpPr>
              <p:cNvPr id="18" name="TextBox 17"/>
              <p:cNvSpPr txBox="1"/>
              <p:nvPr/>
            </p:nvSpPr>
            <p:spPr>
              <a:xfrm>
                <a:off x="6724075" y="3698956"/>
                <a:ext cx="2171309" cy="526729"/>
              </a:xfrm>
              <a:prstGeom prst="rect">
                <a:avLst/>
              </a:prstGeom>
              <a:noFill/>
            </p:spPr>
            <p:txBody>
              <a:bodyPr wrap="square" rtlCol="0">
                <a:noAutofit/>
              </a:bodyPr>
              <a:lstStyle/>
              <a:p>
                <a:pPr algn="ctr">
                  <a:lnSpc>
                    <a:spcPct val="90000"/>
                  </a:lnSpc>
                </a:pPr>
                <a:r>
                  <a:rPr lang="en-GB" sz="1200" dirty="0" smtClean="0">
                    <a:solidFill>
                      <a:srgbClr val="00B050"/>
                    </a:solidFill>
                  </a:rPr>
                  <a:t>Jeff</a:t>
                </a:r>
                <a:r>
                  <a:rPr lang="en-GB" sz="1200" dirty="0" smtClean="0"/>
                  <a:t> accepts the sent alternative meeting invite.</a:t>
                </a:r>
              </a:p>
            </p:txBody>
          </p:sp>
          <p:pic>
            <p:nvPicPr>
              <p:cNvPr id="1043" name="Picture 19" descr="Image result for video"/>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26112" y="3345265"/>
                <a:ext cx="998246" cy="83547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3859" y="2805992"/>
                <a:ext cx="2857999" cy="702936"/>
              </a:xfrm>
              <a:prstGeom prst="rect">
                <a:avLst/>
              </a:prstGeom>
              <a:noFill/>
            </p:spPr>
            <p:txBody>
              <a:bodyPr wrap="square" rtlCol="0">
                <a:noAutofit/>
              </a:bodyPr>
              <a:lstStyle/>
              <a:p>
                <a:pPr algn="ctr">
                  <a:lnSpc>
                    <a:spcPct val="90000"/>
                  </a:lnSpc>
                </a:pPr>
                <a:r>
                  <a:rPr lang="en-GB" sz="1200" dirty="0" smtClean="0">
                    <a:solidFill>
                      <a:srgbClr val="00B050"/>
                    </a:solidFill>
                  </a:rPr>
                  <a:t>Jeff</a:t>
                </a:r>
                <a:r>
                  <a:rPr lang="en-GB" sz="1200" dirty="0" smtClean="0"/>
                  <a:t> calls in a little early and is queued in a waiting room with video wait treatment.</a:t>
                </a:r>
              </a:p>
            </p:txBody>
          </p:sp>
          <p:sp>
            <p:nvSpPr>
              <p:cNvPr id="31" name="Rectangle 30"/>
              <p:cNvSpPr/>
              <p:nvPr/>
            </p:nvSpPr>
            <p:spPr>
              <a:xfrm>
                <a:off x="466257" y="4049938"/>
                <a:ext cx="1771639" cy="348813"/>
              </a:xfrm>
              <a:prstGeom prst="rect">
                <a:avLst/>
              </a:prstGeom>
            </p:spPr>
            <p:txBody>
              <a:bodyPr wrap="none">
                <a:spAutoFit/>
              </a:bodyPr>
              <a:lstStyle/>
              <a:p>
                <a:r>
                  <a:rPr lang="en-GB" sz="1100" i="1" dirty="0" smtClean="0"/>
                  <a:t>(&amp; Compliance information)</a:t>
                </a:r>
                <a:endParaRPr lang="en-GB" sz="1100" i="1" dirty="0"/>
              </a:p>
            </p:txBody>
          </p:sp>
          <p:pic>
            <p:nvPicPr>
              <p:cNvPr id="7173" name="Picture 5" descr="Image result for calenda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47107" y="2859070"/>
                <a:ext cx="1541437" cy="863205"/>
              </a:xfrm>
              <a:prstGeom prst="rect">
                <a:avLst/>
              </a:prstGeom>
              <a:noFill/>
              <a:ln>
                <a:solidFill>
                  <a:schemeClr val="accent3">
                    <a:lumMod val="50000"/>
                  </a:schemeClr>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8" name="Picture 10" descr="Image result for appointment reminde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798041" y="2707315"/>
                <a:ext cx="1017859" cy="895289"/>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4330624" y="3518882"/>
                <a:ext cx="2441999" cy="931095"/>
              </a:xfrm>
              <a:prstGeom prst="rect">
                <a:avLst/>
              </a:prstGeom>
              <a:noFill/>
            </p:spPr>
            <p:txBody>
              <a:bodyPr wrap="square" rtlCol="0">
                <a:noAutofit/>
              </a:bodyPr>
              <a:lstStyle/>
              <a:p>
                <a:pPr algn="ctr">
                  <a:lnSpc>
                    <a:spcPct val="90000"/>
                  </a:lnSpc>
                </a:pPr>
                <a:r>
                  <a:rPr lang="en-GB" sz="1200" dirty="0" smtClean="0">
                    <a:solidFill>
                      <a:srgbClr val="00B050"/>
                    </a:solidFill>
                  </a:rPr>
                  <a:t>Jeff</a:t>
                </a:r>
                <a:r>
                  <a:rPr lang="en-GB" sz="1200" dirty="0" smtClean="0"/>
                  <a:t>, receives a reminder a few minutes prior to scheduled appointment.</a:t>
                </a:r>
              </a:p>
            </p:txBody>
          </p:sp>
          <p:pic>
            <p:nvPicPr>
              <p:cNvPr id="7185" name="Picture 17"/>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092094" y="2826358"/>
                <a:ext cx="701649" cy="65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 name="TextBox 111"/>
              <p:cNvSpPr txBox="1"/>
              <p:nvPr/>
            </p:nvSpPr>
            <p:spPr>
              <a:xfrm>
                <a:off x="2582329" y="3442089"/>
                <a:ext cx="1725135" cy="931095"/>
              </a:xfrm>
              <a:prstGeom prst="rect">
                <a:avLst/>
              </a:prstGeom>
              <a:noFill/>
            </p:spPr>
            <p:txBody>
              <a:bodyPr wrap="square" rtlCol="0">
                <a:noAutofit/>
              </a:bodyPr>
              <a:lstStyle/>
              <a:p>
                <a:pPr algn="ctr">
                  <a:lnSpc>
                    <a:spcPct val="90000"/>
                  </a:lnSpc>
                </a:pPr>
                <a:r>
                  <a:rPr lang="en-GB" sz="1200" dirty="0" smtClean="0">
                    <a:solidFill>
                      <a:srgbClr val="00B050"/>
                    </a:solidFill>
                  </a:rPr>
                  <a:t>Jeff</a:t>
                </a:r>
                <a:r>
                  <a:rPr lang="en-GB" sz="1200" dirty="0" smtClean="0"/>
                  <a:t> clicks on the ‘click here’  button in the meeting invite from </a:t>
                </a:r>
                <a:r>
                  <a:rPr lang="en-GB" sz="1200" dirty="0" smtClean="0">
                    <a:solidFill>
                      <a:srgbClr val="0070C0"/>
                    </a:solidFill>
                  </a:rPr>
                  <a:t>Bob</a:t>
                </a:r>
                <a:r>
                  <a:rPr lang="en-GB" sz="1200" dirty="0" smtClean="0"/>
                  <a:t>.</a:t>
                </a:r>
              </a:p>
            </p:txBody>
          </p:sp>
          <p:pic>
            <p:nvPicPr>
              <p:cNvPr id="7187" name="Picture 19"/>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rot="21071562">
                <a:off x="1518652" y="3785417"/>
                <a:ext cx="261904" cy="13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3" name="Curved Connector 82"/>
              <p:cNvCxnSpPr/>
              <p:nvPr/>
            </p:nvCxnSpPr>
            <p:spPr>
              <a:xfrm rot="10800000">
                <a:off x="5733738" y="2975217"/>
                <a:ext cx="1253172" cy="508342"/>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27" name="Curved Connector 126"/>
              <p:cNvCxnSpPr>
                <a:stCxn id="7178" idx="1"/>
              </p:cNvCxnSpPr>
              <p:nvPr/>
            </p:nvCxnSpPr>
            <p:spPr>
              <a:xfrm rot="10800000">
                <a:off x="3761047" y="3036502"/>
                <a:ext cx="1036994" cy="118459"/>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29" name="Curved Connector 128"/>
              <p:cNvCxnSpPr/>
              <p:nvPr/>
            </p:nvCxnSpPr>
            <p:spPr>
              <a:xfrm rot="10800000" flipV="1">
                <a:off x="1869080" y="3689951"/>
                <a:ext cx="874120" cy="43256"/>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137" name="Oval 136"/>
              <p:cNvSpPr/>
              <p:nvPr/>
            </p:nvSpPr>
            <p:spPr>
              <a:xfrm>
                <a:off x="1686052" y="3345265"/>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6</a:t>
                </a:r>
              </a:p>
            </p:txBody>
          </p:sp>
          <p:sp>
            <p:nvSpPr>
              <p:cNvPr id="135" name="Oval 134"/>
              <p:cNvSpPr/>
              <p:nvPr/>
            </p:nvSpPr>
            <p:spPr>
              <a:xfrm>
                <a:off x="6947049" y="2755343"/>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4</a:t>
                </a:r>
              </a:p>
            </p:txBody>
          </p:sp>
          <p:sp>
            <p:nvSpPr>
              <p:cNvPr id="142" name="Oval 141"/>
              <p:cNvSpPr/>
              <p:nvPr/>
            </p:nvSpPr>
            <p:spPr>
              <a:xfrm>
                <a:off x="4660874" y="2795831"/>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5</a:t>
                </a:r>
              </a:p>
            </p:txBody>
          </p:sp>
        </p:grpSp>
      </p:grpSp>
      <p:grpSp>
        <p:nvGrpSpPr>
          <p:cNvPr id="9" name="Group 8"/>
          <p:cNvGrpSpPr/>
          <p:nvPr/>
        </p:nvGrpSpPr>
        <p:grpSpPr>
          <a:xfrm>
            <a:off x="1" y="3512050"/>
            <a:ext cx="9258842" cy="1762814"/>
            <a:chOff x="1" y="4682733"/>
            <a:chExt cx="9258842" cy="2350419"/>
          </a:xfrm>
        </p:grpSpPr>
        <p:sp>
          <p:nvSpPr>
            <p:cNvPr id="30" name="Rectangle 29"/>
            <p:cNvSpPr/>
            <p:nvPr/>
          </p:nvSpPr>
          <p:spPr>
            <a:xfrm>
              <a:off x="460375" y="6530340"/>
              <a:ext cx="3669665" cy="19812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mtClean="0"/>
            </a:p>
          </p:txBody>
        </p:sp>
        <p:grpSp>
          <p:nvGrpSpPr>
            <p:cNvPr id="27" name="Group 26"/>
            <p:cNvGrpSpPr/>
            <p:nvPr/>
          </p:nvGrpSpPr>
          <p:grpSpPr>
            <a:xfrm>
              <a:off x="3207227" y="4824661"/>
              <a:ext cx="1256305" cy="1111612"/>
              <a:chOff x="666554" y="2530935"/>
              <a:chExt cx="1723120" cy="1723120"/>
            </a:xfrm>
          </p:grpSpPr>
          <p:pic>
            <p:nvPicPr>
              <p:cNvPr id="1052" name="Picture 28"/>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66554" y="2530935"/>
                <a:ext cx="1723120" cy="172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 name="Picture 30" descr="Image result for Sales force"/>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46125" y="2785818"/>
                <a:ext cx="1576615" cy="923925"/>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46"/>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a:xfrm>
              <a:off x="3258395" y="5245318"/>
              <a:ext cx="401956" cy="346130"/>
            </a:xfrm>
            <a:prstGeom prst="rect">
              <a:avLst/>
            </a:prstGeom>
            <a:ln w="6350" cap="sq" cmpd="thickThin">
              <a:solidFill>
                <a:srgbClr val="000000"/>
              </a:solidFill>
              <a:prstDash val="solid"/>
              <a:miter lim="800000"/>
            </a:ln>
            <a:effectLst>
              <a:innerShdw blurRad="76200">
                <a:srgbClr val="000000"/>
              </a:innerShdw>
            </a:effectLst>
          </p:spPr>
        </p:pic>
        <p:sp>
          <p:nvSpPr>
            <p:cNvPr id="21" name="TextBox 20"/>
            <p:cNvSpPr txBox="1"/>
            <p:nvPr/>
          </p:nvSpPr>
          <p:spPr>
            <a:xfrm>
              <a:off x="1" y="6040942"/>
              <a:ext cx="2518551" cy="815465"/>
            </a:xfrm>
            <a:prstGeom prst="rect">
              <a:avLst/>
            </a:prstGeom>
            <a:noFill/>
          </p:spPr>
          <p:txBody>
            <a:bodyPr wrap="square" rtlCol="0">
              <a:noAutofit/>
            </a:bodyPr>
            <a:lstStyle/>
            <a:p>
              <a:pPr algn="ctr">
                <a:lnSpc>
                  <a:spcPct val="90000"/>
                </a:lnSpc>
              </a:pPr>
              <a:r>
                <a:rPr lang="en-GB" sz="1200" dirty="0" smtClean="0">
                  <a:solidFill>
                    <a:srgbClr val="0070C0"/>
                  </a:solidFill>
                </a:rPr>
                <a:t>Bob</a:t>
              </a:r>
              <a:r>
                <a:rPr lang="en-GB" sz="1200" dirty="0">
                  <a:solidFill>
                    <a:srgbClr val="0070C0"/>
                  </a:solidFill>
                </a:rPr>
                <a:t> </a:t>
              </a:r>
              <a:r>
                <a:rPr lang="en-GB" sz="1200" dirty="0" smtClean="0"/>
                <a:t> receives a  notification that </a:t>
              </a:r>
              <a:r>
                <a:rPr lang="en-GB" sz="1200" dirty="0" smtClean="0">
                  <a:solidFill>
                    <a:srgbClr val="00B050"/>
                  </a:solidFill>
                </a:rPr>
                <a:t>Jeff</a:t>
              </a:r>
              <a:r>
                <a:rPr lang="en-GB" sz="1200" dirty="0" smtClean="0"/>
                <a:t> is waiting</a:t>
              </a:r>
              <a:r>
                <a:rPr lang="en-GB" sz="1200" dirty="0"/>
                <a:t>.</a:t>
              </a:r>
              <a:r>
                <a:rPr lang="en-GB" sz="1200" dirty="0" smtClean="0"/>
                <a:t>  (</a:t>
              </a:r>
              <a:r>
                <a:rPr lang="en-GB" sz="1200" dirty="0" smtClean="0">
                  <a:solidFill>
                    <a:srgbClr val="0070C0"/>
                  </a:solidFill>
                </a:rPr>
                <a:t>Bob</a:t>
              </a:r>
              <a:r>
                <a:rPr lang="en-GB" sz="1200" dirty="0" smtClean="0"/>
                <a:t> is given the option to ‘pass’ </a:t>
              </a:r>
              <a:r>
                <a:rPr lang="en-GB" sz="1200" dirty="0" smtClean="0">
                  <a:solidFill>
                    <a:srgbClr val="00B050"/>
                  </a:solidFill>
                </a:rPr>
                <a:t>Jeff</a:t>
              </a:r>
              <a:r>
                <a:rPr lang="en-GB" sz="1200" dirty="0" smtClean="0"/>
                <a:t> onto another colleague)</a:t>
              </a:r>
            </a:p>
          </p:txBody>
        </p:sp>
        <p:cxnSp>
          <p:nvCxnSpPr>
            <p:cNvPr id="100" name="Curved Connector 99"/>
            <p:cNvCxnSpPr/>
            <p:nvPr/>
          </p:nvCxnSpPr>
          <p:spPr>
            <a:xfrm flipV="1">
              <a:off x="1869080" y="5351830"/>
              <a:ext cx="1298945" cy="285896"/>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pic>
          <p:nvPicPr>
            <p:cNvPr id="2050" name="Picture 2" descr="C:\Users\rossinglis\AppData\Local\Microsoft\Windows\Temporary Internet Files\Content.IE5\UW1MVLLO\Disciplina-[1].jp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8266394" y="5069220"/>
              <a:ext cx="725730" cy="544298"/>
            </a:xfrm>
            <a:prstGeom prst="rect">
              <a:avLst/>
            </a:prstGeom>
            <a:noFill/>
            <a:ln w="19050">
              <a:solidFill>
                <a:schemeClr val="accent3">
                  <a:lumMod val="75000"/>
                </a:schemeClr>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8033714" y="5589600"/>
              <a:ext cx="1225129" cy="861775"/>
            </a:xfrm>
            <a:prstGeom prst="rect">
              <a:avLst/>
            </a:prstGeom>
          </p:spPr>
          <p:txBody>
            <a:bodyPr wrap="square">
              <a:spAutoFit/>
            </a:bodyPr>
            <a:lstStyle/>
            <a:p>
              <a:pPr algn="ctr"/>
              <a:r>
                <a:rPr lang="en-GB" sz="1200" dirty="0" smtClean="0">
                  <a:solidFill>
                    <a:srgbClr val="00B050"/>
                  </a:solidFill>
                </a:rPr>
                <a:t>Jeff</a:t>
              </a:r>
              <a:r>
                <a:rPr lang="en-GB" sz="1200" dirty="0" smtClean="0"/>
                <a:t> given option </a:t>
              </a:r>
              <a:r>
                <a:rPr lang="en-GB" sz="1200" dirty="0"/>
                <a:t>of </a:t>
              </a:r>
              <a:r>
                <a:rPr lang="en-GB" sz="1200" dirty="0" smtClean="0"/>
                <a:t>questionnaire.</a:t>
              </a:r>
              <a:endParaRPr lang="en-GB" sz="1200" dirty="0"/>
            </a:p>
          </p:txBody>
        </p:sp>
        <p:cxnSp>
          <p:nvCxnSpPr>
            <p:cNvPr id="74" name="Curved Connector 73"/>
            <p:cNvCxnSpPr/>
            <p:nvPr/>
          </p:nvCxnSpPr>
          <p:spPr>
            <a:xfrm flipV="1">
              <a:off x="7215403" y="5510173"/>
              <a:ext cx="989539" cy="249273"/>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grpSp>
          <p:nvGrpSpPr>
            <p:cNvPr id="96" name="Group 95"/>
            <p:cNvGrpSpPr/>
            <p:nvPr/>
          </p:nvGrpSpPr>
          <p:grpSpPr>
            <a:xfrm>
              <a:off x="5480333" y="4992415"/>
              <a:ext cx="1704894" cy="1109268"/>
              <a:chOff x="2835612" y="4758489"/>
              <a:chExt cx="1704894" cy="1109268"/>
            </a:xfrm>
          </p:grpSpPr>
          <p:pic>
            <p:nvPicPr>
              <p:cNvPr id="54" name="Picture 32"/>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835612" y="4758489"/>
                <a:ext cx="1135212" cy="650411"/>
              </a:xfrm>
              <a:prstGeom prst="rect">
                <a:avLst/>
              </a:prstGeom>
              <a:noFill/>
              <a:ln w="9525">
                <a:solidFill>
                  <a:srgbClr val="32588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7" name="Picture 33"/>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3340356" y="4981932"/>
                <a:ext cx="120015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6" name="Picture 32"/>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3372494" y="5026025"/>
                <a:ext cx="1135212" cy="611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55"/>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a:xfrm>
                <a:off x="3372922" y="5413314"/>
                <a:ext cx="260607" cy="224412"/>
              </a:xfrm>
              <a:prstGeom prst="rect">
                <a:avLst/>
              </a:prstGeom>
              <a:ln w="6350" cap="sq" cmpd="thickThin">
                <a:solidFill>
                  <a:srgbClr val="000000"/>
                </a:solidFill>
                <a:prstDash val="solid"/>
                <a:miter lim="800000"/>
              </a:ln>
              <a:effectLst>
                <a:innerShdw blurRad="76200">
                  <a:srgbClr val="000000"/>
                </a:innerShdw>
              </a:effectLst>
            </p:spPr>
          </p:pic>
        </p:grpSp>
        <p:sp>
          <p:nvSpPr>
            <p:cNvPr id="58" name="TextBox 57"/>
            <p:cNvSpPr txBox="1"/>
            <p:nvPr/>
          </p:nvSpPr>
          <p:spPr>
            <a:xfrm>
              <a:off x="5381829" y="6053933"/>
              <a:ext cx="2263517" cy="815465"/>
            </a:xfrm>
            <a:prstGeom prst="rect">
              <a:avLst/>
            </a:prstGeom>
            <a:noFill/>
          </p:spPr>
          <p:txBody>
            <a:bodyPr wrap="square" rtlCol="0">
              <a:noAutofit/>
            </a:bodyPr>
            <a:lstStyle/>
            <a:p>
              <a:pPr algn="ctr">
                <a:lnSpc>
                  <a:spcPct val="90000"/>
                </a:lnSpc>
              </a:pPr>
              <a:r>
                <a:rPr lang="en-GB" sz="1200" dirty="0" smtClean="0">
                  <a:solidFill>
                    <a:srgbClr val="0070C0"/>
                  </a:solidFill>
                </a:rPr>
                <a:t>Bob</a:t>
              </a:r>
              <a:r>
                <a:rPr lang="en-GB" sz="1200" dirty="0" smtClean="0"/>
                <a:t> can offer  to share his screen so </a:t>
              </a:r>
              <a:r>
                <a:rPr lang="en-GB" sz="1200" dirty="0" smtClean="0">
                  <a:solidFill>
                    <a:srgbClr val="00B050"/>
                  </a:solidFill>
                </a:rPr>
                <a:t>Jeff</a:t>
              </a:r>
              <a:r>
                <a:rPr lang="en-GB" sz="1200" dirty="0" smtClean="0"/>
                <a:t> can see the specific information </a:t>
              </a:r>
              <a:r>
                <a:rPr lang="en-GB" sz="1200" dirty="0" smtClean="0">
                  <a:solidFill>
                    <a:srgbClr val="0070C0"/>
                  </a:solidFill>
                </a:rPr>
                <a:t>Bob</a:t>
              </a:r>
              <a:r>
                <a:rPr lang="en-GB" sz="1200" dirty="0" smtClean="0"/>
                <a:t> is referring to.</a:t>
              </a:r>
            </a:p>
          </p:txBody>
        </p:sp>
        <p:sp>
          <p:nvSpPr>
            <p:cNvPr id="139" name="Oval 138"/>
            <p:cNvSpPr/>
            <p:nvPr/>
          </p:nvSpPr>
          <p:spPr>
            <a:xfrm>
              <a:off x="3166116" y="4794888"/>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8</a:t>
              </a:r>
            </a:p>
          </p:txBody>
        </p:sp>
        <p:pic>
          <p:nvPicPr>
            <p:cNvPr id="116" name="Picture 115" descr="PPP_IPEOB_CLP_SmilingBusinessMan_01_c.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761047" y="4682733"/>
              <a:ext cx="867906" cy="855221"/>
            </a:xfrm>
            <a:prstGeom prst="rect">
              <a:avLst/>
            </a:prstGeom>
          </p:spPr>
        </p:pic>
        <p:pic>
          <p:nvPicPr>
            <p:cNvPr id="117" name="Picture 116" descr="PPP_IPEOB_CLP_SmilingBusinessMan_01_c.png"/>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362922" y="5396797"/>
              <a:ext cx="433060" cy="426730"/>
            </a:xfrm>
            <a:prstGeom prst="rect">
              <a:avLst/>
            </a:prstGeom>
          </p:spPr>
        </p:pic>
        <p:sp>
          <p:nvSpPr>
            <p:cNvPr id="7172" name="Rectangle 7171"/>
            <p:cNvSpPr/>
            <p:nvPr/>
          </p:nvSpPr>
          <p:spPr>
            <a:xfrm>
              <a:off x="2614447" y="5802045"/>
              <a:ext cx="2455899" cy="1231107"/>
            </a:xfrm>
            <a:prstGeom prst="rect">
              <a:avLst/>
            </a:prstGeom>
          </p:spPr>
          <p:txBody>
            <a:bodyPr wrap="square">
              <a:spAutoFit/>
            </a:bodyPr>
            <a:lstStyle/>
            <a:p>
              <a:pPr algn="ctr">
                <a:lnSpc>
                  <a:spcPct val="90000"/>
                </a:lnSpc>
              </a:pPr>
              <a:r>
                <a:rPr lang="en-GB" sz="1200" dirty="0" smtClean="0">
                  <a:solidFill>
                    <a:srgbClr val="0070C0"/>
                  </a:solidFill>
                </a:rPr>
                <a:t>Bob</a:t>
              </a:r>
              <a:r>
                <a:rPr lang="en-GB" sz="1200" dirty="0" smtClean="0"/>
                <a:t> completes </a:t>
              </a:r>
              <a:r>
                <a:rPr lang="en-GB" sz="1200" dirty="0"/>
                <a:t>his current call and accepts the </a:t>
              </a:r>
              <a:r>
                <a:rPr lang="en-GB" sz="1200" dirty="0" smtClean="0"/>
                <a:t>incoming  video session from </a:t>
              </a:r>
              <a:r>
                <a:rPr lang="en-GB" sz="1200" dirty="0" smtClean="0">
                  <a:solidFill>
                    <a:srgbClr val="00B050"/>
                  </a:solidFill>
                </a:rPr>
                <a:t>Jeff</a:t>
              </a:r>
              <a:r>
                <a:rPr lang="en-GB" sz="1200" dirty="0" smtClean="0"/>
                <a:t>.  </a:t>
              </a:r>
              <a:r>
                <a:rPr lang="en-GB" sz="1200" dirty="0" smtClean="0">
                  <a:solidFill>
                    <a:srgbClr val="0070C0"/>
                  </a:solidFill>
                </a:rPr>
                <a:t>Bob</a:t>
              </a:r>
              <a:r>
                <a:rPr lang="en-GB" sz="1200" dirty="0" smtClean="0"/>
                <a:t> receives a screen pop of all </a:t>
              </a:r>
              <a:r>
                <a:rPr lang="en-GB" sz="1200" dirty="0" smtClean="0">
                  <a:solidFill>
                    <a:srgbClr val="00B050"/>
                  </a:solidFill>
                </a:rPr>
                <a:t>Jeff’s</a:t>
              </a:r>
              <a:r>
                <a:rPr lang="en-GB" sz="1200" dirty="0" smtClean="0"/>
                <a:t> account history. </a:t>
              </a:r>
            </a:p>
            <a:p>
              <a:pPr algn="ctr">
                <a:lnSpc>
                  <a:spcPct val="90000"/>
                </a:lnSpc>
              </a:pPr>
              <a:endParaRPr lang="en-GB" sz="1200" dirty="0"/>
            </a:p>
          </p:txBody>
        </p:sp>
        <p:pic>
          <p:nvPicPr>
            <p:cNvPr id="7188" name="Picture 20"/>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644674" y="5364441"/>
              <a:ext cx="1069710" cy="627953"/>
            </a:xfrm>
            <a:prstGeom prst="rect">
              <a:avLst/>
            </a:prstGeom>
            <a:noFill/>
            <a:ln w="19050">
              <a:solidFill>
                <a:srgbClr val="0070C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7189" name="Picture 21"/>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448104" y="5199152"/>
              <a:ext cx="319820" cy="31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1" name="Curved Connector 120"/>
            <p:cNvCxnSpPr/>
            <p:nvPr/>
          </p:nvCxnSpPr>
          <p:spPr>
            <a:xfrm flipV="1">
              <a:off x="4403731" y="5364441"/>
              <a:ext cx="985067" cy="65616"/>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138" name="Oval 137"/>
            <p:cNvSpPr/>
            <p:nvPr/>
          </p:nvSpPr>
          <p:spPr>
            <a:xfrm>
              <a:off x="1582271" y="5238661"/>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7</a:t>
              </a:r>
            </a:p>
          </p:txBody>
        </p:sp>
        <p:sp>
          <p:nvSpPr>
            <p:cNvPr id="136" name="Oval 135"/>
            <p:cNvSpPr/>
            <p:nvPr/>
          </p:nvSpPr>
          <p:spPr>
            <a:xfrm>
              <a:off x="5399181" y="4876157"/>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a:solidFill>
                    <a:schemeClr val="tx1"/>
                  </a:solidFill>
                </a:rPr>
                <a:t>9</a:t>
              </a:r>
              <a:endParaRPr lang="de-DE" sz="1400" b="1" dirty="0" smtClean="0">
                <a:solidFill>
                  <a:schemeClr val="tx1"/>
                </a:solidFill>
              </a:endParaRPr>
            </a:p>
          </p:txBody>
        </p:sp>
      </p:grpSp>
    </p:spTree>
    <p:extLst>
      <p:ext uri="{BB962C8B-B14F-4D97-AF65-F5344CB8AC3E}">
        <p14:creationId xmlns:p14="http://schemas.microsoft.com/office/powerpoint/2010/main" val="3023315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50640" y="21015"/>
            <a:ext cx="7922226" cy="369332"/>
          </a:xfrm>
          <a:prstGeom prst="rect">
            <a:avLst/>
          </a:prstGeom>
        </p:spPr>
        <p:txBody>
          <a:bodyPr wrap="square">
            <a:spAutoFit/>
          </a:bodyPr>
          <a:lstStyle/>
          <a:p>
            <a:pPr lvl="2"/>
            <a:r>
              <a:rPr lang="en-GB" b="1" dirty="0" smtClean="0"/>
              <a:t>On-Demand </a:t>
            </a:r>
            <a:r>
              <a:rPr lang="en-GB" b="1" dirty="0"/>
              <a:t>Video from a Kiosk </a:t>
            </a:r>
            <a:r>
              <a:rPr lang="en-GB" b="1" dirty="0" smtClean="0"/>
              <a:t>Style Environment at a Branch</a:t>
            </a:r>
            <a:endParaRPr lang="en-GB" sz="3200" b="1" dirty="0"/>
          </a:p>
        </p:txBody>
      </p:sp>
      <p:grpSp>
        <p:nvGrpSpPr>
          <p:cNvPr id="2" name="Group 1"/>
          <p:cNvGrpSpPr/>
          <p:nvPr/>
        </p:nvGrpSpPr>
        <p:grpSpPr>
          <a:xfrm>
            <a:off x="-43531" y="477822"/>
            <a:ext cx="9182791" cy="1414012"/>
            <a:chOff x="-43531" y="637094"/>
            <a:chExt cx="9182791" cy="1885349"/>
          </a:xfrm>
        </p:grpSpPr>
        <p:pic>
          <p:nvPicPr>
            <p:cNvPr id="48132" name="Picture 4" descr="http://kevincasanovasblog.com/wp-content/uploads/man-on-phone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198149" y="809367"/>
              <a:ext cx="1614884" cy="1077791"/>
            </a:xfrm>
            <a:prstGeom prst="rect">
              <a:avLst/>
            </a:prstGeom>
            <a:noFill/>
          </p:spPr>
        </p:pic>
        <p:sp>
          <p:nvSpPr>
            <p:cNvPr id="9" name="TextBox 8"/>
            <p:cNvSpPr txBox="1"/>
            <p:nvPr/>
          </p:nvSpPr>
          <p:spPr>
            <a:xfrm>
              <a:off x="-43531" y="1851296"/>
              <a:ext cx="2634331" cy="630879"/>
            </a:xfrm>
            <a:prstGeom prst="rect">
              <a:avLst/>
            </a:prstGeom>
            <a:noFill/>
          </p:spPr>
          <p:txBody>
            <a:bodyPr wrap="square" rtlCol="0">
              <a:noAutofit/>
            </a:bodyPr>
            <a:lstStyle/>
            <a:p>
              <a:pPr algn="ctr">
                <a:lnSpc>
                  <a:spcPct val="90000"/>
                </a:lnSpc>
              </a:pPr>
              <a:r>
                <a:rPr lang="en-GB" sz="1200" dirty="0" smtClean="0"/>
                <a:t>While logged into his account, </a:t>
              </a:r>
              <a:r>
                <a:rPr lang="en-GB" sz="1200" dirty="0" smtClean="0">
                  <a:solidFill>
                    <a:srgbClr val="00B050"/>
                  </a:solidFill>
                </a:rPr>
                <a:t>Jeff</a:t>
              </a:r>
              <a:r>
                <a:rPr lang="en-GB" sz="1200" dirty="0" smtClean="0"/>
                <a:t> sees attractive  mortgage offers, he decides to call customer service to enquire further.</a:t>
              </a:r>
            </a:p>
          </p:txBody>
        </p:sp>
        <p:sp>
          <p:nvSpPr>
            <p:cNvPr id="7" name="TextBox 6"/>
            <p:cNvSpPr txBox="1"/>
            <p:nvPr/>
          </p:nvSpPr>
          <p:spPr>
            <a:xfrm>
              <a:off x="2893094" y="1781881"/>
              <a:ext cx="1623844" cy="693943"/>
            </a:xfrm>
            <a:prstGeom prst="rect">
              <a:avLst/>
            </a:prstGeom>
            <a:noFill/>
          </p:spPr>
          <p:txBody>
            <a:bodyPr wrap="square" rtlCol="0">
              <a:noAutofit/>
            </a:bodyPr>
            <a:lstStyle/>
            <a:p>
              <a:pPr algn="ctr">
                <a:lnSpc>
                  <a:spcPct val="90000"/>
                </a:lnSpc>
              </a:pPr>
              <a:r>
                <a:rPr lang="en-GB" sz="1200" dirty="0" smtClean="0">
                  <a:solidFill>
                    <a:srgbClr val="D55D21"/>
                  </a:solidFill>
                </a:rPr>
                <a:t>Sally</a:t>
              </a:r>
              <a:r>
                <a:rPr lang="en-GB" sz="1200" dirty="0" smtClean="0"/>
                <a:t>  receives call &amp; context notification  that </a:t>
              </a:r>
              <a:r>
                <a:rPr lang="en-GB" sz="1200" dirty="0" smtClean="0">
                  <a:solidFill>
                    <a:srgbClr val="00B050"/>
                  </a:solidFill>
                </a:rPr>
                <a:t>Jeff</a:t>
              </a:r>
              <a:r>
                <a:rPr lang="en-GB" sz="1200" dirty="0" smtClean="0"/>
                <a:t> had run the mortgage calculator. </a:t>
              </a:r>
            </a:p>
          </p:txBody>
        </p:sp>
        <p:pic>
          <p:nvPicPr>
            <p:cNvPr id="16" name="Picture 4" descr="C:\Documents and Settings\fsborea\Desktop\New Folder\96916784.jpg"/>
            <p:cNvPicPr>
              <a:picLocks noChangeAspect="1" noChangeArrowheads="1"/>
            </p:cNvPicPr>
            <p:nvPr/>
          </p:nvPicPr>
          <p:blipFill>
            <a:blip r:embed="rId4" cstate="print"/>
            <a:srcRect/>
            <a:stretch>
              <a:fillRect/>
            </a:stretch>
          </p:blipFill>
          <p:spPr bwMode="auto">
            <a:xfrm flipH="1">
              <a:off x="3074106" y="758834"/>
              <a:ext cx="1194503" cy="1090612"/>
            </a:xfrm>
            <a:prstGeom prst="rect">
              <a:avLst/>
            </a:prstGeom>
            <a:noFill/>
            <a:ln w="9525">
              <a:noFill/>
              <a:miter lim="800000"/>
              <a:headEnd/>
              <a:tailEnd/>
            </a:ln>
          </p:spPr>
        </p:pic>
        <p:pic>
          <p:nvPicPr>
            <p:cNvPr id="11266" name="Picture 2" descr="http://online.coombeshead.devon.sch.uk/news_events/10/images/options.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41107" y="637094"/>
              <a:ext cx="1154610" cy="865958"/>
            </a:xfrm>
            <a:prstGeom prst="rect">
              <a:avLst/>
            </a:prstGeom>
            <a:noFill/>
          </p:spPr>
        </p:pic>
        <p:sp>
          <p:nvSpPr>
            <p:cNvPr id="28" name="TextBox 27"/>
            <p:cNvSpPr txBox="1"/>
            <p:nvPr/>
          </p:nvSpPr>
          <p:spPr>
            <a:xfrm>
              <a:off x="4941566" y="1392384"/>
              <a:ext cx="1623844" cy="958534"/>
            </a:xfrm>
            <a:prstGeom prst="rect">
              <a:avLst/>
            </a:prstGeom>
            <a:noFill/>
          </p:spPr>
          <p:txBody>
            <a:bodyPr wrap="square" rtlCol="0">
              <a:noAutofit/>
            </a:bodyPr>
            <a:lstStyle/>
            <a:p>
              <a:pPr algn="ctr">
                <a:lnSpc>
                  <a:spcPct val="90000"/>
                </a:lnSpc>
              </a:pPr>
              <a:r>
                <a:rPr lang="en-GB" sz="1200" dirty="0" smtClean="0">
                  <a:solidFill>
                    <a:srgbClr val="D55D21"/>
                  </a:solidFill>
                </a:rPr>
                <a:t>Sally</a:t>
              </a:r>
              <a:r>
                <a:rPr lang="en-GB" sz="1200" dirty="0" smtClean="0"/>
                <a:t>  invites Jeff to co-browsing session.</a:t>
              </a:r>
            </a:p>
          </p:txBody>
        </p:sp>
        <p:pic>
          <p:nvPicPr>
            <p:cNvPr id="24" name="Picture 4" descr="http://kevincasanovasblog.com/wp-content/uploads/man-on-phone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54920" y="824070"/>
              <a:ext cx="1614884" cy="1077791"/>
            </a:xfrm>
            <a:prstGeom prst="rect">
              <a:avLst/>
            </a:prstGeom>
            <a:noFill/>
          </p:spPr>
        </p:pic>
        <p:sp>
          <p:nvSpPr>
            <p:cNvPr id="25" name="TextBox 24"/>
            <p:cNvSpPr txBox="1"/>
            <p:nvPr/>
          </p:nvSpPr>
          <p:spPr>
            <a:xfrm>
              <a:off x="7515412" y="1853302"/>
              <a:ext cx="1623848" cy="630878"/>
            </a:xfrm>
            <a:prstGeom prst="rect">
              <a:avLst/>
            </a:prstGeom>
            <a:noFill/>
          </p:spPr>
          <p:txBody>
            <a:bodyPr wrap="square" rtlCol="0">
              <a:noAutofit/>
            </a:bodyPr>
            <a:lstStyle/>
            <a:p>
              <a:pPr algn="ctr">
                <a:lnSpc>
                  <a:spcPct val="90000"/>
                </a:lnSpc>
              </a:pPr>
              <a:r>
                <a:rPr lang="en-GB" sz="1200" dirty="0" smtClean="0">
                  <a:solidFill>
                    <a:srgbClr val="D55D21"/>
                  </a:solidFill>
                </a:rPr>
                <a:t>Sally</a:t>
              </a:r>
              <a:r>
                <a:rPr lang="en-GB" sz="1200" dirty="0" smtClean="0"/>
                <a:t> takes </a:t>
              </a:r>
              <a:r>
                <a:rPr lang="en-GB" sz="1200" dirty="0" smtClean="0">
                  <a:solidFill>
                    <a:srgbClr val="00B050"/>
                  </a:solidFill>
                </a:rPr>
                <a:t>Jeff</a:t>
              </a:r>
              <a:r>
                <a:rPr lang="en-GB" sz="1200" dirty="0" smtClean="0"/>
                <a:t> through some </a:t>
              </a:r>
              <a:r>
                <a:rPr lang="en-GB" sz="1200" dirty="0"/>
                <a:t>Mortgage options. </a:t>
              </a:r>
            </a:p>
            <a:p>
              <a:pPr algn="ctr">
                <a:lnSpc>
                  <a:spcPct val="90000"/>
                </a:lnSpc>
              </a:pPr>
              <a:endParaRPr lang="en-GB" sz="1200" dirty="0" smtClean="0"/>
            </a:p>
          </p:txBody>
        </p:sp>
        <p:cxnSp>
          <p:nvCxnSpPr>
            <p:cNvPr id="59" name="Curved Connector 58"/>
            <p:cNvCxnSpPr>
              <a:stCxn id="48132" idx="1"/>
            </p:cNvCxnSpPr>
            <p:nvPr/>
          </p:nvCxnSpPr>
          <p:spPr>
            <a:xfrm>
              <a:off x="1813033" y="1348263"/>
              <a:ext cx="1246208" cy="305481"/>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cxnSp>
          <p:nvCxnSpPr>
            <p:cNvPr id="61" name="Curved Connector 60"/>
            <p:cNvCxnSpPr/>
            <p:nvPr/>
          </p:nvCxnSpPr>
          <p:spPr>
            <a:xfrm>
              <a:off x="4268609" y="1151399"/>
              <a:ext cx="872498" cy="152740"/>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pic>
          <p:nvPicPr>
            <p:cNvPr id="10242"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82294" y="1027259"/>
              <a:ext cx="1376924"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8" name="Curved Connector 67"/>
            <p:cNvCxnSpPr/>
            <p:nvPr/>
          </p:nvCxnSpPr>
          <p:spPr>
            <a:xfrm rot="5400000">
              <a:off x="7323027" y="2195248"/>
              <a:ext cx="529820" cy="124569"/>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78" name="Oval 77"/>
            <p:cNvSpPr/>
            <p:nvPr/>
          </p:nvSpPr>
          <p:spPr>
            <a:xfrm>
              <a:off x="188304" y="686896"/>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1</a:t>
              </a:r>
            </a:p>
          </p:txBody>
        </p:sp>
        <p:sp>
          <p:nvSpPr>
            <p:cNvPr id="80" name="Oval 79"/>
            <p:cNvSpPr/>
            <p:nvPr/>
          </p:nvSpPr>
          <p:spPr>
            <a:xfrm>
              <a:off x="3048425" y="710901"/>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a:solidFill>
                    <a:schemeClr val="tx1"/>
                  </a:solidFill>
                </a:rPr>
                <a:t>2</a:t>
              </a:r>
              <a:endParaRPr lang="de-DE" sz="1400" b="1" dirty="0" smtClean="0">
                <a:solidFill>
                  <a:schemeClr val="tx1"/>
                </a:solidFill>
              </a:endParaRPr>
            </a:p>
          </p:txBody>
        </p:sp>
        <p:sp>
          <p:nvSpPr>
            <p:cNvPr id="81" name="Oval 80"/>
            <p:cNvSpPr/>
            <p:nvPr/>
          </p:nvSpPr>
          <p:spPr>
            <a:xfrm>
              <a:off x="7334217" y="710901"/>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a:solidFill>
                    <a:schemeClr val="tx1"/>
                  </a:solidFill>
                </a:rPr>
                <a:t>3</a:t>
              </a:r>
              <a:endParaRPr lang="de-DE" sz="1400" b="1" dirty="0" smtClean="0">
                <a:solidFill>
                  <a:schemeClr val="tx1"/>
                </a:solidFill>
              </a:endParaRPr>
            </a:p>
          </p:txBody>
        </p:sp>
      </p:grpSp>
      <p:grpSp>
        <p:nvGrpSpPr>
          <p:cNvPr id="4" name="Group 3"/>
          <p:cNvGrpSpPr/>
          <p:nvPr/>
        </p:nvGrpSpPr>
        <p:grpSpPr>
          <a:xfrm>
            <a:off x="52014" y="1875340"/>
            <a:ext cx="8643416" cy="1816453"/>
            <a:chOff x="52011" y="2500451"/>
            <a:chExt cx="8643416" cy="2421937"/>
          </a:xfrm>
        </p:grpSpPr>
        <p:cxnSp>
          <p:nvCxnSpPr>
            <p:cNvPr id="70" name="Curved Connector 69"/>
            <p:cNvCxnSpPr/>
            <p:nvPr/>
          </p:nvCxnSpPr>
          <p:spPr>
            <a:xfrm rot="5400000">
              <a:off x="764333" y="4188120"/>
              <a:ext cx="975528" cy="493007"/>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grpSp>
          <p:nvGrpSpPr>
            <p:cNvPr id="3" name="Group 2"/>
            <p:cNvGrpSpPr/>
            <p:nvPr/>
          </p:nvGrpSpPr>
          <p:grpSpPr>
            <a:xfrm>
              <a:off x="52011" y="2500451"/>
              <a:ext cx="8643416" cy="1861365"/>
              <a:chOff x="52011" y="2500451"/>
              <a:chExt cx="8643416" cy="1861365"/>
            </a:xfrm>
          </p:grpSpPr>
          <p:pic>
            <p:nvPicPr>
              <p:cNvPr id="1026" name="Picture 2" descr="C:\Users\rossinglis\AppData\Local\Microsoft\Windows\Temporary Internet Files\Content.IE5\YQ1FFTBG\clock-1373644964Hyl[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42656" y="2612002"/>
                <a:ext cx="1511258" cy="1000133"/>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cxnSp>
            <p:nvCxnSpPr>
              <p:cNvPr id="64" name="Curved Connector 63"/>
              <p:cNvCxnSpPr/>
              <p:nvPr/>
            </p:nvCxnSpPr>
            <p:spPr>
              <a:xfrm rot="10800000">
                <a:off x="6196697" y="3200799"/>
                <a:ext cx="1190122" cy="137837"/>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31" name="TextBox 30"/>
              <p:cNvSpPr txBox="1"/>
              <p:nvPr/>
            </p:nvSpPr>
            <p:spPr>
              <a:xfrm>
                <a:off x="7071583" y="3517419"/>
                <a:ext cx="1623844" cy="693943"/>
              </a:xfrm>
              <a:prstGeom prst="rect">
                <a:avLst/>
              </a:prstGeom>
              <a:noFill/>
            </p:spPr>
            <p:txBody>
              <a:bodyPr wrap="square" rtlCol="0">
                <a:noAutofit/>
              </a:bodyPr>
              <a:lstStyle/>
              <a:p>
                <a:pPr algn="ctr">
                  <a:lnSpc>
                    <a:spcPct val="90000"/>
                  </a:lnSpc>
                </a:pPr>
                <a:r>
                  <a:rPr lang="en-GB" sz="1200" dirty="0" smtClean="0">
                    <a:solidFill>
                      <a:srgbClr val="D55D21"/>
                    </a:solidFill>
                  </a:rPr>
                  <a:t>Sally</a:t>
                </a:r>
                <a:r>
                  <a:rPr lang="en-GB" sz="1200" dirty="0" smtClean="0"/>
                  <a:t> – arranges for an appointment with a mortgage advisor.  At his local branch.</a:t>
                </a:r>
              </a:p>
            </p:txBody>
          </p:sp>
          <p:pic>
            <p:nvPicPr>
              <p:cNvPr id="32" name="Picture 4" descr="C:\Documents and Settings\fsborea\Desktop\New Folder\96916784.jpg"/>
              <p:cNvPicPr>
                <a:picLocks noChangeAspect="1" noChangeArrowheads="1"/>
              </p:cNvPicPr>
              <p:nvPr/>
            </p:nvPicPr>
            <p:blipFill>
              <a:blip r:embed="rId4" cstate="print"/>
              <a:srcRect/>
              <a:stretch>
                <a:fillRect/>
              </a:stretch>
            </p:blipFill>
            <p:spPr bwMode="auto">
              <a:xfrm>
                <a:off x="7293539" y="2508019"/>
                <a:ext cx="1194503" cy="1090612"/>
              </a:xfrm>
              <a:prstGeom prst="rect">
                <a:avLst/>
              </a:prstGeom>
              <a:noFill/>
              <a:ln w="9525">
                <a:noFill/>
                <a:miter lim="800000"/>
                <a:headEnd/>
                <a:tailEnd/>
              </a:ln>
            </p:spPr>
          </p:pic>
          <p:pic>
            <p:nvPicPr>
              <p:cNvPr id="11267"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10800000">
                <a:off x="1643311" y="2635595"/>
                <a:ext cx="1660007" cy="1239882"/>
              </a:xfrm>
              <a:prstGeom prst="rect">
                <a:avLst/>
              </a:prstGeom>
              <a:noFill/>
              <a:ln w="9525">
                <a:noFill/>
                <a:miter lim="800000"/>
                <a:headEnd/>
                <a:tailEnd/>
              </a:ln>
              <a:effectLst/>
            </p:spPr>
          </p:pic>
          <p:pic>
            <p:nvPicPr>
              <p:cNvPr id="41" name="Picture 40" descr="B5.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92206" y="3338636"/>
                <a:ext cx="814357" cy="608223"/>
              </a:xfrm>
              <a:prstGeom prst="rect">
                <a:avLst/>
              </a:prstGeom>
              <a:ln>
                <a:solidFill>
                  <a:schemeClr val="tx1"/>
                </a:solidFill>
              </a:ln>
            </p:spPr>
          </p:pic>
          <p:sp>
            <p:nvSpPr>
              <p:cNvPr id="77" name="TextBox 76"/>
              <p:cNvSpPr txBox="1"/>
              <p:nvPr/>
            </p:nvSpPr>
            <p:spPr>
              <a:xfrm>
                <a:off x="1922050" y="3667873"/>
                <a:ext cx="2177864" cy="693943"/>
              </a:xfrm>
              <a:prstGeom prst="rect">
                <a:avLst/>
              </a:prstGeom>
              <a:noFill/>
            </p:spPr>
            <p:txBody>
              <a:bodyPr wrap="square" rtlCol="0">
                <a:noAutofit/>
              </a:bodyPr>
              <a:lstStyle/>
              <a:p>
                <a:pPr algn="ctr">
                  <a:lnSpc>
                    <a:spcPct val="90000"/>
                  </a:lnSpc>
                </a:pPr>
                <a:endParaRPr lang="en-GB" sz="1200" dirty="0" smtClean="0"/>
              </a:p>
              <a:p>
                <a:pPr algn="ctr">
                  <a:lnSpc>
                    <a:spcPct val="90000"/>
                  </a:lnSpc>
                </a:pPr>
                <a:r>
                  <a:rPr lang="en-GB" sz="1200" dirty="0" smtClean="0"/>
                  <a:t>The concierge checks the availability of the mortgage team, verifies </a:t>
                </a:r>
                <a:r>
                  <a:rPr lang="en-GB" sz="1200" dirty="0" smtClean="0">
                    <a:solidFill>
                      <a:srgbClr val="00B050"/>
                    </a:solidFill>
                  </a:rPr>
                  <a:t>Jeff’s</a:t>
                </a:r>
                <a:r>
                  <a:rPr lang="en-GB" sz="1200" dirty="0" smtClean="0"/>
                  <a:t> passport and then sets the video kiosk up for </a:t>
                </a:r>
                <a:r>
                  <a:rPr lang="en-GB" sz="1200" dirty="0" smtClean="0">
                    <a:solidFill>
                      <a:srgbClr val="00B050"/>
                    </a:solidFill>
                  </a:rPr>
                  <a:t>Jeff</a:t>
                </a:r>
                <a:r>
                  <a:rPr lang="en-GB" sz="1200" dirty="0" smtClean="0"/>
                  <a:t>.</a:t>
                </a:r>
              </a:p>
            </p:txBody>
          </p:sp>
          <p:sp>
            <p:nvSpPr>
              <p:cNvPr id="38" name="TextBox 37"/>
              <p:cNvSpPr txBox="1"/>
              <p:nvPr/>
            </p:nvSpPr>
            <p:spPr>
              <a:xfrm>
                <a:off x="4236254" y="3600249"/>
                <a:ext cx="2417761" cy="693943"/>
              </a:xfrm>
              <a:prstGeom prst="rect">
                <a:avLst/>
              </a:prstGeom>
              <a:noFill/>
            </p:spPr>
            <p:txBody>
              <a:bodyPr wrap="square" rtlCol="0">
                <a:noAutofit/>
              </a:bodyPr>
              <a:lstStyle/>
              <a:p>
                <a:pPr algn="ctr">
                  <a:lnSpc>
                    <a:spcPct val="90000"/>
                  </a:lnSpc>
                </a:pPr>
                <a:r>
                  <a:rPr lang="en-GB" sz="1200" dirty="0" smtClean="0">
                    <a:solidFill>
                      <a:srgbClr val="00B050"/>
                    </a:solidFill>
                  </a:rPr>
                  <a:t>Jeff’s</a:t>
                </a:r>
                <a:r>
                  <a:rPr lang="en-GB" sz="1200" dirty="0" smtClean="0"/>
                  <a:t> train is late and misses the scheduled  appointed . </a:t>
                </a:r>
              </a:p>
            </p:txBody>
          </p:sp>
          <p:cxnSp>
            <p:nvCxnSpPr>
              <p:cNvPr id="67" name="Curved Connector 66"/>
              <p:cNvCxnSpPr/>
              <p:nvPr/>
            </p:nvCxnSpPr>
            <p:spPr>
              <a:xfrm rot="10800000">
                <a:off x="3303318" y="3152451"/>
                <a:ext cx="1192804" cy="339568"/>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82" name="Oval 81"/>
              <p:cNvSpPr/>
              <p:nvPr/>
            </p:nvSpPr>
            <p:spPr>
              <a:xfrm>
                <a:off x="7223828" y="2500451"/>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4</a:t>
                </a:r>
              </a:p>
            </p:txBody>
          </p:sp>
          <p:sp>
            <p:nvSpPr>
              <p:cNvPr id="83" name="Oval 82"/>
              <p:cNvSpPr/>
              <p:nvPr/>
            </p:nvSpPr>
            <p:spPr>
              <a:xfrm>
                <a:off x="6038879" y="2566247"/>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5</a:t>
                </a:r>
              </a:p>
            </p:txBody>
          </p:sp>
          <p:sp>
            <p:nvSpPr>
              <p:cNvPr id="84" name="Oval 83"/>
              <p:cNvSpPr/>
              <p:nvPr/>
            </p:nvSpPr>
            <p:spPr>
              <a:xfrm>
                <a:off x="3074106" y="2577365"/>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6</a:t>
                </a:r>
              </a:p>
            </p:txBody>
          </p:sp>
          <p:sp>
            <p:nvSpPr>
              <p:cNvPr id="104" name="TextBox 103"/>
              <p:cNvSpPr txBox="1"/>
              <p:nvPr/>
            </p:nvSpPr>
            <p:spPr>
              <a:xfrm>
                <a:off x="52011" y="2997743"/>
                <a:ext cx="1290883" cy="693943"/>
              </a:xfrm>
              <a:prstGeom prst="rect">
                <a:avLst/>
              </a:prstGeom>
              <a:noFill/>
            </p:spPr>
            <p:txBody>
              <a:bodyPr wrap="square" rtlCol="0">
                <a:noAutofit/>
              </a:bodyPr>
              <a:lstStyle/>
              <a:p>
                <a:pPr algn="ctr">
                  <a:lnSpc>
                    <a:spcPct val="90000"/>
                  </a:lnSpc>
                </a:pPr>
                <a:r>
                  <a:rPr lang="en-GB" sz="1200" dirty="0" smtClean="0"/>
                  <a:t>Wait treatment is  shown on specific selection by </a:t>
                </a:r>
                <a:r>
                  <a:rPr lang="en-GB" sz="1200" dirty="0" smtClean="0">
                    <a:solidFill>
                      <a:srgbClr val="00B050"/>
                    </a:solidFill>
                  </a:rPr>
                  <a:t>Jeff</a:t>
                </a:r>
                <a:r>
                  <a:rPr lang="en-GB" sz="1200" dirty="0" smtClean="0"/>
                  <a:t>.  And Compliance information.</a:t>
                </a:r>
              </a:p>
            </p:txBody>
          </p:sp>
        </p:grpSp>
      </p:grpSp>
      <p:grpSp>
        <p:nvGrpSpPr>
          <p:cNvPr id="5" name="Group 4"/>
          <p:cNvGrpSpPr/>
          <p:nvPr/>
        </p:nvGrpSpPr>
        <p:grpSpPr>
          <a:xfrm>
            <a:off x="-55727" y="3322911"/>
            <a:ext cx="9210876" cy="1904004"/>
            <a:chOff x="-55727" y="4430546"/>
            <a:chExt cx="9210876" cy="2538672"/>
          </a:xfrm>
        </p:grpSpPr>
        <p:pic>
          <p:nvPicPr>
            <p:cNvPr id="1032" name="Picture 8" descr="Image result for Compliance"/>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4608" y="4772930"/>
              <a:ext cx="1014652" cy="953476"/>
            </a:xfrm>
            <a:prstGeom prst="rect">
              <a:avLst/>
            </a:prstGeom>
            <a:noFill/>
            <a:extLst>
              <a:ext uri="{909E8E84-426E-40DD-AFC4-6F175D3DCCD1}">
                <a14:hiddenFill xmlns:a14="http://schemas.microsoft.com/office/drawing/2010/main">
                  <a:solidFill>
                    <a:srgbClr val="FFFFFF"/>
                  </a:solidFill>
                </a14:hiddenFill>
              </a:ext>
            </a:extLst>
          </p:spPr>
        </p:pic>
        <p:cxnSp>
          <p:nvCxnSpPr>
            <p:cNvPr id="103" name="Curved Connector 102"/>
            <p:cNvCxnSpPr/>
            <p:nvPr/>
          </p:nvCxnSpPr>
          <p:spPr>
            <a:xfrm>
              <a:off x="1336107" y="5656820"/>
              <a:ext cx="1395663" cy="243325"/>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pic>
          <p:nvPicPr>
            <p:cNvPr id="102" name="Picture 6"/>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229589" y="5100867"/>
              <a:ext cx="1115698" cy="616589"/>
            </a:xfrm>
            <a:prstGeom prst="rect">
              <a:avLst/>
            </a:prstGeom>
            <a:noFill/>
            <a:ln w="9525">
              <a:solidFill>
                <a:srgbClr val="0070C0"/>
              </a:solidFill>
              <a:miter lim="800000"/>
              <a:headEnd/>
              <a:tailEnd/>
            </a:ln>
          </p:spPr>
        </p:pic>
        <p:pic>
          <p:nvPicPr>
            <p:cNvPr id="11269" name="Picture 5" descr="http://confero.co.uk/resources/images/confero-uk-call-centres-girl-with-headset.gif"/>
            <p:cNvPicPr>
              <a:picLocks noChangeAspect="1" noChangeArrowheads="1"/>
            </p:cNvPicPr>
            <p:nvPr/>
          </p:nvPicPr>
          <p:blipFill>
            <a:blip r:embed="rId12" cstate="print"/>
            <a:srcRect/>
            <a:stretch>
              <a:fillRect/>
            </a:stretch>
          </p:blipFill>
          <p:spPr bwMode="auto">
            <a:xfrm>
              <a:off x="251111" y="4922387"/>
              <a:ext cx="1084996" cy="1091821"/>
            </a:xfrm>
            <a:prstGeom prst="rect">
              <a:avLst/>
            </a:prstGeom>
            <a:noFill/>
          </p:spPr>
        </p:pic>
        <p:sp>
          <p:nvSpPr>
            <p:cNvPr id="79" name="TextBox 78"/>
            <p:cNvSpPr txBox="1"/>
            <p:nvPr/>
          </p:nvSpPr>
          <p:spPr>
            <a:xfrm>
              <a:off x="-55727" y="6061860"/>
              <a:ext cx="2182705" cy="693943"/>
            </a:xfrm>
            <a:prstGeom prst="rect">
              <a:avLst/>
            </a:prstGeom>
            <a:noFill/>
          </p:spPr>
          <p:txBody>
            <a:bodyPr wrap="square" rtlCol="0">
              <a:noAutofit/>
            </a:bodyPr>
            <a:lstStyle/>
            <a:p>
              <a:pPr algn="ctr">
                <a:lnSpc>
                  <a:spcPct val="90000"/>
                </a:lnSpc>
              </a:pPr>
              <a:r>
                <a:rPr lang="en-GB" sz="1200" dirty="0" smtClean="0">
                  <a:solidFill>
                    <a:srgbClr val="00B050"/>
                  </a:solidFill>
                </a:rPr>
                <a:t>Jeff </a:t>
              </a:r>
              <a:r>
                <a:rPr lang="en-GB" sz="1200" dirty="0" smtClean="0"/>
                <a:t>– is connected </a:t>
              </a:r>
              <a:r>
                <a:rPr lang="en-GB" sz="1200" dirty="0"/>
                <a:t>o</a:t>
              </a:r>
              <a:r>
                <a:rPr lang="en-GB" sz="1200" dirty="0" smtClean="0"/>
                <a:t>n video to </a:t>
              </a:r>
              <a:r>
                <a:rPr lang="en-GB" sz="1200" dirty="0" smtClean="0">
                  <a:solidFill>
                    <a:schemeClr val="accent2"/>
                  </a:solidFill>
                </a:rPr>
                <a:t>Molly</a:t>
              </a:r>
              <a:r>
                <a:rPr lang="en-GB" sz="1200" dirty="0" smtClean="0"/>
                <a:t> a Mortgage advisor.</a:t>
              </a:r>
            </a:p>
            <a:p>
              <a:pPr algn="ctr">
                <a:lnSpc>
                  <a:spcPct val="90000"/>
                </a:lnSpc>
              </a:pPr>
              <a:r>
                <a:rPr lang="en-GB" sz="1200" dirty="0" smtClean="0"/>
                <a:t>Screen pop precedes video. </a:t>
              </a:r>
            </a:p>
          </p:txBody>
        </p:sp>
        <p:pic>
          <p:nvPicPr>
            <p:cNvPr id="11270" name="Picture 6"/>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432005" y="4586424"/>
              <a:ext cx="825022" cy="1212121"/>
            </a:xfrm>
            <a:prstGeom prst="rect">
              <a:avLst/>
            </a:prstGeom>
            <a:noFill/>
            <a:ln w="9525">
              <a:noFill/>
              <a:miter lim="800000"/>
              <a:headEnd/>
              <a:tailEnd/>
            </a:ln>
          </p:spPr>
        </p:pic>
        <p:pic>
          <p:nvPicPr>
            <p:cNvPr id="57" name="Picture 8" descr="http://www.quikstarts.com/images/upload/actual/12905379082_ipad.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031494" y="4430546"/>
              <a:ext cx="1523573" cy="1675572"/>
            </a:xfrm>
            <a:prstGeom prst="rect">
              <a:avLst/>
            </a:prstGeom>
            <a:noFill/>
          </p:spPr>
        </p:pic>
        <p:sp>
          <p:nvSpPr>
            <p:cNvPr id="128" name="TextBox 127"/>
            <p:cNvSpPr txBox="1"/>
            <p:nvPr/>
          </p:nvSpPr>
          <p:spPr>
            <a:xfrm>
              <a:off x="4920637" y="6083782"/>
              <a:ext cx="2767685" cy="693943"/>
            </a:xfrm>
            <a:prstGeom prst="rect">
              <a:avLst/>
            </a:prstGeom>
            <a:noFill/>
          </p:spPr>
          <p:txBody>
            <a:bodyPr wrap="square" rtlCol="0">
              <a:noAutofit/>
            </a:bodyPr>
            <a:lstStyle/>
            <a:p>
              <a:pPr algn="ctr">
                <a:lnSpc>
                  <a:spcPct val="90000"/>
                </a:lnSpc>
              </a:pPr>
              <a:r>
                <a:rPr lang="en-GB" sz="1200" dirty="0" smtClean="0"/>
                <a:t>Later that week, </a:t>
              </a:r>
              <a:r>
                <a:rPr lang="en-GB" sz="1200" dirty="0" smtClean="0">
                  <a:solidFill>
                    <a:srgbClr val="00B050"/>
                  </a:solidFill>
                </a:rPr>
                <a:t>Jeff</a:t>
              </a:r>
              <a:r>
                <a:rPr lang="en-GB" sz="1200" dirty="0" smtClean="0"/>
                <a:t> and his wife </a:t>
              </a:r>
              <a:r>
                <a:rPr lang="en-GB" sz="1200" dirty="0" smtClean="0">
                  <a:solidFill>
                    <a:srgbClr val="002060"/>
                  </a:solidFill>
                </a:rPr>
                <a:t>Kim</a:t>
              </a:r>
              <a:r>
                <a:rPr lang="en-GB" sz="1200" dirty="0" smtClean="0"/>
                <a:t> are reviewing the offer of their iPad and contact </a:t>
              </a:r>
              <a:r>
                <a:rPr lang="en-GB" sz="1200" dirty="0" smtClean="0">
                  <a:solidFill>
                    <a:schemeClr val="accent2"/>
                  </a:solidFill>
                </a:rPr>
                <a:t>Molly</a:t>
              </a:r>
              <a:r>
                <a:rPr lang="en-GB" sz="1200" dirty="0" smtClean="0"/>
                <a:t> to answer other questions.</a:t>
              </a:r>
            </a:p>
          </p:txBody>
        </p:sp>
        <p:pic>
          <p:nvPicPr>
            <p:cNvPr id="11276" name="Picture 12" descr="http://stockfresh.com/files/m/monkey_business/m/96/82877_stock-photo-couple-on-sofa-at-home.jp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429911" y="5102458"/>
              <a:ext cx="1469775" cy="981075"/>
            </a:xfrm>
            <a:prstGeom prst="rect">
              <a:avLst/>
            </a:prstGeom>
            <a:noFill/>
          </p:spPr>
        </p:pic>
        <p:sp>
          <p:nvSpPr>
            <p:cNvPr id="111" name="TextBox 110"/>
            <p:cNvSpPr txBox="1"/>
            <p:nvPr/>
          </p:nvSpPr>
          <p:spPr>
            <a:xfrm>
              <a:off x="2412531" y="6087840"/>
              <a:ext cx="1801329" cy="693943"/>
            </a:xfrm>
            <a:prstGeom prst="rect">
              <a:avLst/>
            </a:prstGeom>
            <a:noFill/>
          </p:spPr>
          <p:txBody>
            <a:bodyPr wrap="square" rtlCol="0">
              <a:noAutofit/>
            </a:bodyPr>
            <a:lstStyle/>
            <a:p>
              <a:pPr algn="ctr">
                <a:lnSpc>
                  <a:spcPct val="90000"/>
                </a:lnSpc>
              </a:pPr>
              <a:r>
                <a:rPr lang="en-GB" sz="1200" dirty="0" smtClean="0">
                  <a:solidFill>
                    <a:schemeClr val="accent2"/>
                  </a:solidFill>
                </a:rPr>
                <a:t>Molly</a:t>
              </a:r>
              <a:r>
                <a:rPr lang="en-GB" sz="1200" dirty="0" smtClean="0"/>
                <a:t> shares mortgage documents and T&amp;Cs for </a:t>
              </a:r>
              <a:r>
                <a:rPr lang="en-GB" sz="1200" dirty="0" smtClean="0">
                  <a:solidFill>
                    <a:srgbClr val="00B050"/>
                  </a:solidFill>
                </a:rPr>
                <a:t>Jeff</a:t>
              </a:r>
              <a:r>
                <a:rPr lang="en-GB" sz="1200" dirty="0" smtClean="0"/>
                <a:t> to see &amp; contribute.</a:t>
              </a:r>
            </a:p>
          </p:txBody>
        </p:sp>
        <p:pic>
          <p:nvPicPr>
            <p:cNvPr id="58" name="Picture 6"/>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347322" y="4549840"/>
              <a:ext cx="891915" cy="1310400"/>
            </a:xfrm>
            <a:prstGeom prst="rect">
              <a:avLst/>
            </a:prstGeom>
            <a:noFill/>
            <a:ln w="9525">
              <a:noFill/>
              <a:miter lim="800000"/>
              <a:headEnd/>
              <a:tailEnd/>
            </a:ln>
          </p:spPr>
        </p:pic>
        <p:pic>
          <p:nvPicPr>
            <p:cNvPr id="109" name="Picture 5" descr="http://confero.co.uk/resources/images/confero-uk-call-centres-girl-with-headset.gif"/>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875018" y="5502412"/>
              <a:ext cx="382009" cy="384412"/>
            </a:xfrm>
            <a:prstGeom prst="rect">
              <a:avLst/>
            </a:prstGeom>
            <a:noFill/>
          </p:spPr>
        </p:pic>
        <p:cxnSp>
          <p:nvCxnSpPr>
            <p:cNvPr id="75" name="Curved Connector 74"/>
            <p:cNvCxnSpPr/>
            <p:nvPr/>
          </p:nvCxnSpPr>
          <p:spPr>
            <a:xfrm>
              <a:off x="4023714" y="5473353"/>
              <a:ext cx="1291897" cy="221243"/>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86" name="Oval 85"/>
            <p:cNvSpPr/>
            <p:nvPr/>
          </p:nvSpPr>
          <p:spPr>
            <a:xfrm>
              <a:off x="1107507" y="4874530"/>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smtClean="0">
                  <a:solidFill>
                    <a:schemeClr val="tx1"/>
                  </a:solidFill>
                </a:rPr>
                <a:t>8</a:t>
              </a:r>
            </a:p>
          </p:txBody>
        </p:sp>
        <p:pic>
          <p:nvPicPr>
            <p:cNvPr id="89" name="Picture 8" descr="http://www.colourbox.com/preview/4387245-32540-green-accept-button.jpg"/>
            <p:cNvPicPr>
              <a:picLocks noChangeAspect="1" noChangeArrowheads="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24698" y="4521315"/>
              <a:ext cx="886214" cy="850438"/>
            </a:xfrm>
            <a:prstGeom prst="rect">
              <a:avLst/>
            </a:prstGeom>
            <a:noFill/>
          </p:spPr>
        </p:pic>
        <p:pic>
          <p:nvPicPr>
            <p:cNvPr id="93" name="Picture 33"/>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2823564" y="5234610"/>
              <a:ext cx="120015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 name="Oval 98"/>
            <p:cNvSpPr/>
            <p:nvPr/>
          </p:nvSpPr>
          <p:spPr>
            <a:xfrm>
              <a:off x="5331963" y="5019841"/>
              <a:ext cx="235390" cy="226337"/>
            </a:xfrm>
            <a:prstGeom prst="ellipse">
              <a:avLst/>
            </a:prstGeom>
            <a:solidFill>
              <a:schemeClr val="bg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400" b="1" dirty="0">
                  <a:solidFill>
                    <a:schemeClr val="tx1"/>
                  </a:solidFill>
                </a:rPr>
                <a:t>9</a:t>
              </a:r>
              <a:endParaRPr lang="de-DE" sz="1400" b="1" dirty="0" smtClean="0">
                <a:solidFill>
                  <a:schemeClr val="tx1"/>
                </a:solidFill>
              </a:endParaRPr>
            </a:p>
          </p:txBody>
        </p:sp>
        <p:pic>
          <p:nvPicPr>
            <p:cNvPr id="100" name="Picture 5" descr="http://confero.co.uk/resources/images/confero-uk-call-centres-girl-with-headset.gif"/>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251437" y="5422876"/>
              <a:ext cx="298238" cy="300114"/>
            </a:xfrm>
            <a:prstGeom prst="rect">
              <a:avLst/>
            </a:prstGeom>
            <a:noFill/>
          </p:spPr>
        </p:pic>
        <p:pic>
          <p:nvPicPr>
            <p:cNvPr id="101" name="Picture 6"/>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861942" y="5274451"/>
              <a:ext cx="1115698" cy="616589"/>
            </a:xfrm>
            <a:prstGeom prst="rect">
              <a:avLst/>
            </a:prstGeom>
            <a:noFill/>
            <a:ln w="9525">
              <a:solidFill>
                <a:srgbClr val="0070C0"/>
              </a:solidFill>
              <a:miter lim="800000"/>
              <a:headEnd/>
              <a:tailEnd/>
            </a:ln>
          </p:spPr>
        </p:pic>
        <p:pic>
          <p:nvPicPr>
            <p:cNvPr id="95" name="Picture 94"/>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a:xfrm>
              <a:off x="2861942" y="5675733"/>
              <a:ext cx="260607" cy="224412"/>
            </a:xfrm>
            <a:prstGeom prst="rect">
              <a:avLst/>
            </a:prstGeom>
            <a:ln w="6350" cap="sq" cmpd="thickThin">
              <a:solidFill>
                <a:srgbClr val="000000"/>
              </a:solidFill>
              <a:prstDash val="solid"/>
              <a:miter lim="800000"/>
            </a:ln>
            <a:effectLst>
              <a:innerShdw blurRad="76200">
                <a:srgbClr val="000000"/>
              </a:innerShdw>
            </a:effectLst>
          </p:spPr>
        </p:pic>
        <p:sp>
          <p:nvSpPr>
            <p:cNvPr id="106" name="Rectangle 105"/>
            <p:cNvSpPr/>
            <p:nvPr/>
          </p:nvSpPr>
          <p:spPr>
            <a:xfrm>
              <a:off x="7930020" y="5615001"/>
              <a:ext cx="1225129" cy="1354217"/>
            </a:xfrm>
            <a:prstGeom prst="rect">
              <a:avLst/>
            </a:prstGeom>
          </p:spPr>
          <p:txBody>
            <a:bodyPr wrap="square">
              <a:spAutoFit/>
            </a:bodyPr>
            <a:lstStyle/>
            <a:p>
              <a:pPr algn="ctr"/>
              <a:r>
                <a:rPr lang="en-GB" sz="1200" dirty="0" smtClean="0"/>
                <a:t>Snap shot of acceptance  and recorded as part of the transcript .</a:t>
              </a:r>
              <a:endParaRPr lang="en-GB" sz="1200" dirty="0"/>
            </a:p>
          </p:txBody>
        </p:sp>
        <p:cxnSp>
          <p:nvCxnSpPr>
            <p:cNvPr id="107" name="Curved Connector 106"/>
            <p:cNvCxnSpPr/>
            <p:nvPr/>
          </p:nvCxnSpPr>
          <p:spPr>
            <a:xfrm flipV="1">
              <a:off x="7337362" y="5473353"/>
              <a:ext cx="926474" cy="89206"/>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pic>
          <p:nvPicPr>
            <p:cNvPr id="1028" name="Picture 4" descr="C:\Users\rossinglis\AppData\Local\Microsoft\Windows\Temporary Internet Files\Content.IE5\LSEUKPIA\render_of_a_clock_by_poultrychamp-d60y5eo[1].pn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456327" y="5303204"/>
              <a:ext cx="412985" cy="4295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2745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800" dirty="0" smtClean="0"/>
              <a:t>Expand Sales and Advice Reach to the Home and Mobility</a:t>
            </a:r>
            <a:endParaRPr lang="en-US" sz="2800" dirty="0"/>
          </a:p>
        </p:txBody>
      </p:sp>
      <p:sp>
        <p:nvSpPr>
          <p:cNvPr id="39" name="Rectangle 38"/>
          <p:cNvSpPr/>
          <p:nvPr/>
        </p:nvSpPr>
        <p:spPr>
          <a:xfrm>
            <a:off x="331080" y="1314451"/>
            <a:ext cx="2811798" cy="1175657"/>
          </a:xfrm>
          <a:prstGeom prst="rect">
            <a:avLst/>
          </a:prstGeom>
          <a:gradFill>
            <a:gsLst>
              <a:gs pos="100000">
                <a:schemeClr val="accent2">
                  <a:lumMod val="20000"/>
                  <a:lumOff val="80000"/>
                </a:schemeClr>
              </a:gs>
              <a:gs pos="0">
                <a:schemeClr val="tx2">
                  <a:lumMod val="40000"/>
                  <a:lumOff val="6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4" name="Group 63"/>
          <p:cNvGrpSpPr/>
          <p:nvPr/>
        </p:nvGrpSpPr>
        <p:grpSpPr>
          <a:xfrm>
            <a:off x="331080" y="1087103"/>
            <a:ext cx="2811798" cy="317154"/>
            <a:chOff x="441325" y="1449471"/>
            <a:chExt cx="3748087" cy="422872"/>
          </a:xfrm>
        </p:grpSpPr>
        <p:sp>
          <p:nvSpPr>
            <p:cNvPr id="40" name="Rectangle 39"/>
            <p:cNvSpPr/>
            <p:nvPr/>
          </p:nvSpPr>
          <p:spPr>
            <a:xfrm>
              <a:off x="441325" y="1449471"/>
              <a:ext cx="3748087" cy="346672"/>
            </a:xfrm>
            <a:prstGeom prst="rect">
              <a:avLst/>
            </a:prstGeom>
            <a:gradFill>
              <a:gsLst>
                <a:gs pos="833">
                  <a:schemeClr val="tx2"/>
                </a:gs>
                <a:gs pos="100000">
                  <a:schemeClr val="accent4"/>
                </a:gs>
              </a:gsLst>
              <a:lin ang="66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effectLst>
                    <a:outerShdw blurRad="38100" dist="38100" dir="2700000" algn="tl">
                      <a:srgbClr val="000000">
                        <a:alpha val="43137"/>
                      </a:srgbClr>
                    </a:outerShdw>
                  </a:effectLst>
                </a:rPr>
                <a:t>Business Challenges</a:t>
              </a:r>
            </a:p>
          </p:txBody>
        </p:sp>
        <p:sp>
          <p:nvSpPr>
            <p:cNvPr id="41" name="Isosceles Triangle 40"/>
            <p:cNvSpPr/>
            <p:nvPr/>
          </p:nvSpPr>
          <p:spPr>
            <a:xfrm flipV="1">
              <a:off x="531812" y="1796143"/>
              <a:ext cx="206829" cy="76200"/>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42" name="Rectangle 41"/>
          <p:cNvSpPr/>
          <p:nvPr/>
        </p:nvSpPr>
        <p:spPr>
          <a:xfrm>
            <a:off x="339247" y="1403989"/>
            <a:ext cx="2811798" cy="765851"/>
          </a:xfrm>
          <a:prstGeom prst="rect">
            <a:avLst/>
          </a:prstGeom>
        </p:spPr>
        <p:txBody>
          <a:bodyPr wrap="square">
            <a:spAutoFit/>
          </a:bodyPr>
          <a:lstStyle/>
          <a:p>
            <a:pPr marL="128605" indent="-128605">
              <a:lnSpc>
                <a:spcPct val="110000"/>
              </a:lnSpc>
              <a:spcBef>
                <a:spcPts val="450"/>
              </a:spcBef>
              <a:buClr>
                <a:srgbClr val="262D2E"/>
              </a:buClr>
              <a:buFont typeface="Arial" pitchFamily="34" charset="0"/>
              <a:buChar char="•"/>
            </a:pPr>
            <a:r>
              <a:rPr lang="en-US" sz="900" dirty="0">
                <a:solidFill>
                  <a:srgbClr val="262D2E"/>
                </a:solidFill>
              </a:rPr>
              <a:t>Impersonal experience keeps customers at a distance</a:t>
            </a:r>
          </a:p>
          <a:p>
            <a:pPr marL="128605" indent="-128605">
              <a:lnSpc>
                <a:spcPct val="110000"/>
              </a:lnSpc>
              <a:spcBef>
                <a:spcPts val="450"/>
              </a:spcBef>
              <a:buClr>
                <a:srgbClr val="262D2E"/>
              </a:buClr>
              <a:buFont typeface="Arial" pitchFamily="34" charset="0"/>
              <a:buChar char="•"/>
            </a:pPr>
            <a:r>
              <a:rPr lang="en-US" sz="900" dirty="0" smtClean="0">
                <a:solidFill>
                  <a:srgbClr val="262D2E"/>
                </a:solidFill>
              </a:rPr>
              <a:t>Fusion </a:t>
            </a:r>
            <a:r>
              <a:rPr lang="en-US" sz="900" dirty="0">
                <a:solidFill>
                  <a:srgbClr val="262D2E"/>
                </a:solidFill>
              </a:rPr>
              <a:t>(Internet or </a:t>
            </a:r>
            <a:r>
              <a:rPr lang="en-US" sz="900" dirty="0" smtClean="0">
                <a:solidFill>
                  <a:srgbClr val="262D2E"/>
                </a:solidFill>
              </a:rPr>
              <a:t>Fusion </a:t>
            </a:r>
            <a:r>
              <a:rPr lang="en-US" sz="900" dirty="0">
                <a:solidFill>
                  <a:srgbClr val="262D2E"/>
                </a:solidFill>
              </a:rPr>
              <a:t>device) experience is limited to simple transactions or limited experience, for example, “click to call me on the phone”</a:t>
            </a:r>
          </a:p>
        </p:txBody>
      </p:sp>
      <p:sp>
        <p:nvSpPr>
          <p:cNvPr id="36" name="Rectangle 35"/>
          <p:cNvSpPr/>
          <p:nvPr/>
        </p:nvSpPr>
        <p:spPr>
          <a:xfrm>
            <a:off x="3164954" y="1314451"/>
            <a:ext cx="2811797" cy="1175656"/>
          </a:xfrm>
          <a:prstGeom prst="rect">
            <a:avLst/>
          </a:prstGeom>
          <a:gradFill>
            <a:gsLst>
              <a:gs pos="100000">
                <a:schemeClr val="accent2">
                  <a:lumMod val="20000"/>
                  <a:lumOff val="80000"/>
                </a:schemeClr>
              </a:gs>
              <a:gs pos="0">
                <a:schemeClr val="tx2">
                  <a:lumMod val="40000"/>
                  <a:lumOff val="6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 name="Group 64"/>
          <p:cNvGrpSpPr/>
          <p:nvPr/>
        </p:nvGrpSpPr>
        <p:grpSpPr>
          <a:xfrm>
            <a:off x="3164954" y="1087104"/>
            <a:ext cx="2811797" cy="317154"/>
            <a:chOff x="4218839" y="1449471"/>
            <a:chExt cx="3748087" cy="422872"/>
          </a:xfrm>
        </p:grpSpPr>
        <p:sp>
          <p:nvSpPr>
            <p:cNvPr id="37" name="Rectangle 36"/>
            <p:cNvSpPr/>
            <p:nvPr/>
          </p:nvSpPr>
          <p:spPr>
            <a:xfrm>
              <a:off x="4218839" y="1449471"/>
              <a:ext cx="3748087" cy="346672"/>
            </a:xfrm>
            <a:prstGeom prst="rect">
              <a:avLst/>
            </a:prstGeom>
            <a:gradFill>
              <a:gsLst>
                <a:gs pos="833">
                  <a:schemeClr val="tx2"/>
                </a:gs>
                <a:gs pos="100000">
                  <a:schemeClr val="accent4"/>
                </a:gs>
              </a:gsLst>
              <a:lin ang="66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effectLst>
                    <a:outerShdw blurRad="38100" dist="38100" dir="2700000" algn="tl">
                      <a:srgbClr val="000000">
                        <a:alpha val="43137"/>
                      </a:srgbClr>
                    </a:outerShdw>
                  </a:effectLst>
                </a:rPr>
                <a:t>Business Capability Enabled</a:t>
              </a:r>
            </a:p>
          </p:txBody>
        </p:sp>
        <p:sp>
          <p:nvSpPr>
            <p:cNvPr id="35" name="Isosceles Triangle 34"/>
            <p:cNvSpPr/>
            <p:nvPr/>
          </p:nvSpPr>
          <p:spPr>
            <a:xfrm flipV="1">
              <a:off x="4310062" y="1796143"/>
              <a:ext cx="206829" cy="76200"/>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43" name="Rectangle 42"/>
          <p:cNvSpPr/>
          <p:nvPr/>
        </p:nvSpPr>
        <p:spPr>
          <a:xfrm>
            <a:off x="3200449" y="1403989"/>
            <a:ext cx="2781642" cy="982320"/>
          </a:xfrm>
          <a:prstGeom prst="rect">
            <a:avLst/>
          </a:prstGeom>
        </p:spPr>
        <p:txBody>
          <a:bodyPr wrap="square">
            <a:spAutoFit/>
          </a:bodyPr>
          <a:lstStyle/>
          <a:p>
            <a:pPr marL="128605" indent="-128605">
              <a:lnSpc>
                <a:spcPct val="110000"/>
              </a:lnSpc>
              <a:spcBef>
                <a:spcPts val="450"/>
              </a:spcBef>
              <a:buClr>
                <a:srgbClr val="262D2E"/>
              </a:buClr>
              <a:buFont typeface="Arial" pitchFamily="34" charset="0"/>
              <a:buChar char="•"/>
            </a:pPr>
            <a:r>
              <a:rPr lang="en-US" sz="900" dirty="0">
                <a:solidFill>
                  <a:srgbClr val="262D2E"/>
                </a:solidFill>
              </a:rPr>
              <a:t>Ability to reach </a:t>
            </a:r>
            <a:r>
              <a:rPr lang="en-US" sz="900" dirty="0">
                <a:solidFill>
                  <a:srgbClr val="000000"/>
                </a:solidFill>
              </a:rPr>
              <a:t>mortgage banker </a:t>
            </a:r>
            <a:r>
              <a:rPr lang="en-US" sz="900" dirty="0">
                <a:solidFill>
                  <a:srgbClr val="262D2E"/>
                </a:solidFill>
              </a:rPr>
              <a:t>from home, browser, or </a:t>
            </a:r>
            <a:r>
              <a:rPr lang="en-US" sz="900" dirty="0" smtClean="0">
                <a:solidFill>
                  <a:srgbClr val="262D2E"/>
                </a:solidFill>
              </a:rPr>
              <a:t>Fusion </a:t>
            </a:r>
            <a:r>
              <a:rPr lang="en-US" sz="900" dirty="0">
                <a:solidFill>
                  <a:srgbClr val="262D2E"/>
                </a:solidFill>
              </a:rPr>
              <a:t>device</a:t>
            </a:r>
          </a:p>
          <a:p>
            <a:pPr marL="128605" indent="-128605">
              <a:lnSpc>
                <a:spcPct val="110000"/>
              </a:lnSpc>
              <a:spcBef>
                <a:spcPts val="450"/>
              </a:spcBef>
              <a:buClr>
                <a:srgbClr val="262D2E"/>
              </a:buClr>
              <a:buFont typeface="Arial" pitchFamily="34" charset="0"/>
              <a:buChar char="•"/>
            </a:pPr>
            <a:r>
              <a:rPr lang="en-US" sz="900" dirty="0">
                <a:solidFill>
                  <a:srgbClr val="000000"/>
                </a:solidFill>
              </a:rPr>
              <a:t>Banker </a:t>
            </a:r>
            <a:r>
              <a:rPr lang="en-US" sz="900" dirty="0">
                <a:solidFill>
                  <a:srgbClr val="262D2E"/>
                </a:solidFill>
              </a:rPr>
              <a:t>enabled to screen-share information and collaborate virtually</a:t>
            </a:r>
          </a:p>
          <a:p>
            <a:pPr marL="128605" indent="-128605">
              <a:lnSpc>
                <a:spcPct val="110000"/>
              </a:lnSpc>
              <a:spcBef>
                <a:spcPts val="450"/>
              </a:spcBef>
              <a:buClr>
                <a:srgbClr val="262D2E"/>
              </a:buClr>
              <a:buFont typeface="Arial" pitchFamily="34" charset="0"/>
              <a:buChar char="•"/>
            </a:pPr>
            <a:r>
              <a:rPr lang="en-US" sz="900" dirty="0">
                <a:solidFill>
                  <a:srgbClr val="262D2E"/>
                </a:solidFill>
              </a:rPr>
              <a:t>Ability to schedule follow-up</a:t>
            </a:r>
          </a:p>
        </p:txBody>
      </p:sp>
      <p:sp>
        <p:nvSpPr>
          <p:cNvPr id="31" name="Rectangle 30"/>
          <p:cNvSpPr/>
          <p:nvPr/>
        </p:nvSpPr>
        <p:spPr>
          <a:xfrm>
            <a:off x="5998741" y="1314451"/>
            <a:ext cx="2811798" cy="1175656"/>
          </a:xfrm>
          <a:prstGeom prst="rect">
            <a:avLst/>
          </a:prstGeom>
          <a:gradFill>
            <a:gsLst>
              <a:gs pos="100000">
                <a:schemeClr val="accent2">
                  <a:lumMod val="20000"/>
                  <a:lumOff val="80000"/>
                </a:schemeClr>
              </a:gs>
              <a:gs pos="0">
                <a:schemeClr val="tx2">
                  <a:lumMod val="40000"/>
                  <a:lumOff val="6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2" name="Group 66"/>
          <p:cNvGrpSpPr/>
          <p:nvPr/>
        </p:nvGrpSpPr>
        <p:grpSpPr>
          <a:xfrm>
            <a:off x="5998827" y="1087104"/>
            <a:ext cx="2811798" cy="317154"/>
            <a:chOff x="7996353" y="1449471"/>
            <a:chExt cx="3748087" cy="422872"/>
          </a:xfrm>
        </p:grpSpPr>
        <p:sp>
          <p:nvSpPr>
            <p:cNvPr id="32" name="Rectangle 31"/>
            <p:cNvSpPr/>
            <p:nvPr/>
          </p:nvSpPr>
          <p:spPr>
            <a:xfrm>
              <a:off x="7996353" y="1449471"/>
              <a:ext cx="3748087" cy="346672"/>
            </a:xfrm>
            <a:prstGeom prst="rect">
              <a:avLst/>
            </a:prstGeom>
            <a:gradFill>
              <a:gsLst>
                <a:gs pos="833">
                  <a:schemeClr val="tx2"/>
                </a:gs>
                <a:gs pos="100000">
                  <a:schemeClr val="accent4"/>
                </a:gs>
              </a:gsLst>
              <a:lin ang="66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effectLst>
                    <a:outerShdw blurRad="38100" dist="38100" dir="2700000" algn="tl">
                      <a:srgbClr val="000000">
                        <a:alpha val="43137"/>
                      </a:srgbClr>
                    </a:outerShdw>
                  </a:effectLst>
                </a:rPr>
                <a:t>Business Outcome</a:t>
              </a:r>
            </a:p>
          </p:txBody>
        </p:sp>
        <p:sp>
          <p:nvSpPr>
            <p:cNvPr id="30" name="Isosceles Triangle 29"/>
            <p:cNvSpPr/>
            <p:nvPr/>
          </p:nvSpPr>
          <p:spPr>
            <a:xfrm flipV="1">
              <a:off x="8097202" y="1796143"/>
              <a:ext cx="206829" cy="76200"/>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44" name="Rectangle 43"/>
          <p:cNvSpPr/>
          <p:nvPr/>
        </p:nvSpPr>
        <p:spPr>
          <a:xfrm>
            <a:off x="6031494" y="1403989"/>
            <a:ext cx="2713542" cy="913070"/>
          </a:xfrm>
          <a:prstGeom prst="rect">
            <a:avLst/>
          </a:prstGeom>
        </p:spPr>
        <p:txBody>
          <a:bodyPr wrap="square">
            <a:spAutoFit/>
          </a:bodyPr>
          <a:lstStyle/>
          <a:p>
            <a:pPr marL="128605" indent="-128605">
              <a:spcBef>
                <a:spcPts val="450"/>
              </a:spcBef>
              <a:buClr>
                <a:srgbClr val="262D2E"/>
              </a:buClr>
              <a:buFont typeface="Arial" pitchFamily="34" charset="0"/>
              <a:buChar char="•"/>
            </a:pPr>
            <a:r>
              <a:rPr lang="en-US" sz="900" dirty="0">
                <a:solidFill>
                  <a:srgbClr val="262D2E"/>
                </a:solidFill>
              </a:rPr>
              <a:t>Increased wallet share</a:t>
            </a:r>
          </a:p>
          <a:p>
            <a:pPr marL="128605" indent="-128605">
              <a:spcBef>
                <a:spcPts val="450"/>
              </a:spcBef>
              <a:buClr>
                <a:srgbClr val="262D2E"/>
              </a:buClr>
              <a:buFont typeface="Arial" pitchFamily="34" charset="0"/>
              <a:buChar char="•"/>
            </a:pPr>
            <a:r>
              <a:rPr lang="en-US" sz="900" dirty="0">
                <a:solidFill>
                  <a:srgbClr val="262D2E"/>
                </a:solidFill>
              </a:rPr>
              <a:t>Increased customer satisfaction and increased revenue</a:t>
            </a:r>
          </a:p>
          <a:p>
            <a:pPr marL="128605" indent="-128605">
              <a:spcBef>
                <a:spcPts val="450"/>
              </a:spcBef>
              <a:buClr>
                <a:srgbClr val="262D2E"/>
              </a:buClr>
              <a:buFont typeface="Arial" pitchFamily="34" charset="0"/>
              <a:buChar char="•"/>
            </a:pPr>
            <a:r>
              <a:rPr lang="en-US" sz="900" dirty="0">
                <a:solidFill>
                  <a:srgbClr val="262D2E"/>
                </a:solidFill>
              </a:rPr>
              <a:t>Bank expands reach of mortgage loan specialists while ensuring quality</a:t>
            </a:r>
          </a:p>
        </p:txBody>
      </p:sp>
      <p:grpSp>
        <p:nvGrpSpPr>
          <p:cNvPr id="67" name="Group 66"/>
          <p:cNvGrpSpPr/>
          <p:nvPr/>
        </p:nvGrpSpPr>
        <p:grpSpPr>
          <a:xfrm>
            <a:off x="331081" y="2487508"/>
            <a:ext cx="8479544" cy="2214270"/>
            <a:chOff x="441325" y="3316677"/>
            <a:chExt cx="11303115" cy="2952360"/>
          </a:xfrm>
        </p:grpSpPr>
        <p:sp>
          <p:nvSpPr>
            <p:cNvPr id="45" name="Rectangle 44"/>
            <p:cNvSpPr/>
            <p:nvPr/>
          </p:nvSpPr>
          <p:spPr>
            <a:xfrm>
              <a:off x="441325" y="3321626"/>
              <a:ext cx="11303115" cy="2947411"/>
            </a:xfrm>
            <a:prstGeom prst="rect">
              <a:avLst/>
            </a:prstGeom>
            <a:gradFill>
              <a:gsLst>
                <a:gs pos="23000">
                  <a:srgbClr val="A7E6FF"/>
                </a:gs>
                <a:gs pos="0">
                  <a:schemeClr val="tx1">
                    <a:lumMod val="60000"/>
                    <a:lumOff val="40000"/>
                  </a:schemeClr>
                </a:gs>
              </a:gsLst>
              <a:lin ang="5400000" scaled="0"/>
            </a:gradFill>
            <a:ln w="19050">
              <a:noFill/>
            </a:ln>
            <a:effectLst>
              <a:outerShdw blurRad="762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5" name="Group 45"/>
            <p:cNvGrpSpPr/>
            <p:nvPr/>
          </p:nvGrpSpPr>
          <p:grpSpPr>
            <a:xfrm>
              <a:off x="441325" y="3316677"/>
              <a:ext cx="11303000" cy="455219"/>
              <a:chOff x="441325" y="3320143"/>
              <a:chExt cx="11303000" cy="316809"/>
            </a:xfrm>
          </p:grpSpPr>
          <p:sp>
            <p:nvSpPr>
              <p:cNvPr id="47" name="Rectangle 46"/>
              <p:cNvSpPr/>
              <p:nvPr/>
            </p:nvSpPr>
            <p:spPr>
              <a:xfrm>
                <a:off x="441325" y="3320143"/>
                <a:ext cx="11303000" cy="241822"/>
              </a:xfrm>
              <a:prstGeom prst="rect">
                <a:avLst/>
              </a:prstGeom>
              <a:gradFill>
                <a:gsLst>
                  <a:gs pos="833">
                    <a:schemeClr val="tx1"/>
                  </a:gs>
                  <a:gs pos="100000">
                    <a:schemeClr val="tx1">
                      <a:lumMod val="75000"/>
                    </a:schemeClr>
                  </a:gs>
                </a:gsLst>
                <a:lin ang="66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effectLst>
                      <a:outerShdw blurRad="38100" dist="38100" dir="2700000" algn="tl">
                        <a:srgbClr val="000000">
                          <a:alpha val="43137"/>
                        </a:srgbClr>
                      </a:outerShdw>
                    </a:effectLst>
                  </a:rPr>
                  <a:t>Business Scenario</a:t>
                </a:r>
              </a:p>
            </p:txBody>
          </p:sp>
          <p:sp>
            <p:nvSpPr>
              <p:cNvPr id="48" name="Isosceles Triangle 47"/>
              <p:cNvSpPr/>
              <p:nvPr/>
            </p:nvSpPr>
            <p:spPr>
              <a:xfrm flipV="1">
                <a:off x="531812" y="3560752"/>
                <a:ext cx="206829" cy="76200"/>
              </a:xfrm>
              <a:prstGeom prst="triangle">
                <a:avLst/>
              </a:pr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grpSp>
        <p:nvGrpSpPr>
          <p:cNvPr id="68" name="Group 67"/>
          <p:cNvGrpSpPr/>
          <p:nvPr/>
        </p:nvGrpSpPr>
        <p:grpSpPr>
          <a:xfrm>
            <a:off x="154141" y="2867217"/>
            <a:ext cx="4596115" cy="880012"/>
            <a:chOff x="205468" y="3822957"/>
            <a:chExt cx="6126557" cy="1173349"/>
          </a:xfrm>
        </p:grpSpPr>
        <p:sp>
          <p:nvSpPr>
            <p:cNvPr id="54" name="Rectangle 53"/>
            <p:cNvSpPr/>
            <p:nvPr/>
          </p:nvSpPr>
          <p:spPr>
            <a:xfrm>
              <a:off x="205468" y="3822957"/>
              <a:ext cx="5489801" cy="1151814"/>
            </a:xfrm>
            <a:prstGeom prst="rect">
              <a:avLst/>
            </a:prstGeom>
            <a:gradFill>
              <a:gsLst>
                <a:gs pos="1250">
                  <a:schemeClr val="accent3">
                    <a:lumMod val="50000"/>
                    <a:alpha val="0"/>
                  </a:schemeClr>
                </a:gs>
                <a:gs pos="9000">
                  <a:srgbClr val="EBF9FF"/>
                </a:gs>
                <a:gs pos="100000">
                  <a:schemeClr val="accent1">
                    <a:tint val="44500"/>
                    <a:satMod val="160000"/>
                    <a:alpha val="0"/>
                  </a:schemeClr>
                </a:gs>
              </a:gsLst>
              <a:lin ang="0" scaled="0"/>
            </a:gradFill>
            <a:ln>
              <a:noFill/>
            </a:ln>
            <a:effectLst>
              <a:outerShdw blurRad="50800" dist="38100" algn="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3" name="Rectangle 52"/>
            <p:cNvSpPr/>
            <p:nvPr/>
          </p:nvSpPr>
          <p:spPr>
            <a:xfrm>
              <a:off x="2412999" y="3857533"/>
              <a:ext cx="3919026" cy="1138773"/>
            </a:xfrm>
            <a:prstGeom prst="rect">
              <a:avLst/>
            </a:prstGeom>
          </p:spPr>
          <p:txBody>
            <a:bodyPr wrap="square">
              <a:spAutoFit/>
            </a:bodyPr>
            <a:lstStyle/>
            <a:p>
              <a:pPr marL="171473" indent="-171473">
                <a:lnSpc>
                  <a:spcPct val="110000"/>
                </a:lnSpc>
                <a:spcBef>
                  <a:spcPts val="450"/>
                </a:spcBef>
                <a:buClr>
                  <a:srgbClr val="262D2E"/>
                </a:buClr>
                <a:buFont typeface="+mj-lt"/>
                <a:buAutoNum type="arabicPeriod"/>
              </a:pPr>
              <a:r>
                <a:rPr lang="en-US" sz="900" dirty="0">
                  <a:solidFill>
                    <a:srgbClr val="262D2E"/>
                  </a:solidFill>
                </a:rPr>
                <a:t>Customer at home needs is considering prequalification for a new mortgage.  While browsing the bank’s website, she has a few questions she’d like to ask the bank.  She clicks on “video call with advisor” on the bank’s website.</a:t>
              </a:r>
            </a:p>
          </p:txBody>
        </p:sp>
        <p:grpSp>
          <p:nvGrpSpPr>
            <p:cNvPr id="8" name="Group 54"/>
            <p:cNvGrpSpPr/>
            <p:nvPr/>
          </p:nvGrpSpPr>
          <p:grpSpPr>
            <a:xfrm>
              <a:off x="637544" y="4008260"/>
              <a:ext cx="1713770" cy="781208"/>
              <a:chOff x="688344" y="3844541"/>
              <a:chExt cx="2022379" cy="921885"/>
            </a:xfrm>
          </p:grpSpPr>
          <p:pic>
            <p:nvPicPr>
              <p:cNvPr id="56" name="Picture 55" descr="img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344" y="3844541"/>
                <a:ext cx="1295400" cy="857250"/>
              </a:xfrm>
              <a:prstGeom prst="rect">
                <a:avLst/>
              </a:prstGeom>
              <a:noFill/>
              <a:ln>
                <a:solidFill>
                  <a:schemeClr val="tx1">
                    <a:lumMod val="50000"/>
                  </a:schemeClr>
                </a:solidFill>
              </a:ln>
            </p:spPr>
          </p:pic>
          <p:pic>
            <p:nvPicPr>
              <p:cNvPr id="57" name="Picture 5"/>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971103" y="4042526"/>
                <a:ext cx="1739620" cy="723900"/>
              </a:xfrm>
              <a:prstGeom prst="rect">
                <a:avLst/>
              </a:prstGeom>
              <a:noFill/>
              <a:ln>
                <a:solidFill>
                  <a:schemeClr val="tx1">
                    <a:lumMod val="50000"/>
                  </a:schemeClr>
                </a:solidFill>
              </a:ln>
            </p:spPr>
          </p:pic>
        </p:grpSp>
      </p:grpSp>
      <p:grpSp>
        <p:nvGrpSpPr>
          <p:cNvPr id="86" name="Group 85"/>
          <p:cNvGrpSpPr/>
          <p:nvPr/>
        </p:nvGrpSpPr>
        <p:grpSpPr>
          <a:xfrm>
            <a:off x="4457670" y="3771899"/>
            <a:ext cx="4274267" cy="1020454"/>
            <a:chOff x="5942012" y="5029200"/>
            <a:chExt cx="5697538" cy="1360605"/>
          </a:xfrm>
        </p:grpSpPr>
        <p:sp>
          <p:nvSpPr>
            <p:cNvPr id="62" name="Rectangle 61"/>
            <p:cNvSpPr/>
            <p:nvPr/>
          </p:nvSpPr>
          <p:spPr>
            <a:xfrm>
              <a:off x="5942012" y="5029200"/>
              <a:ext cx="5489801" cy="1151814"/>
            </a:xfrm>
            <a:prstGeom prst="rect">
              <a:avLst/>
            </a:prstGeom>
            <a:gradFill>
              <a:gsLst>
                <a:gs pos="1250">
                  <a:schemeClr val="accent3">
                    <a:lumMod val="50000"/>
                    <a:alpha val="0"/>
                  </a:schemeClr>
                </a:gs>
                <a:gs pos="9000">
                  <a:srgbClr val="EBF9FF"/>
                </a:gs>
                <a:gs pos="100000">
                  <a:schemeClr val="accent1">
                    <a:tint val="44500"/>
                    <a:satMod val="160000"/>
                    <a:alpha val="0"/>
                  </a:schemeClr>
                </a:gs>
              </a:gsLst>
              <a:lin ang="0" scaled="0"/>
            </a:gradFill>
            <a:ln>
              <a:noFill/>
            </a:ln>
            <a:effectLst>
              <a:outerShdw blurRad="50800" dist="38100" algn="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61" name="Picture 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6424280" y="5205297"/>
              <a:ext cx="1188978" cy="947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Rectangle 49"/>
            <p:cNvSpPr/>
            <p:nvPr/>
          </p:nvSpPr>
          <p:spPr>
            <a:xfrm>
              <a:off x="7645400" y="5047900"/>
              <a:ext cx="3994150" cy="1341905"/>
            </a:xfrm>
            <a:prstGeom prst="rect">
              <a:avLst/>
            </a:prstGeom>
          </p:spPr>
          <p:txBody>
            <a:bodyPr wrap="square">
              <a:spAutoFit/>
            </a:bodyPr>
            <a:lstStyle/>
            <a:p>
              <a:pPr marL="171473" indent="-171473">
                <a:lnSpc>
                  <a:spcPct val="110000"/>
                </a:lnSpc>
                <a:spcBef>
                  <a:spcPts val="450"/>
                </a:spcBef>
                <a:buClr>
                  <a:srgbClr val="262D2E"/>
                </a:buClr>
                <a:buFont typeface="+mj-lt"/>
                <a:buAutoNum type="arabicPeriod" startAt="4"/>
              </a:pPr>
              <a:r>
                <a:rPr lang="en-US" sz="900" dirty="0">
                  <a:solidFill>
                    <a:srgbClr val="262D2E"/>
                  </a:solidFill>
                </a:rPr>
                <a:t>Customer and mortgage officer meet a the reserved time over video on their home tablet or PC.  The loan officer shares his screen and shows the customer the differences between a 20 and 30 year mortgage. Client moves forward with mortgage application.   </a:t>
              </a:r>
            </a:p>
          </p:txBody>
        </p:sp>
      </p:grpSp>
      <p:grpSp>
        <p:nvGrpSpPr>
          <p:cNvPr id="69" name="Group 68"/>
          <p:cNvGrpSpPr/>
          <p:nvPr/>
        </p:nvGrpSpPr>
        <p:grpSpPr>
          <a:xfrm>
            <a:off x="4457670" y="2867219"/>
            <a:ext cx="4360014" cy="911122"/>
            <a:chOff x="5942012" y="3822957"/>
            <a:chExt cx="5811838" cy="1214828"/>
          </a:xfrm>
        </p:grpSpPr>
        <p:sp>
          <p:nvSpPr>
            <p:cNvPr id="58" name="Rectangle 57"/>
            <p:cNvSpPr/>
            <p:nvPr/>
          </p:nvSpPr>
          <p:spPr>
            <a:xfrm>
              <a:off x="5942012" y="3822957"/>
              <a:ext cx="5489801" cy="1151814"/>
            </a:xfrm>
            <a:prstGeom prst="rect">
              <a:avLst/>
            </a:prstGeom>
            <a:gradFill>
              <a:gsLst>
                <a:gs pos="1250">
                  <a:schemeClr val="accent3">
                    <a:lumMod val="50000"/>
                    <a:alpha val="0"/>
                  </a:schemeClr>
                </a:gs>
                <a:gs pos="9000">
                  <a:srgbClr val="EBF9FF"/>
                </a:gs>
                <a:gs pos="100000">
                  <a:schemeClr val="accent1">
                    <a:tint val="44500"/>
                    <a:satMod val="160000"/>
                    <a:alpha val="0"/>
                  </a:schemeClr>
                </a:gs>
              </a:gsLst>
              <a:lin ang="0" scaled="0"/>
            </a:gradFill>
            <a:ln>
              <a:noFill/>
            </a:ln>
            <a:effectLst>
              <a:outerShdw blurRad="50800" dist="38100" algn="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60"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tretch/>
          </p:blipFill>
          <p:spPr bwMode="auto">
            <a:xfrm>
              <a:off x="6508704" y="3987911"/>
              <a:ext cx="1020130" cy="818091"/>
            </a:xfrm>
            <a:prstGeom prst="rect">
              <a:avLst/>
            </a:prstGeom>
            <a:noFill/>
            <a:ln>
              <a:solidFill>
                <a:schemeClr val="tx1">
                  <a:lumMod val="50000"/>
                </a:schemeClr>
              </a:solidFill>
            </a:ln>
            <a:extLst/>
          </p:spPr>
        </p:pic>
        <p:sp>
          <p:nvSpPr>
            <p:cNvPr id="51" name="Rectangle 50"/>
            <p:cNvSpPr/>
            <p:nvPr/>
          </p:nvSpPr>
          <p:spPr>
            <a:xfrm>
              <a:off x="7645400" y="3899012"/>
              <a:ext cx="4108450" cy="1138773"/>
            </a:xfrm>
            <a:prstGeom prst="rect">
              <a:avLst/>
            </a:prstGeom>
          </p:spPr>
          <p:txBody>
            <a:bodyPr wrap="square">
              <a:spAutoFit/>
            </a:bodyPr>
            <a:lstStyle/>
            <a:p>
              <a:pPr marL="171473" indent="-171473">
                <a:lnSpc>
                  <a:spcPct val="110000"/>
                </a:lnSpc>
                <a:spcBef>
                  <a:spcPts val="450"/>
                </a:spcBef>
                <a:buClr>
                  <a:srgbClr val="262D2E"/>
                </a:buClr>
                <a:buFont typeface="+mj-lt"/>
                <a:buAutoNum type="arabicPeriod" startAt="3"/>
              </a:pPr>
              <a:r>
                <a:rPr lang="en-US" sz="900" dirty="0">
                  <a:solidFill>
                    <a:srgbClr val="262D2E"/>
                  </a:solidFill>
                </a:rPr>
                <a:t>Client likes initial conversation and agrees to move forward. Schedules an evening meeting with the advisor when her spouse comes home. Client receives message on her smartphone confirming the meeting.</a:t>
              </a:r>
            </a:p>
          </p:txBody>
        </p:sp>
      </p:grpSp>
      <p:grpSp>
        <p:nvGrpSpPr>
          <p:cNvPr id="70" name="Group 69"/>
          <p:cNvGrpSpPr/>
          <p:nvPr/>
        </p:nvGrpSpPr>
        <p:grpSpPr>
          <a:xfrm>
            <a:off x="154142" y="3771900"/>
            <a:ext cx="4367455" cy="863861"/>
            <a:chOff x="205468" y="5029200"/>
            <a:chExt cx="5821757" cy="1151814"/>
          </a:xfrm>
        </p:grpSpPr>
        <p:sp>
          <p:nvSpPr>
            <p:cNvPr id="55" name="Rectangle 54"/>
            <p:cNvSpPr/>
            <p:nvPr/>
          </p:nvSpPr>
          <p:spPr>
            <a:xfrm>
              <a:off x="205468" y="5029200"/>
              <a:ext cx="5489801" cy="1151814"/>
            </a:xfrm>
            <a:prstGeom prst="rect">
              <a:avLst/>
            </a:prstGeom>
            <a:gradFill>
              <a:gsLst>
                <a:gs pos="1250">
                  <a:schemeClr val="accent3">
                    <a:lumMod val="50000"/>
                    <a:alpha val="0"/>
                  </a:schemeClr>
                </a:gs>
                <a:gs pos="9000">
                  <a:srgbClr val="EBF9FF"/>
                </a:gs>
                <a:gs pos="100000">
                  <a:schemeClr val="accent1">
                    <a:tint val="44500"/>
                    <a:satMod val="160000"/>
                    <a:alpha val="0"/>
                  </a:schemeClr>
                </a:gs>
              </a:gsLst>
              <a:lin ang="0" scaled="0"/>
            </a:gradFill>
            <a:ln>
              <a:noFill/>
            </a:ln>
            <a:effectLst>
              <a:outerShdw blurRad="50800" dist="38100" algn="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9" name="Rectangle 48"/>
            <p:cNvSpPr/>
            <p:nvPr/>
          </p:nvSpPr>
          <p:spPr>
            <a:xfrm>
              <a:off x="2438400" y="5292343"/>
              <a:ext cx="3588825" cy="732508"/>
            </a:xfrm>
            <a:prstGeom prst="rect">
              <a:avLst/>
            </a:prstGeom>
          </p:spPr>
          <p:txBody>
            <a:bodyPr wrap="square">
              <a:spAutoFit/>
            </a:bodyPr>
            <a:lstStyle/>
            <a:p>
              <a:pPr marL="171473" indent="-171473">
                <a:lnSpc>
                  <a:spcPct val="110000"/>
                </a:lnSpc>
                <a:spcBef>
                  <a:spcPts val="450"/>
                </a:spcBef>
                <a:buClr>
                  <a:srgbClr val="262D2E"/>
                </a:buClr>
                <a:buFont typeface="+mj-lt"/>
                <a:buAutoNum type="arabicPeriod" startAt="2"/>
              </a:pPr>
              <a:r>
                <a:rPr lang="en-US" sz="900" dirty="0">
                  <a:solidFill>
                    <a:srgbClr val="262D2E"/>
                  </a:solidFill>
                </a:rPr>
                <a:t>Request is routed to an available mortgage banking advisor, who picks up call and has a video meeting with the customer.</a:t>
              </a:r>
            </a:p>
          </p:txBody>
        </p:sp>
        <p:grpSp>
          <p:nvGrpSpPr>
            <p:cNvPr id="63" name="Group 62"/>
            <p:cNvGrpSpPr/>
            <p:nvPr/>
          </p:nvGrpSpPr>
          <p:grpSpPr>
            <a:xfrm>
              <a:off x="670187" y="5136303"/>
              <a:ext cx="1681127" cy="911785"/>
              <a:chOff x="670187" y="5136303"/>
              <a:chExt cx="1831714" cy="911785"/>
            </a:xfrm>
          </p:grpSpPr>
          <p:pic>
            <p:nvPicPr>
              <p:cNvPr id="59" name="Picture 58" descr="img7.jpg"/>
              <p:cNvPicPr>
                <a:picLocks noChangeAspect="1"/>
              </p:cNvPicPr>
              <p:nvPr/>
            </p:nvPicPr>
            <p:blipFill>
              <a:blip r:embed="rId7" cstate="email"/>
              <a:stretch>
                <a:fillRect/>
              </a:stretch>
            </p:blipFill>
            <p:spPr>
              <a:xfrm>
                <a:off x="670187" y="5136303"/>
                <a:ext cx="1831714" cy="911785"/>
              </a:xfrm>
              <a:prstGeom prst="rect">
                <a:avLst/>
              </a:prstGeom>
              <a:noFill/>
              <a:ln>
                <a:solidFill>
                  <a:schemeClr val="tx1">
                    <a:lumMod val="50000"/>
                  </a:schemeClr>
                </a:solidFill>
              </a:ln>
            </p:spPr>
          </p:pic>
          <p:pic>
            <p:nvPicPr>
              <p:cNvPr id="52"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756060" y="5419687"/>
                <a:ext cx="645292" cy="439659"/>
              </a:xfrm>
              <a:prstGeom prst="roundRect">
                <a:avLst>
                  <a:gd name="adj" fmla="val 8671"/>
                </a:avLst>
              </a:prstGeom>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grpSp>
      <p:sp>
        <p:nvSpPr>
          <p:cNvPr id="10" name="Footer Placeholder 9"/>
          <p:cNvSpPr>
            <a:spLocks noGrp="1"/>
          </p:cNvSpPr>
          <p:nvPr>
            <p:ph type="ftr" sz="quarter" idx="11"/>
          </p:nvPr>
        </p:nvSpPr>
        <p:spPr/>
        <p:txBody>
          <a:bodyPr/>
          <a:lstStyle/>
          <a:p>
            <a:r>
              <a:rPr lang="en-US" smtClean="0"/>
              <a:t>CaféX Communications Confidential © 2015 – All Rights Reserved. </a:t>
            </a:r>
            <a:endParaRPr lang="en-US" dirty="0"/>
          </a:p>
        </p:txBody>
      </p:sp>
      <p:sp>
        <p:nvSpPr>
          <p:cNvPr id="11" name="Slide Number Placeholder 10"/>
          <p:cNvSpPr>
            <a:spLocks noGrp="1"/>
          </p:cNvSpPr>
          <p:nvPr>
            <p:ph type="sldNum" sz="quarter" idx="12"/>
          </p:nvPr>
        </p:nvSpPr>
        <p:spPr/>
        <p:txBody>
          <a:bodyPr/>
          <a:lstStyle/>
          <a:p>
            <a:fld id="{0431C951-9D62-474D-B35D-66AB940D3B2F}" type="slidenum">
              <a:rPr lang="en-US" smtClean="0"/>
              <a:pPr/>
              <a:t>42</a:t>
            </a:fld>
            <a:endParaRPr lang="en-US" dirty="0"/>
          </a:p>
        </p:txBody>
      </p:sp>
    </p:spTree>
    <p:extLst>
      <p:ext uri="{BB962C8B-B14F-4D97-AF65-F5344CB8AC3E}">
        <p14:creationId xmlns:p14="http://schemas.microsoft.com/office/powerpoint/2010/main" val="161488056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wipe(left)">
                                      <p:cBhvr>
                                        <p:cTn id="11" dur="500"/>
                                        <p:tgtEl>
                                          <p:spTgt spid="6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wipe(left)">
                                      <p:cBhvr>
                                        <p:cTn id="15" dur="500"/>
                                        <p:tgtEl>
                                          <p:spTgt spid="7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left)">
                                      <p:cBhvr>
                                        <p:cTn id="19" dur="500"/>
                                        <p:tgtEl>
                                          <p:spTgt spid="6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wipe(left)">
                                      <p:cBhvr>
                                        <p:cTn id="23"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31080" y="1314451"/>
            <a:ext cx="2811798" cy="1175657"/>
          </a:xfrm>
          <a:prstGeom prst="rect">
            <a:avLst/>
          </a:prstGeom>
          <a:gradFill>
            <a:gsLst>
              <a:gs pos="100000">
                <a:schemeClr val="accent2">
                  <a:lumMod val="20000"/>
                  <a:lumOff val="80000"/>
                </a:schemeClr>
              </a:gs>
              <a:gs pos="0">
                <a:schemeClr val="tx2">
                  <a:lumMod val="40000"/>
                  <a:lumOff val="6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4" name="Group 63"/>
          <p:cNvGrpSpPr/>
          <p:nvPr/>
        </p:nvGrpSpPr>
        <p:grpSpPr>
          <a:xfrm>
            <a:off x="331080" y="1087103"/>
            <a:ext cx="2811798" cy="317154"/>
            <a:chOff x="441325" y="1449471"/>
            <a:chExt cx="3748087" cy="422872"/>
          </a:xfrm>
        </p:grpSpPr>
        <p:sp>
          <p:nvSpPr>
            <p:cNvPr id="40" name="Rectangle 39"/>
            <p:cNvSpPr/>
            <p:nvPr/>
          </p:nvSpPr>
          <p:spPr>
            <a:xfrm>
              <a:off x="441325" y="1449471"/>
              <a:ext cx="3748087" cy="346672"/>
            </a:xfrm>
            <a:prstGeom prst="rect">
              <a:avLst/>
            </a:prstGeom>
            <a:gradFill>
              <a:gsLst>
                <a:gs pos="833">
                  <a:schemeClr val="tx2"/>
                </a:gs>
                <a:gs pos="100000">
                  <a:schemeClr val="accent4"/>
                </a:gs>
              </a:gsLst>
              <a:lin ang="66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effectLst>
                    <a:outerShdw blurRad="38100" dist="38100" dir="2700000" algn="tl">
                      <a:srgbClr val="000000">
                        <a:alpha val="43137"/>
                      </a:srgbClr>
                    </a:outerShdw>
                  </a:effectLst>
                </a:rPr>
                <a:t>Business Challenges</a:t>
              </a:r>
            </a:p>
          </p:txBody>
        </p:sp>
        <p:sp>
          <p:nvSpPr>
            <p:cNvPr id="41" name="Isosceles Triangle 40"/>
            <p:cNvSpPr/>
            <p:nvPr/>
          </p:nvSpPr>
          <p:spPr>
            <a:xfrm flipV="1">
              <a:off x="531812" y="1796143"/>
              <a:ext cx="206829" cy="76200"/>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42" name="Rectangle 41"/>
          <p:cNvSpPr/>
          <p:nvPr/>
        </p:nvSpPr>
        <p:spPr>
          <a:xfrm>
            <a:off x="339247" y="1403989"/>
            <a:ext cx="2811798" cy="1134671"/>
          </a:xfrm>
          <a:prstGeom prst="rect">
            <a:avLst/>
          </a:prstGeom>
        </p:spPr>
        <p:txBody>
          <a:bodyPr wrap="square">
            <a:spAutoFit/>
          </a:bodyPr>
          <a:lstStyle/>
          <a:p>
            <a:pPr marL="128605" indent="-128605">
              <a:lnSpc>
                <a:spcPct val="110000"/>
              </a:lnSpc>
              <a:spcBef>
                <a:spcPts val="450"/>
              </a:spcBef>
              <a:buClr>
                <a:srgbClr val="262D2E"/>
              </a:buClr>
              <a:buFont typeface="Arial" pitchFamily="34" charset="0"/>
              <a:buChar char="•"/>
            </a:pPr>
            <a:r>
              <a:rPr lang="en-US" sz="900" dirty="0">
                <a:solidFill>
                  <a:srgbClr val="262D2E"/>
                </a:solidFill>
              </a:rPr>
              <a:t>Serving high net-worth and mass-affluent customers with personalized service</a:t>
            </a:r>
          </a:p>
          <a:p>
            <a:pPr marL="128605" indent="-128605">
              <a:lnSpc>
                <a:spcPct val="110000"/>
              </a:lnSpc>
              <a:spcBef>
                <a:spcPts val="450"/>
              </a:spcBef>
              <a:buClr>
                <a:srgbClr val="262D2E"/>
              </a:buClr>
              <a:buFont typeface="Arial" pitchFamily="34" charset="0"/>
              <a:buChar char="•"/>
            </a:pPr>
            <a:r>
              <a:rPr lang="en-US" sz="900" dirty="0">
                <a:solidFill>
                  <a:srgbClr val="262D2E"/>
                </a:solidFill>
              </a:rPr>
              <a:t>Enable customers to obtain advice from various sources when markets move</a:t>
            </a:r>
          </a:p>
          <a:p>
            <a:pPr marL="128605" indent="-128605">
              <a:lnSpc>
                <a:spcPct val="110000"/>
              </a:lnSpc>
              <a:spcBef>
                <a:spcPts val="450"/>
              </a:spcBef>
              <a:buClr>
                <a:srgbClr val="262D2E"/>
              </a:buClr>
              <a:buFont typeface="Arial" pitchFamily="34" charset="0"/>
              <a:buChar char="•"/>
            </a:pPr>
            <a:r>
              <a:rPr lang="en-US" sz="900" dirty="0">
                <a:solidFill>
                  <a:srgbClr val="262D2E"/>
                </a:solidFill>
              </a:rPr>
              <a:t>Improve efficacy of wealth managers and personal financial managers (PFMs)</a:t>
            </a:r>
          </a:p>
        </p:txBody>
      </p:sp>
      <p:sp>
        <p:nvSpPr>
          <p:cNvPr id="36" name="Rectangle 35"/>
          <p:cNvSpPr/>
          <p:nvPr/>
        </p:nvSpPr>
        <p:spPr>
          <a:xfrm>
            <a:off x="3164954" y="1314451"/>
            <a:ext cx="2811797" cy="1175656"/>
          </a:xfrm>
          <a:prstGeom prst="rect">
            <a:avLst/>
          </a:prstGeom>
          <a:gradFill>
            <a:gsLst>
              <a:gs pos="100000">
                <a:schemeClr val="accent2">
                  <a:lumMod val="20000"/>
                  <a:lumOff val="80000"/>
                </a:schemeClr>
              </a:gs>
              <a:gs pos="0">
                <a:schemeClr val="tx2">
                  <a:lumMod val="40000"/>
                  <a:lumOff val="6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 name="Group 64"/>
          <p:cNvGrpSpPr/>
          <p:nvPr/>
        </p:nvGrpSpPr>
        <p:grpSpPr>
          <a:xfrm>
            <a:off x="3164954" y="1087104"/>
            <a:ext cx="2811797" cy="317154"/>
            <a:chOff x="4218839" y="1449471"/>
            <a:chExt cx="3748087" cy="422872"/>
          </a:xfrm>
        </p:grpSpPr>
        <p:sp>
          <p:nvSpPr>
            <p:cNvPr id="37" name="Rectangle 36"/>
            <p:cNvSpPr/>
            <p:nvPr/>
          </p:nvSpPr>
          <p:spPr>
            <a:xfrm>
              <a:off x="4218839" y="1449471"/>
              <a:ext cx="3748087" cy="346672"/>
            </a:xfrm>
            <a:prstGeom prst="rect">
              <a:avLst/>
            </a:prstGeom>
            <a:gradFill>
              <a:gsLst>
                <a:gs pos="833">
                  <a:schemeClr val="tx2"/>
                </a:gs>
                <a:gs pos="100000">
                  <a:schemeClr val="accent4"/>
                </a:gs>
              </a:gsLst>
              <a:lin ang="66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effectLst>
                    <a:outerShdw blurRad="38100" dist="38100" dir="2700000" algn="tl">
                      <a:srgbClr val="000000">
                        <a:alpha val="43137"/>
                      </a:srgbClr>
                    </a:outerShdw>
                  </a:effectLst>
                </a:rPr>
                <a:t>Business Capability Enabled</a:t>
              </a:r>
            </a:p>
          </p:txBody>
        </p:sp>
        <p:sp>
          <p:nvSpPr>
            <p:cNvPr id="35" name="Isosceles Triangle 34"/>
            <p:cNvSpPr/>
            <p:nvPr/>
          </p:nvSpPr>
          <p:spPr>
            <a:xfrm flipV="1">
              <a:off x="4310062" y="1796143"/>
              <a:ext cx="206829" cy="76200"/>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43" name="Rectangle 42"/>
          <p:cNvSpPr/>
          <p:nvPr/>
        </p:nvSpPr>
        <p:spPr>
          <a:xfrm>
            <a:off x="3200449" y="1403989"/>
            <a:ext cx="2781642" cy="894091"/>
          </a:xfrm>
          <a:prstGeom prst="rect">
            <a:avLst/>
          </a:prstGeom>
        </p:spPr>
        <p:txBody>
          <a:bodyPr wrap="square">
            <a:spAutoFit/>
          </a:bodyPr>
          <a:lstStyle/>
          <a:p>
            <a:pPr marL="128605" indent="-128605">
              <a:lnSpc>
                <a:spcPct val="110000"/>
              </a:lnSpc>
              <a:spcBef>
                <a:spcPts val="450"/>
              </a:spcBef>
              <a:buClr>
                <a:srgbClr val="262D2E"/>
              </a:buClr>
              <a:buFont typeface="Arial" pitchFamily="34" charset="0"/>
              <a:buChar char="•"/>
            </a:pPr>
            <a:r>
              <a:rPr lang="en-US" sz="900" dirty="0">
                <a:solidFill>
                  <a:srgbClr val="262D2E"/>
                </a:solidFill>
              </a:rPr>
              <a:t>Presence available to customers</a:t>
            </a:r>
          </a:p>
          <a:p>
            <a:pPr marL="128605" indent="-128605">
              <a:lnSpc>
                <a:spcPct val="110000"/>
              </a:lnSpc>
              <a:spcBef>
                <a:spcPts val="450"/>
              </a:spcBef>
              <a:buClr>
                <a:srgbClr val="262D2E"/>
              </a:buClr>
              <a:buFont typeface="Arial" pitchFamily="34" charset="0"/>
              <a:buChar char="•"/>
            </a:pPr>
            <a:r>
              <a:rPr lang="en-US" sz="900" dirty="0">
                <a:solidFill>
                  <a:srgbClr val="262D2E"/>
                </a:solidFill>
              </a:rPr>
              <a:t>Ability to escalate from IM chat to video</a:t>
            </a:r>
          </a:p>
          <a:p>
            <a:pPr marL="128605" indent="-128605">
              <a:lnSpc>
                <a:spcPct val="110000"/>
              </a:lnSpc>
              <a:spcBef>
                <a:spcPts val="450"/>
              </a:spcBef>
              <a:buClr>
                <a:srgbClr val="262D2E"/>
              </a:buClr>
              <a:buFont typeface="Arial" pitchFamily="34" charset="0"/>
              <a:buChar char="•"/>
            </a:pPr>
            <a:r>
              <a:rPr lang="en-US" sz="900" dirty="0">
                <a:solidFill>
                  <a:srgbClr val="262D2E"/>
                </a:solidFill>
              </a:rPr>
              <a:t>Share information through screen sharing</a:t>
            </a:r>
          </a:p>
          <a:p>
            <a:pPr marL="128605" indent="-128605">
              <a:lnSpc>
                <a:spcPct val="110000"/>
              </a:lnSpc>
              <a:spcBef>
                <a:spcPts val="450"/>
              </a:spcBef>
              <a:buClr>
                <a:srgbClr val="262D2E"/>
              </a:buClr>
              <a:buFont typeface="Arial" pitchFamily="34" charset="0"/>
              <a:buChar char="•"/>
            </a:pPr>
            <a:r>
              <a:rPr lang="en-US" sz="900" dirty="0">
                <a:solidFill>
                  <a:srgbClr val="262D2E"/>
                </a:solidFill>
              </a:rPr>
              <a:t>Record based on policy triggers</a:t>
            </a:r>
          </a:p>
        </p:txBody>
      </p:sp>
      <p:sp>
        <p:nvSpPr>
          <p:cNvPr id="31" name="Rectangle 30"/>
          <p:cNvSpPr/>
          <p:nvPr/>
        </p:nvSpPr>
        <p:spPr>
          <a:xfrm>
            <a:off x="5998741" y="1314451"/>
            <a:ext cx="2811798" cy="1175656"/>
          </a:xfrm>
          <a:prstGeom prst="rect">
            <a:avLst/>
          </a:prstGeom>
          <a:gradFill>
            <a:gsLst>
              <a:gs pos="100000">
                <a:schemeClr val="accent2">
                  <a:lumMod val="20000"/>
                  <a:lumOff val="80000"/>
                </a:schemeClr>
              </a:gs>
              <a:gs pos="0">
                <a:schemeClr val="tx2">
                  <a:lumMod val="40000"/>
                  <a:lumOff val="6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2" name="Group 66"/>
          <p:cNvGrpSpPr/>
          <p:nvPr/>
        </p:nvGrpSpPr>
        <p:grpSpPr>
          <a:xfrm>
            <a:off x="5998827" y="1087104"/>
            <a:ext cx="2811798" cy="317154"/>
            <a:chOff x="7996353" y="1449471"/>
            <a:chExt cx="3748087" cy="422872"/>
          </a:xfrm>
        </p:grpSpPr>
        <p:sp>
          <p:nvSpPr>
            <p:cNvPr id="32" name="Rectangle 31"/>
            <p:cNvSpPr/>
            <p:nvPr/>
          </p:nvSpPr>
          <p:spPr>
            <a:xfrm>
              <a:off x="7996353" y="1449471"/>
              <a:ext cx="3748087" cy="346672"/>
            </a:xfrm>
            <a:prstGeom prst="rect">
              <a:avLst/>
            </a:prstGeom>
            <a:gradFill>
              <a:gsLst>
                <a:gs pos="833">
                  <a:schemeClr val="tx2"/>
                </a:gs>
                <a:gs pos="100000">
                  <a:schemeClr val="accent4"/>
                </a:gs>
              </a:gsLst>
              <a:lin ang="66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effectLst>
                    <a:outerShdw blurRad="38100" dist="38100" dir="2700000" algn="tl">
                      <a:srgbClr val="000000">
                        <a:alpha val="43137"/>
                      </a:srgbClr>
                    </a:outerShdw>
                  </a:effectLst>
                </a:rPr>
                <a:t>Business Outcome</a:t>
              </a:r>
            </a:p>
          </p:txBody>
        </p:sp>
        <p:sp>
          <p:nvSpPr>
            <p:cNvPr id="30" name="Isosceles Triangle 29"/>
            <p:cNvSpPr/>
            <p:nvPr/>
          </p:nvSpPr>
          <p:spPr>
            <a:xfrm flipV="1">
              <a:off x="8097202" y="1796143"/>
              <a:ext cx="206829" cy="76200"/>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44" name="Rectangle 43"/>
          <p:cNvSpPr/>
          <p:nvPr/>
        </p:nvSpPr>
        <p:spPr>
          <a:xfrm>
            <a:off x="6031494" y="1403989"/>
            <a:ext cx="2713542" cy="913070"/>
          </a:xfrm>
          <a:prstGeom prst="rect">
            <a:avLst/>
          </a:prstGeom>
        </p:spPr>
        <p:txBody>
          <a:bodyPr wrap="square">
            <a:spAutoFit/>
          </a:bodyPr>
          <a:lstStyle/>
          <a:p>
            <a:pPr marL="128605" indent="-128605">
              <a:spcBef>
                <a:spcPts val="450"/>
              </a:spcBef>
              <a:buClr>
                <a:srgbClr val="262D2E"/>
              </a:buClr>
              <a:buFont typeface="Arial" pitchFamily="34" charset="0"/>
              <a:buChar char="•"/>
            </a:pPr>
            <a:r>
              <a:rPr lang="en-US" sz="900" dirty="0">
                <a:solidFill>
                  <a:srgbClr val="262D2E"/>
                </a:solidFill>
              </a:rPr>
              <a:t>Improve productivity of wealth managers and PFMs</a:t>
            </a:r>
          </a:p>
          <a:p>
            <a:pPr marL="128605" indent="-128605">
              <a:spcBef>
                <a:spcPts val="450"/>
              </a:spcBef>
              <a:buClr>
                <a:srgbClr val="262D2E"/>
              </a:buClr>
              <a:buFont typeface="Arial" pitchFamily="34" charset="0"/>
              <a:buChar char="•"/>
            </a:pPr>
            <a:r>
              <a:rPr lang="en-US" sz="900" dirty="0">
                <a:solidFill>
                  <a:srgbClr val="262D2E"/>
                </a:solidFill>
              </a:rPr>
              <a:t>Speed issue resolution</a:t>
            </a:r>
          </a:p>
          <a:p>
            <a:pPr marL="128605" indent="-128605">
              <a:spcBef>
                <a:spcPts val="450"/>
              </a:spcBef>
              <a:buClr>
                <a:srgbClr val="262D2E"/>
              </a:buClr>
              <a:buFont typeface="Arial" pitchFamily="34" charset="0"/>
              <a:buChar char="•"/>
            </a:pPr>
            <a:r>
              <a:rPr lang="en-US" sz="900" dirty="0">
                <a:solidFill>
                  <a:srgbClr val="262D2E"/>
                </a:solidFill>
              </a:rPr>
              <a:t>Foster better partnerships between private bankers and financial advisors and their clients.</a:t>
            </a:r>
          </a:p>
        </p:txBody>
      </p:sp>
      <p:grpSp>
        <p:nvGrpSpPr>
          <p:cNvPr id="65" name="Group 64"/>
          <p:cNvGrpSpPr/>
          <p:nvPr/>
        </p:nvGrpSpPr>
        <p:grpSpPr>
          <a:xfrm>
            <a:off x="331081" y="2487508"/>
            <a:ext cx="8479544" cy="2214270"/>
            <a:chOff x="441325" y="3316677"/>
            <a:chExt cx="11303115" cy="2952360"/>
          </a:xfrm>
        </p:grpSpPr>
        <p:sp>
          <p:nvSpPr>
            <p:cNvPr id="45" name="Rectangle 44"/>
            <p:cNvSpPr/>
            <p:nvPr/>
          </p:nvSpPr>
          <p:spPr>
            <a:xfrm>
              <a:off x="441325" y="3321626"/>
              <a:ext cx="11303115" cy="2947411"/>
            </a:xfrm>
            <a:prstGeom prst="rect">
              <a:avLst/>
            </a:prstGeom>
            <a:gradFill>
              <a:gsLst>
                <a:gs pos="23000">
                  <a:srgbClr val="A7E6FF"/>
                </a:gs>
                <a:gs pos="0">
                  <a:schemeClr val="tx1">
                    <a:lumMod val="60000"/>
                    <a:lumOff val="40000"/>
                  </a:schemeClr>
                </a:gs>
              </a:gsLst>
              <a:lin ang="5400000" scaled="0"/>
            </a:gradFill>
            <a:ln w="19050">
              <a:noFill/>
            </a:ln>
            <a:effectLst>
              <a:outerShdw blurRad="762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5" name="Group 45"/>
            <p:cNvGrpSpPr/>
            <p:nvPr/>
          </p:nvGrpSpPr>
          <p:grpSpPr>
            <a:xfrm>
              <a:off x="441325" y="3316677"/>
              <a:ext cx="11303000" cy="455219"/>
              <a:chOff x="441325" y="3320143"/>
              <a:chExt cx="11303000" cy="316809"/>
            </a:xfrm>
          </p:grpSpPr>
          <p:sp>
            <p:nvSpPr>
              <p:cNvPr id="47" name="Rectangle 46"/>
              <p:cNvSpPr/>
              <p:nvPr/>
            </p:nvSpPr>
            <p:spPr>
              <a:xfrm>
                <a:off x="441325" y="3320143"/>
                <a:ext cx="11303000" cy="241822"/>
              </a:xfrm>
              <a:prstGeom prst="rect">
                <a:avLst/>
              </a:prstGeom>
              <a:gradFill>
                <a:gsLst>
                  <a:gs pos="833">
                    <a:schemeClr val="tx1"/>
                  </a:gs>
                  <a:gs pos="100000">
                    <a:schemeClr val="tx1">
                      <a:lumMod val="75000"/>
                    </a:schemeClr>
                  </a:gs>
                </a:gsLst>
                <a:lin ang="66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effectLst>
                      <a:outerShdw blurRad="38100" dist="38100" dir="2700000" algn="tl">
                        <a:srgbClr val="000000">
                          <a:alpha val="43137"/>
                        </a:srgbClr>
                      </a:outerShdw>
                    </a:effectLst>
                  </a:rPr>
                  <a:t>Business Scenario</a:t>
                </a:r>
              </a:p>
            </p:txBody>
          </p:sp>
          <p:sp>
            <p:nvSpPr>
              <p:cNvPr id="48" name="Isosceles Triangle 47"/>
              <p:cNvSpPr/>
              <p:nvPr/>
            </p:nvSpPr>
            <p:spPr>
              <a:xfrm flipV="1">
                <a:off x="531812" y="3560752"/>
                <a:ext cx="206829" cy="76200"/>
              </a:xfrm>
              <a:prstGeom prst="triangle">
                <a:avLst/>
              </a:pr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sp>
        <p:nvSpPr>
          <p:cNvPr id="6" name="Title 5"/>
          <p:cNvSpPr>
            <a:spLocks noGrp="1"/>
          </p:cNvSpPr>
          <p:nvPr>
            <p:ph type="title"/>
          </p:nvPr>
        </p:nvSpPr>
        <p:spPr/>
        <p:txBody>
          <a:bodyPr/>
          <a:lstStyle/>
          <a:p>
            <a:r>
              <a:rPr lang="en-US" sz="2800" dirty="0"/>
              <a:t>Differentiate Wealth Management Services </a:t>
            </a:r>
          </a:p>
        </p:txBody>
      </p:sp>
      <p:grpSp>
        <p:nvGrpSpPr>
          <p:cNvPr id="104" name="Group 103"/>
          <p:cNvGrpSpPr/>
          <p:nvPr/>
        </p:nvGrpSpPr>
        <p:grpSpPr>
          <a:xfrm>
            <a:off x="333802" y="3405174"/>
            <a:ext cx="4436867" cy="701731"/>
            <a:chOff x="444954" y="4627316"/>
            <a:chExt cx="5914282" cy="935642"/>
          </a:xfrm>
        </p:grpSpPr>
        <p:sp>
          <p:nvSpPr>
            <p:cNvPr id="89" name="Rectangle 88"/>
            <p:cNvSpPr/>
            <p:nvPr/>
          </p:nvSpPr>
          <p:spPr>
            <a:xfrm>
              <a:off x="444954" y="4659088"/>
              <a:ext cx="5489801" cy="827314"/>
            </a:xfrm>
            <a:prstGeom prst="rect">
              <a:avLst/>
            </a:prstGeom>
            <a:gradFill>
              <a:gsLst>
                <a:gs pos="1250">
                  <a:schemeClr val="accent3">
                    <a:lumMod val="50000"/>
                    <a:alpha val="0"/>
                  </a:schemeClr>
                </a:gs>
                <a:gs pos="9000">
                  <a:srgbClr val="EBF9FF"/>
                </a:gs>
                <a:gs pos="100000">
                  <a:schemeClr val="accent1">
                    <a:tint val="44500"/>
                    <a:satMod val="160000"/>
                    <a:alpha val="0"/>
                  </a:schemeClr>
                </a:gs>
              </a:gsLst>
              <a:lin ang="0" scaled="0"/>
            </a:gradFill>
            <a:ln>
              <a:noFill/>
            </a:ln>
            <a:effectLst>
              <a:outerShdw blurRad="50800" dist="38100" algn="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67" name="Group 66"/>
            <p:cNvGrpSpPr/>
            <p:nvPr/>
          </p:nvGrpSpPr>
          <p:grpSpPr>
            <a:xfrm>
              <a:off x="753156" y="4627316"/>
              <a:ext cx="5606080" cy="935642"/>
              <a:chOff x="753156" y="4594658"/>
              <a:chExt cx="5606080" cy="935642"/>
            </a:xfrm>
          </p:grpSpPr>
          <p:sp>
            <p:nvSpPr>
              <p:cNvPr id="102" name="Rectangle 101"/>
              <p:cNvSpPr/>
              <p:nvPr/>
            </p:nvSpPr>
            <p:spPr>
              <a:xfrm>
                <a:off x="1828804" y="4594658"/>
                <a:ext cx="4530432" cy="935642"/>
              </a:xfrm>
              <a:prstGeom prst="rect">
                <a:avLst/>
              </a:prstGeom>
            </p:spPr>
            <p:txBody>
              <a:bodyPr wrap="square">
                <a:spAutoFit/>
              </a:bodyPr>
              <a:lstStyle/>
              <a:p>
                <a:pPr marL="171473" indent="-171473">
                  <a:lnSpc>
                    <a:spcPct val="110000"/>
                  </a:lnSpc>
                  <a:spcBef>
                    <a:spcPts val="450"/>
                  </a:spcBef>
                  <a:buClr>
                    <a:srgbClr val="262D2E"/>
                  </a:buClr>
                  <a:buFont typeface="+mj-lt"/>
                  <a:buAutoNum type="arabicPeriod" startAt="2"/>
                </a:pPr>
                <a:r>
                  <a:rPr lang="en-US" sz="900" dirty="0">
                    <a:solidFill>
                      <a:srgbClr val="262D2E"/>
                    </a:solidFill>
                  </a:rPr>
                  <a:t>Customer logs into secure application or portal on her iPad to see the impact on her portfolio. Seeing that the private banker is available, she sends an instant message requesting a meeting. </a:t>
                </a:r>
              </a:p>
            </p:txBody>
          </p:sp>
          <p:pic>
            <p:nvPicPr>
              <p:cNvPr id="52"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53156" y="4668754"/>
                <a:ext cx="785360" cy="735002"/>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grpSp>
      </p:grpSp>
      <p:grpSp>
        <p:nvGrpSpPr>
          <p:cNvPr id="109" name="Group 108"/>
          <p:cNvGrpSpPr/>
          <p:nvPr/>
        </p:nvGrpSpPr>
        <p:grpSpPr>
          <a:xfrm>
            <a:off x="333803" y="4111518"/>
            <a:ext cx="4358915" cy="549381"/>
            <a:chOff x="444954" y="5569104"/>
            <a:chExt cx="5810373" cy="732508"/>
          </a:xfrm>
        </p:grpSpPr>
        <p:sp>
          <p:nvSpPr>
            <p:cNvPr id="90" name="Rectangle 89"/>
            <p:cNvSpPr/>
            <p:nvPr/>
          </p:nvSpPr>
          <p:spPr>
            <a:xfrm>
              <a:off x="444954" y="5595257"/>
              <a:ext cx="5489801" cy="653143"/>
            </a:xfrm>
            <a:prstGeom prst="rect">
              <a:avLst/>
            </a:prstGeom>
            <a:gradFill>
              <a:gsLst>
                <a:gs pos="1250">
                  <a:schemeClr val="accent3">
                    <a:lumMod val="50000"/>
                    <a:alpha val="0"/>
                  </a:schemeClr>
                </a:gs>
                <a:gs pos="9000">
                  <a:srgbClr val="EBF9FF"/>
                </a:gs>
                <a:gs pos="100000">
                  <a:schemeClr val="accent1">
                    <a:tint val="44500"/>
                    <a:satMod val="160000"/>
                    <a:alpha val="0"/>
                  </a:schemeClr>
                </a:gs>
              </a:gsLst>
              <a:lin ang="0" scaled="0"/>
            </a:gradFill>
            <a:ln>
              <a:noFill/>
            </a:ln>
            <a:effectLst>
              <a:outerShdw blurRad="50800" dist="38100" algn="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69" name="Group 68"/>
            <p:cNvGrpSpPr/>
            <p:nvPr/>
          </p:nvGrpSpPr>
          <p:grpSpPr>
            <a:xfrm>
              <a:off x="1047790" y="5569104"/>
              <a:ext cx="5207537" cy="732508"/>
              <a:chOff x="1047790" y="5569104"/>
              <a:chExt cx="5207537" cy="732508"/>
            </a:xfrm>
          </p:grpSpPr>
          <p:sp>
            <p:nvSpPr>
              <p:cNvPr id="68" name="Rectangle 67"/>
              <p:cNvSpPr/>
              <p:nvPr/>
            </p:nvSpPr>
            <p:spPr>
              <a:xfrm>
                <a:off x="1828804" y="5569104"/>
                <a:ext cx="4426523" cy="732508"/>
              </a:xfrm>
              <a:prstGeom prst="rect">
                <a:avLst/>
              </a:prstGeom>
            </p:spPr>
            <p:txBody>
              <a:bodyPr wrap="square">
                <a:spAutoFit/>
              </a:bodyPr>
              <a:lstStyle/>
              <a:p>
                <a:pPr marL="171473" indent="-171473">
                  <a:lnSpc>
                    <a:spcPct val="110000"/>
                  </a:lnSpc>
                  <a:spcBef>
                    <a:spcPts val="450"/>
                  </a:spcBef>
                  <a:buClr>
                    <a:srgbClr val="262D2E"/>
                  </a:buClr>
                  <a:buFont typeface="+mj-lt"/>
                  <a:buAutoNum type="arabicPeriod" startAt="3"/>
                </a:pPr>
                <a:r>
                  <a:rPr lang="en-US" sz="900" dirty="0">
                    <a:solidFill>
                      <a:srgbClr val="262D2E"/>
                    </a:solidFill>
                  </a:rPr>
                  <a:t>Private banker invites customer to escalate to a video meeting from her iPad and customer joins the meeting via a button on her banking application screen. </a:t>
                </a:r>
              </a:p>
            </p:txBody>
          </p:sp>
          <p:pic>
            <p:nvPicPr>
              <p:cNvPr id="54" name="Picture 3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1047790" y="5635172"/>
                <a:ext cx="269577" cy="616177"/>
              </a:xfrm>
              <a:prstGeom prst="rect">
                <a:avLst/>
              </a:prstGeom>
              <a:noFill/>
              <a:ln>
                <a:noFill/>
              </a:ln>
            </p:spPr>
          </p:pic>
        </p:grpSp>
      </p:grpSp>
      <p:grpSp>
        <p:nvGrpSpPr>
          <p:cNvPr id="110" name="Group 109"/>
          <p:cNvGrpSpPr/>
          <p:nvPr/>
        </p:nvGrpSpPr>
        <p:grpSpPr>
          <a:xfrm>
            <a:off x="4712342" y="2890159"/>
            <a:ext cx="4141580" cy="1134836"/>
            <a:chOff x="6281486" y="3940630"/>
            <a:chExt cx="5520669" cy="1513114"/>
          </a:xfrm>
        </p:grpSpPr>
        <p:grpSp>
          <p:nvGrpSpPr>
            <p:cNvPr id="106" name="Group 105"/>
            <p:cNvGrpSpPr/>
            <p:nvPr/>
          </p:nvGrpSpPr>
          <p:grpSpPr>
            <a:xfrm>
              <a:off x="6312354" y="3940630"/>
              <a:ext cx="5489801" cy="783772"/>
              <a:chOff x="6312354" y="3940630"/>
              <a:chExt cx="5489801" cy="783772"/>
            </a:xfrm>
          </p:grpSpPr>
          <p:sp>
            <p:nvSpPr>
              <p:cNvPr id="96" name="Rectangle 95"/>
              <p:cNvSpPr/>
              <p:nvPr/>
            </p:nvSpPr>
            <p:spPr>
              <a:xfrm>
                <a:off x="6312354" y="3940630"/>
                <a:ext cx="5489801" cy="783772"/>
              </a:xfrm>
              <a:prstGeom prst="rect">
                <a:avLst/>
              </a:prstGeom>
              <a:gradFill>
                <a:gsLst>
                  <a:gs pos="1250">
                    <a:schemeClr val="accent3">
                      <a:lumMod val="50000"/>
                      <a:alpha val="0"/>
                    </a:schemeClr>
                  </a:gs>
                  <a:gs pos="9000">
                    <a:srgbClr val="EBF9FF"/>
                  </a:gs>
                  <a:gs pos="100000">
                    <a:schemeClr val="accent1">
                      <a:tint val="44500"/>
                      <a:satMod val="160000"/>
                      <a:alpha val="0"/>
                    </a:schemeClr>
                  </a:gs>
                </a:gsLst>
                <a:lin ang="0" scaled="0"/>
              </a:gradFill>
              <a:ln>
                <a:noFill/>
              </a:ln>
              <a:effectLst>
                <a:outerShdw blurRad="50800" dist="38100" algn="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3" name="Rectangle 92"/>
              <p:cNvSpPr/>
              <p:nvPr/>
            </p:nvSpPr>
            <p:spPr>
              <a:xfrm>
                <a:off x="7628375" y="3943147"/>
                <a:ext cx="4023302" cy="553997"/>
              </a:xfrm>
              <a:prstGeom prst="rect">
                <a:avLst/>
              </a:prstGeom>
            </p:spPr>
            <p:txBody>
              <a:bodyPr wrap="square" lIns="0" tIns="0" rIns="0" bIns="0">
                <a:spAutoFit/>
              </a:bodyPr>
              <a:lstStyle/>
              <a:p>
                <a:pPr marL="171473" indent="-171473">
                  <a:spcBef>
                    <a:spcPts val="450"/>
                  </a:spcBef>
                  <a:buClr>
                    <a:srgbClr val="262D2E"/>
                  </a:buClr>
                  <a:buFont typeface="+mj-lt"/>
                  <a:buAutoNum type="arabicPeriod" startAt="4"/>
                </a:pPr>
                <a:r>
                  <a:rPr lang="en-US" sz="900" dirty="0">
                    <a:solidFill>
                      <a:srgbClr val="262D2E"/>
                    </a:solidFill>
                  </a:rPr>
                  <a:t>Private banker then has an expert in international markets join the video meeting with customer from his </a:t>
                </a:r>
                <a:r>
                  <a:rPr lang="en-US" sz="900" dirty="0" smtClean="0">
                    <a:solidFill>
                      <a:srgbClr val="262D2E"/>
                    </a:solidFill>
                  </a:rPr>
                  <a:t>Fusion </a:t>
                </a:r>
                <a:r>
                  <a:rPr lang="en-US" sz="900" dirty="0">
                    <a:solidFill>
                      <a:srgbClr val="262D2E"/>
                    </a:solidFill>
                  </a:rPr>
                  <a:t>phone. The expert offers insights and data to customer. </a:t>
                </a:r>
              </a:p>
            </p:txBody>
          </p:sp>
        </p:grpSp>
        <p:grpSp>
          <p:nvGrpSpPr>
            <p:cNvPr id="107" name="Group 106"/>
            <p:cNvGrpSpPr/>
            <p:nvPr/>
          </p:nvGrpSpPr>
          <p:grpSpPr>
            <a:xfrm>
              <a:off x="6281486" y="4136571"/>
              <a:ext cx="5520669" cy="1317173"/>
              <a:chOff x="6281486" y="4136571"/>
              <a:chExt cx="5520669" cy="1317173"/>
            </a:xfrm>
          </p:grpSpPr>
          <p:sp>
            <p:nvSpPr>
              <p:cNvPr id="97" name="Rectangle 96"/>
              <p:cNvSpPr/>
              <p:nvPr/>
            </p:nvSpPr>
            <p:spPr>
              <a:xfrm>
                <a:off x="6312354" y="4800602"/>
                <a:ext cx="5489801" cy="653142"/>
              </a:xfrm>
              <a:prstGeom prst="rect">
                <a:avLst/>
              </a:prstGeom>
              <a:gradFill>
                <a:gsLst>
                  <a:gs pos="1250">
                    <a:schemeClr val="accent3">
                      <a:lumMod val="50000"/>
                      <a:alpha val="0"/>
                    </a:schemeClr>
                  </a:gs>
                  <a:gs pos="9000">
                    <a:srgbClr val="EBF9FF"/>
                  </a:gs>
                  <a:gs pos="100000">
                    <a:schemeClr val="accent1">
                      <a:tint val="44500"/>
                      <a:satMod val="160000"/>
                      <a:alpha val="0"/>
                    </a:schemeClr>
                  </a:gs>
                </a:gsLst>
                <a:lin ang="0" scaled="0"/>
              </a:gradFill>
              <a:ln>
                <a:noFill/>
              </a:ln>
              <a:effectLst>
                <a:outerShdw blurRad="50800" dist="38100" algn="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71" name="Group 70"/>
              <p:cNvGrpSpPr/>
              <p:nvPr/>
            </p:nvGrpSpPr>
            <p:grpSpPr>
              <a:xfrm>
                <a:off x="6281486" y="4136571"/>
                <a:ext cx="5466884" cy="1251533"/>
                <a:chOff x="6281486" y="4114799"/>
                <a:chExt cx="5466884" cy="1251533"/>
              </a:xfrm>
            </p:grpSpPr>
            <p:sp>
              <p:nvSpPr>
                <p:cNvPr id="100" name="Rectangle 99"/>
                <p:cNvSpPr/>
                <p:nvPr/>
              </p:nvSpPr>
              <p:spPr>
                <a:xfrm>
                  <a:off x="7628375" y="4812334"/>
                  <a:ext cx="4119995" cy="553998"/>
                </a:xfrm>
                <a:prstGeom prst="rect">
                  <a:avLst/>
                </a:prstGeom>
              </p:spPr>
              <p:txBody>
                <a:bodyPr wrap="square" lIns="0" tIns="0" rIns="0" bIns="0">
                  <a:spAutoFit/>
                </a:bodyPr>
                <a:lstStyle/>
                <a:p>
                  <a:pPr marL="171473" indent="-171473">
                    <a:spcBef>
                      <a:spcPts val="450"/>
                    </a:spcBef>
                    <a:buClr>
                      <a:srgbClr val="262D2E"/>
                    </a:buClr>
                    <a:buFont typeface="+mj-lt"/>
                    <a:buAutoNum type="arabicPeriod" startAt="5"/>
                  </a:pPr>
                  <a:r>
                    <a:rPr lang="en-US" sz="900" dirty="0">
                      <a:solidFill>
                        <a:srgbClr val="262D2E"/>
                      </a:solidFill>
                    </a:rPr>
                    <a:t>The customer then invites her tax attorney and accountant to join the meeting from her tablet to </a:t>
                  </a:r>
                  <a:br>
                    <a:rPr lang="en-US" sz="900" dirty="0">
                      <a:solidFill>
                        <a:srgbClr val="262D2E"/>
                      </a:solidFill>
                    </a:rPr>
                  </a:br>
                  <a:r>
                    <a:rPr lang="en-US" sz="900" dirty="0">
                      <a:solidFill>
                        <a:srgbClr val="262D2E"/>
                      </a:solidFill>
                    </a:rPr>
                    <a:t>get insights on the tax implications.</a:t>
                  </a:r>
                </a:p>
              </p:txBody>
            </p:sp>
            <p:pic>
              <p:nvPicPr>
                <p:cNvPr id="5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81486" y="4114799"/>
                  <a:ext cx="1362955" cy="108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grpSp>
        <p:nvGrpSpPr>
          <p:cNvPr id="105" name="Group 104"/>
          <p:cNvGrpSpPr/>
          <p:nvPr/>
        </p:nvGrpSpPr>
        <p:grpSpPr>
          <a:xfrm>
            <a:off x="333803" y="2841340"/>
            <a:ext cx="4358915" cy="599906"/>
            <a:chOff x="444954" y="3862838"/>
            <a:chExt cx="5810373" cy="799874"/>
          </a:xfrm>
        </p:grpSpPr>
        <p:sp>
          <p:nvSpPr>
            <p:cNvPr id="87" name="Rectangle 86"/>
            <p:cNvSpPr/>
            <p:nvPr/>
          </p:nvSpPr>
          <p:spPr>
            <a:xfrm>
              <a:off x="444954" y="3995056"/>
              <a:ext cx="5489801" cy="500744"/>
            </a:xfrm>
            <a:prstGeom prst="rect">
              <a:avLst/>
            </a:prstGeom>
            <a:gradFill>
              <a:gsLst>
                <a:gs pos="1250">
                  <a:schemeClr val="accent3">
                    <a:lumMod val="50000"/>
                    <a:alpha val="0"/>
                  </a:schemeClr>
                </a:gs>
                <a:gs pos="9000">
                  <a:srgbClr val="EBF9FF"/>
                </a:gs>
                <a:gs pos="100000">
                  <a:schemeClr val="accent1">
                    <a:tint val="44500"/>
                    <a:satMod val="160000"/>
                    <a:alpha val="0"/>
                  </a:schemeClr>
                </a:gs>
              </a:gsLst>
              <a:lin ang="0" scaled="0"/>
            </a:gradFill>
            <a:ln>
              <a:noFill/>
            </a:ln>
            <a:effectLst>
              <a:outerShdw blurRad="50800" dist="38100" algn="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66" name="Group 65"/>
            <p:cNvGrpSpPr/>
            <p:nvPr/>
          </p:nvGrpSpPr>
          <p:grpSpPr>
            <a:xfrm>
              <a:off x="724127" y="3862838"/>
              <a:ext cx="5531200" cy="799874"/>
              <a:chOff x="724127" y="3906382"/>
              <a:chExt cx="5531200" cy="799874"/>
            </a:xfrm>
          </p:grpSpPr>
          <p:sp>
            <p:nvSpPr>
              <p:cNvPr id="53" name="Rectangle 52"/>
              <p:cNvSpPr/>
              <p:nvPr/>
            </p:nvSpPr>
            <p:spPr>
              <a:xfrm>
                <a:off x="1828804" y="4045529"/>
                <a:ext cx="4426523" cy="529376"/>
              </a:xfrm>
              <a:prstGeom prst="rect">
                <a:avLst/>
              </a:prstGeom>
            </p:spPr>
            <p:txBody>
              <a:bodyPr wrap="square">
                <a:spAutoFit/>
              </a:bodyPr>
              <a:lstStyle/>
              <a:p>
                <a:pPr marL="171473" indent="-171473">
                  <a:lnSpc>
                    <a:spcPct val="110000"/>
                  </a:lnSpc>
                  <a:spcBef>
                    <a:spcPts val="450"/>
                  </a:spcBef>
                  <a:buClr>
                    <a:srgbClr val="262D2E"/>
                  </a:buClr>
                  <a:buFont typeface="+mj-lt"/>
                  <a:buAutoNum type="arabicPeriod"/>
                </a:pPr>
                <a:r>
                  <a:rPr lang="en-US" sz="900" dirty="0">
                    <a:solidFill>
                      <a:srgbClr val="262D2E"/>
                    </a:solidFill>
                  </a:rPr>
                  <a:t>Customer is getting nervous about investment allocations due to recent movement in the market.</a:t>
                </a:r>
              </a:p>
            </p:txBody>
          </p:sp>
          <p:pic>
            <p:nvPicPr>
              <p:cNvPr id="61" name="Picture 60" descr="alert_minor_2002_256.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4127" y="3906382"/>
                <a:ext cx="799874" cy="799874"/>
              </a:xfrm>
              <a:prstGeom prst="rect">
                <a:avLst/>
              </a:prstGeom>
            </p:spPr>
          </p:pic>
        </p:grpSp>
      </p:grpSp>
      <p:grpSp>
        <p:nvGrpSpPr>
          <p:cNvPr id="108" name="Group 107"/>
          <p:cNvGrpSpPr/>
          <p:nvPr/>
        </p:nvGrpSpPr>
        <p:grpSpPr>
          <a:xfrm>
            <a:off x="4735499" y="4091126"/>
            <a:ext cx="4118423" cy="529352"/>
            <a:chOff x="6312354" y="5541919"/>
            <a:chExt cx="5489801" cy="705802"/>
          </a:xfrm>
        </p:grpSpPr>
        <p:sp>
          <p:nvSpPr>
            <p:cNvPr id="98" name="Rectangle 97"/>
            <p:cNvSpPr/>
            <p:nvPr/>
          </p:nvSpPr>
          <p:spPr>
            <a:xfrm>
              <a:off x="6312354" y="5588001"/>
              <a:ext cx="5489801" cy="598712"/>
            </a:xfrm>
            <a:prstGeom prst="rect">
              <a:avLst/>
            </a:prstGeom>
            <a:gradFill>
              <a:gsLst>
                <a:gs pos="1250">
                  <a:schemeClr val="accent3">
                    <a:lumMod val="50000"/>
                    <a:alpha val="0"/>
                  </a:schemeClr>
                </a:gs>
                <a:gs pos="9000">
                  <a:srgbClr val="EBF9FF"/>
                </a:gs>
                <a:gs pos="100000">
                  <a:schemeClr val="accent1">
                    <a:tint val="44500"/>
                    <a:satMod val="160000"/>
                    <a:alpha val="0"/>
                  </a:schemeClr>
                </a:gs>
              </a:gsLst>
              <a:lin ang="0" scaled="0"/>
            </a:gradFill>
            <a:ln>
              <a:noFill/>
            </a:ln>
            <a:effectLst>
              <a:outerShdw blurRad="50800" dist="38100" algn="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70" name="Group 69"/>
            <p:cNvGrpSpPr/>
            <p:nvPr/>
          </p:nvGrpSpPr>
          <p:grpSpPr>
            <a:xfrm>
              <a:off x="6486295" y="5541919"/>
              <a:ext cx="5038238" cy="705802"/>
              <a:chOff x="6486295" y="5509261"/>
              <a:chExt cx="5038238" cy="705802"/>
            </a:xfrm>
          </p:grpSpPr>
          <p:sp>
            <p:nvSpPr>
              <p:cNvPr id="101" name="Rectangle 100"/>
              <p:cNvSpPr/>
              <p:nvPr/>
            </p:nvSpPr>
            <p:spPr>
              <a:xfrm>
                <a:off x="7628375" y="5569527"/>
                <a:ext cx="3896158" cy="553998"/>
              </a:xfrm>
              <a:prstGeom prst="rect">
                <a:avLst/>
              </a:prstGeom>
            </p:spPr>
            <p:txBody>
              <a:bodyPr wrap="square" lIns="0" tIns="0" rIns="0" bIns="0">
                <a:spAutoFit/>
              </a:bodyPr>
              <a:lstStyle/>
              <a:p>
                <a:pPr marL="171473" indent="-171473">
                  <a:spcBef>
                    <a:spcPts val="450"/>
                  </a:spcBef>
                  <a:buClr>
                    <a:srgbClr val="262D2E"/>
                  </a:buClr>
                  <a:buFont typeface="+mj-lt"/>
                  <a:buAutoNum type="arabicPeriod" startAt="6"/>
                </a:pPr>
                <a:r>
                  <a:rPr lang="en-US" sz="900" dirty="0">
                    <a:solidFill>
                      <a:srgbClr val="262D2E"/>
                    </a:solidFill>
                  </a:rPr>
                  <a:t>The customer makes a decision on how to proceed. </a:t>
                </a:r>
                <a:r>
                  <a:rPr lang="en-US" sz="900" dirty="0">
                    <a:solidFill>
                      <a:srgbClr val="000000"/>
                    </a:solidFill>
                  </a:rPr>
                  <a:t>A</a:t>
                </a:r>
                <a:r>
                  <a:rPr lang="en-US" sz="900" dirty="0">
                    <a:solidFill>
                      <a:srgbClr val="262D2E"/>
                    </a:solidFill>
                  </a:rPr>
                  <a:t>udio track of the interaction is recorded, based on policy triggers.</a:t>
                </a:r>
              </a:p>
            </p:txBody>
          </p:sp>
          <p:grpSp>
            <p:nvGrpSpPr>
              <p:cNvPr id="55" name="Group 54"/>
              <p:cNvGrpSpPr/>
              <p:nvPr/>
            </p:nvGrpSpPr>
            <p:grpSpPr>
              <a:xfrm>
                <a:off x="6486295" y="5509261"/>
                <a:ext cx="705802" cy="705802"/>
                <a:chOff x="6486295" y="5509261"/>
                <a:chExt cx="705802" cy="705802"/>
              </a:xfrm>
            </p:grpSpPr>
            <p:grpSp>
              <p:nvGrpSpPr>
                <p:cNvPr id="58" name="Group 57"/>
                <p:cNvGrpSpPr/>
                <p:nvPr/>
              </p:nvGrpSpPr>
              <p:grpSpPr>
                <a:xfrm>
                  <a:off x="6486295" y="5509261"/>
                  <a:ext cx="705802" cy="705802"/>
                  <a:chOff x="8169892" y="3618411"/>
                  <a:chExt cx="643162" cy="643162"/>
                </a:xfrm>
              </p:grpSpPr>
              <p:pic>
                <p:nvPicPr>
                  <p:cNvPr id="59" name="Picture 5" descr="C:\Users\rteligic\Desktop\sadsad.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169892" y="3618411"/>
                    <a:ext cx="643162" cy="64316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
                  <p:cNvPicPr>
                    <a:picLocks noChangeAspect="1" noChangeArrowheads="1"/>
                  </p:cNvPicPr>
                  <p:nvPr/>
                </p:nvPicPr>
                <p:blipFill rotWithShape="1">
                  <a:blip r:embed="rId8" cstate="screen">
                    <a:biLevel thresh="25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l="-2732" t="-462"/>
                  <a:stretch/>
                </p:blipFill>
                <p:spPr bwMode="auto">
                  <a:xfrm flipH="1">
                    <a:off x="8534503" y="3988268"/>
                    <a:ext cx="241196" cy="11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 name="Freeform 158"/>
                <p:cNvSpPr>
                  <a:spLocks/>
                </p:cNvSpPr>
                <p:nvPr/>
              </p:nvSpPr>
              <p:spPr bwMode="auto">
                <a:xfrm>
                  <a:off x="6819069" y="5948362"/>
                  <a:ext cx="60128" cy="124309"/>
                </a:xfrm>
                <a:custGeom>
                  <a:avLst/>
                  <a:gdLst>
                    <a:gd name="T0" fmla="*/ 2498 w 3832"/>
                    <a:gd name="T1" fmla="*/ 0 h 6646"/>
                    <a:gd name="T2" fmla="*/ 2498 w 3832"/>
                    <a:gd name="T3" fmla="*/ 4327 h 6646"/>
                    <a:gd name="T4" fmla="*/ 3832 w 3832"/>
                    <a:gd name="T5" fmla="*/ 4327 h 6646"/>
                    <a:gd name="T6" fmla="*/ 1916 w 3832"/>
                    <a:gd name="T7" fmla="*/ 6646 h 6646"/>
                    <a:gd name="T8" fmla="*/ 0 w 3832"/>
                    <a:gd name="T9" fmla="*/ 4327 h 6646"/>
                    <a:gd name="T10" fmla="*/ 1438 w 3832"/>
                    <a:gd name="T11" fmla="*/ 4327 h 6646"/>
                    <a:gd name="T12" fmla="*/ 1438 w 3832"/>
                    <a:gd name="T13" fmla="*/ 1490 h 6646"/>
                    <a:gd name="T14" fmla="*/ 1232 w 3832"/>
                    <a:gd name="T15" fmla="*/ 1490 h 6646"/>
                    <a:gd name="T16" fmla="*/ 2498 w 3832"/>
                    <a:gd name="T17" fmla="*/ 0 h 6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2" h="6646">
                      <a:moveTo>
                        <a:pt x="2498" y="0"/>
                      </a:moveTo>
                      <a:lnTo>
                        <a:pt x="2498" y="4327"/>
                      </a:lnTo>
                      <a:lnTo>
                        <a:pt x="3832" y="4327"/>
                      </a:lnTo>
                      <a:lnTo>
                        <a:pt x="1916" y="6646"/>
                      </a:lnTo>
                      <a:lnTo>
                        <a:pt x="0" y="4327"/>
                      </a:lnTo>
                      <a:lnTo>
                        <a:pt x="1438" y="4327"/>
                      </a:lnTo>
                      <a:lnTo>
                        <a:pt x="1438" y="1490"/>
                      </a:lnTo>
                      <a:lnTo>
                        <a:pt x="1232" y="1490"/>
                      </a:lnTo>
                      <a:lnTo>
                        <a:pt x="249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400" kern="0" dirty="0">
                    <a:solidFill>
                      <a:srgbClr val="FFFFFF"/>
                    </a:solidFill>
                  </a:endParaRPr>
                </a:p>
              </p:txBody>
            </p:sp>
          </p:grpSp>
        </p:grpSp>
      </p:grpSp>
      <p:sp>
        <p:nvSpPr>
          <p:cNvPr id="9" name="Footer Placeholder 8"/>
          <p:cNvSpPr>
            <a:spLocks noGrp="1"/>
          </p:cNvSpPr>
          <p:nvPr>
            <p:ph type="ftr" sz="quarter" idx="11"/>
          </p:nvPr>
        </p:nvSpPr>
        <p:spPr/>
        <p:txBody>
          <a:bodyPr/>
          <a:lstStyle/>
          <a:p>
            <a:r>
              <a:rPr lang="en-US" smtClean="0"/>
              <a:t>CaféX Communications Confidential © 2015 – All Rights Reserved. </a:t>
            </a:r>
            <a:endParaRPr lang="en-US" dirty="0"/>
          </a:p>
        </p:txBody>
      </p:sp>
      <p:sp>
        <p:nvSpPr>
          <p:cNvPr id="10" name="Slide Number Placeholder 9"/>
          <p:cNvSpPr>
            <a:spLocks noGrp="1"/>
          </p:cNvSpPr>
          <p:nvPr>
            <p:ph type="sldNum" sz="quarter" idx="12"/>
          </p:nvPr>
        </p:nvSpPr>
        <p:spPr/>
        <p:txBody>
          <a:bodyPr/>
          <a:lstStyle/>
          <a:p>
            <a:fld id="{0431C951-9D62-474D-B35D-66AB940D3B2F}" type="slidenum">
              <a:rPr lang="en-US" smtClean="0"/>
              <a:pPr/>
              <a:t>43</a:t>
            </a:fld>
            <a:endParaRPr lang="en-US" dirty="0"/>
          </a:p>
        </p:txBody>
      </p:sp>
    </p:spTree>
    <p:extLst>
      <p:ext uri="{BB962C8B-B14F-4D97-AF65-F5344CB8AC3E}">
        <p14:creationId xmlns:p14="http://schemas.microsoft.com/office/powerpoint/2010/main" val="28384537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up)">
                                      <p:cBhvr>
                                        <p:cTn id="7" dur="500"/>
                                        <p:tgtEl>
                                          <p:spTgt spid="6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wipe(left)">
                                      <p:cBhvr>
                                        <p:cTn id="11" dur="500"/>
                                        <p:tgtEl>
                                          <p:spTgt spid="10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wipe(left)">
                                      <p:cBhvr>
                                        <p:cTn id="15" dur="500"/>
                                        <p:tgtEl>
                                          <p:spTgt spid="10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9"/>
                                        </p:tgtEl>
                                        <p:attrNameLst>
                                          <p:attrName>style.visibility</p:attrName>
                                        </p:attrNameLst>
                                      </p:cBhvr>
                                      <p:to>
                                        <p:strVal val="visible"/>
                                      </p:to>
                                    </p:set>
                                    <p:animEffect transition="in" filter="wipe(left)">
                                      <p:cBhvr>
                                        <p:cTn id="19" dur="500"/>
                                        <p:tgtEl>
                                          <p:spTgt spid="10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0"/>
                                        </p:tgtEl>
                                        <p:attrNameLst>
                                          <p:attrName>style.visibility</p:attrName>
                                        </p:attrNameLst>
                                      </p:cBhvr>
                                      <p:to>
                                        <p:strVal val="visible"/>
                                      </p:to>
                                    </p:set>
                                    <p:animEffect transition="in" filter="wipe(left)">
                                      <p:cBhvr>
                                        <p:cTn id="23" dur="500"/>
                                        <p:tgtEl>
                                          <p:spTgt spid="110"/>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wipe(left)">
                                      <p:cBhvr>
                                        <p:cTn id="2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331081" y="2487508"/>
            <a:ext cx="8479544" cy="2214270"/>
            <a:chOff x="441325" y="3316677"/>
            <a:chExt cx="11303115" cy="2952360"/>
          </a:xfrm>
          <a:effectLst/>
        </p:grpSpPr>
        <p:sp>
          <p:nvSpPr>
            <p:cNvPr id="45" name="Rectangle 44"/>
            <p:cNvSpPr/>
            <p:nvPr/>
          </p:nvSpPr>
          <p:spPr>
            <a:xfrm>
              <a:off x="441325" y="3321626"/>
              <a:ext cx="11303115" cy="2947411"/>
            </a:xfrm>
            <a:prstGeom prst="rect">
              <a:avLst/>
            </a:prstGeom>
            <a:gradFill>
              <a:gsLst>
                <a:gs pos="23000">
                  <a:srgbClr val="A7E6FF"/>
                </a:gs>
                <a:gs pos="0">
                  <a:schemeClr val="tx1">
                    <a:lumMod val="60000"/>
                    <a:lumOff val="40000"/>
                  </a:schemeClr>
                </a:gs>
              </a:gsLst>
              <a:lin ang="5400000" scaled="0"/>
            </a:gradFill>
            <a:ln w="19050">
              <a:noFill/>
            </a:ln>
            <a:effectLst>
              <a:outerShdw blurRad="762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5" name="Group 45"/>
            <p:cNvGrpSpPr/>
            <p:nvPr/>
          </p:nvGrpSpPr>
          <p:grpSpPr>
            <a:xfrm>
              <a:off x="441325" y="3316677"/>
              <a:ext cx="11303000" cy="455219"/>
              <a:chOff x="441325" y="3320143"/>
              <a:chExt cx="11303000" cy="316809"/>
            </a:xfrm>
          </p:grpSpPr>
          <p:sp>
            <p:nvSpPr>
              <p:cNvPr id="47" name="Rectangle 46"/>
              <p:cNvSpPr/>
              <p:nvPr/>
            </p:nvSpPr>
            <p:spPr>
              <a:xfrm>
                <a:off x="441325" y="3320143"/>
                <a:ext cx="11303000" cy="241822"/>
              </a:xfrm>
              <a:prstGeom prst="rect">
                <a:avLst/>
              </a:prstGeom>
              <a:gradFill>
                <a:gsLst>
                  <a:gs pos="833">
                    <a:schemeClr val="tx1"/>
                  </a:gs>
                  <a:gs pos="100000">
                    <a:schemeClr val="tx1">
                      <a:lumMod val="75000"/>
                    </a:schemeClr>
                  </a:gs>
                </a:gsLst>
                <a:lin ang="66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effectLst>
                      <a:outerShdw blurRad="38100" dist="38100" dir="2700000" algn="tl">
                        <a:srgbClr val="000000">
                          <a:alpha val="43137"/>
                        </a:srgbClr>
                      </a:outerShdw>
                    </a:effectLst>
                  </a:rPr>
                  <a:t>Business Scenario</a:t>
                </a:r>
              </a:p>
            </p:txBody>
          </p:sp>
          <p:sp>
            <p:nvSpPr>
              <p:cNvPr id="48" name="Isosceles Triangle 47"/>
              <p:cNvSpPr/>
              <p:nvPr/>
            </p:nvSpPr>
            <p:spPr>
              <a:xfrm flipV="1">
                <a:off x="531812" y="3560752"/>
                <a:ext cx="206829" cy="76200"/>
              </a:xfrm>
              <a:prstGeom prst="triangle">
                <a:avLst/>
              </a:pr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grpSp>
        <p:nvGrpSpPr>
          <p:cNvPr id="60" name="Group 59"/>
          <p:cNvGrpSpPr/>
          <p:nvPr/>
        </p:nvGrpSpPr>
        <p:grpSpPr>
          <a:xfrm>
            <a:off x="5998741" y="1087104"/>
            <a:ext cx="2818942" cy="1403003"/>
            <a:chOff x="7996238" y="1449471"/>
            <a:chExt cx="3757611" cy="1870671"/>
          </a:xfrm>
        </p:grpSpPr>
        <p:sp>
          <p:nvSpPr>
            <p:cNvPr id="31" name="Rectangle 30"/>
            <p:cNvSpPr/>
            <p:nvPr/>
          </p:nvSpPr>
          <p:spPr>
            <a:xfrm>
              <a:off x="7996238" y="1752600"/>
              <a:ext cx="3748087" cy="1567542"/>
            </a:xfrm>
            <a:prstGeom prst="rect">
              <a:avLst/>
            </a:prstGeom>
            <a:gradFill>
              <a:gsLst>
                <a:gs pos="100000">
                  <a:schemeClr val="accent2">
                    <a:lumMod val="20000"/>
                    <a:lumOff val="80000"/>
                  </a:schemeClr>
                </a:gs>
                <a:gs pos="0">
                  <a:schemeClr val="tx2">
                    <a:lumMod val="40000"/>
                    <a:lumOff val="6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2" name="Group 66"/>
            <p:cNvGrpSpPr/>
            <p:nvPr/>
          </p:nvGrpSpPr>
          <p:grpSpPr>
            <a:xfrm>
              <a:off x="7996353" y="1449471"/>
              <a:ext cx="3748087" cy="422872"/>
              <a:chOff x="7996353" y="1449471"/>
              <a:chExt cx="3748087" cy="422872"/>
            </a:xfrm>
          </p:grpSpPr>
          <p:sp>
            <p:nvSpPr>
              <p:cNvPr id="32" name="Rectangle 31"/>
              <p:cNvSpPr/>
              <p:nvPr/>
            </p:nvSpPr>
            <p:spPr>
              <a:xfrm>
                <a:off x="7996353" y="1449471"/>
                <a:ext cx="3748087" cy="346672"/>
              </a:xfrm>
              <a:prstGeom prst="rect">
                <a:avLst/>
              </a:prstGeom>
              <a:gradFill>
                <a:gsLst>
                  <a:gs pos="833">
                    <a:schemeClr val="tx2"/>
                  </a:gs>
                  <a:gs pos="100000">
                    <a:schemeClr val="accent4"/>
                  </a:gs>
                </a:gsLst>
                <a:lin ang="66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effectLst>
                      <a:outerShdw blurRad="38100" dist="38100" dir="2700000" algn="tl">
                        <a:srgbClr val="000000">
                          <a:alpha val="43137"/>
                        </a:srgbClr>
                      </a:outerShdw>
                    </a:effectLst>
                  </a:rPr>
                  <a:t>Business Outcome</a:t>
                </a:r>
              </a:p>
            </p:txBody>
          </p:sp>
          <p:sp>
            <p:nvSpPr>
              <p:cNvPr id="30" name="Isosceles Triangle 29"/>
              <p:cNvSpPr/>
              <p:nvPr/>
            </p:nvSpPr>
            <p:spPr>
              <a:xfrm flipV="1">
                <a:off x="8097202" y="1796143"/>
                <a:ext cx="206829" cy="76200"/>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44" name="Rectangle 43"/>
            <p:cNvSpPr/>
            <p:nvPr/>
          </p:nvSpPr>
          <p:spPr>
            <a:xfrm>
              <a:off x="8039896" y="1813928"/>
              <a:ext cx="3713953" cy="1302922"/>
            </a:xfrm>
            <a:prstGeom prst="rect">
              <a:avLst/>
            </a:prstGeom>
          </p:spPr>
          <p:txBody>
            <a:bodyPr wrap="square">
              <a:spAutoFit/>
            </a:bodyPr>
            <a:lstStyle/>
            <a:p>
              <a:pPr marL="128605" indent="-128605">
                <a:spcBef>
                  <a:spcPts val="450"/>
                </a:spcBef>
                <a:buClr>
                  <a:srgbClr val="262D2E"/>
                </a:buClr>
                <a:buFont typeface="Arial" pitchFamily="34" charset="0"/>
                <a:buChar char="•"/>
              </a:pPr>
              <a:r>
                <a:rPr lang="en-US" sz="900" dirty="0">
                  <a:solidFill>
                    <a:srgbClr val="262D2E"/>
                  </a:solidFill>
                </a:rPr>
                <a:t>Reinforce value of the card and customer loyalty</a:t>
              </a:r>
            </a:p>
            <a:p>
              <a:pPr marL="128605" indent="-128605">
                <a:spcBef>
                  <a:spcPts val="450"/>
                </a:spcBef>
                <a:buClr>
                  <a:srgbClr val="262D2E"/>
                </a:buClr>
                <a:buFont typeface="Arial" pitchFamily="34" charset="0"/>
                <a:buChar char="•"/>
              </a:pPr>
              <a:r>
                <a:rPr lang="en-US" sz="900" dirty="0">
                  <a:solidFill>
                    <a:srgbClr val="262D2E"/>
                  </a:solidFill>
                </a:rPr>
                <a:t>Enable higher conversion rate</a:t>
              </a:r>
            </a:p>
            <a:p>
              <a:pPr marL="128605" indent="-128605">
                <a:spcBef>
                  <a:spcPts val="450"/>
                </a:spcBef>
                <a:buClr>
                  <a:srgbClr val="262D2E"/>
                </a:buClr>
                <a:buFont typeface="Arial" pitchFamily="34" charset="0"/>
                <a:buChar char="•"/>
              </a:pPr>
              <a:r>
                <a:rPr lang="en-US" sz="900" dirty="0">
                  <a:solidFill>
                    <a:srgbClr val="262D2E"/>
                  </a:solidFill>
                </a:rPr>
                <a:t>Foster relationship with dedicated travel counselor</a:t>
              </a:r>
            </a:p>
            <a:p>
              <a:pPr marL="128605" indent="-128605">
                <a:spcBef>
                  <a:spcPts val="450"/>
                </a:spcBef>
                <a:buClr>
                  <a:srgbClr val="262D2E"/>
                </a:buClr>
                <a:buFont typeface="Arial" pitchFamily="34" charset="0"/>
                <a:buChar char="•"/>
              </a:pPr>
              <a:r>
                <a:rPr lang="en-US" sz="900" dirty="0">
                  <a:solidFill>
                    <a:srgbClr val="262D2E"/>
                  </a:solidFill>
                </a:rPr>
                <a:t>Move to “Digital wallet” and eliminate paper</a:t>
              </a:r>
            </a:p>
          </p:txBody>
        </p:sp>
      </p:grpSp>
      <p:sp>
        <p:nvSpPr>
          <p:cNvPr id="6" name="Title 5"/>
          <p:cNvSpPr>
            <a:spLocks noGrp="1"/>
          </p:cNvSpPr>
          <p:nvPr>
            <p:ph type="title"/>
          </p:nvPr>
        </p:nvSpPr>
        <p:spPr/>
        <p:txBody>
          <a:bodyPr/>
          <a:lstStyle/>
          <a:p>
            <a:r>
              <a:rPr lang="en-US" dirty="0" smtClean="0"/>
              <a:t>Concierge Services for Card Holders</a:t>
            </a:r>
            <a:endParaRPr lang="en-US" dirty="0"/>
          </a:p>
        </p:txBody>
      </p:sp>
      <p:grpSp>
        <p:nvGrpSpPr>
          <p:cNvPr id="49" name="Group 48"/>
          <p:cNvGrpSpPr/>
          <p:nvPr/>
        </p:nvGrpSpPr>
        <p:grpSpPr>
          <a:xfrm>
            <a:off x="331080" y="1087103"/>
            <a:ext cx="2819965" cy="1403004"/>
            <a:chOff x="441325" y="1449471"/>
            <a:chExt cx="3758974" cy="1870672"/>
          </a:xfrm>
        </p:grpSpPr>
        <p:sp>
          <p:nvSpPr>
            <p:cNvPr id="39" name="Rectangle 38"/>
            <p:cNvSpPr/>
            <p:nvPr/>
          </p:nvSpPr>
          <p:spPr>
            <a:xfrm>
              <a:off x="441325" y="1752601"/>
              <a:ext cx="3748087" cy="1567542"/>
            </a:xfrm>
            <a:prstGeom prst="rect">
              <a:avLst/>
            </a:prstGeom>
            <a:gradFill>
              <a:gsLst>
                <a:gs pos="100000">
                  <a:schemeClr val="accent2">
                    <a:lumMod val="20000"/>
                    <a:lumOff val="80000"/>
                  </a:schemeClr>
                </a:gs>
                <a:gs pos="0">
                  <a:schemeClr val="tx2">
                    <a:lumMod val="40000"/>
                    <a:lumOff val="6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4" name="Group 63"/>
            <p:cNvGrpSpPr/>
            <p:nvPr/>
          </p:nvGrpSpPr>
          <p:grpSpPr>
            <a:xfrm>
              <a:off x="441325" y="1449471"/>
              <a:ext cx="3748087" cy="422872"/>
              <a:chOff x="441325" y="1449471"/>
              <a:chExt cx="3748087" cy="422872"/>
            </a:xfrm>
          </p:grpSpPr>
          <p:sp>
            <p:nvSpPr>
              <p:cNvPr id="40" name="Rectangle 39"/>
              <p:cNvSpPr/>
              <p:nvPr/>
            </p:nvSpPr>
            <p:spPr>
              <a:xfrm>
                <a:off x="441325" y="1449471"/>
                <a:ext cx="3748087" cy="346672"/>
              </a:xfrm>
              <a:prstGeom prst="rect">
                <a:avLst/>
              </a:prstGeom>
              <a:gradFill>
                <a:gsLst>
                  <a:gs pos="833">
                    <a:schemeClr val="tx2"/>
                  </a:gs>
                  <a:gs pos="100000">
                    <a:schemeClr val="accent4"/>
                  </a:gs>
                </a:gsLst>
                <a:lin ang="66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effectLst>
                      <a:outerShdw blurRad="38100" dist="38100" dir="2700000" algn="tl">
                        <a:srgbClr val="000000">
                          <a:alpha val="43137"/>
                        </a:srgbClr>
                      </a:outerShdw>
                    </a:effectLst>
                  </a:rPr>
                  <a:t>Business Challenges</a:t>
                </a:r>
              </a:p>
            </p:txBody>
          </p:sp>
          <p:sp>
            <p:nvSpPr>
              <p:cNvPr id="41" name="Isosceles Triangle 40"/>
              <p:cNvSpPr/>
              <p:nvPr/>
            </p:nvSpPr>
            <p:spPr>
              <a:xfrm flipV="1">
                <a:off x="531812" y="1796143"/>
                <a:ext cx="206829" cy="76200"/>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42" name="Rectangle 41"/>
            <p:cNvSpPr/>
            <p:nvPr/>
          </p:nvSpPr>
          <p:spPr>
            <a:xfrm>
              <a:off x="452211" y="1871986"/>
              <a:ext cx="3748088" cy="1309760"/>
            </a:xfrm>
            <a:prstGeom prst="rect">
              <a:avLst/>
            </a:prstGeom>
          </p:spPr>
          <p:txBody>
            <a:bodyPr wrap="square">
              <a:spAutoFit/>
            </a:bodyPr>
            <a:lstStyle/>
            <a:p>
              <a:pPr marL="128605" indent="-128605">
                <a:lnSpc>
                  <a:spcPct val="110000"/>
                </a:lnSpc>
                <a:spcBef>
                  <a:spcPts val="450"/>
                </a:spcBef>
                <a:buClr>
                  <a:srgbClr val="262D2E"/>
                </a:buClr>
                <a:buFont typeface="Arial" pitchFamily="34" charset="0"/>
                <a:buChar char="•"/>
              </a:pPr>
              <a:r>
                <a:rPr lang="en-US" sz="900" dirty="0">
                  <a:solidFill>
                    <a:srgbClr val="262D2E"/>
                  </a:solidFill>
                </a:rPr>
                <a:t>Increase card member retention and new acquisitions </a:t>
              </a:r>
            </a:p>
            <a:p>
              <a:pPr marL="128605" indent="-128605">
                <a:lnSpc>
                  <a:spcPct val="110000"/>
                </a:lnSpc>
                <a:spcBef>
                  <a:spcPts val="450"/>
                </a:spcBef>
                <a:buClr>
                  <a:srgbClr val="262D2E"/>
                </a:buClr>
                <a:buFont typeface="Arial" pitchFamily="34" charset="0"/>
                <a:buChar char="•"/>
              </a:pPr>
              <a:r>
                <a:rPr lang="en-US" sz="900" dirty="0">
                  <a:solidFill>
                    <a:srgbClr val="262D2E"/>
                  </a:solidFill>
                </a:rPr>
                <a:t>Providing tiered services to recognize and reward customer loyalty</a:t>
              </a:r>
            </a:p>
            <a:p>
              <a:pPr marL="128605" indent="-128605">
                <a:lnSpc>
                  <a:spcPct val="110000"/>
                </a:lnSpc>
                <a:spcBef>
                  <a:spcPts val="450"/>
                </a:spcBef>
                <a:buClr>
                  <a:srgbClr val="262D2E"/>
                </a:buClr>
                <a:buFont typeface="Arial" pitchFamily="34" charset="0"/>
                <a:buChar char="•"/>
              </a:pPr>
              <a:r>
                <a:rPr lang="en-US" sz="900" dirty="0">
                  <a:solidFill>
                    <a:srgbClr val="262D2E"/>
                  </a:solidFill>
                </a:rPr>
                <a:t>Delivering a differentiated service</a:t>
              </a:r>
            </a:p>
          </p:txBody>
        </p:sp>
      </p:grpSp>
      <p:grpSp>
        <p:nvGrpSpPr>
          <p:cNvPr id="59" name="Group 58"/>
          <p:cNvGrpSpPr/>
          <p:nvPr/>
        </p:nvGrpSpPr>
        <p:grpSpPr>
          <a:xfrm>
            <a:off x="3164954" y="1087104"/>
            <a:ext cx="2817137" cy="1403003"/>
            <a:chOff x="4218839" y="1449471"/>
            <a:chExt cx="3755205" cy="1870671"/>
          </a:xfrm>
        </p:grpSpPr>
        <p:sp>
          <p:nvSpPr>
            <p:cNvPr id="36" name="Rectangle 35"/>
            <p:cNvSpPr/>
            <p:nvPr/>
          </p:nvSpPr>
          <p:spPr>
            <a:xfrm>
              <a:off x="4218839" y="1752600"/>
              <a:ext cx="3748087" cy="1567542"/>
            </a:xfrm>
            <a:prstGeom prst="rect">
              <a:avLst/>
            </a:prstGeom>
            <a:gradFill>
              <a:gsLst>
                <a:gs pos="100000">
                  <a:schemeClr val="accent2">
                    <a:lumMod val="20000"/>
                    <a:lumOff val="80000"/>
                  </a:schemeClr>
                </a:gs>
                <a:gs pos="0">
                  <a:schemeClr val="tx2">
                    <a:lumMod val="40000"/>
                    <a:lumOff val="6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 name="Group 64"/>
            <p:cNvGrpSpPr/>
            <p:nvPr/>
          </p:nvGrpSpPr>
          <p:grpSpPr>
            <a:xfrm>
              <a:off x="4218839" y="1449471"/>
              <a:ext cx="3748087" cy="422872"/>
              <a:chOff x="4218839" y="1449471"/>
              <a:chExt cx="3748087" cy="422872"/>
            </a:xfrm>
          </p:grpSpPr>
          <p:sp>
            <p:nvSpPr>
              <p:cNvPr id="37" name="Rectangle 36"/>
              <p:cNvSpPr/>
              <p:nvPr/>
            </p:nvSpPr>
            <p:spPr>
              <a:xfrm>
                <a:off x="4218839" y="1449471"/>
                <a:ext cx="3748087" cy="346672"/>
              </a:xfrm>
              <a:prstGeom prst="rect">
                <a:avLst/>
              </a:prstGeom>
              <a:gradFill>
                <a:gsLst>
                  <a:gs pos="833">
                    <a:schemeClr val="tx2"/>
                  </a:gs>
                  <a:gs pos="100000">
                    <a:schemeClr val="accent4"/>
                  </a:gs>
                </a:gsLst>
                <a:lin ang="66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effectLst>
                      <a:outerShdw blurRad="38100" dist="38100" dir="2700000" algn="tl">
                        <a:srgbClr val="000000">
                          <a:alpha val="43137"/>
                        </a:srgbClr>
                      </a:outerShdw>
                    </a:effectLst>
                  </a:rPr>
                  <a:t>Business Capability Enabled</a:t>
                </a:r>
              </a:p>
            </p:txBody>
          </p:sp>
          <p:sp>
            <p:nvSpPr>
              <p:cNvPr id="35" name="Isosceles Triangle 34"/>
              <p:cNvSpPr/>
              <p:nvPr/>
            </p:nvSpPr>
            <p:spPr>
              <a:xfrm flipV="1">
                <a:off x="4310062" y="1796143"/>
                <a:ext cx="206829" cy="76200"/>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43" name="Rectangle 42"/>
            <p:cNvSpPr/>
            <p:nvPr/>
          </p:nvSpPr>
          <p:spPr>
            <a:xfrm>
              <a:off x="4266153" y="1871984"/>
              <a:ext cx="3707891" cy="1309760"/>
            </a:xfrm>
            <a:prstGeom prst="rect">
              <a:avLst/>
            </a:prstGeom>
          </p:spPr>
          <p:txBody>
            <a:bodyPr wrap="square">
              <a:spAutoFit/>
            </a:bodyPr>
            <a:lstStyle/>
            <a:p>
              <a:pPr marL="128605" indent="-128605">
                <a:lnSpc>
                  <a:spcPct val="110000"/>
                </a:lnSpc>
                <a:spcBef>
                  <a:spcPts val="450"/>
                </a:spcBef>
                <a:buClr>
                  <a:srgbClr val="262D2E"/>
                </a:buClr>
                <a:buFont typeface="Arial" pitchFamily="34" charset="0"/>
                <a:buChar char="•"/>
              </a:pPr>
              <a:r>
                <a:rPr lang="en-US" sz="900" dirty="0">
                  <a:solidFill>
                    <a:srgbClr val="262D2E"/>
                  </a:solidFill>
                </a:rPr>
                <a:t>Access to expertise enabled by customer services and membership tier</a:t>
              </a:r>
            </a:p>
            <a:p>
              <a:pPr marL="128605" indent="-128605">
                <a:lnSpc>
                  <a:spcPct val="110000"/>
                </a:lnSpc>
                <a:spcBef>
                  <a:spcPts val="450"/>
                </a:spcBef>
                <a:buClr>
                  <a:srgbClr val="262D2E"/>
                </a:buClr>
                <a:buFont typeface="Arial" pitchFamily="34" charset="0"/>
                <a:buChar char="•"/>
              </a:pPr>
              <a:r>
                <a:rPr lang="en-US" sz="900" dirty="0">
                  <a:solidFill>
                    <a:srgbClr val="262D2E"/>
                  </a:solidFill>
                </a:rPr>
                <a:t>Advisor  able to see customer relationship information</a:t>
              </a:r>
            </a:p>
            <a:p>
              <a:pPr marL="128605" indent="-128605">
                <a:lnSpc>
                  <a:spcPct val="110000"/>
                </a:lnSpc>
                <a:spcBef>
                  <a:spcPts val="450"/>
                </a:spcBef>
                <a:buClr>
                  <a:srgbClr val="262D2E"/>
                </a:buClr>
                <a:buFont typeface="Arial" pitchFamily="34" charset="0"/>
                <a:buChar char="•"/>
              </a:pPr>
              <a:r>
                <a:rPr lang="en-US" sz="900" dirty="0">
                  <a:solidFill>
                    <a:srgbClr val="262D2E"/>
                  </a:solidFill>
                </a:rPr>
                <a:t>Advisor able to close transaction and cross sell</a:t>
              </a:r>
            </a:p>
          </p:txBody>
        </p:sp>
      </p:grpSp>
      <p:grpSp>
        <p:nvGrpSpPr>
          <p:cNvPr id="91" name="Group 90"/>
          <p:cNvGrpSpPr/>
          <p:nvPr/>
        </p:nvGrpSpPr>
        <p:grpSpPr>
          <a:xfrm>
            <a:off x="4296894" y="2847975"/>
            <a:ext cx="4294172" cy="788046"/>
            <a:chOff x="5727700" y="3797300"/>
            <a:chExt cx="5724071" cy="1050728"/>
          </a:xfrm>
        </p:grpSpPr>
        <p:sp>
          <p:nvSpPr>
            <p:cNvPr id="92" name="Rectangle 91"/>
            <p:cNvSpPr/>
            <p:nvPr/>
          </p:nvSpPr>
          <p:spPr>
            <a:xfrm>
              <a:off x="5727700" y="3797300"/>
              <a:ext cx="5489801" cy="1050728"/>
            </a:xfrm>
            <a:prstGeom prst="rect">
              <a:avLst/>
            </a:prstGeom>
            <a:gradFill>
              <a:gsLst>
                <a:gs pos="1250">
                  <a:schemeClr val="accent3">
                    <a:lumMod val="50000"/>
                    <a:alpha val="0"/>
                  </a:schemeClr>
                </a:gs>
                <a:gs pos="9000">
                  <a:srgbClr val="EBF9FF"/>
                </a:gs>
                <a:gs pos="100000">
                  <a:schemeClr val="accent1">
                    <a:tint val="44500"/>
                    <a:satMod val="160000"/>
                    <a:alpha val="0"/>
                  </a:schemeClr>
                </a:gs>
              </a:gsLst>
              <a:lin ang="0" scaled="0"/>
            </a:gradFill>
            <a:ln>
              <a:noFill/>
            </a:ln>
            <a:effectLst>
              <a:outerShdw blurRad="50800" dist="38100" algn="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5" name="Rectangle 94"/>
            <p:cNvSpPr/>
            <p:nvPr/>
          </p:nvSpPr>
          <p:spPr>
            <a:xfrm>
              <a:off x="7788032" y="3914899"/>
              <a:ext cx="3663739" cy="609397"/>
            </a:xfrm>
            <a:prstGeom prst="rect">
              <a:avLst/>
            </a:prstGeom>
          </p:spPr>
          <p:txBody>
            <a:bodyPr wrap="square" lIns="0" tIns="0" rIns="0" bIns="0">
              <a:spAutoFit/>
            </a:bodyPr>
            <a:lstStyle/>
            <a:p>
              <a:pPr marL="171473" indent="-171473">
                <a:lnSpc>
                  <a:spcPct val="110000"/>
                </a:lnSpc>
                <a:spcBef>
                  <a:spcPts val="450"/>
                </a:spcBef>
                <a:buClr>
                  <a:srgbClr val="262D2E"/>
                </a:buClr>
                <a:buFont typeface="+mj-lt"/>
                <a:buAutoNum type="arabicPeriod" startAt="3"/>
              </a:pPr>
              <a:r>
                <a:rPr lang="en-US" sz="900" dirty="0">
                  <a:solidFill>
                    <a:srgbClr val="435153"/>
                  </a:solidFill>
                </a:rPr>
                <a:t>Call arrives with customer information through a “screen pop” on the agent’s desktop; a two-way video session is initiated.</a:t>
              </a:r>
            </a:p>
          </p:txBody>
        </p:sp>
      </p:grpSp>
      <p:grpSp>
        <p:nvGrpSpPr>
          <p:cNvPr id="97" name="Group 96"/>
          <p:cNvGrpSpPr/>
          <p:nvPr/>
        </p:nvGrpSpPr>
        <p:grpSpPr>
          <a:xfrm>
            <a:off x="4458861" y="3743325"/>
            <a:ext cx="4358823" cy="819150"/>
            <a:chOff x="5943600" y="4991100"/>
            <a:chExt cx="5810250" cy="1092200"/>
          </a:xfrm>
        </p:grpSpPr>
        <p:sp>
          <p:nvSpPr>
            <p:cNvPr id="98" name="Rectangle 97"/>
            <p:cNvSpPr/>
            <p:nvPr/>
          </p:nvSpPr>
          <p:spPr>
            <a:xfrm>
              <a:off x="5943600" y="4991100"/>
              <a:ext cx="5489801" cy="1092200"/>
            </a:xfrm>
            <a:prstGeom prst="rect">
              <a:avLst/>
            </a:prstGeom>
            <a:gradFill>
              <a:gsLst>
                <a:gs pos="1250">
                  <a:schemeClr val="accent3">
                    <a:lumMod val="50000"/>
                    <a:alpha val="0"/>
                  </a:schemeClr>
                </a:gs>
                <a:gs pos="9000">
                  <a:srgbClr val="EBF9FF"/>
                </a:gs>
                <a:gs pos="100000">
                  <a:schemeClr val="accent1">
                    <a:tint val="44500"/>
                    <a:satMod val="160000"/>
                    <a:alpha val="0"/>
                  </a:schemeClr>
                </a:gs>
              </a:gsLst>
              <a:lin ang="0" scaled="0"/>
            </a:gradFill>
            <a:ln>
              <a:noFill/>
            </a:ln>
            <a:effectLst>
              <a:outerShdw blurRad="50800" dist="38100" algn="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1" name="Rectangle 100"/>
            <p:cNvSpPr/>
            <p:nvPr/>
          </p:nvSpPr>
          <p:spPr>
            <a:xfrm>
              <a:off x="7788031" y="5050497"/>
              <a:ext cx="3965819" cy="1015663"/>
            </a:xfrm>
            <a:prstGeom prst="rect">
              <a:avLst/>
            </a:prstGeom>
          </p:spPr>
          <p:txBody>
            <a:bodyPr wrap="square" lIns="0" tIns="0" rIns="0" bIns="0">
              <a:spAutoFit/>
            </a:bodyPr>
            <a:lstStyle/>
            <a:p>
              <a:pPr marL="171473" indent="-171473">
                <a:lnSpc>
                  <a:spcPct val="110000"/>
                </a:lnSpc>
                <a:spcBef>
                  <a:spcPts val="450"/>
                </a:spcBef>
                <a:buClr>
                  <a:srgbClr val="262D2E"/>
                </a:buClr>
                <a:buFont typeface="+mj-lt"/>
                <a:buAutoNum type="arabicPeriod" startAt="4"/>
              </a:pPr>
              <a:r>
                <a:rPr lang="en-US" sz="900" dirty="0">
                  <a:solidFill>
                    <a:srgbClr val="435153"/>
                  </a:solidFill>
                </a:rPr>
                <a:t>Customer makes decision to book the travel. Agent assists, showing the itineraries, and as booking takes place, the agent cross-sells additional services, such as insurance and all charges go on the customer’s card.</a:t>
              </a:r>
            </a:p>
          </p:txBody>
        </p:sp>
      </p:grpSp>
      <p:grpSp>
        <p:nvGrpSpPr>
          <p:cNvPr id="8" name="Group 7"/>
          <p:cNvGrpSpPr/>
          <p:nvPr/>
        </p:nvGrpSpPr>
        <p:grpSpPr>
          <a:xfrm>
            <a:off x="323935" y="2838450"/>
            <a:ext cx="4118423" cy="788046"/>
            <a:chOff x="431800" y="3784600"/>
            <a:chExt cx="5489801" cy="1050728"/>
          </a:xfrm>
        </p:grpSpPr>
        <p:grpSp>
          <p:nvGrpSpPr>
            <p:cNvPr id="106" name="Group 105"/>
            <p:cNvGrpSpPr/>
            <p:nvPr/>
          </p:nvGrpSpPr>
          <p:grpSpPr>
            <a:xfrm>
              <a:off x="431800" y="3784600"/>
              <a:ext cx="5489801" cy="1050728"/>
              <a:chOff x="431800" y="3784600"/>
              <a:chExt cx="5489801" cy="1050728"/>
            </a:xfrm>
          </p:grpSpPr>
          <p:sp>
            <p:nvSpPr>
              <p:cNvPr id="108" name="Rectangle 107"/>
              <p:cNvSpPr/>
              <p:nvPr/>
            </p:nvSpPr>
            <p:spPr>
              <a:xfrm>
                <a:off x="431800" y="3784600"/>
                <a:ext cx="5489801" cy="1050728"/>
              </a:xfrm>
              <a:prstGeom prst="rect">
                <a:avLst/>
              </a:prstGeom>
              <a:gradFill>
                <a:gsLst>
                  <a:gs pos="1250">
                    <a:schemeClr val="accent3">
                      <a:lumMod val="50000"/>
                      <a:alpha val="0"/>
                    </a:schemeClr>
                  </a:gs>
                  <a:gs pos="9000">
                    <a:srgbClr val="EBF9FF"/>
                  </a:gs>
                  <a:gs pos="100000">
                    <a:schemeClr val="accent1">
                      <a:tint val="44500"/>
                      <a:satMod val="160000"/>
                      <a:alpha val="0"/>
                    </a:schemeClr>
                  </a:gs>
                </a:gsLst>
                <a:lin ang="0" scaled="0"/>
              </a:gradFill>
              <a:ln>
                <a:noFill/>
              </a:ln>
              <a:effectLst>
                <a:outerShdw blurRad="50800" dist="38100" algn="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9" name="Rectangle 108"/>
              <p:cNvSpPr/>
              <p:nvPr/>
            </p:nvSpPr>
            <p:spPr>
              <a:xfrm>
                <a:off x="2032003" y="3848224"/>
                <a:ext cx="3135082" cy="732508"/>
              </a:xfrm>
              <a:prstGeom prst="rect">
                <a:avLst/>
              </a:prstGeom>
            </p:spPr>
            <p:txBody>
              <a:bodyPr wrap="square">
                <a:spAutoFit/>
              </a:bodyPr>
              <a:lstStyle/>
              <a:p>
                <a:pPr marL="171473" indent="-171473">
                  <a:lnSpc>
                    <a:spcPct val="110000"/>
                  </a:lnSpc>
                  <a:spcBef>
                    <a:spcPts val="450"/>
                  </a:spcBef>
                  <a:buClr>
                    <a:srgbClr val="262D2E"/>
                  </a:buClr>
                  <a:buFont typeface="+mj-lt"/>
                  <a:buAutoNum type="arabicPeriod"/>
                </a:pPr>
                <a:r>
                  <a:rPr lang="en-US" sz="900" dirty="0">
                    <a:solidFill>
                      <a:srgbClr val="435153"/>
                    </a:solidFill>
                  </a:rPr>
                  <a:t>Customer is considering some international travel and reaches out to credit card provider for assistance.</a:t>
                </a:r>
              </a:p>
            </p:txBody>
          </p:sp>
        </p:grpSp>
        <p:pic>
          <p:nvPicPr>
            <p:cNvPr id="110" name="Picture 3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5707" y="3903639"/>
              <a:ext cx="1239761" cy="805972"/>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323935" y="3771900"/>
            <a:ext cx="4118423" cy="788046"/>
            <a:chOff x="431800" y="5029200"/>
            <a:chExt cx="5489801" cy="1050728"/>
          </a:xfrm>
        </p:grpSpPr>
        <p:grpSp>
          <p:nvGrpSpPr>
            <p:cNvPr id="65" name="Group 64"/>
            <p:cNvGrpSpPr/>
            <p:nvPr/>
          </p:nvGrpSpPr>
          <p:grpSpPr>
            <a:xfrm>
              <a:off x="431800" y="5029200"/>
              <a:ext cx="5489801" cy="1050728"/>
              <a:chOff x="431800" y="5029200"/>
              <a:chExt cx="5489801" cy="1050728"/>
            </a:xfrm>
          </p:grpSpPr>
          <p:sp>
            <p:nvSpPr>
              <p:cNvPr id="66" name="Rectangle 65"/>
              <p:cNvSpPr/>
              <p:nvPr/>
            </p:nvSpPr>
            <p:spPr>
              <a:xfrm>
                <a:off x="431800" y="5029200"/>
                <a:ext cx="5489801" cy="1050728"/>
              </a:xfrm>
              <a:prstGeom prst="rect">
                <a:avLst/>
              </a:prstGeom>
              <a:gradFill>
                <a:gsLst>
                  <a:gs pos="1250">
                    <a:schemeClr val="accent3">
                      <a:lumMod val="50000"/>
                      <a:alpha val="0"/>
                    </a:schemeClr>
                  </a:gs>
                  <a:gs pos="9000">
                    <a:srgbClr val="EBF9FF"/>
                  </a:gs>
                  <a:gs pos="100000">
                    <a:schemeClr val="accent1">
                      <a:tint val="44500"/>
                      <a:satMod val="160000"/>
                      <a:alpha val="0"/>
                    </a:schemeClr>
                  </a:gs>
                </a:gsLst>
                <a:lin ang="0" scaled="0"/>
              </a:gradFill>
              <a:ln>
                <a:noFill/>
              </a:ln>
              <a:effectLst>
                <a:outerShdw blurRad="50800" dist="38100" algn="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8" name="Rectangle 67"/>
              <p:cNvSpPr/>
              <p:nvPr/>
            </p:nvSpPr>
            <p:spPr>
              <a:xfrm>
                <a:off x="2032002" y="5120347"/>
                <a:ext cx="3327397" cy="935641"/>
              </a:xfrm>
              <a:prstGeom prst="rect">
                <a:avLst/>
              </a:prstGeom>
            </p:spPr>
            <p:txBody>
              <a:bodyPr wrap="square">
                <a:spAutoFit/>
              </a:bodyPr>
              <a:lstStyle/>
              <a:p>
                <a:pPr marL="171473" indent="-171473">
                  <a:lnSpc>
                    <a:spcPct val="110000"/>
                  </a:lnSpc>
                  <a:spcBef>
                    <a:spcPts val="450"/>
                  </a:spcBef>
                  <a:buClr>
                    <a:srgbClr val="262D2E"/>
                  </a:buClr>
                  <a:buFont typeface="+mj-lt"/>
                  <a:buAutoNum type="arabicPeriod" startAt="2"/>
                </a:pPr>
                <a:r>
                  <a:rPr lang="en-US" sz="900" dirty="0">
                    <a:solidFill>
                      <a:srgbClr val="435153"/>
                    </a:solidFill>
                  </a:rPr>
                  <a:t>Call is routed based on caller status/profile, product, and other attributes to the appropriate agent with travel expertise.</a:t>
                </a:r>
              </a:p>
            </p:txBody>
          </p:sp>
        </p:grpSp>
        <p:pic>
          <p:nvPicPr>
            <p:cNvPr id="11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9652" y="5086660"/>
              <a:ext cx="684764" cy="963083"/>
            </a:xfrm>
            <a:prstGeom prst="rect">
              <a:avLst/>
            </a:prstGeom>
            <a:noFill/>
            <a:ln>
              <a:solidFill>
                <a:schemeClr val="tx1">
                  <a:lumMod val="50000"/>
                </a:schemeClr>
              </a:solidFill>
            </a:ln>
          </p:spPr>
        </p:pic>
      </p:grpSp>
      <p:pic>
        <p:nvPicPr>
          <p:cNvPr id="112"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31611" y="3329296"/>
            <a:ext cx="1148318" cy="686028"/>
          </a:xfrm>
          <a:prstGeom prst="rect">
            <a:avLst/>
          </a:prstGeom>
          <a:noFill/>
          <a:ln w="9525">
            <a:solidFill>
              <a:srgbClr val="4DCAFF"/>
            </a:solidFill>
            <a:miter lim="800000"/>
            <a:headEnd/>
            <a:tailEnd/>
          </a:ln>
          <a:effectLst/>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11"/>
          </p:nvPr>
        </p:nvSpPr>
        <p:spPr/>
        <p:txBody>
          <a:bodyPr/>
          <a:lstStyle/>
          <a:p>
            <a:r>
              <a:rPr lang="en-US" dirty="0" smtClean="0"/>
              <a:t>CaféX Communications Confidential © 2015 – All Rights Reserved. </a:t>
            </a:r>
            <a:endParaRPr lang="en-US" dirty="0"/>
          </a:p>
        </p:txBody>
      </p:sp>
      <p:sp>
        <p:nvSpPr>
          <p:cNvPr id="10" name="Slide Number Placeholder 9"/>
          <p:cNvSpPr>
            <a:spLocks noGrp="1"/>
          </p:cNvSpPr>
          <p:nvPr>
            <p:ph type="sldNum" sz="quarter" idx="12"/>
          </p:nvPr>
        </p:nvSpPr>
        <p:spPr/>
        <p:txBody>
          <a:bodyPr/>
          <a:lstStyle/>
          <a:p>
            <a:fld id="{0431C951-9D62-474D-B35D-66AB940D3B2F}" type="slidenum">
              <a:rPr lang="en-US" smtClean="0"/>
              <a:pPr/>
              <a:t>44</a:t>
            </a:fld>
            <a:endParaRPr lang="en-US" dirty="0"/>
          </a:p>
        </p:txBody>
      </p:sp>
    </p:spTree>
    <p:extLst>
      <p:ext uri="{BB962C8B-B14F-4D97-AF65-F5344CB8AC3E}">
        <p14:creationId xmlns:p14="http://schemas.microsoft.com/office/powerpoint/2010/main" val="13594917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500"/>
                                        <p:tgtEl>
                                          <p:spTgt spid="4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up)">
                                      <p:cBhvr>
                                        <p:cTn id="11" dur="500"/>
                                        <p:tgtEl>
                                          <p:spTgt spid="5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up)">
                                      <p:cBhvr>
                                        <p:cTn id="15" dur="500"/>
                                        <p:tgtEl>
                                          <p:spTgt spid="6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up)">
                                      <p:cBhvr>
                                        <p:cTn id="19" dur="500"/>
                                        <p:tgtEl>
                                          <p:spTgt spid="6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12"/>
                                        </p:tgtEl>
                                        <p:attrNameLst>
                                          <p:attrName>style.visibility</p:attrName>
                                        </p:attrNameLst>
                                      </p:cBhvr>
                                      <p:to>
                                        <p:strVal val="visible"/>
                                      </p:to>
                                    </p:set>
                                    <p:animEffect transition="in" filter="fade">
                                      <p:cBhvr>
                                        <p:cTn id="31" dur="500"/>
                                        <p:tgtEl>
                                          <p:spTgt spid="112"/>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wipe(left)">
                                      <p:cBhvr>
                                        <p:cTn id="35" dur="500"/>
                                        <p:tgtEl>
                                          <p:spTgt spid="91"/>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wipe(left)">
                                      <p:cBhvr>
                                        <p:cTn id="3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p:nvPr/>
        </p:nvGrpSpPr>
        <p:grpSpPr>
          <a:xfrm>
            <a:off x="331080" y="1087103"/>
            <a:ext cx="2819965" cy="1403004"/>
            <a:chOff x="441325" y="1449471"/>
            <a:chExt cx="3758974" cy="1870672"/>
          </a:xfrm>
        </p:grpSpPr>
        <p:sp>
          <p:nvSpPr>
            <p:cNvPr id="39" name="Rectangle 38"/>
            <p:cNvSpPr/>
            <p:nvPr/>
          </p:nvSpPr>
          <p:spPr>
            <a:xfrm>
              <a:off x="441325" y="1752601"/>
              <a:ext cx="3748087" cy="1567542"/>
            </a:xfrm>
            <a:prstGeom prst="rect">
              <a:avLst/>
            </a:prstGeom>
            <a:gradFill>
              <a:gsLst>
                <a:gs pos="100000">
                  <a:schemeClr val="accent2">
                    <a:lumMod val="20000"/>
                    <a:lumOff val="80000"/>
                  </a:schemeClr>
                </a:gs>
                <a:gs pos="0">
                  <a:schemeClr val="tx2">
                    <a:lumMod val="40000"/>
                    <a:lumOff val="6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4" name="Group 63"/>
            <p:cNvGrpSpPr/>
            <p:nvPr/>
          </p:nvGrpSpPr>
          <p:grpSpPr>
            <a:xfrm>
              <a:off x="441325" y="1449471"/>
              <a:ext cx="3748087" cy="422872"/>
              <a:chOff x="441325" y="1449471"/>
              <a:chExt cx="3748087" cy="422872"/>
            </a:xfrm>
          </p:grpSpPr>
          <p:sp>
            <p:nvSpPr>
              <p:cNvPr id="40" name="Rectangle 39"/>
              <p:cNvSpPr/>
              <p:nvPr/>
            </p:nvSpPr>
            <p:spPr>
              <a:xfrm>
                <a:off x="441325" y="1449471"/>
                <a:ext cx="3748087" cy="346672"/>
              </a:xfrm>
              <a:prstGeom prst="rect">
                <a:avLst/>
              </a:prstGeom>
              <a:gradFill>
                <a:gsLst>
                  <a:gs pos="833">
                    <a:schemeClr val="tx2"/>
                  </a:gs>
                  <a:gs pos="100000">
                    <a:schemeClr val="accent4"/>
                  </a:gs>
                </a:gsLst>
                <a:lin ang="66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effectLst>
                      <a:outerShdw blurRad="38100" dist="38100" dir="2700000" algn="tl">
                        <a:srgbClr val="000000">
                          <a:alpha val="43137"/>
                        </a:srgbClr>
                      </a:outerShdw>
                    </a:effectLst>
                  </a:rPr>
                  <a:t>Business Challenges</a:t>
                </a:r>
              </a:p>
            </p:txBody>
          </p:sp>
          <p:sp>
            <p:nvSpPr>
              <p:cNvPr id="41" name="Isosceles Triangle 40"/>
              <p:cNvSpPr/>
              <p:nvPr/>
            </p:nvSpPr>
            <p:spPr>
              <a:xfrm flipV="1">
                <a:off x="531812" y="1796143"/>
                <a:ext cx="206829" cy="76200"/>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42" name="Rectangle 41"/>
            <p:cNvSpPr/>
            <p:nvPr/>
          </p:nvSpPr>
          <p:spPr>
            <a:xfrm>
              <a:off x="452211" y="1871986"/>
              <a:ext cx="3748088" cy="1402093"/>
            </a:xfrm>
            <a:prstGeom prst="rect">
              <a:avLst/>
            </a:prstGeom>
          </p:spPr>
          <p:txBody>
            <a:bodyPr wrap="square">
              <a:spAutoFit/>
            </a:bodyPr>
            <a:lstStyle/>
            <a:p>
              <a:pPr marL="128605" indent="-128605">
                <a:spcBef>
                  <a:spcPts val="450"/>
                </a:spcBef>
                <a:buClr>
                  <a:srgbClr val="262D2E"/>
                </a:buClr>
                <a:buFont typeface="Arial" pitchFamily="34" charset="0"/>
                <a:buChar char="•"/>
              </a:pPr>
              <a:r>
                <a:rPr lang="en-US" sz="900" dirty="0">
                  <a:solidFill>
                    <a:srgbClr val="262D2E"/>
                  </a:solidFill>
                </a:rPr>
                <a:t>Customers frustrated by being asked to repeat information</a:t>
              </a:r>
            </a:p>
            <a:p>
              <a:pPr marL="128605" indent="-128605">
                <a:spcBef>
                  <a:spcPts val="450"/>
                </a:spcBef>
                <a:buClr>
                  <a:srgbClr val="262D2E"/>
                </a:buClr>
                <a:buFont typeface="Arial" pitchFamily="34" charset="0"/>
                <a:buChar char="•"/>
              </a:pPr>
              <a:r>
                <a:rPr lang="en-US" sz="900" dirty="0">
                  <a:solidFill>
                    <a:srgbClr val="262D2E"/>
                  </a:solidFill>
                </a:rPr>
                <a:t>Moving from </a:t>
              </a:r>
              <a:r>
                <a:rPr lang="en-US" sz="900" dirty="0" smtClean="0">
                  <a:solidFill>
                    <a:srgbClr val="262D2E"/>
                  </a:solidFill>
                </a:rPr>
                <a:t>Fusion </a:t>
              </a:r>
              <a:r>
                <a:rPr lang="en-US" sz="900" dirty="0">
                  <a:solidFill>
                    <a:srgbClr val="262D2E"/>
                  </a:solidFill>
                </a:rPr>
                <a:t>banking to contacting the bank requires too many steps</a:t>
              </a:r>
            </a:p>
            <a:p>
              <a:pPr marL="128605" indent="-128605">
                <a:spcBef>
                  <a:spcPts val="450"/>
                </a:spcBef>
                <a:buClr>
                  <a:srgbClr val="262D2E"/>
                </a:buClr>
                <a:buFont typeface="Arial" pitchFamily="34" charset="0"/>
                <a:buChar char="•"/>
              </a:pPr>
              <a:r>
                <a:rPr lang="en-US" sz="900" dirty="0">
                  <a:solidFill>
                    <a:srgbClr val="262D2E"/>
                  </a:solidFill>
                </a:rPr>
                <a:t>Need to preserve years of investment in voice self-service routing scripts</a:t>
              </a:r>
            </a:p>
          </p:txBody>
        </p:sp>
      </p:grpSp>
      <p:grpSp>
        <p:nvGrpSpPr>
          <p:cNvPr id="57" name="Group 56"/>
          <p:cNvGrpSpPr/>
          <p:nvPr/>
        </p:nvGrpSpPr>
        <p:grpSpPr>
          <a:xfrm>
            <a:off x="3164954" y="1087104"/>
            <a:ext cx="2817137" cy="1403003"/>
            <a:chOff x="4218839" y="1449471"/>
            <a:chExt cx="3755205" cy="1870671"/>
          </a:xfrm>
        </p:grpSpPr>
        <p:sp>
          <p:nvSpPr>
            <p:cNvPr id="36" name="Rectangle 35"/>
            <p:cNvSpPr/>
            <p:nvPr/>
          </p:nvSpPr>
          <p:spPr>
            <a:xfrm>
              <a:off x="4218839" y="1752600"/>
              <a:ext cx="3748087" cy="1567542"/>
            </a:xfrm>
            <a:prstGeom prst="rect">
              <a:avLst/>
            </a:prstGeom>
            <a:gradFill>
              <a:gsLst>
                <a:gs pos="100000">
                  <a:schemeClr val="accent2">
                    <a:lumMod val="20000"/>
                    <a:lumOff val="80000"/>
                  </a:schemeClr>
                </a:gs>
                <a:gs pos="0">
                  <a:schemeClr val="tx2">
                    <a:lumMod val="40000"/>
                    <a:lumOff val="6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 name="Group 64"/>
            <p:cNvGrpSpPr/>
            <p:nvPr/>
          </p:nvGrpSpPr>
          <p:grpSpPr>
            <a:xfrm>
              <a:off x="4218839" y="1449471"/>
              <a:ext cx="3748087" cy="422872"/>
              <a:chOff x="4218839" y="1449471"/>
              <a:chExt cx="3748087" cy="422872"/>
            </a:xfrm>
          </p:grpSpPr>
          <p:sp>
            <p:nvSpPr>
              <p:cNvPr id="37" name="Rectangle 36"/>
              <p:cNvSpPr/>
              <p:nvPr/>
            </p:nvSpPr>
            <p:spPr>
              <a:xfrm>
                <a:off x="4218839" y="1449471"/>
                <a:ext cx="3748087" cy="346672"/>
              </a:xfrm>
              <a:prstGeom prst="rect">
                <a:avLst/>
              </a:prstGeom>
              <a:gradFill>
                <a:gsLst>
                  <a:gs pos="833">
                    <a:schemeClr val="tx2"/>
                  </a:gs>
                  <a:gs pos="100000">
                    <a:schemeClr val="accent4"/>
                  </a:gs>
                </a:gsLst>
                <a:lin ang="66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effectLst>
                      <a:outerShdw blurRad="38100" dist="38100" dir="2700000" algn="tl">
                        <a:srgbClr val="000000">
                          <a:alpha val="43137"/>
                        </a:srgbClr>
                      </a:outerShdw>
                    </a:effectLst>
                  </a:rPr>
                  <a:t>Business Capability Enabled</a:t>
                </a:r>
              </a:p>
            </p:txBody>
          </p:sp>
          <p:sp>
            <p:nvSpPr>
              <p:cNvPr id="35" name="Isosceles Triangle 34"/>
              <p:cNvSpPr/>
              <p:nvPr/>
            </p:nvSpPr>
            <p:spPr>
              <a:xfrm flipV="1">
                <a:off x="4310062" y="1796143"/>
                <a:ext cx="206829" cy="76200"/>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43" name="Rectangle 42"/>
            <p:cNvSpPr/>
            <p:nvPr/>
          </p:nvSpPr>
          <p:spPr>
            <a:xfrm>
              <a:off x="4266153" y="1871984"/>
              <a:ext cx="3707891" cy="1402093"/>
            </a:xfrm>
            <a:prstGeom prst="rect">
              <a:avLst/>
            </a:prstGeom>
          </p:spPr>
          <p:txBody>
            <a:bodyPr wrap="square">
              <a:spAutoFit/>
            </a:bodyPr>
            <a:lstStyle/>
            <a:p>
              <a:pPr marL="128605" indent="-128605">
                <a:spcBef>
                  <a:spcPts val="450"/>
                </a:spcBef>
                <a:buClr>
                  <a:srgbClr val="262D2E"/>
                </a:buClr>
                <a:buFont typeface="Arial" pitchFamily="34" charset="0"/>
                <a:buChar char="•"/>
              </a:pPr>
              <a:r>
                <a:rPr lang="en-US" sz="900" dirty="0" smtClean="0">
                  <a:solidFill>
                    <a:srgbClr val="262D2E"/>
                  </a:solidFill>
                </a:rPr>
                <a:t>Fusion </a:t>
              </a:r>
              <a:r>
                <a:rPr lang="en-US" sz="900" dirty="0">
                  <a:solidFill>
                    <a:srgbClr val="262D2E"/>
                  </a:solidFill>
                </a:rPr>
                <a:t>screen and menu choices are mapped to self-service menus</a:t>
              </a:r>
            </a:p>
            <a:p>
              <a:pPr marL="128605" indent="-128605">
                <a:spcBef>
                  <a:spcPts val="450"/>
                </a:spcBef>
                <a:buClr>
                  <a:srgbClr val="262D2E"/>
                </a:buClr>
                <a:buFont typeface="Arial" pitchFamily="34" charset="0"/>
                <a:buChar char="•"/>
              </a:pPr>
              <a:r>
                <a:rPr lang="en-US" sz="900" dirty="0">
                  <a:solidFill>
                    <a:srgbClr val="262D2E"/>
                  </a:solidFill>
                </a:rPr>
                <a:t>Customer request is routed to a mortgage lending advisor equipped with video and screen sharing</a:t>
              </a:r>
            </a:p>
            <a:p>
              <a:pPr marL="128605" indent="-128605">
                <a:spcBef>
                  <a:spcPts val="450"/>
                </a:spcBef>
                <a:buClr>
                  <a:srgbClr val="262D2E"/>
                </a:buClr>
                <a:buFont typeface="Arial" pitchFamily="34" charset="0"/>
                <a:buChar char="•"/>
              </a:pPr>
              <a:r>
                <a:rPr lang="en-US" sz="900" dirty="0">
                  <a:solidFill>
                    <a:srgbClr val="262D2E"/>
                  </a:solidFill>
                </a:rPr>
                <a:t>Customer can sign a document via a touch screen device such as a tablet</a:t>
              </a:r>
            </a:p>
          </p:txBody>
        </p:sp>
      </p:grpSp>
      <p:grpSp>
        <p:nvGrpSpPr>
          <p:cNvPr id="58" name="Group 57"/>
          <p:cNvGrpSpPr/>
          <p:nvPr/>
        </p:nvGrpSpPr>
        <p:grpSpPr>
          <a:xfrm>
            <a:off x="5998741" y="1087104"/>
            <a:ext cx="2818942" cy="1403003"/>
            <a:chOff x="7996238" y="1449471"/>
            <a:chExt cx="3757611" cy="1870671"/>
          </a:xfrm>
        </p:grpSpPr>
        <p:sp>
          <p:nvSpPr>
            <p:cNvPr id="31" name="Rectangle 30"/>
            <p:cNvSpPr/>
            <p:nvPr/>
          </p:nvSpPr>
          <p:spPr>
            <a:xfrm>
              <a:off x="7996238" y="1752600"/>
              <a:ext cx="3748087" cy="1567542"/>
            </a:xfrm>
            <a:prstGeom prst="rect">
              <a:avLst/>
            </a:prstGeom>
            <a:gradFill>
              <a:gsLst>
                <a:gs pos="100000">
                  <a:schemeClr val="accent2">
                    <a:lumMod val="20000"/>
                    <a:lumOff val="80000"/>
                  </a:schemeClr>
                </a:gs>
                <a:gs pos="0">
                  <a:schemeClr val="tx2">
                    <a:lumMod val="40000"/>
                    <a:lumOff val="6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2" name="Group 66"/>
            <p:cNvGrpSpPr/>
            <p:nvPr/>
          </p:nvGrpSpPr>
          <p:grpSpPr>
            <a:xfrm>
              <a:off x="7996353" y="1449471"/>
              <a:ext cx="3748087" cy="422872"/>
              <a:chOff x="7996353" y="1449471"/>
              <a:chExt cx="3748087" cy="422872"/>
            </a:xfrm>
          </p:grpSpPr>
          <p:sp>
            <p:nvSpPr>
              <p:cNvPr id="32" name="Rectangle 31"/>
              <p:cNvSpPr/>
              <p:nvPr/>
            </p:nvSpPr>
            <p:spPr>
              <a:xfrm>
                <a:off x="7996353" y="1449471"/>
                <a:ext cx="3748087" cy="346672"/>
              </a:xfrm>
              <a:prstGeom prst="rect">
                <a:avLst/>
              </a:prstGeom>
              <a:gradFill>
                <a:gsLst>
                  <a:gs pos="833">
                    <a:schemeClr val="tx2"/>
                  </a:gs>
                  <a:gs pos="100000">
                    <a:schemeClr val="accent4"/>
                  </a:gs>
                </a:gsLst>
                <a:lin ang="66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effectLst>
                      <a:outerShdw blurRad="38100" dist="38100" dir="2700000" algn="tl">
                        <a:srgbClr val="000000">
                          <a:alpha val="43137"/>
                        </a:srgbClr>
                      </a:outerShdw>
                    </a:effectLst>
                  </a:rPr>
                  <a:t>Business Outcome</a:t>
                </a:r>
              </a:p>
            </p:txBody>
          </p:sp>
          <p:sp>
            <p:nvSpPr>
              <p:cNvPr id="30" name="Isosceles Triangle 29"/>
              <p:cNvSpPr/>
              <p:nvPr/>
            </p:nvSpPr>
            <p:spPr>
              <a:xfrm flipV="1">
                <a:off x="8097202" y="1796143"/>
                <a:ext cx="206829" cy="76200"/>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44" name="Rectangle 43"/>
            <p:cNvSpPr/>
            <p:nvPr/>
          </p:nvSpPr>
          <p:spPr>
            <a:xfrm>
              <a:off x="8039896" y="1813928"/>
              <a:ext cx="3713953" cy="1302922"/>
            </a:xfrm>
            <a:prstGeom prst="rect">
              <a:avLst/>
            </a:prstGeom>
          </p:spPr>
          <p:txBody>
            <a:bodyPr wrap="square">
              <a:spAutoFit/>
            </a:bodyPr>
            <a:lstStyle/>
            <a:p>
              <a:pPr marL="128605" indent="-128605">
                <a:spcBef>
                  <a:spcPts val="450"/>
                </a:spcBef>
                <a:buClr>
                  <a:srgbClr val="262D2E"/>
                </a:buClr>
                <a:buFont typeface="Arial" pitchFamily="34" charset="0"/>
                <a:buChar char="•"/>
              </a:pPr>
              <a:r>
                <a:rPr lang="en-US" sz="900" dirty="0">
                  <a:solidFill>
                    <a:srgbClr val="262D2E"/>
                  </a:solidFill>
                </a:rPr>
                <a:t>Increased customer conversion rate to </a:t>
              </a:r>
              <a:r>
                <a:rPr lang="en-US" sz="900" dirty="0" smtClean="0">
                  <a:solidFill>
                    <a:srgbClr val="262D2E"/>
                  </a:solidFill>
                </a:rPr>
                <a:t>Fusion </a:t>
              </a:r>
              <a:r>
                <a:rPr lang="en-US" sz="900" dirty="0">
                  <a:solidFill>
                    <a:srgbClr val="262D2E"/>
                  </a:solidFill>
                </a:rPr>
                <a:t>channel</a:t>
              </a:r>
            </a:p>
            <a:p>
              <a:pPr marL="128605" indent="-128605">
                <a:spcBef>
                  <a:spcPts val="450"/>
                </a:spcBef>
                <a:buClr>
                  <a:srgbClr val="262D2E"/>
                </a:buClr>
                <a:buFont typeface="Arial" pitchFamily="34" charset="0"/>
                <a:buChar char="•"/>
              </a:pPr>
              <a:r>
                <a:rPr lang="en-US" sz="900" dirty="0">
                  <a:solidFill>
                    <a:srgbClr val="262D2E"/>
                  </a:solidFill>
                </a:rPr>
                <a:t>Optimized agent utilization</a:t>
              </a:r>
            </a:p>
            <a:p>
              <a:pPr marL="128605" indent="-128605">
                <a:spcBef>
                  <a:spcPts val="450"/>
                </a:spcBef>
                <a:buClr>
                  <a:srgbClr val="262D2E"/>
                </a:buClr>
                <a:buFont typeface="Arial" pitchFamily="34" charset="0"/>
                <a:buChar char="•"/>
              </a:pPr>
              <a:r>
                <a:rPr lang="en-US" sz="900" dirty="0">
                  <a:solidFill>
                    <a:srgbClr val="262D2E"/>
                  </a:solidFill>
                </a:rPr>
                <a:t>Improved customer convenience via visual menuing</a:t>
              </a:r>
            </a:p>
            <a:p>
              <a:pPr marL="128605" indent="-128605">
                <a:spcBef>
                  <a:spcPts val="450"/>
                </a:spcBef>
                <a:buClr>
                  <a:srgbClr val="262D2E"/>
                </a:buClr>
                <a:buFont typeface="Arial" pitchFamily="34" charset="0"/>
                <a:buChar char="•"/>
              </a:pPr>
              <a:r>
                <a:rPr lang="en-US" sz="900" dirty="0">
                  <a:solidFill>
                    <a:srgbClr val="262D2E"/>
                  </a:solidFill>
                </a:rPr>
                <a:t>Increase existing investments</a:t>
              </a:r>
            </a:p>
          </p:txBody>
        </p:sp>
      </p:grpSp>
      <p:sp>
        <p:nvSpPr>
          <p:cNvPr id="6" name="Title 5"/>
          <p:cNvSpPr>
            <a:spLocks noGrp="1"/>
          </p:cNvSpPr>
          <p:nvPr>
            <p:ph type="title"/>
          </p:nvPr>
        </p:nvSpPr>
        <p:spPr/>
        <p:txBody>
          <a:bodyPr/>
          <a:lstStyle/>
          <a:p>
            <a:r>
              <a:rPr lang="en-US" dirty="0" smtClean="0"/>
              <a:t>Streamline to Delight Customers</a:t>
            </a:r>
            <a:endParaRPr lang="en-US" dirty="0">
              <a:solidFill>
                <a:srgbClr val="FF0000"/>
              </a:solidFill>
            </a:endParaRPr>
          </a:p>
        </p:txBody>
      </p:sp>
      <p:grpSp>
        <p:nvGrpSpPr>
          <p:cNvPr id="62" name="Group 61"/>
          <p:cNvGrpSpPr/>
          <p:nvPr/>
        </p:nvGrpSpPr>
        <p:grpSpPr>
          <a:xfrm>
            <a:off x="331081" y="2569558"/>
            <a:ext cx="8479544" cy="2214270"/>
            <a:chOff x="441325" y="3316677"/>
            <a:chExt cx="11303115" cy="2952360"/>
          </a:xfrm>
        </p:grpSpPr>
        <p:sp>
          <p:nvSpPr>
            <p:cNvPr id="45" name="Rectangle 44"/>
            <p:cNvSpPr/>
            <p:nvPr/>
          </p:nvSpPr>
          <p:spPr>
            <a:xfrm>
              <a:off x="441325" y="3321626"/>
              <a:ext cx="11303115" cy="2947411"/>
            </a:xfrm>
            <a:prstGeom prst="rect">
              <a:avLst/>
            </a:prstGeom>
            <a:gradFill>
              <a:gsLst>
                <a:gs pos="23000">
                  <a:srgbClr val="A7E6FF"/>
                </a:gs>
                <a:gs pos="0">
                  <a:schemeClr val="tx1">
                    <a:lumMod val="60000"/>
                    <a:lumOff val="40000"/>
                  </a:schemeClr>
                </a:gs>
              </a:gsLst>
              <a:lin ang="5400000" scaled="0"/>
            </a:gradFill>
            <a:ln w="19050">
              <a:noFill/>
            </a:ln>
            <a:effectLst>
              <a:outerShdw blurRad="762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5" name="Group 45"/>
            <p:cNvGrpSpPr/>
            <p:nvPr/>
          </p:nvGrpSpPr>
          <p:grpSpPr>
            <a:xfrm>
              <a:off x="441325" y="3316677"/>
              <a:ext cx="11303000" cy="455219"/>
              <a:chOff x="441325" y="3320143"/>
              <a:chExt cx="11303000" cy="316809"/>
            </a:xfrm>
          </p:grpSpPr>
          <p:sp>
            <p:nvSpPr>
              <p:cNvPr id="47" name="Rectangle 46"/>
              <p:cNvSpPr/>
              <p:nvPr/>
            </p:nvSpPr>
            <p:spPr>
              <a:xfrm>
                <a:off x="441325" y="3320143"/>
                <a:ext cx="11303000" cy="241822"/>
              </a:xfrm>
              <a:prstGeom prst="rect">
                <a:avLst/>
              </a:prstGeom>
              <a:gradFill>
                <a:gsLst>
                  <a:gs pos="833">
                    <a:schemeClr val="tx1"/>
                  </a:gs>
                  <a:gs pos="100000">
                    <a:schemeClr val="tx1">
                      <a:lumMod val="75000"/>
                    </a:schemeClr>
                  </a:gs>
                </a:gsLst>
                <a:lin ang="66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effectLst>
                      <a:outerShdw blurRad="38100" dist="38100" dir="2700000" algn="tl">
                        <a:srgbClr val="000000">
                          <a:alpha val="43137"/>
                        </a:srgbClr>
                      </a:outerShdw>
                    </a:effectLst>
                  </a:rPr>
                  <a:t>Business Scenario</a:t>
                </a:r>
              </a:p>
            </p:txBody>
          </p:sp>
          <p:sp>
            <p:nvSpPr>
              <p:cNvPr id="48" name="Isosceles Triangle 47"/>
              <p:cNvSpPr/>
              <p:nvPr/>
            </p:nvSpPr>
            <p:spPr>
              <a:xfrm flipV="1">
                <a:off x="531812" y="3560752"/>
                <a:ext cx="206829" cy="76200"/>
              </a:xfrm>
              <a:prstGeom prst="triangle">
                <a:avLst/>
              </a:pr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grpSp>
        <p:nvGrpSpPr>
          <p:cNvPr id="99" name="Group 98"/>
          <p:cNvGrpSpPr/>
          <p:nvPr/>
        </p:nvGrpSpPr>
        <p:grpSpPr>
          <a:xfrm>
            <a:off x="323935" y="3771900"/>
            <a:ext cx="4118423" cy="922440"/>
            <a:chOff x="431800" y="5029200"/>
            <a:chExt cx="5489801" cy="1229920"/>
          </a:xfrm>
        </p:grpSpPr>
        <p:sp>
          <p:nvSpPr>
            <p:cNvPr id="92" name="Rectangle 91"/>
            <p:cNvSpPr/>
            <p:nvPr/>
          </p:nvSpPr>
          <p:spPr>
            <a:xfrm>
              <a:off x="431800" y="5029200"/>
              <a:ext cx="5489801" cy="1050728"/>
            </a:xfrm>
            <a:prstGeom prst="rect">
              <a:avLst/>
            </a:prstGeom>
            <a:gradFill>
              <a:gsLst>
                <a:gs pos="1250">
                  <a:schemeClr val="accent3">
                    <a:lumMod val="50000"/>
                    <a:alpha val="0"/>
                  </a:schemeClr>
                </a:gs>
                <a:gs pos="9000">
                  <a:srgbClr val="EBF9FF"/>
                </a:gs>
                <a:gs pos="100000">
                  <a:schemeClr val="accent1">
                    <a:tint val="44500"/>
                    <a:satMod val="160000"/>
                    <a:alpha val="0"/>
                  </a:schemeClr>
                </a:gs>
              </a:gsLst>
              <a:lin ang="0" scaled="0"/>
            </a:gradFill>
            <a:ln>
              <a:noFill/>
            </a:ln>
            <a:effectLst>
              <a:outerShdw blurRad="50800" dist="38100" algn="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70" name="Group 69"/>
            <p:cNvGrpSpPr/>
            <p:nvPr/>
          </p:nvGrpSpPr>
          <p:grpSpPr>
            <a:xfrm>
              <a:off x="608940" y="5106272"/>
              <a:ext cx="4750460" cy="1152848"/>
              <a:chOff x="608940" y="5106272"/>
              <a:chExt cx="4750460" cy="1152848"/>
            </a:xfrm>
          </p:grpSpPr>
          <p:sp>
            <p:nvSpPr>
              <p:cNvPr id="102" name="Rectangle 101"/>
              <p:cNvSpPr/>
              <p:nvPr/>
            </p:nvSpPr>
            <p:spPr>
              <a:xfrm>
                <a:off x="2032001" y="5120347"/>
                <a:ext cx="3327399" cy="1138773"/>
              </a:xfrm>
              <a:prstGeom prst="rect">
                <a:avLst/>
              </a:prstGeom>
            </p:spPr>
            <p:txBody>
              <a:bodyPr wrap="square">
                <a:spAutoFit/>
              </a:bodyPr>
              <a:lstStyle/>
              <a:p>
                <a:pPr marL="171473" indent="-171473">
                  <a:lnSpc>
                    <a:spcPct val="110000"/>
                  </a:lnSpc>
                  <a:spcBef>
                    <a:spcPts val="450"/>
                  </a:spcBef>
                  <a:buClr>
                    <a:srgbClr val="262D2E"/>
                  </a:buClr>
                  <a:buFont typeface="+mj-lt"/>
                  <a:buAutoNum type="arabicPeriod" startAt="2"/>
                </a:pPr>
                <a:r>
                  <a:rPr lang="en-US" sz="900" dirty="0">
                    <a:solidFill>
                      <a:srgbClr val="435153"/>
                    </a:solidFill>
                  </a:rPr>
                  <a:t>Call is “self-served” through visual menu and request is routed based on caller status, profile, product, and other attributes to appropriate mortgage loan officer.</a:t>
                </a:r>
              </a:p>
            </p:txBody>
          </p:sp>
          <p:pic>
            <p:nvPicPr>
              <p:cNvPr id="64" name="Picture 2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608940" y="5106272"/>
                <a:ext cx="1351630" cy="901086"/>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grpSp>
      </p:grpSp>
      <p:grpSp>
        <p:nvGrpSpPr>
          <p:cNvPr id="97" name="Group 96"/>
          <p:cNvGrpSpPr/>
          <p:nvPr/>
        </p:nvGrpSpPr>
        <p:grpSpPr>
          <a:xfrm>
            <a:off x="4296894" y="2847975"/>
            <a:ext cx="4294172" cy="788046"/>
            <a:chOff x="5727700" y="3797300"/>
            <a:chExt cx="5724071" cy="1050728"/>
          </a:xfrm>
        </p:grpSpPr>
        <p:sp>
          <p:nvSpPr>
            <p:cNvPr id="94" name="Rectangle 93"/>
            <p:cNvSpPr/>
            <p:nvPr/>
          </p:nvSpPr>
          <p:spPr>
            <a:xfrm>
              <a:off x="5727700" y="3797300"/>
              <a:ext cx="5489801" cy="1050728"/>
            </a:xfrm>
            <a:prstGeom prst="rect">
              <a:avLst/>
            </a:prstGeom>
            <a:gradFill>
              <a:gsLst>
                <a:gs pos="1250">
                  <a:schemeClr val="accent3">
                    <a:lumMod val="50000"/>
                    <a:alpha val="0"/>
                  </a:schemeClr>
                </a:gs>
                <a:gs pos="9000">
                  <a:srgbClr val="EBF9FF"/>
                </a:gs>
                <a:gs pos="100000">
                  <a:schemeClr val="accent1">
                    <a:tint val="44500"/>
                    <a:satMod val="160000"/>
                    <a:alpha val="0"/>
                  </a:schemeClr>
                </a:gs>
              </a:gsLst>
              <a:lin ang="0" scaled="0"/>
            </a:gradFill>
            <a:ln>
              <a:noFill/>
            </a:ln>
            <a:effectLst>
              <a:outerShdw blurRad="50800" dist="38100" algn="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69" name="Group 68"/>
            <p:cNvGrpSpPr/>
            <p:nvPr/>
          </p:nvGrpSpPr>
          <p:grpSpPr>
            <a:xfrm>
              <a:off x="6012041" y="3904343"/>
              <a:ext cx="5439730" cy="887245"/>
              <a:chOff x="6012041" y="3904343"/>
              <a:chExt cx="5439730" cy="887245"/>
            </a:xfrm>
          </p:grpSpPr>
          <p:sp>
            <p:nvSpPr>
              <p:cNvPr id="93" name="Rectangle 92"/>
              <p:cNvSpPr/>
              <p:nvPr/>
            </p:nvSpPr>
            <p:spPr>
              <a:xfrm>
                <a:off x="7788032" y="3914899"/>
                <a:ext cx="3663739" cy="812530"/>
              </a:xfrm>
              <a:prstGeom prst="rect">
                <a:avLst/>
              </a:prstGeom>
            </p:spPr>
            <p:txBody>
              <a:bodyPr wrap="square" lIns="0" tIns="0" rIns="0" bIns="0">
                <a:spAutoFit/>
              </a:bodyPr>
              <a:lstStyle/>
              <a:p>
                <a:pPr marL="171473" indent="-171473">
                  <a:lnSpc>
                    <a:spcPct val="110000"/>
                  </a:lnSpc>
                  <a:spcBef>
                    <a:spcPts val="450"/>
                  </a:spcBef>
                  <a:buClr>
                    <a:srgbClr val="435153"/>
                  </a:buClr>
                  <a:buFont typeface="+mj-lt"/>
                  <a:buAutoNum type="arabicPeriod" startAt="3"/>
                </a:pPr>
                <a:r>
                  <a:rPr lang="en-US" sz="900" dirty="0">
                    <a:solidFill>
                      <a:srgbClr val="435153"/>
                    </a:solidFill>
                  </a:rPr>
                  <a:t>Account information, web page, and other context information are delivered (“screen popped”)  by  </a:t>
                </a:r>
                <a:r>
                  <a:rPr lang="en-US" sz="900" dirty="0" smtClean="0">
                    <a:solidFill>
                      <a:srgbClr val="435153"/>
                    </a:solidFill>
                  </a:rPr>
                  <a:t>Fusion </a:t>
                </a:r>
                <a:r>
                  <a:rPr lang="en-US" sz="900" dirty="0">
                    <a:solidFill>
                      <a:srgbClr val="435153"/>
                    </a:solidFill>
                  </a:rPr>
                  <a:t>along with the video call to a mortgage loan officer.</a:t>
                </a:r>
              </a:p>
            </p:txBody>
          </p:sp>
          <p:pic>
            <p:nvPicPr>
              <p:cNvPr id="65" name="Picture 34"/>
              <p:cNvPicPr>
                <a:picLocks noChangeAspect="1"/>
              </p:cNvPicPr>
              <p:nvPr/>
            </p:nvPicPr>
            <p:blipFill rotWithShape="1">
              <a:blip r:embed="rId4" cstate="screen">
                <a:extLst>
                  <a:ext uri="{28A0092B-C50C-407E-A947-70E740481C1C}">
                    <a14:useLocalDpi xmlns:a14="http://schemas.microsoft.com/office/drawing/2010/main"/>
                  </a:ext>
                </a:extLst>
              </a:blip>
              <a:stretch/>
            </p:blipFill>
            <p:spPr bwMode="auto">
              <a:xfrm>
                <a:off x="6012041" y="3904343"/>
                <a:ext cx="1330868" cy="887245"/>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grpSp>
      </p:grpSp>
      <p:grpSp>
        <p:nvGrpSpPr>
          <p:cNvPr id="98" name="Group 97"/>
          <p:cNvGrpSpPr/>
          <p:nvPr/>
        </p:nvGrpSpPr>
        <p:grpSpPr>
          <a:xfrm>
            <a:off x="4451581" y="3743325"/>
            <a:ext cx="4366103" cy="819150"/>
            <a:chOff x="5933895" y="4991100"/>
            <a:chExt cx="5819955" cy="1092200"/>
          </a:xfrm>
        </p:grpSpPr>
        <p:sp>
          <p:nvSpPr>
            <p:cNvPr id="95" name="Rectangle 94"/>
            <p:cNvSpPr/>
            <p:nvPr/>
          </p:nvSpPr>
          <p:spPr>
            <a:xfrm>
              <a:off x="5943600" y="4991100"/>
              <a:ext cx="5489801" cy="1092200"/>
            </a:xfrm>
            <a:prstGeom prst="rect">
              <a:avLst/>
            </a:prstGeom>
            <a:gradFill>
              <a:gsLst>
                <a:gs pos="1250">
                  <a:schemeClr val="accent3">
                    <a:lumMod val="50000"/>
                    <a:alpha val="0"/>
                  </a:schemeClr>
                </a:gs>
                <a:gs pos="9000">
                  <a:srgbClr val="EBF9FF"/>
                </a:gs>
                <a:gs pos="100000">
                  <a:schemeClr val="accent1">
                    <a:tint val="44500"/>
                    <a:satMod val="160000"/>
                    <a:alpha val="0"/>
                  </a:schemeClr>
                </a:gs>
              </a:gsLst>
              <a:lin ang="0" scaled="0"/>
            </a:gradFill>
            <a:ln>
              <a:noFill/>
            </a:ln>
            <a:effectLst>
              <a:outerShdw blurRad="50800" dist="38100" algn="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71" name="Group 70"/>
            <p:cNvGrpSpPr/>
            <p:nvPr/>
          </p:nvGrpSpPr>
          <p:grpSpPr>
            <a:xfrm>
              <a:off x="5933895" y="5050497"/>
              <a:ext cx="5819955" cy="999305"/>
              <a:chOff x="5933895" y="5050497"/>
              <a:chExt cx="5819955" cy="999305"/>
            </a:xfrm>
          </p:grpSpPr>
          <p:sp>
            <p:nvSpPr>
              <p:cNvPr id="100" name="Rectangle 99"/>
              <p:cNvSpPr/>
              <p:nvPr/>
            </p:nvSpPr>
            <p:spPr>
              <a:xfrm>
                <a:off x="7788032" y="5050497"/>
                <a:ext cx="3965818" cy="997196"/>
              </a:xfrm>
              <a:prstGeom prst="rect">
                <a:avLst/>
              </a:prstGeom>
            </p:spPr>
            <p:txBody>
              <a:bodyPr wrap="square" lIns="0" tIns="0" rIns="0" bIns="0">
                <a:spAutoFit/>
              </a:bodyPr>
              <a:lstStyle/>
              <a:p>
                <a:pPr marL="171473" indent="-171473">
                  <a:lnSpc>
                    <a:spcPct val="90000"/>
                  </a:lnSpc>
                  <a:spcBef>
                    <a:spcPts val="450"/>
                  </a:spcBef>
                  <a:buClr>
                    <a:srgbClr val="435153"/>
                  </a:buClr>
                  <a:buFont typeface="+mj-lt"/>
                  <a:buAutoNum type="arabicPeriod" startAt="4"/>
                </a:pPr>
                <a:r>
                  <a:rPr lang="en-US" sz="900" dirty="0">
                    <a:solidFill>
                      <a:srgbClr val="435153"/>
                    </a:solidFill>
                  </a:rPr>
                  <a:t>When loan officers accepts the call, an audio, video and collaboration link is established with the customer.  The loan officer notifies customer of new refinance rates and offers customer to lock in at this current rate. Customer agrees and signs the lock-in document through his tablet.</a:t>
                </a:r>
              </a:p>
            </p:txBody>
          </p:sp>
          <p:pic>
            <p:nvPicPr>
              <p:cNvPr id="66" name="Picture 65"/>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94395" y="5383106"/>
                <a:ext cx="1332182" cy="666696"/>
              </a:xfrm>
              <a:prstGeom prst="rect">
                <a:avLst/>
              </a:prstGeom>
              <a:noFill/>
              <a:ln>
                <a:solidFill>
                  <a:schemeClr val="tx1">
                    <a:lumMod val="50000"/>
                  </a:schemeClr>
                </a:solidFill>
              </a:ln>
            </p:spPr>
          </p:pic>
          <p:pic>
            <p:nvPicPr>
              <p:cNvPr id="67" name="Picture 66"/>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33895" y="5069274"/>
                <a:ext cx="1247956" cy="710664"/>
              </a:xfrm>
              <a:prstGeom prst="rect">
                <a:avLst/>
              </a:prstGeom>
              <a:noFill/>
              <a:ln>
                <a:solidFill>
                  <a:schemeClr val="tx1">
                    <a:lumMod val="50000"/>
                  </a:schemeClr>
                </a:solidFill>
              </a:ln>
            </p:spPr>
          </p:pic>
        </p:grpSp>
      </p:grpSp>
      <p:grpSp>
        <p:nvGrpSpPr>
          <p:cNvPr id="8" name="Group 7"/>
          <p:cNvGrpSpPr/>
          <p:nvPr/>
        </p:nvGrpSpPr>
        <p:grpSpPr>
          <a:xfrm>
            <a:off x="323935" y="2838450"/>
            <a:ext cx="4118423" cy="788046"/>
            <a:chOff x="431800" y="3784600"/>
            <a:chExt cx="5489801" cy="1050728"/>
          </a:xfrm>
        </p:grpSpPr>
        <p:grpSp>
          <p:nvGrpSpPr>
            <p:cNvPr id="96" name="Group 95"/>
            <p:cNvGrpSpPr/>
            <p:nvPr/>
          </p:nvGrpSpPr>
          <p:grpSpPr>
            <a:xfrm>
              <a:off x="431800" y="3784600"/>
              <a:ext cx="5489801" cy="1050728"/>
              <a:chOff x="431800" y="3784600"/>
              <a:chExt cx="5489801" cy="1050728"/>
            </a:xfrm>
          </p:grpSpPr>
          <p:sp>
            <p:nvSpPr>
              <p:cNvPr id="86" name="Rectangle 85"/>
              <p:cNvSpPr/>
              <p:nvPr/>
            </p:nvSpPr>
            <p:spPr>
              <a:xfrm>
                <a:off x="431800" y="3784600"/>
                <a:ext cx="5489801" cy="1050728"/>
              </a:xfrm>
              <a:prstGeom prst="rect">
                <a:avLst/>
              </a:prstGeom>
              <a:gradFill>
                <a:gsLst>
                  <a:gs pos="1250">
                    <a:schemeClr val="accent3">
                      <a:lumMod val="50000"/>
                      <a:alpha val="0"/>
                    </a:schemeClr>
                  </a:gs>
                  <a:gs pos="9000">
                    <a:srgbClr val="EBF9FF"/>
                  </a:gs>
                  <a:gs pos="100000">
                    <a:schemeClr val="accent1">
                      <a:tint val="44500"/>
                      <a:satMod val="160000"/>
                      <a:alpha val="0"/>
                    </a:schemeClr>
                  </a:gs>
                </a:gsLst>
                <a:lin ang="0" scaled="0"/>
              </a:gradFill>
              <a:ln>
                <a:noFill/>
              </a:ln>
              <a:effectLst>
                <a:outerShdw blurRad="50800" dist="38100" algn="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3" name="Rectangle 52"/>
              <p:cNvSpPr/>
              <p:nvPr/>
            </p:nvSpPr>
            <p:spPr>
              <a:xfrm>
                <a:off x="2032003" y="3848224"/>
                <a:ext cx="3135082" cy="935641"/>
              </a:xfrm>
              <a:prstGeom prst="rect">
                <a:avLst/>
              </a:prstGeom>
            </p:spPr>
            <p:txBody>
              <a:bodyPr wrap="square">
                <a:spAutoFit/>
              </a:bodyPr>
              <a:lstStyle/>
              <a:p>
                <a:pPr marL="171473" indent="-171473">
                  <a:lnSpc>
                    <a:spcPct val="110000"/>
                  </a:lnSpc>
                  <a:spcBef>
                    <a:spcPts val="450"/>
                  </a:spcBef>
                  <a:buClr>
                    <a:srgbClr val="435153"/>
                  </a:buClr>
                  <a:buFont typeface="+mj-lt"/>
                  <a:buAutoNum type="arabicPeriod"/>
                </a:pPr>
                <a:r>
                  <a:rPr lang="en-US" sz="900" dirty="0">
                    <a:solidFill>
                      <a:srgbClr val="435153"/>
                    </a:solidFill>
                  </a:rPr>
                  <a:t>Customer is looking at mortgage refinance options and has arrived at a point where he wants to talk with a mortgage specialist.</a:t>
                </a:r>
              </a:p>
            </p:txBody>
          </p:sp>
        </p:grpSp>
        <p:pic>
          <p:nvPicPr>
            <p:cNvPr id="1027" name="Picture 3"/>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904285" y="3843517"/>
              <a:ext cx="700350" cy="99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Footer Placeholder 6"/>
          <p:cNvSpPr>
            <a:spLocks noGrp="1"/>
          </p:cNvSpPr>
          <p:nvPr>
            <p:ph type="ftr" sz="quarter" idx="11"/>
          </p:nvPr>
        </p:nvSpPr>
        <p:spPr/>
        <p:txBody>
          <a:bodyPr/>
          <a:lstStyle/>
          <a:p>
            <a:r>
              <a:rPr lang="en-US" smtClean="0"/>
              <a:t>CaféX Communications Confidential © 2015 – All Rights Reserved. </a:t>
            </a:r>
            <a:endParaRPr lang="en-US" dirty="0"/>
          </a:p>
        </p:txBody>
      </p:sp>
      <p:sp>
        <p:nvSpPr>
          <p:cNvPr id="9" name="Slide Number Placeholder 8"/>
          <p:cNvSpPr>
            <a:spLocks noGrp="1"/>
          </p:cNvSpPr>
          <p:nvPr>
            <p:ph type="sldNum" sz="quarter" idx="12"/>
          </p:nvPr>
        </p:nvSpPr>
        <p:spPr/>
        <p:txBody>
          <a:bodyPr/>
          <a:lstStyle/>
          <a:p>
            <a:fld id="{0431C951-9D62-474D-B35D-66AB940D3B2F}" type="slidenum">
              <a:rPr lang="en-US" smtClean="0"/>
              <a:pPr/>
              <a:t>45</a:t>
            </a:fld>
            <a:endParaRPr lang="en-US" dirty="0"/>
          </a:p>
        </p:txBody>
      </p:sp>
    </p:spTree>
    <p:extLst>
      <p:ext uri="{BB962C8B-B14F-4D97-AF65-F5344CB8AC3E}">
        <p14:creationId xmlns:p14="http://schemas.microsoft.com/office/powerpoint/2010/main" val="196764512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up)">
                                      <p:cBhvr>
                                        <p:cTn id="7" dur="500"/>
                                        <p:tgtEl>
                                          <p:spTgt spid="5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up)">
                                      <p:cBhvr>
                                        <p:cTn id="11" dur="500"/>
                                        <p:tgtEl>
                                          <p:spTgt spid="5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up)">
                                      <p:cBhvr>
                                        <p:cTn id="15" dur="500"/>
                                        <p:tgtEl>
                                          <p:spTgt spid="58"/>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wipe(up)">
                                      <p:cBhvr>
                                        <p:cTn id="19" dur="500"/>
                                        <p:tgtEl>
                                          <p:spTgt spid="6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wipe(left)">
                                      <p:cBhvr>
                                        <p:cTn id="27" dur="500"/>
                                        <p:tgtEl>
                                          <p:spTgt spid="99"/>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wipe(left)">
                                      <p:cBhvr>
                                        <p:cTn id="31" dur="500"/>
                                        <p:tgtEl>
                                          <p:spTgt spid="97"/>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wipe(left)">
                                      <p:cBhvr>
                                        <p:cTn id="35"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400000" flipH="1">
            <a:off x="-755505" y="1218572"/>
            <a:ext cx="2183123" cy="769908"/>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300" dirty="0">
              <a:solidFill>
                <a:prstClr val="white"/>
              </a:solidFill>
            </a:endParaRPr>
          </a:p>
        </p:txBody>
      </p:sp>
      <p:pic>
        <p:nvPicPr>
          <p:cNvPr id="6" name="Picture 5" descr="7.png"/>
          <p:cNvPicPr>
            <a:picLocks noChangeAspect="1"/>
          </p:cNvPicPr>
          <p:nvPr/>
        </p:nvPicPr>
        <p:blipFill rotWithShape="1">
          <a:blip r:embed="rId2" cstate="screen">
            <a:extLst>
              <a:ext uri="{28A0092B-C50C-407E-A947-70E740481C1C}">
                <a14:useLocalDpi xmlns:a14="http://schemas.microsoft.com/office/drawing/2010/main"/>
              </a:ext>
            </a:extLst>
          </a:blip>
          <a:srcRect t="6566" b="12886"/>
          <a:stretch/>
        </p:blipFill>
        <p:spPr>
          <a:xfrm>
            <a:off x="130355" y="819151"/>
            <a:ext cx="4434840" cy="1970232"/>
          </a:xfrm>
          <a:prstGeom prst="roundRect">
            <a:avLst>
              <a:gd name="adj" fmla="val 12288"/>
            </a:avLst>
          </a:prstGeom>
        </p:spPr>
      </p:pic>
      <p:sp>
        <p:nvSpPr>
          <p:cNvPr id="7" name="Rectangle 6"/>
          <p:cNvSpPr/>
          <p:nvPr/>
        </p:nvSpPr>
        <p:spPr>
          <a:xfrm>
            <a:off x="2903407" y="940780"/>
            <a:ext cx="1443358" cy="1211870"/>
          </a:xfrm>
          <a:prstGeom prst="rect">
            <a:avLst/>
          </a:prstGeom>
        </p:spPr>
        <p:txBody>
          <a:bodyPr wrap="square" lIns="57150" tIns="28575" rIns="57150" bIns="28575">
            <a:spAutoFit/>
          </a:bodyPr>
          <a:lstStyle/>
          <a:p>
            <a:pPr algn="r"/>
            <a:r>
              <a:rPr lang="en-US" sz="1500" b="1" dirty="0">
                <a:solidFill>
                  <a:prstClr val="white"/>
                </a:solidFill>
              </a:rPr>
              <a:t>Find, connect, and collaborate with </a:t>
            </a:r>
            <a:br>
              <a:rPr lang="en-US" sz="1500" b="1" dirty="0">
                <a:solidFill>
                  <a:prstClr val="white"/>
                </a:solidFill>
              </a:rPr>
            </a:br>
            <a:r>
              <a:rPr lang="en-US" sz="1500" b="1" dirty="0">
                <a:solidFill>
                  <a:prstClr val="white"/>
                </a:solidFill>
              </a:rPr>
              <a:t>a customer representative</a:t>
            </a:r>
          </a:p>
        </p:txBody>
      </p:sp>
      <p:sp>
        <p:nvSpPr>
          <p:cNvPr id="9" name="Rectangle 8"/>
          <p:cNvSpPr/>
          <p:nvPr/>
        </p:nvSpPr>
        <p:spPr>
          <a:xfrm rot="5400000" flipH="1">
            <a:off x="7602498" y="1557319"/>
            <a:ext cx="2279210" cy="803794"/>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300" dirty="0">
              <a:solidFill>
                <a:prstClr val="white"/>
              </a:solidFill>
            </a:endParaRPr>
          </a:p>
        </p:txBody>
      </p:sp>
      <p:pic>
        <p:nvPicPr>
          <p:cNvPr id="10" name="Picture 9" descr="8.png"/>
          <p:cNvPicPr>
            <a:picLocks noChangeAspect="1"/>
          </p:cNvPicPr>
          <p:nvPr/>
        </p:nvPicPr>
        <p:blipFill rotWithShape="1">
          <a:blip r:embed="rId3" cstate="screen">
            <a:extLst>
              <a:ext uri="{28A0092B-C50C-407E-A947-70E740481C1C}">
                <a14:useLocalDpi xmlns:a14="http://schemas.microsoft.com/office/drawing/2010/main"/>
              </a:ext>
            </a:extLst>
          </a:blip>
          <a:srcRect t="6606" b="12838"/>
          <a:stretch/>
        </p:blipFill>
        <p:spPr>
          <a:xfrm>
            <a:off x="4526818" y="819150"/>
            <a:ext cx="4434420" cy="1970232"/>
          </a:xfrm>
          <a:prstGeom prst="roundRect">
            <a:avLst>
              <a:gd name="adj" fmla="val 12837"/>
            </a:avLst>
          </a:prstGeom>
        </p:spPr>
      </p:pic>
      <p:sp>
        <p:nvSpPr>
          <p:cNvPr id="11" name="Rectangle 10"/>
          <p:cNvSpPr/>
          <p:nvPr/>
        </p:nvSpPr>
        <p:spPr>
          <a:xfrm>
            <a:off x="4669810" y="940781"/>
            <a:ext cx="1985171" cy="1211869"/>
          </a:xfrm>
          <a:prstGeom prst="rect">
            <a:avLst/>
          </a:prstGeom>
        </p:spPr>
        <p:txBody>
          <a:bodyPr wrap="square" lIns="57150" tIns="28575" rIns="57150" bIns="28575">
            <a:spAutoFit/>
          </a:bodyPr>
          <a:lstStyle/>
          <a:p>
            <a:r>
              <a:rPr lang="en-US" sz="1500" b="1" dirty="0">
                <a:solidFill>
                  <a:prstClr val="white"/>
                </a:solidFill>
              </a:rPr>
              <a:t>Share screens with customers to run through “what if scenarios” in </a:t>
            </a:r>
            <a:br>
              <a:rPr lang="en-US" sz="1500" b="1" dirty="0">
                <a:solidFill>
                  <a:prstClr val="white"/>
                </a:solidFill>
              </a:rPr>
            </a:br>
            <a:r>
              <a:rPr lang="en-US" sz="1500" b="1" dirty="0">
                <a:solidFill>
                  <a:prstClr val="white"/>
                </a:solidFill>
              </a:rPr>
              <a:t>real time</a:t>
            </a:r>
          </a:p>
        </p:txBody>
      </p:sp>
      <p:sp>
        <p:nvSpPr>
          <p:cNvPr id="13" name="Rectangle 12"/>
          <p:cNvSpPr/>
          <p:nvPr/>
        </p:nvSpPr>
        <p:spPr>
          <a:xfrm rot="5400000" flipH="1">
            <a:off x="7463183" y="3403796"/>
            <a:ext cx="2292458" cy="808466"/>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300" dirty="0">
              <a:solidFill>
                <a:prstClr val="white"/>
              </a:solidFill>
            </a:endParaRPr>
          </a:p>
        </p:txBody>
      </p:sp>
      <p:pic>
        <p:nvPicPr>
          <p:cNvPr id="14" name="Picture 13" descr="9.png"/>
          <p:cNvPicPr>
            <a:picLocks noChangeAspect="1"/>
          </p:cNvPicPr>
          <p:nvPr/>
        </p:nvPicPr>
        <p:blipFill rotWithShape="1">
          <a:blip r:embed="rId4" cstate="screen">
            <a:extLst>
              <a:ext uri="{28A0092B-C50C-407E-A947-70E740481C1C}">
                <a14:useLocalDpi xmlns:a14="http://schemas.microsoft.com/office/drawing/2010/main"/>
              </a:ext>
            </a:extLst>
          </a:blip>
          <a:srcRect t="4500" b="15429"/>
          <a:stretch/>
        </p:blipFill>
        <p:spPr>
          <a:xfrm>
            <a:off x="4526818" y="2847488"/>
            <a:ext cx="4434840" cy="1958556"/>
          </a:xfrm>
          <a:prstGeom prst="roundRect">
            <a:avLst>
              <a:gd name="adj" fmla="val 12720"/>
            </a:avLst>
          </a:prstGeom>
        </p:spPr>
      </p:pic>
      <p:sp>
        <p:nvSpPr>
          <p:cNvPr id="15" name="Rectangle 14"/>
          <p:cNvSpPr/>
          <p:nvPr/>
        </p:nvSpPr>
        <p:spPr>
          <a:xfrm>
            <a:off x="4669810" y="2998940"/>
            <a:ext cx="1512928" cy="981038"/>
          </a:xfrm>
          <a:prstGeom prst="rect">
            <a:avLst/>
          </a:prstGeom>
        </p:spPr>
        <p:txBody>
          <a:bodyPr wrap="square" lIns="57150" tIns="28575" rIns="57150" bIns="28575">
            <a:spAutoFit/>
          </a:bodyPr>
          <a:lstStyle/>
          <a:p>
            <a:r>
              <a:rPr lang="en-US" sz="1500" b="1" dirty="0">
                <a:solidFill>
                  <a:prstClr val="white"/>
                </a:solidFill>
              </a:rPr>
              <a:t>Embed collaboration</a:t>
            </a:r>
            <a:br>
              <a:rPr lang="en-US" sz="1500" b="1" dirty="0">
                <a:solidFill>
                  <a:prstClr val="white"/>
                </a:solidFill>
              </a:rPr>
            </a:br>
            <a:r>
              <a:rPr lang="en-US" sz="1500" b="1" dirty="0">
                <a:solidFill>
                  <a:prstClr val="white"/>
                </a:solidFill>
              </a:rPr>
              <a:t>into existing apps and security</a:t>
            </a:r>
          </a:p>
        </p:txBody>
      </p:sp>
      <p:sp>
        <p:nvSpPr>
          <p:cNvPr id="17" name="Rectangle 16"/>
          <p:cNvSpPr/>
          <p:nvPr/>
        </p:nvSpPr>
        <p:spPr>
          <a:xfrm rot="5400000" flipH="1">
            <a:off x="-831507" y="3485641"/>
            <a:ext cx="2254780" cy="725998"/>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300" dirty="0">
              <a:solidFill>
                <a:prstClr val="white"/>
              </a:solidFill>
            </a:endParaRPr>
          </a:p>
        </p:txBody>
      </p:sp>
      <p:pic>
        <p:nvPicPr>
          <p:cNvPr id="18" name="Picture 17" descr="10.png"/>
          <p:cNvPicPr>
            <a:picLocks noChangeAspect="1"/>
          </p:cNvPicPr>
          <p:nvPr/>
        </p:nvPicPr>
        <p:blipFill rotWithShape="1">
          <a:blip r:embed="rId5" cstate="screen">
            <a:extLst>
              <a:ext uri="{28A0092B-C50C-407E-A947-70E740481C1C}">
                <a14:useLocalDpi xmlns:a14="http://schemas.microsoft.com/office/drawing/2010/main"/>
              </a:ext>
            </a:extLst>
          </a:blip>
          <a:srcRect t="4500" b="15429"/>
          <a:stretch/>
        </p:blipFill>
        <p:spPr>
          <a:xfrm>
            <a:off x="130355" y="2847488"/>
            <a:ext cx="4434840" cy="1958556"/>
          </a:xfrm>
          <a:prstGeom prst="roundRect">
            <a:avLst>
              <a:gd name="adj" fmla="val 11029"/>
            </a:avLst>
          </a:prstGeom>
        </p:spPr>
      </p:pic>
      <p:sp>
        <p:nvSpPr>
          <p:cNvPr id="19" name="Rectangle 18"/>
          <p:cNvSpPr/>
          <p:nvPr/>
        </p:nvSpPr>
        <p:spPr>
          <a:xfrm>
            <a:off x="2892606" y="2998940"/>
            <a:ext cx="1454159" cy="519373"/>
          </a:xfrm>
          <a:prstGeom prst="rect">
            <a:avLst/>
          </a:prstGeom>
        </p:spPr>
        <p:txBody>
          <a:bodyPr wrap="square" lIns="57150" tIns="28575" rIns="57150" bIns="28575">
            <a:spAutoFit/>
          </a:bodyPr>
          <a:lstStyle/>
          <a:p>
            <a:pPr algn="r"/>
            <a:r>
              <a:rPr lang="en-US" sz="1500" b="1" dirty="0">
                <a:solidFill>
                  <a:prstClr val="white"/>
                </a:solidFill>
              </a:rPr>
              <a:t>Simply touch</a:t>
            </a:r>
            <a:br>
              <a:rPr lang="en-US" sz="1500" b="1" dirty="0">
                <a:solidFill>
                  <a:prstClr val="white"/>
                </a:solidFill>
              </a:rPr>
            </a:br>
            <a:r>
              <a:rPr lang="en-US" sz="1500" b="1" dirty="0">
                <a:solidFill>
                  <a:prstClr val="white"/>
                </a:solidFill>
              </a:rPr>
              <a:t>a button</a:t>
            </a:r>
          </a:p>
        </p:txBody>
      </p:sp>
      <p:sp>
        <p:nvSpPr>
          <p:cNvPr id="2" name="Title 1"/>
          <p:cNvSpPr>
            <a:spLocks noGrp="1"/>
          </p:cNvSpPr>
          <p:nvPr>
            <p:ph type="title"/>
          </p:nvPr>
        </p:nvSpPr>
        <p:spPr/>
        <p:txBody>
          <a:bodyPr/>
          <a:lstStyle/>
          <a:p>
            <a:r>
              <a:rPr lang="en-US" dirty="0" smtClean="0"/>
              <a:t>Next-Gen Client Experience</a:t>
            </a:r>
            <a:endParaRPr lang="en-US" dirty="0"/>
          </a:p>
        </p:txBody>
      </p:sp>
      <p:sp>
        <p:nvSpPr>
          <p:cNvPr id="3" name="Footer Placeholder 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Slide Number Placeholder 3"/>
          <p:cNvSpPr>
            <a:spLocks noGrp="1"/>
          </p:cNvSpPr>
          <p:nvPr>
            <p:ph type="sldNum" sz="quarter" idx="12"/>
          </p:nvPr>
        </p:nvSpPr>
        <p:spPr/>
        <p:txBody>
          <a:bodyPr/>
          <a:lstStyle/>
          <a:p>
            <a:fld id="{0431C951-9D62-474D-B35D-66AB940D3B2F}" type="slidenum">
              <a:rPr lang="en-US" smtClean="0"/>
              <a:pPr/>
              <a:t>46</a:t>
            </a:fld>
            <a:endParaRPr lang="en-US" dirty="0"/>
          </a:p>
        </p:txBody>
      </p:sp>
    </p:spTree>
    <p:extLst>
      <p:ext uri="{BB962C8B-B14F-4D97-AF65-F5344CB8AC3E}">
        <p14:creationId xmlns:p14="http://schemas.microsoft.com/office/powerpoint/2010/main" val="181167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57561" y="2785539"/>
            <a:ext cx="8068936" cy="1111628"/>
            <a:chOff x="768621" y="3714050"/>
            <a:chExt cx="10755780" cy="1482171"/>
          </a:xfrm>
        </p:grpSpPr>
        <p:grpSp>
          <p:nvGrpSpPr>
            <p:cNvPr id="84" name="Group 83"/>
            <p:cNvGrpSpPr/>
            <p:nvPr/>
          </p:nvGrpSpPr>
          <p:grpSpPr>
            <a:xfrm>
              <a:off x="768621" y="3714050"/>
              <a:ext cx="10755780" cy="1480426"/>
              <a:chOff x="768621" y="3714050"/>
              <a:chExt cx="10755780" cy="1480426"/>
            </a:xfrm>
          </p:grpSpPr>
          <p:grpSp>
            <p:nvGrpSpPr>
              <p:cNvPr id="79" name="Group 78"/>
              <p:cNvGrpSpPr/>
              <p:nvPr/>
            </p:nvGrpSpPr>
            <p:grpSpPr>
              <a:xfrm>
                <a:off x="768621" y="3714050"/>
                <a:ext cx="10755780" cy="1480426"/>
                <a:chOff x="768621" y="3714050"/>
                <a:chExt cx="10755780" cy="1480426"/>
              </a:xfrm>
            </p:grpSpPr>
            <p:sp>
              <p:nvSpPr>
                <p:cNvPr id="75" name="Trapezoid 74"/>
                <p:cNvSpPr/>
                <p:nvPr/>
              </p:nvSpPr>
              <p:spPr>
                <a:xfrm>
                  <a:off x="794201" y="3714050"/>
                  <a:ext cx="10711999" cy="309045"/>
                </a:xfrm>
                <a:prstGeom prst="trapezoid">
                  <a:avLst>
                    <a:gd name="adj" fmla="val 95041"/>
                  </a:avLst>
                </a:prstGeom>
                <a:gradFill>
                  <a:gsLst>
                    <a:gs pos="100000">
                      <a:schemeClr val="tx1">
                        <a:lumMod val="40000"/>
                        <a:lumOff val="60000"/>
                      </a:schemeClr>
                    </a:gs>
                    <a:gs pos="0">
                      <a:schemeClr val="accent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61" name="Rounded Rectangle 260"/>
                <p:cNvSpPr/>
                <p:nvPr/>
              </p:nvSpPr>
              <p:spPr>
                <a:xfrm>
                  <a:off x="768621" y="4029560"/>
                  <a:ext cx="10755780" cy="1155525"/>
                </a:xfrm>
                <a:prstGeom prst="roundRect">
                  <a:avLst>
                    <a:gd name="adj" fmla="val 5182"/>
                  </a:avLst>
                </a:prstGeom>
                <a:gradFill flip="none" rotWithShape="1">
                  <a:gsLst>
                    <a:gs pos="0">
                      <a:schemeClr val="tx1">
                        <a:lumMod val="50000"/>
                      </a:schemeClr>
                    </a:gs>
                    <a:gs pos="100000">
                      <a:schemeClr val="tx1"/>
                    </a:gs>
                  </a:gsLst>
                  <a:lin ang="5400000" scaled="1"/>
                  <a:tileRect/>
                </a:gradFill>
                <a:ln w="12700">
                  <a:noFill/>
                  <a:miter lim="800000"/>
                </a:ln>
                <a:effectLst>
                  <a:softEdge rad="0"/>
                </a:effectLst>
              </p:spPr>
              <p:txBody>
                <a:bodyPr vert="horz" wrap="square" lIns="91436" tIns="182872" rIns="91436" bIns="0" numCol="1" anchor="ctr" anchorCtr="0" compatLnSpc="1">
                  <a:prstTxWarp prst="textNoShape">
                    <a:avLst/>
                  </a:prstTxWarp>
                </a:bodyPr>
                <a:lstStyle/>
                <a:p>
                  <a:pPr algn="ctr" fontAlgn="base">
                    <a:lnSpc>
                      <a:spcPct val="90000"/>
                    </a:lnSpc>
                    <a:spcBef>
                      <a:spcPct val="0"/>
                    </a:spcBef>
                    <a:spcAft>
                      <a:spcPct val="0"/>
                    </a:spcAft>
                  </a:pPr>
                  <a:endParaRPr lang="en-US" b="1" dirty="0">
                    <a:solidFill>
                      <a:srgbClr val="FFFFFF">
                        <a:lumMod val="50000"/>
                      </a:srgbClr>
                    </a:solidFill>
                    <a:effectLst>
                      <a:outerShdw blurRad="38100" dist="38100" dir="2700000" algn="tl">
                        <a:srgbClr val="000000">
                          <a:alpha val="43137"/>
                        </a:srgbClr>
                      </a:outerShdw>
                    </a:effectLst>
                  </a:endParaRPr>
                </a:p>
              </p:txBody>
            </p:sp>
            <p:sp>
              <p:nvSpPr>
                <p:cNvPr id="269" name="Text Box 13"/>
                <p:cNvSpPr txBox="1">
                  <a:spLocks noChangeArrowheads="1"/>
                </p:cNvSpPr>
                <p:nvPr/>
              </p:nvSpPr>
              <p:spPr bwMode="auto">
                <a:xfrm>
                  <a:off x="3178575" y="4928336"/>
                  <a:ext cx="1192425" cy="258299"/>
                </a:xfrm>
                <a:prstGeom prst="rect">
                  <a:avLst/>
                </a:prstGeom>
                <a:noFill/>
                <a:ln w="9525" algn="ctr">
                  <a:noFill/>
                  <a:miter lim="800000"/>
                  <a:headEnd/>
                  <a:tailEnd/>
                </a:ln>
                <a:effectLst/>
              </p:spPr>
              <p:txBody>
                <a:bodyPr wrap="square" lIns="82124" tIns="41061" rIns="82124" bIns="41061">
                  <a:spAutoFit/>
                </a:bodyPr>
                <a:lstStyle/>
                <a:p>
                  <a:pPr algn="ctr" defTabSz="610872" eaLnBrk="0" fontAlgn="base" hangingPunct="0">
                    <a:lnSpc>
                      <a:spcPct val="90000"/>
                    </a:lnSpc>
                    <a:spcBef>
                      <a:spcPct val="50000"/>
                    </a:spcBef>
                    <a:spcAft>
                      <a:spcPct val="0"/>
                    </a:spcAft>
                  </a:pPr>
                  <a:r>
                    <a:rPr lang="en-US" sz="800" b="1" dirty="0">
                      <a:solidFill>
                        <a:schemeClr val="bg1"/>
                      </a:solidFill>
                    </a:rPr>
                    <a:t>CUCM</a:t>
                  </a:r>
                </a:p>
              </p:txBody>
            </p:sp>
            <p:sp>
              <p:nvSpPr>
                <p:cNvPr id="290" name="TextBox 289"/>
                <p:cNvSpPr txBox="1"/>
                <p:nvPr/>
              </p:nvSpPr>
              <p:spPr>
                <a:xfrm>
                  <a:off x="4150931" y="4923632"/>
                  <a:ext cx="1641564" cy="270844"/>
                </a:xfrm>
                <a:prstGeom prst="rect">
                  <a:avLst/>
                </a:prstGeom>
                <a:noFill/>
              </p:spPr>
              <p:txBody>
                <a:bodyPr wrap="square" rtlCol="0">
                  <a:spAutoFit/>
                </a:bodyPr>
                <a:lstStyle/>
                <a:p>
                  <a:pPr algn="ctr" defTabSz="610872" eaLnBrk="0" fontAlgn="base" hangingPunct="0">
                    <a:lnSpc>
                      <a:spcPct val="90000"/>
                    </a:lnSpc>
                    <a:spcBef>
                      <a:spcPct val="50000"/>
                    </a:spcBef>
                    <a:spcAft>
                      <a:spcPct val="0"/>
                    </a:spcAft>
                  </a:pPr>
                  <a:r>
                    <a:rPr lang="en-US" sz="800" b="1" dirty="0">
                      <a:solidFill>
                        <a:schemeClr val="bg1"/>
                      </a:solidFill>
                    </a:rPr>
                    <a:t>Contact Center</a:t>
                  </a:r>
                </a:p>
              </p:txBody>
            </p:sp>
            <p:sp>
              <p:nvSpPr>
                <p:cNvPr id="304" name="TextBox 303"/>
                <p:cNvSpPr txBox="1"/>
                <p:nvPr/>
              </p:nvSpPr>
              <p:spPr>
                <a:xfrm>
                  <a:off x="6847268" y="4923632"/>
                  <a:ext cx="1285316" cy="270844"/>
                </a:xfrm>
                <a:prstGeom prst="rect">
                  <a:avLst/>
                </a:prstGeom>
                <a:noFill/>
              </p:spPr>
              <p:txBody>
                <a:bodyPr wrap="square" rtlCol="0">
                  <a:spAutoFit/>
                </a:bodyPr>
                <a:lstStyle/>
                <a:p>
                  <a:pPr algn="ctr" defTabSz="610872" eaLnBrk="0" fontAlgn="base" hangingPunct="0">
                    <a:lnSpc>
                      <a:spcPct val="90000"/>
                    </a:lnSpc>
                    <a:spcBef>
                      <a:spcPct val="50000"/>
                    </a:spcBef>
                    <a:spcAft>
                      <a:spcPct val="0"/>
                    </a:spcAft>
                  </a:pPr>
                  <a:r>
                    <a:rPr lang="en-US" sz="800" b="1" dirty="0" err="1">
                      <a:solidFill>
                        <a:schemeClr val="bg1"/>
                      </a:solidFill>
                    </a:rPr>
                    <a:t>MediaSense</a:t>
                  </a:r>
                  <a:endParaRPr lang="en-US" sz="800" b="1" dirty="0">
                    <a:solidFill>
                      <a:schemeClr val="bg1"/>
                    </a:solidFill>
                  </a:endParaRPr>
                </a:p>
              </p:txBody>
            </p:sp>
            <p:sp>
              <p:nvSpPr>
                <p:cNvPr id="320" name="TextBox 319"/>
                <p:cNvSpPr txBox="1"/>
                <p:nvPr/>
              </p:nvSpPr>
              <p:spPr>
                <a:xfrm>
                  <a:off x="8410115" y="4923632"/>
                  <a:ext cx="768998" cy="270844"/>
                </a:xfrm>
                <a:prstGeom prst="rect">
                  <a:avLst/>
                </a:prstGeom>
                <a:noFill/>
              </p:spPr>
              <p:txBody>
                <a:bodyPr wrap="square" rtlCol="0">
                  <a:spAutoFit/>
                </a:bodyPr>
                <a:lstStyle/>
                <a:p>
                  <a:pPr algn="ctr" defTabSz="610872" eaLnBrk="0" fontAlgn="base" hangingPunct="0">
                    <a:lnSpc>
                      <a:spcPct val="90000"/>
                    </a:lnSpc>
                    <a:spcBef>
                      <a:spcPct val="50000"/>
                    </a:spcBef>
                    <a:spcAft>
                      <a:spcPct val="0"/>
                    </a:spcAft>
                  </a:pPr>
                  <a:r>
                    <a:rPr lang="en-US" sz="800" b="1" dirty="0">
                      <a:solidFill>
                        <a:schemeClr val="bg1"/>
                      </a:solidFill>
                    </a:rPr>
                    <a:t>CUBE</a:t>
                  </a:r>
                </a:p>
              </p:txBody>
            </p:sp>
            <p:sp>
              <p:nvSpPr>
                <p:cNvPr id="338" name="Text Box 13"/>
                <p:cNvSpPr txBox="1">
                  <a:spLocks noChangeArrowheads="1"/>
                </p:cNvSpPr>
                <p:nvPr/>
              </p:nvSpPr>
              <p:spPr bwMode="auto">
                <a:xfrm>
                  <a:off x="2079109" y="4928336"/>
                  <a:ext cx="1192425" cy="258299"/>
                </a:xfrm>
                <a:prstGeom prst="rect">
                  <a:avLst/>
                </a:prstGeom>
                <a:noFill/>
                <a:ln w="9525" algn="ctr">
                  <a:noFill/>
                  <a:miter lim="800000"/>
                  <a:headEnd/>
                  <a:tailEnd/>
                </a:ln>
                <a:effectLst/>
              </p:spPr>
              <p:txBody>
                <a:bodyPr wrap="square" lIns="82124" tIns="41061" rIns="82124" bIns="41061">
                  <a:spAutoFit/>
                </a:bodyPr>
                <a:lstStyle/>
                <a:p>
                  <a:pPr algn="ctr" defTabSz="610872" eaLnBrk="0" fontAlgn="base" hangingPunct="0">
                    <a:lnSpc>
                      <a:spcPct val="90000"/>
                    </a:lnSpc>
                    <a:spcBef>
                      <a:spcPct val="50000"/>
                    </a:spcBef>
                    <a:spcAft>
                      <a:spcPct val="0"/>
                    </a:spcAft>
                  </a:pPr>
                  <a:r>
                    <a:rPr lang="en-US" sz="800" b="1" dirty="0" err="1">
                      <a:solidFill>
                        <a:schemeClr val="bg1"/>
                      </a:solidFill>
                    </a:rPr>
                    <a:t>MCU</a:t>
                  </a:r>
                  <a:endParaRPr lang="en-US" sz="800" b="1" dirty="0">
                    <a:solidFill>
                      <a:schemeClr val="bg1"/>
                    </a:solidFill>
                  </a:endParaRPr>
                </a:p>
              </p:txBody>
            </p:sp>
            <p:sp>
              <p:nvSpPr>
                <p:cNvPr id="353" name="TextBox 29"/>
                <p:cNvSpPr txBox="1"/>
                <p:nvPr/>
              </p:nvSpPr>
              <p:spPr bwMode="auto">
                <a:xfrm>
                  <a:off x="5654069" y="4923653"/>
                  <a:ext cx="1168424" cy="270787"/>
                </a:xfrm>
                <a:prstGeom prst="rect">
                  <a:avLst/>
                </a:prstGeom>
                <a:noFill/>
              </p:spPr>
              <p:txBody>
                <a:bodyPr wrap="square" lIns="91396" tIns="45699" rIns="91396" bIns="45699">
                  <a:spAutoFit/>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pitchFamily="18" charset="0"/>
                    <a:defRPr kern="1200">
                      <a:solidFill>
                        <a:schemeClr val="tx1"/>
                      </a:solidFill>
                      <a:latin typeface="Arial" pitchFamily="34" charset="0"/>
                      <a:ea typeface="ＭＳ Ｐゴシック" pitchFamily="34" charset="-128"/>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itchFamily="18" charset="0"/>
                    <a:defRPr kern="1200">
                      <a:solidFill>
                        <a:schemeClr val="tx1"/>
                      </a:solidFill>
                      <a:latin typeface="Arial" pitchFamily="34" charset="0"/>
                      <a:ea typeface="ＭＳ Ｐゴシック" pitchFamily="34" charset="-128"/>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itchFamily="18" charset="0"/>
                    <a:defRPr kern="1200">
                      <a:solidFill>
                        <a:schemeClr val="tx1"/>
                      </a:solidFill>
                      <a:latin typeface="Arial" pitchFamily="34" charset="0"/>
                      <a:ea typeface="ＭＳ Ｐゴシック" pitchFamily="34" charset="-128"/>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itchFamily="18" charset="0"/>
                    <a:defRPr kern="1200">
                      <a:solidFill>
                        <a:schemeClr val="tx1"/>
                      </a:solidFill>
                      <a:latin typeface="Arial" pitchFamily="34" charset="0"/>
                      <a:ea typeface="ＭＳ Ｐゴシック" pitchFamily="34" charset="-128"/>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itchFamily="18" charset="0"/>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ctr" defTabSz="610872" eaLnBrk="0">
                    <a:lnSpc>
                      <a:spcPct val="90000"/>
                    </a:lnSpc>
                    <a:spcBef>
                      <a:spcPct val="50000"/>
                    </a:spcBef>
                    <a:defRPr/>
                  </a:pPr>
                  <a:r>
                    <a:rPr lang="en-US" sz="800" b="1" dirty="0">
                      <a:solidFill>
                        <a:schemeClr val="bg1"/>
                      </a:solidFill>
                      <a:latin typeface="+mn-lt"/>
                      <a:ea typeface="+mn-ea"/>
                    </a:rPr>
                    <a:t>VXML GW</a:t>
                  </a:r>
                </a:p>
              </p:txBody>
            </p:sp>
            <p:pic>
              <p:nvPicPr>
                <p:cNvPr id="151" name="Picture 3" descr="C:\Users\rteligic\Desktop\trytry.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39703" y="4240545"/>
                  <a:ext cx="667143" cy="667143"/>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2" descr="C:\Users\rteligic\Desktop\oiruirut.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39270" y="4237370"/>
                  <a:ext cx="667143" cy="667143"/>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3" descr="C:\Share\Rajesh\backup(15112012)\Device Icons\icons\icon33.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64656" y="4143315"/>
                  <a:ext cx="932786" cy="854180"/>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C:\Share\Rajesh\backup(15112012)\Device Icons\icons\Picture2.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38097" y="4195439"/>
                  <a:ext cx="744654" cy="74465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3" descr="C:\Share\Rajesh\backup(15112012)\Device Icons\icons\icon33.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265194" y="4158303"/>
                  <a:ext cx="913920" cy="836904"/>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roup 155"/>
                <p:cNvGrpSpPr/>
                <p:nvPr/>
              </p:nvGrpSpPr>
              <p:grpSpPr>
                <a:xfrm>
                  <a:off x="7075376" y="4207765"/>
                  <a:ext cx="892180" cy="703373"/>
                  <a:chOff x="7754391" y="3588798"/>
                  <a:chExt cx="812997" cy="640949"/>
                </a:xfrm>
              </p:grpSpPr>
              <p:pic>
                <p:nvPicPr>
                  <p:cNvPr id="157" name="Picture 5" descr="C:\Users\rteligic\Desktop\sadsad.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754391" y="3588798"/>
                    <a:ext cx="640948" cy="640949"/>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3"/>
                  <p:cNvPicPr>
                    <a:picLocks noChangeAspect="1" noChangeArrowheads="1"/>
                  </p:cNvPicPr>
                  <p:nvPr/>
                </p:nvPicPr>
                <p:blipFill rotWithShape="1">
                  <a:blip r:embed="rId10" cstate="screen">
                    <a:biLevel thresh="2500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l="-2732" t="-462"/>
                  <a:stretch/>
                </p:blipFill>
                <p:spPr bwMode="auto">
                  <a:xfrm flipH="1">
                    <a:off x="8326192" y="3965122"/>
                    <a:ext cx="241196" cy="11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48" name="Text Box 13"/>
                <p:cNvSpPr txBox="1">
                  <a:spLocks noChangeArrowheads="1"/>
                </p:cNvSpPr>
                <p:nvPr/>
              </p:nvSpPr>
              <p:spPr bwMode="auto">
                <a:xfrm>
                  <a:off x="994500" y="4928336"/>
                  <a:ext cx="1192425" cy="258299"/>
                </a:xfrm>
                <a:prstGeom prst="rect">
                  <a:avLst/>
                </a:prstGeom>
                <a:noFill/>
                <a:ln w="9525" algn="ctr">
                  <a:noFill/>
                  <a:miter lim="800000"/>
                  <a:headEnd/>
                  <a:tailEnd/>
                </a:ln>
                <a:effectLst/>
              </p:spPr>
              <p:txBody>
                <a:bodyPr wrap="square" lIns="82124" tIns="41061" rIns="82124" bIns="41061">
                  <a:spAutoFit/>
                </a:bodyPr>
                <a:lstStyle/>
                <a:p>
                  <a:pPr algn="ctr" defTabSz="610872" eaLnBrk="0" fontAlgn="base" hangingPunct="0">
                    <a:lnSpc>
                      <a:spcPct val="90000"/>
                    </a:lnSpc>
                    <a:spcBef>
                      <a:spcPct val="50000"/>
                    </a:spcBef>
                    <a:spcAft>
                      <a:spcPct val="0"/>
                    </a:spcAft>
                  </a:pPr>
                  <a:r>
                    <a:rPr lang="en-US" sz="800" b="1" dirty="0" err="1">
                      <a:solidFill>
                        <a:schemeClr val="bg1"/>
                      </a:solidFill>
                    </a:rPr>
                    <a:t>CVP</a:t>
                  </a:r>
                  <a:endParaRPr lang="en-US" sz="800" b="1" dirty="0">
                    <a:solidFill>
                      <a:schemeClr val="bg1"/>
                    </a:solidFill>
                  </a:endParaRPr>
                </a:p>
              </p:txBody>
            </p:sp>
            <p:pic>
              <p:nvPicPr>
                <p:cNvPr id="68" name="Picture 3"/>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9207478" y="4183703"/>
                  <a:ext cx="1010097" cy="777510"/>
                </a:xfrm>
                <a:prstGeom prst="rect">
                  <a:avLst/>
                </a:prstGeom>
                <a:noFill/>
                <a:extLst/>
              </p:spPr>
            </p:pic>
            <p:sp>
              <p:nvSpPr>
                <p:cNvPr id="69" name="TextBox 68"/>
                <p:cNvSpPr txBox="1"/>
                <p:nvPr/>
              </p:nvSpPr>
              <p:spPr>
                <a:xfrm>
                  <a:off x="9391632" y="4923632"/>
                  <a:ext cx="768998" cy="270844"/>
                </a:xfrm>
                <a:prstGeom prst="rect">
                  <a:avLst/>
                </a:prstGeom>
                <a:noFill/>
              </p:spPr>
              <p:txBody>
                <a:bodyPr wrap="square" rtlCol="0">
                  <a:spAutoFit/>
                </a:bodyPr>
                <a:lstStyle/>
                <a:p>
                  <a:pPr algn="ctr" defTabSz="610872" eaLnBrk="0" fontAlgn="base" hangingPunct="0">
                    <a:lnSpc>
                      <a:spcPct val="90000"/>
                    </a:lnSpc>
                    <a:spcBef>
                      <a:spcPct val="50000"/>
                    </a:spcBef>
                    <a:spcAft>
                      <a:spcPct val="0"/>
                    </a:spcAft>
                  </a:pPr>
                  <a:r>
                    <a:rPr lang="en-US" sz="800" b="1" dirty="0">
                      <a:solidFill>
                        <a:schemeClr val="bg1"/>
                      </a:solidFill>
                    </a:rPr>
                    <a:t>TMS</a:t>
                  </a:r>
                </a:p>
              </p:txBody>
            </p:sp>
            <p:pic>
              <p:nvPicPr>
                <p:cNvPr id="73" name="Picture 3" descr="C:\Users\rteligic\Desktop\ewret.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45063" y="4103068"/>
                  <a:ext cx="891296" cy="891296"/>
                </a:xfrm>
                <a:prstGeom prst="rect">
                  <a:avLst/>
                </a:prstGeom>
                <a:noFill/>
                <a:extLst>
                  <a:ext uri="{909E8E84-426E-40DD-AFC4-6F175D3DCCD1}">
                    <a14:hiddenFill xmlns:a14="http://schemas.microsoft.com/office/drawing/2010/main">
                      <a:solidFill>
                        <a:srgbClr val="FFFFFF"/>
                      </a:solidFill>
                    </a14:hiddenFill>
                  </a:ext>
                </a:extLst>
              </p:spPr>
            </p:pic>
          </p:grpSp>
          <p:sp>
            <p:nvSpPr>
              <p:cNvPr id="81" name="Text Box 9"/>
              <p:cNvSpPr txBox="1">
                <a:spLocks noChangeArrowheads="1"/>
              </p:cNvSpPr>
              <p:nvPr/>
            </p:nvSpPr>
            <p:spPr bwMode="auto">
              <a:xfrm>
                <a:off x="4233147" y="3999903"/>
                <a:ext cx="3826729" cy="295231"/>
              </a:xfrm>
              <a:prstGeom prst="rect">
                <a:avLst/>
              </a:prstGeom>
              <a:noFill/>
              <a:ln w="9525">
                <a:noFill/>
                <a:miter lim="800000"/>
                <a:headEnd/>
                <a:tailEnd/>
              </a:ln>
            </p:spPr>
            <p:txBody>
              <a:bodyPr wrap="square" lIns="82124" tIns="41061" rIns="82124" bIns="41061">
                <a:spAutoFit/>
              </a:bodyPr>
              <a:lstStyle/>
              <a:p>
                <a:pPr indent="-98253" algn="ctr">
                  <a:buClr>
                    <a:srgbClr val="EC7023"/>
                  </a:buClr>
                </a:pPr>
                <a:r>
                  <a:rPr lang="en-US" sz="900" b="1" dirty="0">
                    <a:solidFill>
                      <a:schemeClr val="bg1"/>
                    </a:solidFill>
                  </a:rPr>
                  <a:t>Infrastructure</a:t>
                </a:r>
              </a:p>
            </p:txBody>
          </p:sp>
        </p:grpSp>
        <p:sp>
          <p:nvSpPr>
            <p:cNvPr id="85" name="TextBox 84"/>
            <p:cNvSpPr txBox="1"/>
            <p:nvPr/>
          </p:nvSpPr>
          <p:spPr>
            <a:xfrm>
              <a:off x="10223980" y="4925377"/>
              <a:ext cx="1038641" cy="270844"/>
            </a:xfrm>
            <a:prstGeom prst="rect">
              <a:avLst/>
            </a:prstGeom>
            <a:noFill/>
          </p:spPr>
          <p:txBody>
            <a:bodyPr wrap="square" rtlCol="0">
              <a:spAutoFit/>
            </a:bodyPr>
            <a:lstStyle/>
            <a:p>
              <a:pPr algn="ctr" defTabSz="610872" eaLnBrk="0" fontAlgn="base" hangingPunct="0">
                <a:lnSpc>
                  <a:spcPct val="90000"/>
                </a:lnSpc>
                <a:spcBef>
                  <a:spcPct val="50000"/>
                </a:spcBef>
                <a:spcAft>
                  <a:spcPct val="0"/>
                </a:spcAft>
              </a:pPr>
              <a:r>
                <a:rPr lang="en-US" sz="800" b="1" dirty="0">
                  <a:solidFill>
                    <a:schemeClr val="bg1"/>
                  </a:solidFill>
                </a:rPr>
                <a:t>App Server</a:t>
              </a:r>
            </a:p>
          </p:txBody>
        </p:sp>
        <p:pic>
          <p:nvPicPr>
            <p:cNvPr id="1026" name="Picture 2"/>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387286" y="4259245"/>
              <a:ext cx="612599" cy="630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Title 4"/>
          <p:cNvSpPr>
            <a:spLocks noGrp="1"/>
          </p:cNvSpPr>
          <p:nvPr>
            <p:ph type="title"/>
          </p:nvPr>
        </p:nvSpPr>
        <p:spPr/>
        <p:txBody>
          <a:bodyPr/>
          <a:lstStyle/>
          <a:p>
            <a:r>
              <a:rPr lang="en-US" sz="2700" dirty="0"/>
              <a:t>CaféX Fusion Architecture</a:t>
            </a:r>
          </a:p>
        </p:txBody>
      </p:sp>
      <p:grpSp>
        <p:nvGrpSpPr>
          <p:cNvPr id="80" name="Group 79"/>
          <p:cNvGrpSpPr/>
          <p:nvPr/>
        </p:nvGrpSpPr>
        <p:grpSpPr>
          <a:xfrm>
            <a:off x="2565002" y="3931546"/>
            <a:ext cx="4042116" cy="781592"/>
            <a:chOff x="3609611" y="5242061"/>
            <a:chExt cx="5388085" cy="1042123"/>
          </a:xfrm>
        </p:grpSpPr>
        <p:grpSp>
          <p:nvGrpSpPr>
            <p:cNvPr id="7" name="Group 6"/>
            <p:cNvGrpSpPr/>
            <p:nvPr/>
          </p:nvGrpSpPr>
          <p:grpSpPr>
            <a:xfrm>
              <a:off x="3609611" y="5242061"/>
              <a:ext cx="5388085" cy="1042123"/>
              <a:chOff x="3829068" y="5242061"/>
              <a:chExt cx="4616432" cy="1042123"/>
            </a:xfrm>
          </p:grpSpPr>
          <p:sp>
            <p:nvSpPr>
              <p:cNvPr id="173" name="Rounded Rectangle 172"/>
              <p:cNvSpPr/>
              <p:nvPr/>
            </p:nvSpPr>
            <p:spPr>
              <a:xfrm>
                <a:off x="3829068" y="5257800"/>
                <a:ext cx="4616432" cy="1021349"/>
              </a:xfrm>
              <a:prstGeom prst="roundRect">
                <a:avLst>
                  <a:gd name="adj" fmla="val 4811"/>
                </a:avLst>
              </a:prstGeom>
              <a:gradFill flip="none" rotWithShape="1">
                <a:gsLst>
                  <a:gs pos="0">
                    <a:schemeClr val="accent6"/>
                  </a:gs>
                  <a:gs pos="100000">
                    <a:schemeClr val="accent6">
                      <a:lumMod val="60000"/>
                      <a:lumOff val="40000"/>
                    </a:schemeClr>
                  </a:gs>
                </a:gsLst>
                <a:lin ang="3900000" scaled="0"/>
                <a:tileRect/>
              </a:gradFill>
              <a:ln w="12700">
                <a:noFill/>
                <a:miter lim="800000"/>
              </a:ln>
              <a:effectLst>
                <a:softEdge rad="0"/>
              </a:effectLst>
            </p:spPr>
            <p:txBody>
              <a:bodyPr vert="horz" wrap="square" lIns="91436" tIns="182872" rIns="91436" bIns="0" numCol="1" anchor="ctr" anchorCtr="0" compatLnSpc="1">
                <a:prstTxWarp prst="textNoShape">
                  <a:avLst/>
                </a:prstTxWarp>
              </a:bodyPr>
              <a:lstStyle/>
              <a:p>
                <a:pPr algn="ctr" fontAlgn="base">
                  <a:lnSpc>
                    <a:spcPct val="90000"/>
                  </a:lnSpc>
                  <a:spcBef>
                    <a:spcPct val="0"/>
                  </a:spcBef>
                  <a:spcAft>
                    <a:spcPct val="0"/>
                  </a:spcAft>
                </a:pPr>
                <a:endParaRPr lang="en-US" b="1" dirty="0">
                  <a:solidFill>
                    <a:srgbClr val="FFFFFF">
                      <a:lumMod val="50000"/>
                    </a:srgbClr>
                  </a:solidFill>
                  <a:effectLst>
                    <a:outerShdw blurRad="38100" dist="38100" dir="2700000" algn="tl">
                      <a:srgbClr val="000000">
                        <a:alpha val="43137"/>
                      </a:srgbClr>
                    </a:outerShdw>
                  </a:effectLst>
                </a:endParaRPr>
              </a:p>
            </p:txBody>
          </p:sp>
          <p:sp>
            <p:nvSpPr>
              <p:cNvPr id="174" name="Text Box 5"/>
              <p:cNvSpPr txBox="1">
                <a:spLocks noChangeArrowheads="1"/>
              </p:cNvSpPr>
              <p:nvPr>
                <p:custDataLst>
                  <p:tags r:id="rId1"/>
                </p:custDataLst>
              </p:nvPr>
            </p:nvSpPr>
            <p:spPr bwMode="auto">
              <a:xfrm>
                <a:off x="5584106" y="5242061"/>
                <a:ext cx="1106356" cy="277012"/>
              </a:xfrm>
              <a:prstGeom prst="rect">
                <a:avLst/>
              </a:prstGeom>
              <a:noFill/>
              <a:ln w="9525">
                <a:noFill/>
                <a:miter lim="800000"/>
                <a:headEnd/>
                <a:tailEnd/>
              </a:ln>
            </p:spPr>
            <p:txBody>
              <a:bodyPr wrap="square" lIns="68589" tIns="34295" rIns="68589" bIns="34295">
                <a:spAutoFit/>
              </a:bodyPr>
              <a:lstStyle/>
              <a:p>
                <a:pPr marL="98253" indent="-98253" algn="ctr">
                  <a:buClr>
                    <a:srgbClr val="EC7023"/>
                  </a:buClr>
                </a:pPr>
                <a:r>
                  <a:rPr lang="en-US" sz="900" b="1" dirty="0">
                    <a:solidFill>
                      <a:schemeClr val="bg1"/>
                    </a:solidFill>
                    <a:effectLst>
                      <a:outerShdw blurRad="38100" dist="38100" dir="2700000" algn="tl">
                        <a:srgbClr val="000000">
                          <a:alpha val="43137"/>
                        </a:srgbClr>
                      </a:outerShdw>
                    </a:effectLst>
                  </a:rPr>
                  <a:t>Advisor</a:t>
                </a:r>
              </a:p>
            </p:txBody>
          </p:sp>
          <p:pic>
            <p:nvPicPr>
              <p:cNvPr id="175" name="Picture 4"/>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6144160" y="5515225"/>
                <a:ext cx="976793" cy="561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6" name="Group 175"/>
              <p:cNvGrpSpPr/>
              <p:nvPr/>
            </p:nvGrpSpPr>
            <p:grpSpPr>
              <a:xfrm>
                <a:off x="3993839" y="5441776"/>
                <a:ext cx="812185" cy="842408"/>
                <a:chOff x="2156833" y="4165205"/>
                <a:chExt cx="341984" cy="527039"/>
              </a:xfrm>
            </p:grpSpPr>
            <p:pic>
              <p:nvPicPr>
                <p:cNvPr id="177" name="Picture 4"/>
                <p:cNvPicPr preferRelativeResize="0">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2156833" y="4165205"/>
                  <a:ext cx="341984" cy="527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8" name="Picture 177"/>
                <p:cNvPicPr>
                  <a:picLocks noChangeAspect="1"/>
                </p:cNvPicPr>
                <p:nvPr/>
              </p:nvPicPr>
              <p:blipFill rotWithShape="1">
                <a:blip r:embed="rId17" cstate="screen">
                  <a:extLst>
                    <a:ext uri="{28A0092B-C50C-407E-A947-70E740481C1C}">
                      <a14:useLocalDpi xmlns:a14="http://schemas.microsoft.com/office/drawing/2010/main"/>
                    </a:ext>
                  </a:extLst>
                </a:blip>
                <a:stretch/>
              </p:blipFill>
              <p:spPr>
                <a:xfrm>
                  <a:off x="2170201" y="4236506"/>
                  <a:ext cx="309641" cy="275440"/>
                </a:xfrm>
                <a:prstGeom prst="rect">
                  <a:avLst/>
                </a:prstGeom>
                <a:noFill/>
                <a:ln>
                  <a:noFill/>
                </a:ln>
              </p:spPr>
            </p:pic>
          </p:grpSp>
          <p:pic>
            <p:nvPicPr>
              <p:cNvPr id="179" name="Picture 199"/>
              <p:cNvPicPr>
                <a:picLocks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5084723" y="5534275"/>
                <a:ext cx="839828" cy="687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3" name="Picture 82"/>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7617252" y="5602279"/>
              <a:ext cx="604838" cy="431780"/>
            </a:xfrm>
            <a:prstGeom prst="roundRect">
              <a:avLst>
                <a:gd name="adj" fmla="val 12020"/>
              </a:avLst>
            </a:prstGeom>
            <a:solidFill>
              <a:srgbClr val="FFFFFF">
                <a:shade val="85000"/>
              </a:srgbClr>
            </a:solidFill>
            <a:ln>
              <a:noFill/>
            </a:ln>
            <a:effectLst/>
          </p:spPr>
        </p:pic>
        <p:pic>
          <p:nvPicPr>
            <p:cNvPr id="71" name="Picture 70" descr="SCH-I500RKAXAR"/>
            <p:cNvPicPr>
              <a:picLocks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8541322" y="5507911"/>
              <a:ext cx="318513" cy="575764"/>
            </a:xfrm>
            <a:prstGeom prst="rect">
              <a:avLst/>
            </a:prstGeom>
            <a:noFill/>
            <a:ln w="9525">
              <a:noFill/>
              <a:miter lim="800000"/>
              <a:headEnd/>
              <a:tailEnd/>
            </a:ln>
            <a:effectLst/>
          </p:spPr>
        </p:pic>
      </p:grpSp>
      <p:grpSp>
        <p:nvGrpSpPr>
          <p:cNvPr id="77" name="Group 76"/>
          <p:cNvGrpSpPr/>
          <p:nvPr/>
        </p:nvGrpSpPr>
        <p:grpSpPr>
          <a:xfrm>
            <a:off x="3397229" y="1083082"/>
            <a:ext cx="2409092" cy="1295272"/>
            <a:chOff x="4528459" y="1444109"/>
            <a:chExt cx="3211286" cy="1727029"/>
          </a:xfrm>
        </p:grpSpPr>
        <p:sp>
          <p:nvSpPr>
            <p:cNvPr id="184" name="Rounded Rectangle 183"/>
            <p:cNvSpPr/>
            <p:nvPr/>
          </p:nvSpPr>
          <p:spPr>
            <a:xfrm>
              <a:off x="4528459" y="1457101"/>
              <a:ext cx="3211286" cy="1280160"/>
            </a:xfrm>
            <a:prstGeom prst="roundRect">
              <a:avLst>
                <a:gd name="adj" fmla="val 4811"/>
              </a:avLst>
            </a:prstGeom>
            <a:gradFill flip="none" rotWithShape="1">
              <a:gsLst>
                <a:gs pos="0">
                  <a:schemeClr val="accent2"/>
                </a:gs>
                <a:gs pos="100000">
                  <a:schemeClr val="tx2">
                    <a:lumMod val="50000"/>
                  </a:schemeClr>
                </a:gs>
              </a:gsLst>
              <a:lin ang="5400000" scaled="1"/>
              <a:tileRect/>
            </a:gradFill>
            <a:ln w="12700">
              <a:noFill/>
              <a:miter lim="800000"/>
            </a:ln>
            <a:effectLst>
              <a:softEdge rad="0"/>
            </a:effectLst>
          </p:spPr>
          <p:txBody>
            <a:bodyPr vert="horz" wrap="square" lIns="91436" tIns="182872" rIns="91436" bIns="0" numCol="1" anchor="ctr" anchorCtr="0" compatLnSpc="1">
              <a:prstTxWarp prst="textNoShape">
                <a:avLst/>
              </a:prstTxWarp>
            </a:bodyPr>
            <a:lstStyle/>
            <a:p>
              <a:pPr algn="ctr" fontAlgn="base">
                <a:lnSpc>
                  <a:spcPct val="90000"/>
                </a:lnSpc>
                <a:spcBef>
                  <a:spcPct val="0"/>
                </a:spcBef>
                <a:spcAft>
                  <a:spcPct val="0"/>
                </a:spcAft>
              </a:pPr>
              <a:endParaRPr lang="en-US" b="1" dirty="0">
                <a:solidFill>
                  <a:srgbClr val="FFFFFF">
                    <a:lumMod val="50000"/>
                  </a:srgbClr>
                </a:solidFill>
                <a:effectLst>
                  <a:outerShdw blurRad="38100" dist="38100" dir="2700000" algn="tl">
                    <a:srgbClr val="000000">
                      <a:alpha val="43137"/>
                    </a:srgbClr>
                  </a:outerShdw>
                </a:effectLst>
              </a:endParaRPr>
            </a:p>
          </p:txBody>
        </p:sp>
        <p:sp>
          <p:nvSpPr>
            <p:cNvPr id="197" name="Rectangle 196"/>
            <p:cNvSpPr/>
            <p:nvPr/>
          </p:nvSpPr>
          <p:spPr>
            <a:xfrm>
              <a:off x="5399261" y="1444109"/>
              <a:ext cx="1436344" cy="307776"/>
            </a:xfrm>
            <a:prstGeom prst="rect">
              <a:avLst/>
            </a:prstGeom>
          </p:spPr>
          <p:txBody>
            <a:bodyPr wrap="none">
              <a:spAutoFit/>
            </a:bodyPr>
            <a:lstStyle/>
            <a:p>
              <a:pPr algn="ctr"/>
              <a:r>
                <a:rPr lang="en-US" sz="900" b="1" dirty="0">
                  <a:solidFill>
                    <a:schemeClr val="bg1"/>
                  </a:solidFill>
                </a:rPr>
                <a:t>Mobile Experience</a:t>
              </a:r>
            </a:p>
          </p:txBody>
        </p:sp>
        <p:pic>
          <p:nvPicPr>
            <p:cNvPr id="205" name="Picture 204"/>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6955631" y="2085202"/>
              <a:ext cx="604838" cy="431780"/>
            </a:xfrm>
            <a:prstGeom prst="roundRect">
              <a:avLst>
                <a:gd name="adj" fmla="val 12020"/>
              </a:avLst>
            </a:prstGeom>
            <a:solidFill>
              <a:srgbClr val="FFFFFF">
                <a:shade val="85000"/>
              </a:srgbClr>
            </a:solidFill>
            <a:ln>
              <a:noFill/>
            </a:ln>
            <a:effectLst/>
          </p:spPr>
        </p:pic>
        <p:grpSp>
          <p:nvGrpSpPr>
            <p:cNvPr id="207" name="Group 206"/>
            <p:cNvGrpSpPr/>
            <p:nvPr/>
          </p:nvGrpSpPr>
          <p:grpSpPr>
            <a:xfrm>
              <a:off x="4624397" y="1995244"/>
              <a:ext cx="735712" cy="623485"/>
              <a:chOff x="3984204" y="2529992"/>
              <a:chExt cx="748608" cy="874400"/>
            </a:xfrm>
          </p:grpSpPr>
          <p:pic>
            <p:nvPicPr>
              <p:cNvPr id="217" name="Picture 216"/>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984204" y="2529992"/>
                <a:ext cx="748608" cy="874400"/>
              </a:xfrm>
              <a:prstGeom prst="rect">
                <a:avLst/>
              </a:prstGeom>
              <a:noFill/>
              <a:ln>
                <a:noFill/>
              </a:ln>
            </p:spPr>
          </p:pic>
          <p:pic>
            <p:nvPicPr>
              <p:cNvPr id="219" name="Picture 218"/>
              <p:cNvPicPr>
                <a:picLocks noChangeAspect="1"/>
              </p:cNvPicPr>
              <p:nvPr/>
            </p:nvPicPr>
            <p:blipFill rotWithShape="1">
              <a:blip r:embed="rId22" cstate="screen">
                <a:extLst>
                  <a:ext uri="{28A0092B-C50C-407E-A947-70E740481C1C}">
                    <a14:useLocalDpi xmlns:a14="http://schemas.microsoft.com/office/drawing/2010/main"/>
                  </a:ext>
                </a:extLst>
              </a:blip>
              <a:stretch/>
            </p:blipFill>
            <p:spPr>
              <a:xfrm>
                <a:off x="4071363" y="2621890"/>
                <a:ext cx="569539" cy="483947"/>
              </a:xfrm>
              <a:prstGeom prst="rect">
                <a:avLst/>
              </a:prstGeom>
              <a:noFill/>
              <a:ln>
                <a:noFill/>
              </a:ln>
            </p:spPr>
          </p:pic>
        </p:grpSp>
        <p:grpSp>
          <p:nvGrpSpPr>
            <p:cNvPr id="74" name="Group 73"/>
            <p:cNvGrpSpPr/>
            <p:nvPr/>
          </p:nvGrpSpPr>
          <p:grpSpPr>
            <a:xfrm>
              <a:off x="5838079" y="2185230"/>
              <a:ext cx="985908" cy="985908"/>
              <a:chOff x="5457695" y="2309925"/>
              <a:chExt cx="985908" cy="985908"/>
            </a:xfrm>
          </p:grpSpPr>
          <p:pic>
            <p:nvPicPr>
              <p:cNvPr id="2050" name="Picture 2" descr="C:\Share\Rajesh\backup(15112012)\Device Icons\icons\Picture1.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5457695" y="2309925"/>
                <a:ext cx="985908" cy="98590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586871" y="2609216"/>
                <a:ext cx="756848" cy="492443"/>
              </a:xfrm>
              <a:prstGeom prst="rect">
                <a:avLst/>
              </a:prstGeom>
            </p:spPr>
            <p:txBody>
              <a:bodyPr wrap="none">
                <a:spAutoFit/>
              </a:bodyPr>
              <a:lstStyle/>
              <a:p>
                <a:pPr algn="ctr"/>
                <a:r>
                  <a:rPr lang="en-US" sz="900" dirty="0">
                    <a:solidFill>
                      <a:schemeClr val="tx1">
                        <a:lumMod val="75000"/>
                      </a:schemeClr>
                    </a:solidFill>
                  </a:rPr>
                  <a:t>Public</a:t>
                </a:r>
                <a:br>
                  <a:rPr lang="en-US" sz="900" dirty="0">
                    <a:solidFill>
                      <a:schemeClr val="tx1">
                        <a:lumMod val="75000"/>
                      </a:schemeClr>
                    </a:solidFill>
                  </a:rPr>
                </a:br>
                <a:r>
                  <a:rPr lang="en-US" sz="900" dirty="0">
                    <a:solidFill>
                      <a:schemeClr val="tx1">
                        <a:lumMod val="75000"/>
                      </a:schemeClr>
                    </a:solidFill>
                  </a:rPr>
                  <a:t>Internet</a:t>
                </a:r>
              </a:p>
            </p:txBody>
          </p:sp>
        </p:grpSp>
        <p:pic>
          <p:nvPicPr>
            <p:cNvPr id="70" name="Picture 69" descr="SCH-I500RKAXAR"/>
            <p:cNvPicPr>
              <a:picLocks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5934485" y="1772889"/>
              <a:ext cx="318513" cy="575764"/>
            </a:xfrm>
            <a:prstGeom prst="rect">
              <a:avLst/>
            </a:prstGeom>
            <a:noFill/>
            <a:ln w="9525">
              <a:noFill/>
              <a:miter lim="800000"/>
              <a:headEnd/>
              <a:tailEnd/>
            </a:ln>
            <a:effectLst/>
          </p:spPr>
        </p:pic>
      </p:grpSp>
      <p:grpSp>
        <p:nvGrpSpPr>
          <p:cNvPr id="2" name="Group 1"/>
          <p:cNvGrpSpPr/>
          <p:nvPr/>
        </p:nvGrpSpPr>
        <p:grpSpPr>
          <a:xfrm>
            <a:off x="3150895" y="1983924"/>
            <a:ext cx="2878640" cy="1038947"/>
            <a:chOff x="4200099" y="2645231"/>
            <a:chExt cx="3837187" cy="1385263"/>
          </a:xfrm>
        </p:grpSpPr>
        <p:grpSp>
          <p:nvGrpSpPr>
            <p:cNvPr id="78" name="Group 77"/>
            <p:cNvGrpSpPr/>
            <p:nvPr/>
          </p:nvGrpSpPr>
          <p:grpSpPr>
            <a:xfrm>
              <a:off x="4200099" y="2645231"/>
              <a:ext cx="3837187" cy="1385263"/>
              <a:chOff x="4174699" y="2645231"/>
              <a:chExt cx="3837187" cy="1385263"/>
            </a:xfrm>
          </p:grpSpPr>
          <p:sp>
            <p:nvSpPr>
              <p:cNvPr id="76" name="Trapezoid 75"/>
              <p:cNvSpPr/>
              <p:nvPr/>
            </p:nvSpPr>
            <p:spPr>
              <a:xfrm>
                <a:off x="4234543" y="2645231"/>
                <a:ext cx="3777343" cy="309045"/>
              </a:xfrm>
              <a:prstGeom prst="trapezoid">
                <a:avLst>
                  <a:gd name="adj" fmla="val 95041"/>
                </a:avLst>
              </a:prstGeom>
              <a:gradFill>
                <a:gsLst>
                  <a:gs pos="100000">
                    <a:schemeClr val="bg1">
                      <a:lumMod val="75000"/>
                    </a:schemeClr>
                  </a:gs>
                  <a:gs pos="0">
                    <a:schemeClr val="accent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63" name="Rounded Rectangle 362"/>
              <p:cNvSpPr/>
              <p:nvPr/>
            </p:nvSpPr>
            <p:spPr>
              <a:xfrm>
                <a:off x="4236081" y="2894484"/>
                <a:ext cx="3769682" cy="1078100"/>
              </a:xfrm>
              <a:prstGeom prst="roundRect">
                <a:avLst>
                  <a:gd name="adj" fmla="val 9616"/>
                </a:avLst>
              </a:prstGeom>
              <a:gradFill flip="none" rotWithShape="1">
                <a:gsLst>
                  <a:gs pos="0">
                    <a:srgbClr val="435153"/>
                  </a:gs>
                  <a:gs pos="100000">
                    <a:schemeClr val="bg1">
                      <a:lumMod val="50000"/>
                    </a:schemeClr>
                  </a:gs>
                </a:gsLst>
                <a:lin ang="5400000" scaled="1"/>
                <a:tileRect/>
              </a:gradFill>
              <a:ln w="12700">
                <a:noFill/>
                <a:miter lim="800000"/>
              </a:ln>
              <a:effectLst>
                <a:softEdge rad="0"/>
              </a:effectLst>
            </p:spPr>
            <p:txBody>
              <a:bodyPr vert="horz" wrap="square" lIns="91436" tIns="182872" rIns="91436" bIns="0" numCol="1" anchor="ctr" anchorCtr="0" compatLnSpc="1">
                <a:prstTxWarp prst="textNoShape">
                  <a:avLst/>
                </a:prstTxWarp>
              </a:bodyPr>
              <a:lstStyle/>
              <a:p>
                <a:pPr algn="ctr" fontAlgn="base">
                  <a:lnSpc>
                    <a:spcPct val="90000"/>
                  </a:lnSpc>
                  <a:spcBef>
                    <a:spcPct val="0"/>
                  </a:spcBef>
                  <a:spcAft>
                    <a:spcPct val="0"/>
                  </a:spcAft>
                </a:pPr>
                <a:endParaRPr lang="en-US" b="1" dirty="0">
                  <a:solidFill>
                    <a:srgbClr val="FFFFFF">
                      <a:lumMod val="50000"/>
                    </a:srgbClr>
                  </a:solidFill>
                  <a:effectLst>
                    <a:outerShdw blurRad="38100" dist="38100" dir="2700000" algn="tl">
                      <a:srgbClr val="000000">
                        <a:alpha val="43137"/>
                      </a:srgbClr>
                    </a:outerShdw>
                  </a:effectLst>
                </a:endParaRPr>
              </a:p>
            </p:txBody>
          </p:sp>
          <p:sp>
            <p:nvSpPr>
              <p:cNvPr id="364" name="Rectangle 50"/>
              <p:cNvSpPr>
                <a:spLocks noChangeArrowheads="1"/>
              </p:cNvSpPr>
              <p:nvPr/>
            </p:nvSpPr>
            <p:spPr bwMode="auto">
              <a:xfrm>
                <a:off x="6510104" y="3229850"/>
                <a:ext cx="1023645" cy="514835"/>
              </a:xfrm>
              <a:prstGeom prst="roundRect">
                <a:avLst>
                  <a:gd name="adj" fmla="val 12241"/>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xtLst/>
            </p:spPr>
            <p:style>
              <a:lnRef idx="1">
                <a:schemeClr val="accent2"/>
              </a:lnRef>
              <a:fillRef idx="1003">
                <a:schemeClr val="dk2"/>
              </a:fillRef>
              <a:effectRef idx="2">
                <a:schemeClr val="accent2"/>
              </a:effectRef>
              <a:fontRef idx="minor">
                <a:schemeClr val="lt1"/>
              </a:fontRef>
            </p:style>
            <p:txBody>
              <a:bodyPr vert="horz" wrap="square" lIns="91436" tIns="182872" rIns="91436" bIns="0" numCol="1" anchor="ctr" anchorCtr="0" compatLnSpc="1">
                <a:prstTxWarp prst="textNoShape">
                  <a:avLst/>
                </a:prstTxWarp>
              </a:bodyPr>
              <a:lstStyle/>
              <a:p>
                <a:pPr algn="ctr" eaLnBrk="0" fontAlgn="base" hangingPunct="0">
                  <a:lnSpc>
                    <a:spcPct val="90000"/>
                  </a:lnSpc>
                  <a:spcBef>
                    <a:spcPct val="0"/>
                  </a:spcBef>
                  <a:spcAft>
                    <a:spcPct val="0"/>
                  </a:spcAft>
                </a:pPr>
                <a:endParaRPr lang="en-US" b="1">
                  <a:solidFill>
                    <a:schemeClr val="bg1"/>
                  </a:solidFill>
                </a:endParaRPr>
              </a:p>
            </p:txBody>
          </p:sp>
          <p:sp>
            <p:nvSpPr>
              <p:cNvPr id="367" name="TextBox 366"/>
              <p:cNvSpPr txBox="1"/>
              <p:nvPr/>
            </p:nvSpPr>
            <p:spPr>
              <a:xfrm>
                <a:off x="4239975" y="3759650"/>
                <a:ext cx="1938658" cy="270844"/>
              </a:xfrm>
              <a:prstGeom prst="rect">
                <a:avLst/>
              </a:prstGeom>
              <a:noFill/>
              <a:ln>
                <a:noFill/>
              </a:ln>
            </p:spPr>
            <p:txBody>
              <a:bodyPr wrap="square" rtlCol="0">
                <a:spAutoFit/>
              </a:bodyPr>
              <a:lstStyle/>
              <a:p>
                <a:pPr algn="ctr" eaLnBrk="0" fontAlgn="base" hangingPunct="0">
                  <a:lnSpc>
                    <a:spcPct val="90000"/>
                  </a:lnSpc>
                  <a:spcBef>
                    <a:spcPct val="0"/>
                  </a:spcBef>
                  <a:spcAft>
                    <a:spcPct val="0"/>
                  </a:spcAft>
                </a:pPr>
                <a:r>
                  <a:rPr lang="en-US" sz="800" dirty="0">
                    <a:solidFill>
                      <a:schemeClr val="bg1"/>
                    </a:solidFill>
                    <a:effectLst>
                      <a:outerShdw blurRad="38100" dist="38100" dir="2700000" algn="tl">
                        <a:srgbClr val="000000">
                          <a:alpha val="43137"/>
                        </a:srgbClr>
                      </a:outerShdw>
                    </a:effectLst>
                  </a:rPr>
                  <a:t>CaféX Fusion Web Gateway</a:t>
                </a:r>
              </a:p>
            </p:txBody>
          </p:sp>
          <p:sp>
            <p:nvSpPr>
              <p:cNvPr id="368" name="TextBox 367"/>
              <p:cNvSpPr txBox="1"/>
              <p:nvPr/>
            </p:nvSpPr>
            <p:spPr>
              <a:xfrm>
                <a:off x="5985163" y="3759650"/>
                <a:ext cx="2015835" cy="270844"/>
              </a:xfrm>
              <a:prstGeom prst="rect">
                <a:avLst/>
              </a:prstGeom>
              <a:noFill/>
              <a:ln>
                <a:noFill/>
              </a:ln>
            </p:spPr>
            <p:txBody>
              <a:bodyPr wrap="square" rtlCol="0">
                <a:spAutoFit/>
              </a:bodyPr>
              <a:lstStyle/>
              <a:p>
                <a:pPr algn="ctr" eaLnBrk="0" fontAlgn="base" hangingPunct="0">
                  <a:lnSpc>
                    <a:spcPct val="90000"/>
                  </a:lnSpc>
                  <a:spcBef>
                    <a:spcPct val="0"/>
                  </a:spcBef>
                  <a:spcAft>
                    <a:spcPct val="0"/>
                  </a:spcAft>
                </a:pPr>
                <a:r>
                  <a:rPr lang="en-US" sz="800" dirty="0">
                    <a:solidFill>
                      <a:schemeClr val="bg1"/>
                    </a:solidFill>
                    <a:effectLst>
                      <a:outerShdw blurRad="38100" dist="38100" dir="2700000" algn="tl">
                        <a:srgbClr val="000000">
                          <a:alpha val="43137"/>
                        </a:srgbClr>
                      </a:outerShdw>
                    </a:effectLst>
                  </a:rPr>
                  <a:t>CaféX Fusion Media Broker</a:t>
                </a:r>
              </a:p>
            </p:txBody>
          </p:sp>
          <p:sp>
            <p:nvSpPr>
              <p:cNvPr id="369" name="Text Box 9"/>
              <p:cNvSpPr txBox="1">
                <a:spLocks noChangeArrowheads="1"/>
              </p:cNvSpPr>
              <p:nvPr/>
            </p:nvSpPr>
            <p:spPr bwMode="auto">
              <a:xfrm>
                <a:off x="4174699" y="2939940"/>
                <a:ext cx="3826728" cy="295231"/>
              </a:xfrm>
              <a:prstGeom prst="rect">
                <a:avLst/>
              </a:prstGeom>
              <a:noFill/>
              <a:ln w="9525">
                <a:noFill/>
                <a:miter lim="800000"/>
                <a:headEnd/>
                <a:tailEnd/>
              </a:ln>
            </p:spPr>
            <p:txBody>
              <a:bodyPr wrap="square" lIns="82124" tIns="41061" rIns="82124" bIns="41061">
                <a:spAutoFit/>
              </a:bodyPr>
              <a:lstStyle/>
              <a:p>
                <a:pPr indent="-98253" algn="ctr">
                  <a:buClr>
                    <a:srgbClr val="EC7023"/>
                  </a:buClr>
                </a:pPr>
                <a:r>
                  <a:rPr lang="en-US" sz="900" b="1" dirty="0">
                    <a:solidFill>
                      <a:schemeClr val="bg1"/>
                    </a:solidFill>
                  </a:rPr>
                  <a:t>Firewall Traversal, Signaling, and Media</a:t>
                </a:r>
              </a:p>
            </p:txBody>
          </p:sp>
          <p:grpSp>
            <p:nvGrpSpPr>
              <p:cNvPr id="370" name="Group 369"/>
              <p:cNvGrpSpPr/>
              <p:nvPr/>
            </p:nvGrpSpPr>
            <p:grpSpPr>
              <a:xfrm>
                <a:off x="4732118" y="3253776"/>
                <a:ext cx="961116" cy="507591"/>
                <a:chOff x="6672351" y="4253099"/>
                <a:chExt cx="2146279" cy="1591196"/>
              </a:xfrm>
            </p:grpSpPr>
            <p:sp>
              <p:nvSpPr>
                <p:cNvPr id="371" name="Freeform 124"/>
                <p:cNvSpPr>
                  <a:spLocks/>
                </p:cNvSpPr>
                <p:nvPr/>
              </p:nvSpPr>
              <p:spPr bwMode="auto">
                <a:xfrm>
                  <a:off x="6672351" y="4253099"/>
                  <a:ext cx="2146279" cy="1591196"/>
                </a:xfrm>
                <a:prstGeom prst="roundRect">
                  <a:avLst>
                    <a:gd name="adj" fmla="val 4830"/>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w="6350">
                  <a:noFill/>
                </a:ln>
                <a:effectLst>
                  <a:outerShdw blurRad="76200" dist="50800" dir="5400000" algn="ctr" rotWithShape="0">
                    <a:srgbClr val="000000">
                      <a:alpha val="27000"/>
                    </a:srgbClr>
                  </a:outerShdw>
                </a:effectLst>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eaLnBrk="0" fontAlgn="base" hangingPunct="0">
                    <a:lnSpc>
                      <a:spcPct val="90000"/>
                    </a:lnSpc>
                    <a:spcBef>
                      <a:spcPct val="0"/>
                    </a:spcBef>
                    <a:spcAft>
                      <a:spcPct val="0"/>
                    </a:spcAft>
                  </a:pPr>
                  <a:endParaRPr lang="en-US">
                    <a:solidFill>
                      <a:schemeClr val="bg1"/>
                    </a:solidFill>
                    <a:effectLst>
                      <a:outerShdw blurRad="38100" dist="38100" dir="2700000" algn="tl">
                        <a:srgbClr val="000000">
                          <a:alpha val="43137"/>
                        </a:srgbClr>
                      </a:outerShdw>
                    </a:effectLst>
                  </a:endParaRPr>
                </a:p>
              </p:txBody>
            </p:sp>
            <p:grpSp>
              <p:nvGrpSpPr>
                <p:cNvPr id="372" name="Group 371"/>
                <p:cNvGrpSpPr/>
                <p:nvPr/>
              </p:nvGrpSpPr>
              <p:grpSpPr>
                <a:xfrm>
                  <a:off x="7587634" y="4327748"/>
                  <a:ext cx="334908" cy="1342355"/>
                  <a:chOff x="7587634" y="4327748"/>
                  <a:chExt cx="334908" cy="1342355"/>
                </a:xfrm>
              </p:grpSpPr>
              <p:sp>
                <p:nvSpPr>
                  <p:cNvPr id="378" name="Rectangle 12"/>
                  <p:cNvSpPr>
                    <a:spLocks noChangeArrowheads="1"/>
                  </p:cNvSpPr>
                  <p:nvPr/>
                </p:nvSpPr>
                <p:spPr bwMode="auto">
                  <a:xfrm>
                    <a:off x="7587634" y="4327748"/>
                    <a:ext cx="334908" cy="1342355"/>
                  </a:xfrm>
                  <a:prstGeom prst="rect">
                    <a:avLst/>
                  </a:prstGeom>
                  <a:noFill/>
                  <a:ln w="6350" cap="flat">
                    <a:solidFill>
                      <a:schemeClr val="tx2">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 name="Line 13"/>
                  <p:cNvSpPr>
                    <a:spLocks noChangeShapeType="1"/>
                  </p:cNvSpPr>
                  <p:nvPr/>
                </p:nvSpPr>
                <p:spPr bwMode="auto">
                  <a:xfrm flipH="1">
                    <a:off x="7587634" y="5449554"/>
                    <a:ext cx="334908" cy="0"/>
                  </a:xfrm>
                  <a:prstGeom prst="line">
                    <a:avLst/>
                  </a:prstGeom>
                  <a:noFill/>
                  <a:ln w="6350" cap="flat">
                    <a:solidFill>
                      <a:schemeClr val="tx2">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0" name="Line 14"/>
                  <p:cNvSpPr>
                    <a:spLocks noChangeShapeType="1"/>
                  </p:cNvSpPr>
                  <p:nvPr/>
                </p:nvSpPr>
                <p:spPr bwMode="auto">
                  <a:xfrm flipH="1">
                    <a:off x="7587634" y="5223560"/>
                    <a:ext cx="334908" cy="0"/>
                  </a:xfrm>
                  <a:prstGeom prst="line">
                    <a:avLst/>
                  </a:prstGeom>
                  <a:noFill/>
                  <a:ln w="6350" cap="flat">
                    <a:solidFill>
                      <a:schemeClr val="tx2">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3" name="Line 17"/>
                  <p:cNvSpPr>
                    <a:spLocks noChangeShapeType="1"/>
                  </p:cNvSpPr>
                  <p:nvPr/>
                </p:nvSpPr>
                <p:spPr bwMode="auto">
                  <a:xfrm flipH="1">
                    <a:off x="7587634" y="4548298"/>
                    <a:ext cx="334908" cy="0"/>
                  </a:xfrm>
                  <a:prstGeom prst="line">
                    <a:avLst/>
                  </a:prstGeom>
                  <a:noFill/>
                  <a:ln w="6350" cap="flat">
                    <a:solidFill>
                      <a:schemeClr val="tx2">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4" name="Line 18"/>
                  <p:cNvSpPr>
                    <a:spLocks noChangeShapeType="1"/>
                  </p:cNvSpPr>
                  <p:nvPr/>
                </p:nvSpPr>
                <p:spPr bwMode="auto">
                  <a:xfrm>
                    <a:off x="7696547" y="4327748"/>
                    <a:ext cx="0" cy="220549"/>
                  </a:xfrm>
                  <a:prstGeom prst="line">
                    <a:avLst/>
                  </a:prstGeom>
                  <a:noFill/>
                  <a:ln w="6350" cap="flat">
                    <a:solidFill>
                      <a:schemeClr val="tx2">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 name="Line 19"/>
                  <p:cNvSpPr>
                    <a:spLocks noChangeShapeType="1"/>
                  </p:cNvSpPr>
                  <p:nvPr/>
                </p:nvSpPr>
                <p:spPr bwMode="auto">
                  <a:xfrm>
                    <a:off x="7819074" y="4548298"/>
                    <a:ext cx="0" cy="225995"/>
                  </a:xfrm>
                  <a:prstGeom prst="line">
                    <a:avLst/>
                  </a:prstGeom>
                  <a:noFill/>
                  <a:ln w="6350" cap="flat">
                    <a:solidFill>
                      <a:schemeClr val="tx2">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9" name="Line 23"/>
                  <p:cNvSpPr>
                    <a:spLocks noChangeShapeType="1"/>
                  </p:cNvSpPr>
                  <p:nvPr/>
                </p:nvSpPr>
                <p:spPr bwMode="auto">
                  <a:xfrm>
                    <a:off x="7819074" y="5449554"/>
                    <a:ext cx="0" cy="220549"/>
                  </a:xfrm>
                  <a:prstGeom prst="line">
                    <a:avLst/>
                  </a:prstGeom>
                  <a:noFill/>
                  <a:ln w="6350" cap="flat">
                    <a:solidFill>
                      <a:schemeClr val="tx2">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pic>
            <p:nvPicPr>
              <p:cNvPr id="82" name="Picture 23" descr="C:\Users\JMathew\Pictures\Fusion Icons\fusion_service_broker_icon.png"/>
              <p:cNvPicPr>
                <a:picLocks noChangeAspect="1" noChangeArrowheads="1"/>
              </p:cNvPicPr>
              <p:nvPr/>
            </p:nvPicPr>
            <p:blipFill rotWithShape="1">
              <a:blip r:embed="rId24" cstate="screen">
                <a:extLst>
                  <a:ext uri="{28A0092B-C50C-407E-A947-70E740481C1C}">
                    <a14:useLocalDpi xmlns:a14="http://schemas.microsoft.com/office/drawing/2010/main"/>
                  </a:ext>
                </a:extLst>
              </a:blip>
              <a:srcRect/>
              <a:stretch/>
            </p:blipFill>
            <p:spPr bwMode="auto">
              <a:xfrm>
                <a:off x="6773988" y="3283893"/>
                <a:ext cx="513172" cy="406749"/>
              </a:xfrm>
              <a:prstGeom prst="rect">
                <a:avLst/>
              </a:prstGeom>
              <a:noFill/>
              <a:extLst>
                <a:ext uri="{909E8E84-426E-40DD-AFC4-6F175D3DCCD1}">
                  <a14:hiddenFill xmlns:a14="http://schemas.microsoft.com/office/drawing/2010/main">
                    <a:solidFill>
                      <a:srgbClr val="FFFFFF"/>
                    </a:solidFill>
                  </a14:hiddenFill>
                </a:ext>
              </a:extLst>
            </p:spPr>
          </p:pic>
        </p:grpSp>
        <p:pic>
          <p:nvPicPr>
            <p:cNvPr id="86" name="Picture 2"/>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4950657" y="3241901"/>
              <a:ext cx="531003" cy="574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6799388" y="3225097"/>
              <a:ext cx="531003" cy="574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Footer Placeholder 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Slide Number Placeholder 3"/>
          <p:cNvSpPr>
            <a:spLocks noGrp="1"/>
          </p:cNvSpPr>
          <p:nvPr>
            <p:ph type="sldNum" sz="quarter" idx="12"/>
          </p:nvPr>
        </p:nvSpPr>
        <p:spPr/>
        <p:txBody>
          <a:bodyPr/>
          <a:lstStyle/>
          <a:p>
            <a:fld id="{0431C951-9D62-474D-B35D-66AB940D3B2F}" type="slidenum">
              <a:rPr lang="en-US" smtClean="0"/>
              <a:pPr/>
              <a:t>47</a:t>
            </a:fld>
            <a:endParaRPr lang="en-US" dirty="0"/>
          </a:p>
        </p:txBody>
      </p:sp>
    </p:spTree>
    <p:extLst>
      <p:ext uri="{BB962C8B-B14F-4D97-AF65-F5344CB8AC3E}">
        <p14:creationId xmlns:p14="http://schemas.microsoft.com/office/powerpoint/2010/main" val="383030230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anim calcmode="lin" valueType="num">
                                      <p:cBhvr>
                                        <p:cTn id="16" dur="500" fill="hold"/>
                                        <p:tgtEl>
                                          <p:spTgt spid="77"/>
                                        </p:tgtEl>
                                        <p:attrNameLst>
                                          <p:attrName>ppt_x</p:attrName>
                                        </p:attrNameLst>
                                      </p:cBhvr>
                                      <p:tavLst>
                                        <p:tav tm="0">
                                          <p:val>
                                            <p:strVal val="#ppt_x"/>
                                          </p:val>
                                        </p:tav>
                                        <p:tav tm="100000">
                                          <p:val>
                                            <p:strVal val="#ppt_x"/>
                                          </p:val>
                                        </p:tav>
                                      </p:tavLst>
                                    </p:anim>
                                    <p:anim calcmode="lin" valueType="num">
                                      <p:cBhvr>
                                        <p:cTn id="17" dur="500" fill="hold"/>
                                        <p:tgtEl>
                                          <p:spTgt spid="77"/>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80"/>
                                        </p:tgtEl>
                                        <p:attrNameLst>
                                          <p:attrName>style.visibility</p:attrName>
                                        </p:attrNameLst>
                                      </p:cBhvr>
                                      <p:to>
                                        <p:strVal val="visible"/>
                                      </p:to>
                                    </p:set>
                                    <p:animEffect transition="in" filter="fade">
                                      <p:cBhvr>
                                        <p:cTn id="20" dur="500"/>
                                        <p:tgtEl>
                                          <p:spTgt spid="80"/>
                                        </p:tgtEl>
                                      </p:cBhvr>
                                    </p:animEffect>
                                    <p:anim calcmode="lin" valueType="num">
                                      <p:cBhvr>
                                        <p:cTn id="21" dur="500" fill="hold"/>
                                        <p:tgtEl>
                                          <p:spTgt spid="80"/>
                                        </p:tgtEl>
                                        <p:attrNameLst>
                                          <p:attrName>ppt_x</p:attrName>
                                        </p:attrNameLst>
                                      </p:cBhvr>
                                      <p:tavLst>
                                        <p:tav tm="0">
                                          <p:val>
                                            <p:strVal val="#ppt_x"/>
                                          </p:val>
                                        </p:tav>
                                        <p:tav tm="100000">
                                          <p:val>
                                            <p:strVal val="#ppt_x"/>
                                          </p:val>
                                        </p:tav>
                                      </p:tavLst>
                                    </p:anim>
                                    <p:anim calcmode="lin" valueType="num">
                                      <p:cBhvr>
                                        <p:cTn id="22" dur="5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CaféX Fusion Capabilities</a:t>
            </a:r>
            <a:endParaRPr lang="en-US" dirty="0"/>
          </a:p>
        </p:txBody>
      </p:sp>
      <p:grpSp>
        <p:nvGrpSpPr>
          <p:cNvPr id="14" name="Group 13"/>
          <p:cNvGrpSpPr/>
          <p:nvPr/>
        </p:nvGrpSpPr>
        <p:grpSpPr>
          <a:xfrm>
            <a:off x="5039110" y="1288427"/>
            <a:ext cx="3874264" cy="3440907"/>
            <a:chOff x="6717064" y="1717903"/>
            <a:chExt cx="5164340" cy="4587876"/>
          </a:xfrm>
        </p:grpSpPr>
        <p:sp>
          <p:nvSpPr>
            <p:cNvPr id="22" name="Rectangle 21"/>
            <p:cNvSpPr/>
            <p:nvPr/>
          </p:nvSpPr>
          <p:spPr>
            <a:xfrm flipH="1">
              <a:off x="6717064" y="5384802"/>
              <a:ext cx="1976992" cy="920977"/>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 name="Rectangle 22"/>
            <p:cNvSpPr/>
            <p:nvPr/>
          </p:nvSpPr>
          <p:spPr>
            <a:xfrm flipH="1">
              <a:off x="9904412" y="5384802"/>
              <a:ext cx="1976992" cy="920977"/>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9" name="Picture 18" descr="123.png"/>
            <p:cNvPicPr>
              <a:picLocks noChangeAspect="1"/>
            </p:cNvPicPr>
            <p:nvPr/>
          </p:nvPicPr>
          <p:blipFill>
            <a:blip r:embed="rId3" cstate="print"/>
            <a:stretch>
              <a:fillRect/>
            </a:stretch>
          </p:blipFill>
          <p:spPr>
            <a:xfrm>
              <a:off x="6908959" y="1717903"/>
              <a:ext cx="4844891" cy="4246754"/>
            </a:xfrm>
            <a:prstGeom prst="rect">
              <a:avLst/>
            </a:prstGeom>
            <a:ln w="57150">
              <a:solidFill>
                <a:schemeClr val="tx1">
                  <a:lumMod val="75000"/>
                </a:schemeClr>
              </a:solidFill>
            </a:ln>
          </p:spPr>
        </p:pic>
      </p:grpSp>
      <p:grpSp>
        <p:nvGrpSpPr>
          <p:cNvPr id="13" name="Group 12"/>
          <p:cNvGrpSpPr/>
          <p:nvPr/>
        </p:nvGrpSpPr>
        <p:grpSpPr>
          <a:xfrm>
            <a:off x="0" y="1092485"/>
            <a:ext cx="4856294" cy="3636850"/>
            <a:chOff x="-1" y="1456646"/>
            <a:chExt cx="6473373" cy="7255516"/>
          </a:xfrm>
        </p:grpSpPr>
        <p:sp>
          <p:nvSpPr>
            <p:cNvPr id="24" name="Round Same Side Corner Rectangle 23"/>
            <p:cNvSpPr/>
            <p:nvPr/>
          </p:nvSpPr>
          <p:spPr>
            <a:xfrm rot="16200000">
              <a:off x="-391072" y="1847717"/>
              <a:ext cx="7255516" cy="6473373"/>
            </a:xfrm>
            <a:prstGeom prst="round2SameRect">
              <a:avLst>
                <a:gd name="adj1" fmla="val 5176"/>
                <a:gd name="adj2" fmla="val 2331"/>
              </a:avLst>
            </a:prstGeom>
            <a:gradFill flip="none" rotWithShape="1">
              <a:gsLst>
                <a:gs pos="100000">
                  <a:schemeClr val="tx1">
                    <a:lumMod val="40000"/>
                    <a:lumOff val="60000"/>
                  </a:schemeClr>
                </a:gs>
                <a:gs pos="0">
                  <a:schemeClr val="accent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55599" y="1462314"/>
              <a:ext cx="5975928" cy="7249847"/>
            </a:xfrm>
            <a:prstGeom prst="rect">
              <a:avLst/>
            </a:prstGeom>
          </p:spPr>
          <p:txBody>
            <a:bodyPr wrap="square">
              <a:normAutofit fontScale="85000" lnSpcReduction="10000"/>
            </a:bodyPr>
            <a:lstStyle/>
            <a:p>
              <a:pPr marL="171473" indent="-171473">
                <a:spcBef>
                  <a:spcPts val="450"/>
                </a:spcBef>
                <a:spcAft>
                  <a:spcPts val="225"/>
                </a:spcAft>
                <a:buClr>
                  <a:schemeClr val="tx2"/>
                </a:buClr>
                <a:buFont typeface="Arial" pitchFamily="34" charset="0"/>
                <a:buChar char="•"/>
              </a:pPr>
              <a:r>
                <a:rPr lang="en-US" dirty="0">
                  <a:solidFill>
                    <a:srgbClr val="08252E"/>
                  </a:solidFill>
                </a:rPr>
                <a:t>Integrates </a:t>
              </a:r>
              <a:r>
                <a:rPr lang="en-US" dirty="0" smtClean="0">
                  <a:solidFill>
                    <a:srgbClr val="08252E"/>
                  </a:solidFill>
                </a:rPr>
                <a:t>video - and </a:t>
              </a:r>
              <a:r>
                <a:rPr lang="en-US" dirty="0">
                  <a:solidFill>
                    <a:srgbClr val="08252E"/>
                  </a:solidFill>
                </a:rPr>
                <a:t>the ability to find, connect, </a:t>
              </a:r>
              <a:r>
                <a:rPr lang="en-US" dirty="0" smtClean="0">
                  <a:solidFill>
                    <a:srgbClr val="08252E"/>
                  </a:solidFill>
                </a:rPr>
                <a:t>and collaborate </a:t>
              </a:r>
              <a:r>
                <a:rPr lang="en-US" dirty="0">
                  <a:solidFill>
                    <a:srgbClr val="08252E"/>
                  </a:solidFill>
                </a:rPr>
                <a:t>with an </a:t>
              </a:r>
              <a:r>
                <a:rPr lang="en-US" dirty="0" smtClean="0">
                  <a:solidFill>
                    <a:srgbClr val="08252E"/>
                  </a:solidFill>
                </a:rPr>
                <a:t>advisor - with </a:t>
              </a:r>
              <a:r>
                <a:rPr lang="en-US" dirty="0">
                  <a:solidFill>
                    <a:srgbClr val="08252E"/>
                  </a:solidFill>
                </a:rPr>
                <a:t>your existing </a:t>
              </a:r>
              <a:r>
                <a:rPr lang="en-US" dirty="0" smtClean="0">
                  <a:solidFill>
                    <a:srgbClr val="08252E"/>
                  </a:solidFill>
                </a:rPr>
                <a:t>mobile applications</a:t>
              </a:r>
              <a:r>
                <a:rPr lang="en-US" dirty="0">
                  <a:solidFill>
                    <a:srgbClr val="08252E"/>
                  </a:solidFill>
                </a:rPr>
                <a:t>, so your customers can initiate </a:t>
              </a:r>
              <a:r>
                <a:rPr lang="en-US" dirty="0" smtClean="0">
                  <a:solidFill>
                    <a:srgbClr val="08252E"/>
                  </a:solidFill>
                </a:rPr>
                <a:t>personal interactions at </a:t>
              </a:r>
              <a:r>
                <a:rPr lang="en-US" dirty="0">
                  <a:solidFill>
                    <a:srgbClr val="08252E"/>
                  </a:solidFill>
                </a:rPr>
                <a:t>the touch </a:t>
              </a:r>
              <a:r>
                <a:rPr lang="en-US" dirty="0" smtClean="0">
                  <a:solidFill>
                    <a:srgbClr val="08252E"/>
                  </a:solidFill>
                </a:rPr>
                <a:t>of a </a:t>
              </a:r>
              <a:r>
                <a:rPr lang="en-US" dirty="0">
                  <a:solidFill>
                    <a:srgbClr val="08252E"/>
                  </a:solidFill>
                </a:rPr>
                <a:t>button</a:t>
              </a:r>
            </a:p>
            <a:p>
              <a:pPr marL="171473" indent="-171473">
                <a:spcBef>
                  <a:spcPts val="450"/>
                </a:spcBef>
                <a:spcAft>
                  <a:spcPts val="225"/>
                </a:spcAft>
                <a:buClr>
                  <a:schemeClr val="tx2"/>
                </a:buClr>
                <a:buFont typeface="Arial" pitchFamily="34" charset="0"/>
                <a:buChar char="•"/>
              </a:pPr>
              <a:r>
                <a:rPr lang="en-US" dirty="0" smtClean="0">
                  <a:solidFill>
                    <a:srgbClr val="08252E"/>
                  </a:solidFill>
                </a:rPr>
                <a:t>Delivers </a:t>
              </a:r>
              <a:r>
                <a:rPr lang="en-US" dirty="0">
                  <a:solidFill>
                    <a:srgbClr val="08252E"/>
                  </a:solidFill>
                </a:rPr>
                <a:t>a complete omnichannel experience </a:t>
              </a:r>
              <a:r>
                <a:rPr lang="en-US" dirty="0" smtClean="0">
                  <a:solidFill>
                    <a:srgbClr val="08252E"/>
                  </a:solidFill>
                </a:rPr>
                <a:t>when integrated </a:t>
              </a:r>
              <a:r>
                <a:rPr lang="en-US" dirty="0">
                  <a:solidFill>
                    <a:srgbClr val="08252E"/>
                  </a:solidFill>
                </a:rPr>
                <a:t>with other </a:t>
              </a:r>
              <a:r>
                <a:rPr lang="en-US" dirty="0" smtClean="0">
                  <a:solidFill>
                    <a:srgbClr val="08252E"/>
                  </a:solidFill>
                </a:rPr>
                <a:t>solutions </a:t>
              </a:r>
              <a:r>
                <a:rPr lang="en-US" dirty="0">
                  <a:solidFill>
                    <a:srgbClr val="08252E"/>
                  </a:solidFill>
                </a:rPr>
                <a:t>so your customers can easily </a:t>
              </a:r>
              <a:r>
                <a:rPr lang="en-US" dirty="0" smtClean="0">
                  <a:solidFill>
                    <a:srgbClr val="08252E"/>
                  </a:solidFill>
                </a:rPr>
                <a:t>move from </a:t>
              </a:r>
              <a:r>
                <a:rPr lang="en-US" dirty="0">
                  <a:solidFill>
                    <a:srgbClr val="08252E"/>
                  </a:solidFill>
                </a:rPr>
                <a:t>mobile to branch </a:t>
              </a:r>
              <a:r>
                <a:rPr lang="en-US" dirty="0" smtClean="0">
                  <a:solidFill>
                    <a:srgbClr val="08252E"/>
                  </a:solidFill>
                </a:rPr>
                <a:t>channels </a:t>
              </a:r>
              <a:r>
                <a:rPr lang="en-US" dirty="0">
                  <a:solidFill>
                    <a:srgbClr val="08252E"/>
                  </a:solidFill>
                </a:rPr>
                <a:t>as needed, </a:t>
              </a:r>
              <a:r>
                <a:rPr lang="en-US" dirty="0" smtClean="0">
                  <a:solidFill>
                    <a:srgbClr val="08252E"/>
                  </a:solidFill>
                </a:rPr>
                <a:t>to complete </a:t>
              </a:r>
              <a:r>
                <a:rPr lang="en-US" dirty="0">
                  <a:solidFill>
                    <a:srgbClr val="08252E"/>
                  </a:solidFill>
                </a:rPr>
                <a:t>a complex financial </a:t>
              </a:r>
              <a:r>
                <a:rPr lang="en-US" dirty="0" smtClean="0">
                  <a:solidFill>
                    <a:srgbClr val="08252E"/>
                  </a:solidFill>
                </a:rPr>
                <a:t>transaction</a:t>
              </a:r>
            </a:p>
            <a:p>
              <a:pPr marL="171473" indent="-171473">
                <a:spcBef>
                  <a:spcPts val="450"/>
                </a:spcBef>
                <a:spcAft>
                  <a:spcPts val="225"/>
                </a:spcAft>
                <a:buClr>
                  <a:schemeClr val="tx2"/>
                </a:buClr>
                <a:buFont typeface="Arial" pitchFamily="34" charset="0"/>
                <a:buChar char="•"/>
              </a:pPr>
              <a:r>
                <a:rPr lang="en-US" dirty="0" smtClean="0">
                  <a:solidFill>
                    <a:srgbClr val="08252E"/>
                  </a:solidFill>
                </a:rPr>
                <a:t>Embed video calls and interactions into your </a:t>
              </a:r>
              <a:r>
                <a:rPr lang="en-US" b="1" dirty="0" smtClean="0">
                  <a:solidFill>
                    <a:srgbClr val="435153"/>
                  </a:solidFill>
                </a:rPr>
                <a:t>existing mobile and Internet banking applications</a:t>
              </a:r>
            </a:p>
            <a:p>
              <a:pPr marL="171473" indent="-171473">
                <a:spcBef>
                  <a:spcPts val="450"/>
                </a:spcBef>
                <a:spcAft>
                  <a:spcPts val="225"/>
                </a:spcAft>
                <a:buClr>
                  <a:schemeClr val="tx2"/>
                </a:buClr>
                <a:buFont typeface="Arial" pitchFamily="34" charset="0"/>
                <a:buChar char="•"/>
              </a:pPr>
              <a:r>
                <a:rPr lang="en-US" dirty="0" smtClean="0">
                  <a:solidFill>
                    <a:srgbClr val="08252E"/>
                  </a:solidFill>
                </a:rPr>
                <a:t>Zero download required on customer side</a:t>
              </a:r>
            </a:p>
            <a:p>
              <a:pPr marL="171473" indent="-171473">
                <a:spcBef>
                  <a:spcPts val="450"/>
                </a:spcBef>
                <a:spcAft>
                  <a:spcPts val="225"/>
                </a:spcAft>
                <a:buClr>
                  <a:schemeClr val="tx2"/>
                </a:buClr>
                <a:buFont typeface="Arial" pitchFamily="34" charset="0"/>
                <a:buChar char="•"/>
              </a:pPr>
              <a:r>
                <a:rPr lang="en-US" dirty="0" smtClean="0">
                  <a:solidFill>
                    <a:srgbClr val="08252E"/>
                  </a:solidFill>
                </a:rPr>
                <a:t>Lets customers smoothly escalate their interaction with your advisors from an instant-message chat session to an audio or video call, within a single application session</a:t>
              </a:r>
              <a:endParaRPr lang="en-US" dirty="0">
                <a:solidFill>
                  <a:srgbClr val="08252E"/>
                </a:solidFill>
              </a:endParaRPr>
            </a:p>
          </p:txBody>
        </p:sp>
      </p:grpSp>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48</a:t>
            </a:fld>
            <a:endParaRPr lang="en-US" dirty="0"/>
          </a:p>
        </p:txBody>
      </p:sp>
    </p:spTree>
    <p:extLst>
      <p:ext uri="{BB962C8B-B14F-4D97-AF65-F5344CB8AC3E}">
        <p14:creationId xmlns:p14="http://schemas.microsoft.com/office/powerpoint/2010/main" val="32223645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slide(from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CaféX Fusion Capabilities</a:t>
            </a:r>
            <a:endParaRPr lang="en-US" dirty="0"/>
          </a:p>
        </p:txBody>
      </p:sp>
      <p:grpSp>
        <p:nvGrpSpPr>
          <p:cNvPr id="11" name="Group 10"/>
          <p:cNvGrpSpPr/>
          <p:nvPr/>
        </p:nvGrpSpPr>
        <p:grpSpPr>
          <a:xfrm>
            <a:off x="5186815" y="1263448"/>
            <a:ext cx="3922549" cy="3465887"/>
            <a:chOff x="6652700" y="1684597"/>
            <a:chExt cx="5228704" cy="4621182"/>
          </a:xfrm>
        </p:grpSpPr>
        <p:sp>
          <p:nvSpPr>
            <p:cNvPr id="18" name="Rectangle 17"/>
            <p:cNvSpPr/>
            <p:nvPr/>
          </p:nvSpPr>
          <p:spPr>
            <a:xfrm flipH="1">
              <a:off x="6717064" y="5384802"/>
              <a:ext cx="1976992" cy="920977"/>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Rectangle 18"/>
            <p:cNvSpPr/>
            <p:nvPr/>
          </p:nvSpPr>
          <p:spPr>
            <a:xfrm flipH="1">
              <a:off x="9904412" y="5384802"/>
              <a:ext cx="1976992" cy="920977"/>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7" name="Picture 16" descr="54.png"/>
            <p:cNvPicPr>
              <a:picLocks noChangeAspect="1"/>
            </p:cNvPicPr>
            <p:nvPr/>
          </p:nvPicPr>
          <p:blipFill>
            <a:blip r:embed="rId3" cstate="print"/>
            <a:stretch>
              <a:fillRect/>
            </a:stretch>
          </p:blipFill>
          <p:spPr>
            <a:xfrm>
              <a:off x="6652700" y="1684597"/>
              <a:ext cx="4900669" cy="4295647"/>
            </a:xfrm>
            <a:prstGeom prst="rect">
              <a:avLst/>
            </a:prstGeom>
            <a:ln w="57150">
              <a:solidFill>
                <a:schemeClr val="tx1">
                  <a:lumMod val="75000"/>
                </a:schemeClr>
              </a:solidFill>
            </a:ln>
          </p:spPr>
        </p:pic>
      </p:grpSp>
      <p:grpSp>
        <p:nvGrpSpPr>
          <p:cNvPr id="12" name="Group 11"/>
          <p:cNvGrpSpPr/>
          <p:nvPr/>
        </p:nvGrpSpPr>
        <p:grpSpPr>
          <a:xfrm>
            <a:off x="1" y="1162728"/>
            <a:ext cx="4856292" cy="3544834"/>
            <a:chOff x="1" y="1550303"/>
            <a:chExt cx="6473370" cy="4726445"/>
          </a:xfrm>
        </p:grpSpPr>
        <p:sp>
          <p:nvSpPr>
            <p:cNvPr id="20" name="Round Same Side Corner Rectangle 19"/>
            <p:cNvSpPr/>
            <p:nvPr/>
          </p:nvSpPr>
          <p:spPr>
            <a:xfrm rot="16200000">
              <a:off x="873463" y="676841"/>
              <a:ext cx="4726445" cy="6473370"/>
            </a:xfrm>
            <a:prstGeom prst="round2SameRect">
              <a:avLst>
                <a:gd name="adj1" fmla="val 5176"/>
                <a:gd name="adj2" fmla="val 2456"/>
              </a:avLst>
            </a:prstGeom>
            <a:gradFill flip="none" rotWithShape="1">
              <a:gsLst>
                <a:gs pos="100000">
                  <a:schemeClr val="tx1">
                    <a:lumMod val="40000"/>
                    <a:lumOff val="60000"/>
                  </a:schemeClr>
                </a:gs>
                <a:gs pos="0">
                  <a:schemeClr val="accent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55599" y="1684596"/>
              <a:ext cx="5380040" cy="4487604"/>
            </a:xfrm>
            <a:prstGeom prst="rect">
              <a:avLst/>
            </a:prstGeom>
          </p:spPr>
          <p:txBody>
            <a:bodyPr wrap="square">
              <a:normAutofit fontScale="85000" lnSpcReduction="10000"/>
            </a:bodyPr>
            <a:lstStyle/>
            <a:p>
              <a:pPr marL="171473" indent="-171473">
                <a:spcBef>
                  <a:spcPts val="450"/>
                </a:spcBef>
                <a:spcAft>
                  <a:spcPts val="300"/>
                </a:spcAft>
                <a:buClr>
                  <a:schemeClr val="tx2"/>
                </a:buClr>
                <a:buFont typeface="Arial" pitchFamily="34" charset="0"/>
                <a:buChar char="•"/>
              </a:pPr>
              <a:r>
                <a:rPr lang="en-US" dirty="0" smtClean="0">
                  <a:solidFill>
                    <a:srgbClr val="08252E"/>
                  </a:solidFill>
                </a:rPr>
                <a:t>Ability to share screen with customer to run through “what if’” scenarios; for example, show difference in monthly payments between 20- and 30-year </a:t>
              </a:r>
              <a:r>
                <a:rPr lang="en-US" dirty="0">
                  <a:solidFill>
                    <a:srgbClr val="08252E"/>
                  </a:solidFill>
                </a:rPr>
                <a:t>mortgages or test a portfolio in real time</a:t>
              </a:r>
            </a:p>
            <a:p>
              <a:pPr marL="171473" indent="-171473">
                <a:spcBef>
                  <a:spcPts val="450"/>
                </a:spcBef>
                <a:spcAft>
                  <a:spcPts val="300"/>
                </a:spcAft>
                <a:buClr>
                  <a:schemeClr val="tx2"/>
                </a:buClr>
                <a:buFont typeface="Arial" pitchFamily="34" charset="0"/>
                <a:buChar char="•"/>
              </a:pPr>
              <a:r>
                <a:rPr lang="en-US" dirty="0" smtClean="0">
                  <a:solidFill>
                    <a:srgbClr val="08252E"/>
                  </a:solidFill>
                </a:rPr>
                <a:t>Create visual IVR in mobile app to eliminate having the customer provide the information multiple times</a:t>
              </a:r>
            </a:p>
            <a:p>
              <a:pPr marL="171473" indent="-171473">
                <a:spcBef>
                  <a:spcPts val="450"/>
                </a:spcBef>
                <a:spcAft>
                  <a:spcPts val="300"/>
                </a:spcAft>
                <a:buClr>
                  <a:schemeClr val="tx2"/>
                </a:buClr>
                <a:buFont typeface="Arial" pitchFamily="34" charset="0"/>
                <a:buChar char="•"/>
              </a:pPr>
              <a:r>
                <a:rPr lang="en-US" dirty="0">
                  <a:solidFill>
                    <a:srgbClr val="08252E"/>
                  </a:solidFill>
                </a:rPr>
                <a:t>Supports voice, video, presence, web, file sharing, as well as </a:t>
              </a:r>
              <a:r>
                <a:rPr lang="en-US" dirty="0" smtClean="0">
                  <a:solidFill>
                    <a:srgbClr val="08252E"/>
                  </a:solidFill>
                </a:rPr>
                <a:t>mobile and </a:t>
              </a:r>
              <a:r>
                <a:rPr lang="en-US" dirty="0">
                  <a:solidFill>
                    <a:srgbClr val="08252E"/>
                  </a:solidFill>
                </a:rPr>
                <a:t>business-to-any (B2X) collaboration </a:t>
              </a:r>
              <a:r>
                <a:rPr lang="en-US" dirty="0" smtClean="0">
                  <a:solidFill>
                    <a:srgbClr val="08252E"/>
                  </a:solidFill>
                </a:rPr>
                <a:t>applications</a:t>
              </a:r>
            </a:p>
            <a:p>
              <a:pPr marL="171473" indent="-171473">
                <a:spcBef>
                  <a:spcPts val="450"/>
                </a:spcBef>
                <a:spcAft>
                  <a:spcPts val="300"/>
                </a:spcAft>
                <a:buClr>
                  <a:schemeClr val="tx2"/>
                </a:buClr>
                <a:buFont typeface="Arial" pitchFamily="34" charset="0"/>
                <a:buChar char="•"/>
              </a:pPr>
              <a:r>
                <a:rPr lang="en-US" dirty="0">
                  <a:solidFill>
                    <a:srgbClr val="08252E"/>
                  </a:solidFill>
                </a:rPr>
                <a:t>Equips your </a:t>
              </a:r>
              <a:r>
                <a:rPr lang="en-US" dirty="0" smtClean="0">
                  <a:solidFill>
                    <a:srgbClr val="08252E"/>
                  </a:solidFill>
                </a:rPr>
                <a:t>advisors </a:t>
              </a:r>
              <a:r>
                <a:rPr lang="en-US" dirty="0">
                  <a:solidFill>
                    <a:srgbClr val="08252E"/>
                  </a:solidFill>
                </a:rPr>
                <a:t>in areas such as wealth management to meet in customers’ homes or offices and quickly bring </a:t>
              </a:r>
              <a:r>
                <a:rPr lang="en-US" dirty="0" smtClean="0">
                  <a:solidFill>
                    <a:srgbClr val="08252E"/>
                  </a:solidFill>
                </a:rPr>
                <a:t>in another specialist</a:t>
              </a:r>
              <a:endParaRPr lang="en-US" dirty="0">
                <a:solidFill>
                  <a:srgbClr val="08252E"/>
                </a:solidFill>
              </a:endParaRPr>
            </a:p>
          </p:txBody>
        </p:sp>
      </p:grpSp>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49</a:t>
            </a:fld>
            <a:endParaRPr lang="en-US" dirty="0"/>
          </a:p>
        </p:txBody>
      </p:sp>
    </p:spTree>
    <p:extLst>
      <p:ext uri="{BB962C8B-B14F-4D97-AF65-F5344CB8AC3E}">
        <p14:creationId xmlns:p14="http://schemas.microsoft.com/office/powerpoint/2010/main" val="187486302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slide(from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0434" y="137983"/>
            <a:ext cx="7453566" cy="566375"/>
          </a:xfrm>
        </p:spPr>
        <p:txBody>
          <a:bodyPr/>
          <a:lstStyle/>
          <a:p>
            <a:r>
              <a:rPr lang="en-US" dirty="0" smtClean="0"/>
              <a:t>Acknowledging Innovation and Leadership</a:t>
            </a:r>
            <a:endParaRPr lang="en-US" dirty="0"/>
          </a:p>
        </p:txBody>
      </p:sp>
      <p:sp>
        <p:nvSpPr>
          <p:cNvPr id="7" name="Footer Placeholder 6"/>
          <p:cNvSpPr>
            <a:spLocks noGrp="1"/>
          </p:cNvSpPr>
          <p:nvPr>
            <p:ph type="ftr" sz="quarter" idx="11"/>
          </p:nvPr>
        </p:nvSpPr>
        <p:spPr/>
        <p:txBody>
          <a:bodyPr/>
          <a:lstStyle/>
          <a:p>
            <a:r>
              <a:rPr lang="en-US" smtClean="0"/>
              <a:t>CaféX Communications Confidential © 2015 – All Rights Reserved. </a:t>
            </a:r>
            <a:endParaRPr lang="en-US" dirty="0"/>
          </a:p>
        </p:txBody>
      </p:sp>
      <p:sp>
        <p:nvSpPr>
          <p:cNvPr id="8" name="Slide Number Placeholder 7"/>
          <p:cNvSpPr>
            <a:spLocks noGrp="1"/>
          </p:cNvSpPr>
          <p:nvPr>
            <p:ph type="sldNum" sz="quarter" idx="12"/>
          </p:nvPr>
        </p:nvSpPr>
        <p:spPr/>
        <p:txBody>
          <a:bodyPr/>
          <a:lstStyle/>
          <a:p>
            <a:fld id="{0431C951-9D62-474D-B35D-66AB940D3B2F}" type="slidenum">
              <a:rPr lang="en-US" smtClean="0"/>
              <a:pPr/>
              <a:t>5</a:t>
            </a:fld>
            <a:endParaRPr lang="en-US" dirty="0"/>
          </a:p>
        </p:txBody>
      </p:sp>
      <p:sp>
        <p:nvSpPr>
          <p:cNvPr id="3" name="Text Placeholder 2"/>
          <p:cNvSpPr>
            <a:spLocks noGrp="1"/>
          </p:cNvSpPr>
          <p:nvPr>
            <p:ph type="body" sz="quarter" idx="4294967295"/>
          </p:nvPr>
        </p:nvSpPr>
        <p:spPr>
          <a:xfrm>
            <a:off x="0" y="1008063"/>
            <a:ext cx="3563938" cy="3724275"/>
          </a:xfrm>
        </p:spPr>
        <p:txBody>
          <a:bodyPr/>
          <a:lstStyle/>
          <a:p>
            <a:r>
              <a:rPr lang="en-US" sz="1200" dirty="0"/>
              <a:t>“Over the last several years we’ve been on a journey to bring the power of personality and human interaction back to servicing,” said Daniel Clayton, manager of public affairs and communications at </a:t>
            </a:r>
            <a:r>
              <a:rPr lang="en-US" sz="1200" dirty="0">
                <a:hlinkClick r:id="rId2"/>
              </a:rPr>
              <a:t>American Express, New York. “This capability allows us an even deeper way to build a relationship with the customer in a way that uses technology to heighten and harness the power of dialogue.</a:t>
            </a:r>
          </a:p>
          <a:p>
            <a:pPr marL="0" indent="0">
              <a:buNone/>
            </a:pPr>
            <a:endParaRPr lang="en-US" sz="1200" dirty="0"/>
          </a:p>
          <a:p>
            <a:r>
              <a:rPr lang="en-US" sz="1200" dirty="0"/>
              <a:t>“Here’s hoping more </a:t>
            </a:r>
            <a:r>
              <a:rPr lang="en-US" sz="1200" dirty="0" err="1"/>
              <a:t>iOS</a:t>
            </a:r>
            <a:r>
              <a:rPr lang="en-US" sz="1200" dirty="0"/>
              <a:t> apps add a similar feature in the near future, because from where we stand making customer service easier to access can only be a good thing.”</a:t>
            </a:r>
          </a:p>
        </p:txBody>
      </p:sp>
      <p:pic>
        <p:nvPicPr>
          <p:cNvPr id="4" name="Picture 3" descr="Screen Shot 2014-02-20 at 1.51.04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2413" y="973455"/>
            <a:ext cx="3492239" cy="2395120"/>
          </a:xfrm>
          <a:prstGeom prst="rect">
            <a:avLst/>
          </a:prstGeom>
        </p:spPr>
      </p:pic>
      <p:pic>
        <p:nvPicPr>
          <p:cNvPr id="5" name="Picture 4" descr="Screen Shot 2014-02-20 at 4.12.18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0625" y="978894"/>
            <a:ext cx="3002441" cy="2940916"/>
          </a:xfrm>
          <a:prstGeom prst="rect">
            <a:avLst/>
          </a:prstGeom>
        </p:spPr>
      </p:pic>
      <p:pic>
        <p:nvPicPr>
          <p:cNvPr id="6" name="Picture 5" descr="Screen Shot 2014-02-20 at 4.13.00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5268" y="2207854"/>
            <a:ext cx="1894913" cy="2688908"/>
          </a:xfrm>
          <a:prstGeom prst="rect">
            <a:avLst/>
          </a:prstGeom>
        </p:spPr>
      </p:pic>
    </p:spTree>
    <p:extLst>
      <p:ext uri="{BB962C8B-B14F-4D97-AF65-F5344CB8AC3E}">
        <p14:creationId xmlns:p14="http://schemas.microsoft.com/office/powerpoint/2010/main" val="122356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smtClean="0"/>
              <a:t>Why Choose CaféX for </a:t>
            </a:r>
            <a:r>
              <a:rPr lang="en-US" sz="2400" dirty="0"/>
              <a:t>Retail </a:t>
            </a:r>
            <a:r>
              <a:rPr lang="en-US" sz="2400" dirty="0" smtClean="0"/>
              <a:t>Banking</a:t>
            </a:r>
            <a:endParaRPr lang="en-US" sz="1800" dirty="0"/>
          </a:p>
        </p:txBody>
      </p:sp>
      <p:sp>
        <p:nvSpPr>
          <p:cNvPr id="10" name="Round Same Side Corner Rectangle 9"/>
          <p:cNvSpPr/>
          <p:nvPr/>
        </p:nvSpPr>
        <p:spPr>
          <a:xfrm rot="5400000">
            <a:off x="1375890" y="-200233"/>
            <a:ext cx="3420836" cy="6172616"/>
          </a:xfrm>
          <a:prstGeom prst="round2SameRect">
            <a:avLst>
              <a:gd name="adj1" fmla="val 0"/>
              <a:gd name="adj2" fmla="val 0"/>
            </a:avLst>
          </a:prstGeom>
          <a:gradFill>
            <a:gsLst>
              <a:gs pos="0">
                <a:schemeClr val="accent2"/>
              </a:gs>
              <a:gs pos="86000">
                <a:schemeClr val="accent4"/>
              </a:gs>
            </a:gsLst>
            <a:lin ang="13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14" name="Rectangle 13"/>
          <p:cNvSpPr/>
          <p:nvPr/>
        </p:nvSpPr>
        <p:spPr>
          <a:xfrm>
            <a:off x="398963" y="1352550"/>
            <a:ext cx="5250489" cy="2109305"/>
          </a:xfrm>
          <a:prstGeom prst="rect">
            <a:avLst/>
          </a:prstGeom>
        </p:spPr>
        <p:txBody>
          <a:bodyPr wrap="square" lIns="68589" tIns="34295" rIns="68589" bIns="34295">
            <a:spAutoFit/>
          </a:bodyPr>
          <a:lstStyle/>
          <a:p>
            <a:pPr marL="171473" indent="-171473">
              <a:lnSpc>
                <a:spcPct val="110000"/>
              </a:lnSpc>
              <a:spcBef>
                <a:spcPts val="450"/>
              </a:spcBef>
              <a:spcAft>
                <a:spcPts val="225"/>
              </a:spcAft>
              <a:buClr>
                <a:schemeClr val="bg2"/>
              </a:buClr>
              <a:buFont typeface="Arial" pitchFamily="34" charset="0"/>
              <a:buChar char="•"/>
            </a:pPr>
            <a:r>
              <a:rPr lang="en-US" sz="1200" dirty="0">
                <a:solidFill>
                  <a:schemeClr val="bg1"/>
                </a:solidFill>
                <a:effectLst>
                  <a:outerShdw blurRad="38100" dist="38100" dir="2700000" algn="tl">
                    <a:srgbClr val="000000">
                      <a:alpha val="43137"/>
                    </a:srgbClr>
                  </a:outerShdw>
                </a:effectLst>
              </a:rPr>
              <a:t>An omnichannel enabler, CaféX Fusion is </a:t>
            </a:r>
            <a:r>
              <a:rPr lang="en-US" sz="1200" b="1" dirty="0">
                <a:solidFill>
                  <a:schemeClr val="bg1"/>
                </a:solidFill>
                <a:effectLst>
                  <a:outerShdw blurRad="38100" dist="38100" dir="2700000" algn="tl">
                    <a:srgbClr val="000000">
                      <a:alpha val="43137"/>
                    </a:srgbClr>
                  </a:outerShdw>
                </a:effectLst>
              </a:rPr>
              <a:t>scalable and integrated </a:t>
            </a:r>
          </a:p>
          <a:p>
            <a:pPr marL="342946" indent="-123842">
              <a:lnSpc>
                <a:spcPct val="110000"/>
              </a:lnSpc>
              <a:spcBef>
                <a:spcPts val="450"/>
              </a:spcBef>
              <a:spcAft>
                <a:spcPts val="225"/>
              </a:spcAft>
              <a:buClr>
                <a:schemeClr val="bg2"/>
              </a:buClr>
              <a:buFont typeface="Times New Roman" pitchFamily="18" charset="0"/>
              <a:buChar char="̶"/>
            </a:pPr>
            <a:r>
              <a:rPr lang="en-US" sz="1100" dirty="0">
                <a:solidFill>
                  <a:schemeClr val="bg1"/>
                </a:solidFill>
                <a:effectLst>
                  <a:outerShdw blurRad="38100" dist="38100" dir="2700000" algn="tl">
                    <a:srgbClr val="000000">
                      <a:alpha val="43137"/>
                    </a:srgbClr>
                  </a:outerShdw>
                </a:effectLst>
              </a:rPr>
              <a:t>As an enterprise-class comprehensive system to </a:t>
            </a:r>
            <a:r>
              <a:rPr lang="en-US" sz="1100" b="1" dirty="0">
                <a:solidFill>
                  <a:schemeClr val="bg1"/>
                </a:solidFill>
                <a:effectLst>
                  <a:outerShdw blurRad="38100" dist="38100" dir="2700000" algn="tl">
                    <a:srgbClr val="000000">
                      <a:alpha val="43137"/>
                    </a:srgbClr>
                  </a:outerShdw>
                </a:effectLst>
              </a:rPr>
              <a:t>support mission-critical operations</a:t>
            </a:r>
          </a:p>
          <a:p>
            <a:pPr marL="342946" indent="-123842">
              <a:lnSpc>
                <a:spcPct val="110000"/>
              </a:lnSpc>
              <a:spcBef>
                <a:spcPts val="450"/>
              </a:spcBef>
              <a:spcAft>
                <a:spcPts val="225"/>
              </a:spcAft>
              <a:buClr>
                <a:schemeClr val="bg2"/>
              </a:buClr>
              <a:buFont typeface="Times New Roman" pitchFamily="18" charset="0"/>
              <a:buChar char="̶"/>
            </a:pPr>
            <a:r>
              <a:rPr lang="en-US" sz="1100" dirty="0">
                <a:solidFill>
                  <a:schemeClr val="bg1"/>
                </a:solidFill>
                <a:effectLst>
                  <a:outerShdw blurRad="38100" dist="38100" dir="2700000" algn="tl">
                    <a:srgbClr val="000000">
                      <a:alpha val="43137"/>
                    </a:srgbClr>
                  </a:outerShdw>
                </a:effectLst>
              </a:rPr>
              <a:t>Accounting for </a:t>
            </a:r>
            <a:r>
              <a:rPr lang="en-US" sz="1100" b="1" dirty="0">
                <a:solidFill>
                  <a:schemeClr val="bg1"/>
                </a:solidFill>
                <a:effectLst>
                  <a:outerShdw blurRad="38100" dist="38100" dir="2700000" algn="tl">
                    <a:srgbClr val="000000">
                      <a:alpha val="43137"/>
                    </a:srgbClr>
                  </a:outerShdw>
                </a:effectLst>
              </a:rPr>
              <a:t>quality,</a:t>
            </a:r>
            <a:r>
              <a:rPr lang="en-US" sz="1100" dirty="0">
                <a:solidFill>
                  <a:schemeClr val="bg1"/>
                </a:solidFill>
                <a:effectLst>
                  <a:outerShdw blurRad="38100" dist="38100" dir="2700000" algn="tl">
                    <a:srgbClr val="000000">
                      <a:alpha val="43137"/>
                    </a:srgbClr>
                  </a:outerShdw>
                </a:effectLst>
              </a:rPr>
              <a:t> </a:t>
            </a:r>
            <a:r>
              <a:rPr lang="en-US" sz="1100" b="1" dirty="0">
                <a:solidFill>
                  <a:schemeClr val="bg1"/>
                </a:solidFill>
                <a:effectLst>
                  <a:outerShdw blurRad="38100" dist="38100" dir="2700000" algn="tl">
                    <a:srgbClr val="000000">
                      <a:alpha val="43137"/>
                    </a:srgbClr>
                  </a:outerShdw>
                </a:effectLst>
              </a:rPr>
              <a:t>performance, experience </a:t>
            </a:r>
            <a:r>
              <a:rPr lang="en-US" sz="1100" b="1" dirty="0">
                <a:solidFill>
                  <a:schemeClr val="bg1">
                    <a:lumMod val="95000"/>
                  </a:schemeClr>
                </a:solidFill>
                <a:effectLst>
                  <a:outerShdw blurRad="38100" dist="38100" dir="2700000" algn="tl">
                    <a:srgbClr val="000000">
                      <a:alpha val="43137"/>
                    </a:srgbClr>
                  </a:outerShdw>
                </a:effectLst>
              </a:rPr>
              <a:t>in a secure manner</a:t>
            </a:r>
          </a:p>
          <a:p>
            <a:pPr marL="171473" indent="-171473">
              <a:lnSpc>
                <a:spcPct val="110000"/>
              </a:lnSpc>
              <a:spcBef>
                <a:spcPts val="450"/>
              </a:spcBef>
              <a:spcAft>
                <a:spcPts val="225"/>
              </a:spcAft>
              <a:buClr>
                <a:schemeClr val="bg2"/>
              </a:buClr>
              <a:buFont typeface="Arial" pitchFamily="34" charset="0"/>
              <a:buChar char="•"/>
            </a:pPr>
            <a:r>
              <a:rPr lang="en-US" sz="1200" dirty="0">
                <a:solidFill>
                  <a:schemeClr val="bg1"/>
                </a:solidFill>
                <a:effectLst>
                  <a:outerShdw blurRad="38100" dist="38100" dir="2700000" algn="tl">
                    <a:srgbClr val="000000">
                      <a:alpha val="43137"/>
                    </a:srgbClr>
                  </a:outerShdw>
                </a:effectLst>
              </a:rPr>
              <a:t>Integration and services helps ensure that </a:t>
            </a:r>
            <a:r>
              <a:rPr lang="en-US" sz="1200" b="1" dirty="0">
                <a:solidFill>
                  <a:schemeClr val="bg1"/>
                </a:solidFill>
                <a:effectLst>
                  <a:outerShdw blurRad="38100" dist="38100" dir="2700000" algn="tl">
                    <a:srgbClr val="000000">
                      <a:alpha val="43137"/>
                    </a:srgbClr>
                  </a:outerShdw>
                </a:effectLst>
              </a:rPr>
              <a:t>positive business outcomes are realized more quickly and with less expense and risk</a:t>
            </a:r>
          </a:p>
          <a:p>
            <a:pPr marL="171473" indent="-171473">
              <a:lnSpc>
                <a:spcPct val="110000"/>
              </a:lnSpc>
              <a:spcBef>
                <a:spcPts val="450"/>
              </a:spcBef>
              <a:spcAft>
                <a:spcPts val="225"/>
              </a:spcAft>
              <a:buClr>
                <a:schemeClr val="bg2"/>
              </a:buClr>
              <a:buFont typeface="Arial" pitchFamily="34" charset="0"/>
              <a:buChar char="•"/>
            </a:pPr>
            <a:r>
              <a:rPr lang="en-US" sz="1200" dirty="0">
                <a:solidFill>
                  <a:schemeClr val="bg1"/>
                </a:solidFill>
                <a:effectLst>
                  <a:outerShdw blurRad="38100" dist="38100" dir="2700000" algn="tl">
                    <a:srgbClr val="000000">
                      <a:alpha val="43137"/>
                    </a:srgbClr>
                  </a:outerShdw>
                </a:effectLst>
              </a:rPr>
              <a:t>Takes advantage of existing </a:t>
            </a:r>
            <a:r>
              <a:rPr lang="en-US" sz="1200" dirty="0" smtClean="0">
                <a:solidFill>
                  <a:schemeClr val="bg1"/>
                </a:solidFill>
                <a:effectLst>
                  <a:outerShdw blurRad="38100" dist="38100" dir="2700000" algn="tl">
                    <a:srgbClr val="000000">
                      <a:alpha val="43137"/>
                    </a:srgbClr>
                  </a:outerShdw>
                </a:effectLst>
              </a:rPr>
              <a:t> investments </a:t>
            </a:r>
            <a:r>
              <a:rPr lang="en-US" sz="1200" dirty="0">
                <a:solidFill>
                  <a:schemeClr val="bg1"/>
                </a:solidFill>
                <a:effectLst>
                  <a:outerShdw blurRad="38100" dist="38100" dir="2700000" algn="tl">
                    <a:srgbClr val="000000">
                      <a:alpha val="43137"/>
                    </a:srgbClr>
                  </a:outerShdw>
                </a:effectLst>
              </a:rPr>
              <a:t>that support performance, security, and agility</a:t>
            </a:r>
          </a:p>
          <a:p>
            <a:pPr marL="171473" indent="-171473">
              <a:lnSpc>
                <a:spcPct val="110000"/>
              </a:lnSpc>
              <a:spcBef>
                <a:spcPts val="450"/>
              </a:spcBef>
              <a:spcAft>
                <a:spcPts val="225"/>
              </a:spcAft>
              <a:buClr>
                <a:schemeClr val="bg2"/>
              </a:buClr>
              <a:buFont typeface="Arial" pitchFamily="34" charset="0"/>
              <a:buChar char="•"/>
            </a:pPr>
            <a:r>
              <a:rPr lang="en-US" sz="1200" dirty="0">
                <a:solidFill>
                  <a:schemeClr val="bg1"/>
                </a:solidFill>
                <a:effectLst>
                  <a:outerShdw blurRad="38100" dist="38100" dir="2700000" algn="tl">
                    <a:srgbClr val="000000">
                      <a:alpha val="43137"/>
                    </a:srgbClr>
                  </a:outerShdw>
                </a:effectLst>
              </a:rPr>
              <a:t>Delivers </a:t>
            </a:r>
            <a:r>
              <a:rPr lang="en-US" sz="1200" b="1" dirty="0">
                <a:solidFill>
                  <a:schemeClr val="bg1"/>
                </a:solidFill>
                <a:effectLst>
                  <a:outerShdw blurRad="38100" dist="38100" dir="2700000" algn="tl">
                    <a:srgbClr val="000000">
                      <a:alpha val="43137"/>
                    </a:srgbClr>
                  </a:outerShdw>
                </a:effectLst>
              </a:rPr>
              <a:t>business-critical communications </a:t>
            </a:r>
            <a:r>
              <a:rPr lang="en-US" sz="1200" dirty="0">
                <a:solidFill>
                  <a:schemeClr val="bg1"/>
                </a:solidFill>
                <a:effectLst>
                  <a:outerShdw blurRad="38100" dist="38100" dir="2700000" algn="tl">
                    <a:srgbClr val="000000">
                      <a:alpha val="43137"/>
                    </a:srgbClr>
                  </a:outerShdw>
                </a:effectLst>
              </a:rPr>
              <a:t>with bank customers</a:t>
            </a:r>
          </a:p>
        </p:txBody>
      </p:sp>
      <p:sp>
        <p:nvSpPr>
          <p:cNvPr id="5" name="Rounded Rectangle 4"/>
          <p:cNvSpPr/>
          <p:nvPr/>
        </p:nvSpPr>
        <p:spPr>
          <a:xfrm>
            <a:off x="342990" y="3771900"/>
            <a:ext cx="5697434" cy="762000"/>
          </a:xfrm>
          <a:prstGeom prst="round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effectLst>
                  <a:outerShdw blurRad="38100" dist="38100" dir="2700000" algn="tl">
                    <a:srgbClr val="000000">
                      <a:alpha val="43137"/>
                    </a:srgbClr>
                  </a:outerShdw>
                </a:effectLst>
              </a:rPr>
              <a:t>Cisco is unique in that our core competency is as an enabler </a:t>
            </a:r>
            <a:r>
              <a:rPr lang="en-US" dirty="0" smtClean="0">
                <a:effectLst>
                  <a:outerShdw blurRad="38100" dist="38100" dir="2700000" algn="tl">
                    <a:srgbClr val="000000">
                      <a:alpha val="43137"/>
                    </a:srgbClr>
                  </a:outerShdw>
                </a:effectLst>
              </a:rPr>
              <a:t>of business-critical </a:t>
            </a:r>
            <a:r>
              <a:rPr lang="en-US" dirty="0">
                <a:solidFill>
                  <a:srgbClr val="FFC000"/>
                </a:solidFill>
                <a:effectLst>
                  <a:outerShdw blurRad="38100" dist="38100" dir="2700000" algn="tl">
                    <a:srgbClr val="000000">
                      <a:alpha val="43137"/>
                    </a:srgbClr>
                  </a:outerShdw>
                </a:effectLst>
              </a:rPr>
              <a:t>communications in real time, </a:t>
            </a:r>
            <a:endParaRPr lang="en-US" dirty="0" smtClean="0">
              <a:solidFill>
                <a:srgbClr val="FFC000"/>
              </a:solidFill>
              <a:effectLst>
                <a:outerShdw blurRad="38100" dist="38100" dir="2700000" algn="tl">
                  <a:srgbClr val="000000">
                    <a:alpha val="43137"/>
                  </a:srgbClr>
                </a:outerShdw>
              </a:effectLst>
            </a:endParaRPr>
          </a:p>
          <a:p>
            <a:pPr algn="ctr"/>
            <a:r>
              <a:rPr lang="en-US" dirty="0" smtClean="0">
                <a:solidFill>
                  <a:srgbClr val="FFC000"/>
                </a:solidFill>
                <a:effectLst>
                  <a:outerShdw blurRad="38100" dist="38100" dir="2700000" algn="tl">
                    <a:srgbClr val="000000">
                      <a:alpha val="43137"/>
                    </a:srgbClr>
                  </a:outerShdw>
                </a:effectLst>
              </a:rPr>
              <a:t>across </a:t>
            </a:r>
            <a:r>
              <a:rPr lang="en-US" dirty="0">
                <a:solidFill>
                  <a:srgbClr val="FFC000"/>
                </a:solidFill>
                <a:effectLst>
                  <a:outerShdw blurRad="38100" dist="38100" dir="2700000" algn="tl">
                    <a:srgbClr val="000000">
                      <a:alpha val="43137"/>
                    </a:srgbClr>
                  </a:outerShdw>
                </a:effectLst>
              </a:rPr>
              <a:t>multiple channels</a:t>
            </a:r>
            <a:endParaRPr lang="en-US" dirty="0" smtClean="0">
              <a:solidFill>
                <a:srgbClr val="FFC000"/>
              </a:solidFill>
              <a:effectLst>
                <a:outerShdw blurRad="38100" dist="38100" dir="2700000" algn="tl">
                  <a:srgbClr val="000000">
                    <a:alpha val="43137"/>
                  </a:srgbClr>
                </a:outerShdw>
              </a:effectLst>
            </a:endParaRPr>
          </a:p>
        </p:txBody>
      </p:sp>
      <p:grpSp>
        <p:nvGrpSpPr>
          <p:cNvPr id="9" name="Group 8"/>
          <p:cNvGrpSpPr/>
          <p:nvPr/>
        </p:nvGrpSpPr>
        <p:grpSpPr>
          <a:xfrm>
            <a:off x="5892539" y="1175657"/>
            <a:ext cx="2925145" cy="3404507"/>
            <a:chOff x="7854672" y="1567542"/>
            <a:chExt cx="3899178" cy="4539343"/>
          </a:xfrm>
        </p:grpSpPr>
        <p:sp>
          <p:nvSpPr>
            <p:cNvPr id="18" name="Rectangle 17"/>
            <p:cNvSpPr/>
            <p:nvPr/>
          </p:nvSpPr>
          <p:spPr>
            <a:xfrm rot="5400000" flipH="1">
              <a:off x="7326665" y="2162122"/>
              <a:ext cx="1976992" cy="920977"/>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Rectangle 18"/>
            <p:cNvSpPr/>
            <p:nvPr/>
          </p:nvSpPr>
          <p:spPr>
            <a:xfrm rot="5400000" flipH="1">
              <a:off x="7326665" y="3728407"/>
              <a:ext cx="1976992" cy="920977"/>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7" name="Picture 16" descr="AN3046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113939" y="1567542"/>
              <a:ext cx="3639911" cy="4539343"/>
            </a:xfrm>
            <a:prstGeom prst="rect">
              <a:avLst/>
            </a:prstGeom>
          </p:spPr>
        </p:pic>
      </p:grpSp>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50</a:t>
            </a:fld>
            <a:endParaRPr lang="en-US" dirty="0"/>
          </a:p>
        </p:txBody>
      </p:sp>
    </p:spTree>
    <p:extLst>
      <p:ext uri="{BB962C8B-B14F-4D97-AF65-F5344CB8AC3E}">
        <p14:creationId xmlns:p14="http://schemas.microsoft.com/office/powerpoint/2010/main" val="170537433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500"/>
                            </p:stCondLst>
                            <p:childTnLst>
                              <p:par>
                                <p:cTn id="15" presetID="12" presetClass="entr" presetSubtype="2"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lide(fromRight)">
                                      <p:cBhvr>
                                        <p:cTn id="17" dur="500"/>
                                        <p:tgtEl>
                                          <p:spTgt spid="5"/>
                                        </p:tgtEl>
                                      </p:cBhvr>
                                    </p:animEffect>
                                  </p:childTnLst>
                                </p:cTn>
                              </p:par>
                            </p:childTnLst>
                          </p:cTn>
                        </p:par>
                        <p:par>
                          <p:cTn id="18" fill="hold">
                            <p:stCondLst>
                              <p:cond delay="2000"/>
                            </p:stCondLst>
                            <p:childTnLst>
                              <p:par>
                                <p:cTn id="19" presetID="12" presetClass="entr" presetSubtype="4"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slide(fromBottom)">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04470963"/>
              </p:ext>
            </p:extLst>
          </p:nvPr>
        </p:nvGraphicFramePr>
        <p:xfrm>
          <a:off x="127592" y="789601"/>
          <a:ext cx="8787808" cy="4302103"/>
        </p:xfrm>
        <a:graphic>
          <a:graphicData uri="http://schemas.openxmlformats.org/drawingml/2006/table">
            <a:tbl>
              <a:tblPr firstRow="1" bandRow="1">
                <a:tableStyleId>{5C22544A-7EE6-4342-B048-85BDC9FD1C3A}</a:tableStyleId>
              </a:tblPr>
              <a:tblGrid>
                <a:gridCol w="265878"/>
                <a:gridCol w="1000206"/>
                <a:gridCol w="3740457"/>
                <a:gridCol w="1419336"/>
                <a:gridCol w="533131"/>
                <a:gridCol w="533400"/>
                <a:gridCol w="1295400"/>
              </a:tblGrid>
              <a:tr h="320040">
                <a:tc>
                  <a:txBody>
                    <a:bodyPr/>
                    <a:lstStyle/>
                    <a:p>
                      <a:pPr algn="ctr"/>
                      <a:r>
                        <a:rPr lang="en-US" sz="800" dirty="0" smtClean="0"/>
                        <a:t>#</a:t>
                      </a:r>
                      <a:endParaRPr lang="en-US" sz="800" dirty="0"/>
                    </a:p>
                  </a:txBody>
                  <a:tcPr marT="34290" marB="34290"/>
                </a:tc>
                <a:tc>
                  <a:txBody>
                    <a:bodyPr/>
                    <a:lstStyle/>
                    <a:p>
                      <a:r>
                        <a:rPr lang="en-US" sz="800" dirty="0" smtClean="0"/>
                        <a:t>Name</a:t>
                      </a:r>
                      <a:endParaRPr lang="en-US" sz="800" dirty="0"/>
                    </a:p>
                  </a:txBody>
                  <a:tcPr marT="34290" marB="34290"/>
                </a:tc>
                <a:tc>
                  <a:txBody>
                    <a:bodyPr/>
                    <a:lstStyle/>
                    <a:p>
                      <a:r>
                        <a:rPr lang="en-US" sz="800" dirty="0" smtClean="0"/>
                        <a:t>Use Cases</a:t>
                      </a:r>
                      <a:endParaRPr lang="en-US" sz="800" dirty="0"/>
                    </a:p>
                  </a:txBody>
                  <a:tcPr marT="34290" marB="34290"/>
                </a:tc>
                <a:tc>
                  <a:txBody>
                    <a:bodyPr/>
                    <a:lstStyle/>
                    <a:p>
                      <a:r>
                        <a:rPr lang="en-US" sz="800" dirty="0" smtClean="0"/>
                        <a:t>Technologies</a:t>
                      </a:r>
                      <a:r>
                        <a:rPr lang="en-US" sz="800" baseline="0" dirty="0" smtClean="0"/>
                        <a:t> </a:t>
                      </a:r>
                      <a:endParaRPr lang="en-US" sz="800" dirty="0"/>
                    </a:p>
                  </a:txBody>
                  <a:tcPr marT="34290" marB="34290"/>
                </a:tc>
                <a:tc>
                  <a:txBody>
                    <a:bodyPr/>
                    <a:lstStyle/>
                    <a:p>
                      <a:r>
                        <a:rPr lang="en-US" sz="800" dirty="0" smtClean="0"/>
                        <a:t>Priority</a:t>
                      </a:r>
                      <a:endParaRPr lang="en-US" sz="800" dirty="0"/>
                    </a:p>
                  </a:txBody>
                  <a:tcPr marT="34290" marB="34290"/>
                </a:tc>
                <a:tc>
                  <a:txBody>
                    <a:bodyPr/>
                    <a:lstStyle/>
                    <a:p>
                      <a:r>
                        <a:rPr lang="en-US" sz="800" dirty="0" smtClean="0"/>
                        <a:t>Level of Effort</a:t>
                      </a:r>
                      <a:endParaRPr lang="en-US" sz="800" dirty="0"/>
                    </a:p>
                  </a:txBody>
                  <a:tcPr marT="34290" marB="34290"/>
                </a:tc>
                <a:tc>
                  <a:txBody>
                    <a:bodyPr/>
                    <a:lstStyle/>
                    <a:p>
                      <a:r>
                        <a:rPr lang="en-US" sz="800" dirty="0" smtClean="0"/>
                        <a:t>Cisco Solution</a:t>
                      </a:r>
                      <a:endParaRPr lang="en-US" sz="800" dirty="0"/>
                    </a:p>
                  </a:txBody>
                  <a:tcPr marT="34290" marB="34290"/>
                </a:tc>
              </a:tr>
              <a:tr h="77630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1</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Sticky</a:t>
                      </a:r>
                      <a:r>
                        <a:rPr lang="en-US" sz="800" b="0" i="0" kern="1200" baseline="0" dirty="0" smtClean="0">
                          <a:solidFill>
                            <a:schemeClr val="dk1"/>
                          </a:solidFill>
                          <a:effectLst/>
                          <a:latin typeface="+mn-lt"/>
                          <a:ea typeface="+mn-ea"/>
                          <a:cs typeface="+mn-cs"/>
                        </a:rPr>
                        <a:t> </a:t>
                      </a:r>
                      <a:r>
                        <a:rPr lang="en-US" sz="800" b="0" i="0" kern="1200" dirty="0" smtClean="0">
                          <a:solidFill>
                            <a:schemeClr val="dk1"/>
                          </a:solidFill>
                          <a:effectLst/>
                          <a:latin typeface="+mn-lt"/>
                          <a:ea typeface="+mn-ea"/>
                          <a:cs typeface="+mn-cs"/>
                        </a:rPr>
                        <a:t>Agent</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Know my last call information and if this call is a repeat </a:t>
                      </a:r>
                      <a:r>
                        <a:rPr lang="en-US" sz="800" b="0" i="0" kern="1200" dirty="0" smtClean="0">
                          <a:solidFill>
                            <a:srgbClr val="E64E25"/>
                          </a:solidFill>
                          <a:effectLst/>
                          <a:latin typeface="+mn-lt"/>
                          <a:ea typeface="+mn-ea"/>
                          <a:cs typeface="+mn-cs"/>
                        </a:rPr>
                        <a:t>(similar contextual information)</a:t>
                      </a:r>
                      <a:r>
                        <a:rPr lang="en-US" sz="800" b="0" i="0" kern="1200" dirty="0" smtClean="0">
                          <a:solidFill>
                            <a:schemeClr val="dk1"/>
                          </a:solidFill>
                          <a:effectLst/>
                          <a:latin typeface="+mn-lt"/>
                          <a:ea typeface="+mn-ea"/>
                          <a:cs typeface="+mn-cs"/>
                        </a:rPr>
                        <a:t>, make an attempt to connect to previous agent.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0" i="0" kern="1200" dirty="0" smtClean="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0" i="0" kern="1200" baseline="0" dirty="0" smtClean="0">
                        <a:solidFill>
                          <a:srgbClr val="E64E25"/>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baseline="0" dirty="0" smtClean="0">
                          <a:solidFill>
                            <a:srgbClr val="E64E25"/>
                          </a:solidFill>
                          <a:effectLst/>
                          <a:latin typeface="+mn-lt"/>
                          <a:ea typeface="+mn-ea"/>
                          <a:cs typeface="+mn-cs"/>
                        </a:rPr>
                        <a:t>(precision routing to help build attributes to get right advisor to right agent)</a:t>
                      </a:r>
                      <a:endParaRPr lang="en-US" sz="800" b="0" i="0" kern="1200" dirty="0" smtClean="0">
                        <a:solidFill>
                          <a:srgbClr val="E64E25"/>
                        </a:solidFill>
                        <a:effectLst/>
                        <a:latin typeface="+mn-lt"/>
                        <a:ea typeface="+mn-ea"/>
                        <a:cs typeface="+mn-cs"/>
                      </a:endParaRPr>
                    </a:p>
                  </a:txBody>
                  <a:tcPr marT="34290" marB="34290"/>
                </a:tc>
                <a:tc>
                  <a:txBody>
                    <a:bodyPr/>
                    <a:lstStyle/>
                    <a:p>
                      <a:r>
                        <a:rPr lang="en-US" sz="800" dirty="0" smtClean="0"/>
                        <a:t>CDR/CRM </a:t>
                      </a:r>
                      <a:r>
                        <a:rPr lang="en-US" sz="800" dirty="0" smtClean="0">
                          <a:solidFill>
                            <a:srgbClr val="E64E25"/>
                          </a:solidFill>
                        </a:rPr>
                        <a:t>(what CRM will we</a:t>
                      </a:r>
                      <a:r>
                        <a:rPr lang="en-US" sz="800" baseline="0" dirty="0" smtClean="0">
                          <a:solidFill>
                            <a:srgbClr val="E64E25"/>
                          </a:solidFill>
                        </a:rPr>
                        <a:t> tie into?) </a:t>
                      </a:r>
                      <a:r>
                        <a:rPr lang="en-US" sz="800" baseline="0" dirty="0" smtClean="0"/>
                        <a:t>integration, Queue to Agent</a:t>
                      </a:r>
                      <a:endParaRPr lang="en-US" sz="800" dirty="0"/>
                    </a:p>
                  </a:txBody>
                  <a:tcPr marT="34290" marB="34290"/>
                </a:tc>
                <a:tc>
                  <a:txBody>
                    <a:bodyPr/>
                    <a:lstStyle/>
                    <a:p>
                      <a:r>
                        <a:rPr lang="en-US" sz="800" dirty="0" smtClean="0"/>
                        <a:t>H</a:t>
                      </a:r>
                      <a:endParaRPr lang="en-US" sz="800" dirty="0"/>
                    </a:p>
                  </a:txBody>
                  <a:tcPr marT="34290" marB="34290"/>
                </a:tc>
                <a:tc>
                  <a:txBody>
                    <a:bodyPr/>
                    <a:lstStyle/>
                    <a:p>
                      <a:r>
                        <a:rPr lang="en-US" sz="800" dirty="0" smtClean="0"/>
                        <a:t>M</a:t>
                      </a:r>
                      <a:endParaRPr lang="en-US" sz="800" dirty="0"/>
                    </a:p>
                  </a:txBody>
                  <a:tcPr marT="34290" marB="34290"/>
                </a:tc>
                <a:tc>
                  <a:txBody>
                    <a:bodyPr/>
                    <a:lstStyle/>
                    <a:p>
                      <a:r>
                        <a:rPr lang="en-US" sz="800" dirty="0" smtClean="0"/>
                        <a:t>Queue to Agent (looks up who caller</a:t>
                      </a:r>
                      <a:r>
                        <a:rPr lang="en-US" sz="800" baseline="0" dirty="0" smtClean="0"/>
                        <a:t> spoke to last time and queue to them) –</a:t>
                      </a:r>
                      <a:r>
                        <a:rPr lang="en-US" sz="800" baseline="0" dirty="0" smtClean="0">
                          <a:solidFill>
                            <a:srgbClr val="E64E25"/>
                          </a:solidFill>
                        </a:rPr>
                        <a:t> need to </a:t>
                      </a:r>
                      <a:r>
                        <a:rPr lang="en-US" sz="800" baseline="0" dirty="0" err="1" smtClean="0">
                          <a:solidFill>
                            <a:srgbClr val="E64E25"/>
                          </a:solidFill>
                        </a:rPr>
                        <a:t>undertand</a:t>
                      </a:r>
                      <a:r>
                        <a:rPr lang="en-US" sz="800" baseline="0" dirty="0" smtClean="0">
                          <a:solidFill>
                            <a:srgbClr val="E64E25"/>
                          </a:solidFill>
                        </a:rPr>
                        <a:t> with customer exceptions (what if agent on vacation)</a:t>
                      </a:r>
                      <a:endParaRPr lang="en-US" sz="800" dirty="0">
                        <a:solidFill>
                          <a:srgbClr val="E64E25"/>
                        </a:solidFill>
                      </a:endParaRPr>
                    </a:p>
                  </a:txBody>
                  <a:tcPr marT="34290" marB="34290"/>
                </a:tc>
              </a:tr>
              <a:tr h="43340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2</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Anticipate Action</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Understand what I want to / need to do next in my transaction or workflow and make recommendations.</a:t>
                      </a:r>
                    </a:p>
                  </a:txBody>
                  <a:tcPr marT="34290" marB="34290"/>
                </a:tc>
                <a:tc>
                  <a:txBody>
                    <a:bodyPr/>
                    <a:lstStyle/>
                    <a:p>
                      <a:r>
                        <a:rPr lang="en-US" sz="800" dirty="0" smtClean="0"/>
                        <a:t>Predictive analytics</a:t>
                      </a:r>
                      <a:endParaRPr lang="en-US" sz="800" dirty="0"/>
                    </a:p>
                  </a:txBody>
                  <a:tcPr marT="34290" marB="34290"/>
                </a:tc>
                <a:tc>
                  <a:txBody>
                    <a:bodyPr/>
                    <a:lstStyle/>
                    <a:p>
                      <a:r>
                        <a:rPr lang="en-US" sz="800" dirty="0" smtClean="0"/>
                        <a:t>H</a:t>
                      </a:r>
                      <a:endParaRPr lang="en-US" sz="800" dirty="0"/>
                    </a:p>
                  </a:txBody>
                  <a:tcPr marT="34290" marB="34290"/>
                </a:tc>
                <a:tc>
                  <a:txBody>
                    <a:bodyPr/>
                    <a:lstStyle/>
                    <a:p>
                      <a:r>
                        <a:rPr lang="en-US" sz="800" dirty="0" smtClean="0"/>
                        <a:t>M</a:t>
                      </a:r>
                      <a:endParaRPr lang="en-US" sz="800" dirty="0"/>
                    </a:p>
                  </a:txBody>
                  <a:tcPr marT="34290" marB="34290"/>
                </a:tc>
                <a:tc>
                  <a:txBody>
                    <a:bodyPr/>
                    <a:lstStyle/>
                    <a:p>
                      <a:r>
                        <a:rPr lang="en-US" sz="800" dirty="0" smtClean="0"/>
                        <a:t>OmniChannel Analytics, Precision Routing –</a:t>
                      </a:r>
                      <a:r>
                        <a:rPr lang="en-US" sz="800" baseline="0" dirty="0" smtClean="0">
                          <a:solidFill>
                            <a:srgbClr val="E64E25"/>
                          </a:solidFill>
                        </a:rPr>
                        <a:t> what databases?</a:t>
                      </a:r>
                      <a:endParaRPr lang="en-US" sz="800" dirty="0">
                        <a:solidFill>
                          <a:srgbClr val="E64E25"/>
                        </a:solidFill>
                      </a:endParaRPr>
                    </a:p>
                  </a:txBody>
                  <a:tcPr marT="34290" marB="34290"/>
                </a:tc>
              </a:tr>
              <a:tr h="44577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3</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IVR</a:t>
                      </a:r>
                      <a:r>
                        <a:rPr lang="en-US" sz="800" b="0" i="0" kern="1200" baseline="0" dirty="0" smtClean="0">
                          <a:solidFill>
                            <a:schemeClr val="dk1"/>
                          </a:solidFill>
                          <a:effectLst/>
                          <a:latin typeface="+mn-lt"/>
                          <a:ea typeface="+mn-ea"/>
                          <a:cs typeface="+mn-cs"/>
                        </a:rPr>
                        <a:t> Bypass</a:t>
                      </a:r>
                      <a:endParaRPr lang="en-US" sz="800" b="0" i="0" kern="1200" dirty="0" smtClean="0">
                        <a:solidFill>
                          <a:schemeClr val="dk1"/>
                        </a:solidFill>
                        <a:effectLst/>
                        <a:latin typeface="+mn-lt"/>
                        <a:ea typeface="+mn-ea"/>
                        <a:cs typeface="+mn-cs"/>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Connect to contact center and pass contextual data thru any device chosen by advisor</a:t>
                      </a:r>
                      <a:r>
                        <a:rPr lang="en-US" sz="800" b="0" i="0" kern="1200" baseline="0" dirty="0" smtClean="0">
                          <a:solidFill>
                            <a:schemeClr val="dk1"/>
                          </a:solidFill>
                          <a:effectLst/>
                          <a:latin typeface="+mn-lt"/>
                          <a:ea typeface="+mn-ea"/>
                          <a:cs typeface="+mn-cs"/>
                        </a:rPr>
                        <a:t> (Cell, Tablet, Desktop), and thru any channel (Web, Chat, Voice, etc..) </a:t>
                      </a:r>
                      <a:endParaRPr lang="en-US" sz="800" b="0" i="0" kern="1200" dirty="0" smtClean="0">
                        <a:solidFill>
                          <a:srgbClr val="E64E25"/>
                        </a:solidFill>
                        <a:effectLst/>
                        <a:latin typeface="+mn-lt"/>
                        <a:ea typeface="+mn-ea"/>
                        <a:cs typeface="+mn-cs"/>
                      </a:endParaRPr>
                    </a:p>
                  </a:txBody>
                  <a:tcPr marT="34290" marB="34290"/>
                </a:tc>
                <a:tc>
                  <a:txBody>
                    <a:bodyPr/>
                    <a:lstStyle/>
                    <a:p>
                      <a:r>
                        <a:rPr lang="en-US" sz="800" dirty="0" smtClean="0"/>
                        <a:t>Multi-Channel</a:t>
                      </a:r>
                      <a:endParaRPr lang="en-US" sz="800" dirty="0"/>
                    </a:p>
                  </a:txBody>
                  <a:tcPr marT="34290" marB="34290"/>
                </a:tc>
                <a:tc>
                  <a:txBody>
                    <a:bodyPr/>
                    <a:lstStyle/>
                    <a:p>
                      <a:r>
                        <a:rPr lang="en-US" sz="800" dirty="0" smtClean="0"/>
                        <a:t>M</a:t>
                      </a:r>
                      <a:endParaRPr lang="en-US" sz="800" dirty="0"/>
                    </a:p>
                  </a:txBody>
                  <a:tcPr marT="34290" marB="34290"/>
                </a:tc>
                <a:tc>
                  <a:txBody>
                    <a:bodyPr/>
                    <a:lstStyle/>
                    <a:p>
                      <a:r>
                        <a:rPr lang="en-US" sz="800" dirty="0" smtClean="0"/>
                        <a:t>L</a:t>
                      </a:r>
                      <a:endParaRPr lang="en-US" sz="800" dirty="0"/>
                    </a:p>
                  </a:txBody>
                  <a:tcPr marT="34290" marB="34290"/>
                </a:tc>
                <a:tc>
                  <a:txBody>
                    <a:bodyPr/>
                    <a:lstStyle/>
                    <a:p>
                      <a:r>
                        <a:rPr lang="en-US" sz="800" dirty="0" smtClean="0"/>
                        <a:t>Mobile Advisor Palettes</a:t>
                      </a:r>
                      <a:endParaRPr lang="en-US" sz="800" dirty="0"/>
                    </a:p>
                  </a:txBody>
                  <a:tcPr marT="34290" marB="34290"/>
                </a:tc>
              </a:tr>
              <a:tr h="6200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4</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Escalate Channels / Context</a:t>
                      </a:r>
                      <a:r>
                        <a:rPr lang="en-US" sz="800" b="0" i="0" kern="1200" baseline="0" dirty="0" smtClean="0">
                          <a:solidFill>
                            <a:schemeClr val="dk1"/>
                          </a:solidFill>
                          <a:effectLst/>
                          <a:latin typeface="+mn-lt"/>
                          <a:ea typeface="+mn-ea"/>
                          <a:cs typeface="+mn-cs"/>
                        </a:rPr>
                        <a:t> Carryover</a:t>
                      </a:r>
                      <a:endParaRPr lang="en-US" sz="800" b="0" i="0" kern="1200" dirty="0" smtClean="0">
                        <a:solidFill>
                          <a:schemeClr val="dk1"/>
                        </a:solidFill>
                        <a:effectLst/>
                        <a:latin typeface="+mn-lt"/>
                        <a:ea typeface="+mn-ea"/>
                        <a:cs typeface="+mn-cs"/>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Ensure all channels of communications are synchronized</a:t>
                      </a:r>
                      <a:r>
                        <a:rPr lang="en-US" sz="800" b="0" i="0" kern="1200" baseline="0" dirty="0" smtClean="0">
                          <a:solidFill>
                            <a:schemeClr val="dk1"/>
                          </a:solidFill>
                          <a:effectLst/>
                          <a:latin typeface="+mn-lt"/>
                          <a:ea typeface="+mn-ea"/>
                          <a:cs typeface="+mn-cs"/>
                        </a:rPr>
                        <a:t> (Web interaction, chat, call), ability to escalate from one to the other without losing contextual data about the contact or the account they are working on. Pass all contextual information to agent desktop regardless of channel used.  </a:t>
                      </a:r>
                      <a:endParaRPr lang="en-US" sz="800" b="0" i="0" kern="1200" dirty="0" smtClean="0">
                        <a:solidFill>
                          <a:srgbClr val="E64E25"/>
                        </a:solidFill>
                        <a:effectLst/>
                        <a:latin typeface="+mn-lt"/>
                        <a:ea typeface="+mn-ea"/>
                        <a:cs typeface="+mn-cs"/>
                      </a:endParaRPr>
                    </a:p>
                  </a:txBody>
                  <a:tcPr marT="34290" marB="34290"/>
                </a:tc>
                <a:tc>
                  <a:txBody>
                    <a:bodyPr/>
                    <a:lstStyle/>
                    <a:p>
                      <a:r>
                        <a:rPr lang="en-US" sz="800" dirty="0" smtClean="0"/>
                        <a:t>Multi-Channel</a:t>
                      </a:r>
                      <a:endParaRPr lang="en-US" sz="800" dirty="0"/>
                    </a:p>
                  </a:txBody>
                  <a:tcPr marT="34290" marB="34290"/>
                </a:tc>
                <a:tc>
                  <a:txBody>
                    <a:bodyPr/>
                    <a:lstStyle/>
                    <a:p>
                      <a:r>
                        <a:rPr lang="en-US" sz="800" dirty="0" smtClean="0"/>
                        <a:t>M</a:t>
                      </a:r>
                      <a:endParaRPr lang="en-US" sz="800" dirty="0"/>
                    </a:p>
                  </a:txBody>
                  <a:tcPr marT="34290" marB="34290"/>
                </a:tc>
                <a:tc>
                  <a:txBody>
                    <a:bodyPr/>
                    <a:lstStyle/>
                    <a:p>
                      <a:r>
                        <a:rPr lang="en-US" sz="800" dirty="0" smtClean="0"/>
                        <a:t>M</a:t>
                      </a:r>
                      <a:endParaRPr lang="en-US" sz="800" dirty="0"/>
                    </a:p>
                  </a:txBody>
                  <a:tcPr marT="34290" marB="34290"/>
                </a:tc>
                <a:tc>
                  <a:txBody>
                    <a:bodyPr/>
                    <a:lstStyle/>
                    <a:p>
                      <a:r>
                        <a:rPr lang="en-US" sz="800" dirty="0" err="1" smtClean="0"/>
                        <a:t>eGain</a:t>
                      </a:r>
                      <a:r>
                        <a:rPr lang="en-US" sz="800" dirty="0" smtClean="0"/>
                        <a:t> / Mobile Advisor Palettes/ CEBT</a:t>
                      </a:r>
                      <a:endParaRPr lang="en-US" sz="800" dirty="0"/>
                    </a:p>
                  </a:txBody>
                  <a:tcPr marT="34290" marB="34290"/>
                </a:tc>
              </a:tr>
              <a:tr h="3048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5</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Same</a:t>
                      </a:r>
                      <a:r>
                        <a:rPr lang="en-US" sz="800" b="0" i="0" kern="1200" baseline="0" dirty="0" smtClean="0">
                          <a:solidFill>
                            <a:schemeClr val="dk1"/>
                          </a:solidFill>
                          <a:effectLst/>
                          <a:latin typeface="+mn-lt"/>
                          <a:ea typeface="+mn-ea"/>
                          <a:cs typeface="+mn-cs"/>
                        </a:rPr>
                        <a:t> as 3</a:t>
                      </a:r>
                      <a:endParaRPr lang="en-US" sz="800" b="0" i="0" kern="1200" dirty="0" smtClean="0">
                        <a:solidFill>
                          <a:schemeClr val="dk1"/>
                        </a:solidFill>
                        <a:effectLst/>
                        <a:latin typeface="+mn-lt"/>
                        <a:ea typeface="+mn-ea"/>
                        <a:cs typeface="+mn-cs"/>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Ability to get assistance from a knowledge worker based</a:t>
                      </a:r>
                      <a:r>
                        <a:rPr lang="en-US" sz="800" b="0" i="0" kern="1200" baseline="0" dirty="0" smtClean="0">
                          <a:solidFill>
                            <a:schemeClr val="dk1"/>
                          </a:solidFill>
                          <a:effectLst/>
                          <a:latin typeface="+mn-lt"/>
                          <a:ea typeface="+mn-ea"/>
                          <a:cs typeface="+mn-cs"/>
                        </a:rPr>
                        <a:t> on where they are at in their online workflow (Click a “help” button </a:t>
                      </a:r>
                      <a:r>
                        <a:rPr lang="en-US" sz="800" b="0" i="0" kern="1200" baseline="0" dirty="0" err="1" smtClean="0">
                          <a:solidFill>
                            <a:schemeClr val="dk1"/>
                          </a:solidFill>
                          <a:effectLst/>
                          <a:latin typeface="+mn-lt"/>
                          <a:ea typeface="+mn-ea"/>
                          <a:cs typeface="+mn-cs"/>
                        </a:rPr>
                        <a:t>ala</a:t>
                      </a:r>
                      <a:r>
                        <a:rPr lang="en-US" sz="800" b="0" i="0" kern="1200" baseline="0" dirty="0" smtClean="0">
                          <a:solidFill>
                            <a:schemeClr val="dk1"/>
                          </a:solidFill>
                          <a:effectLst/>
                          <a:latin typeface="+mn-lt"/>
                          <a:ea typeface="+mn-ea"/>
                          <a:cs typeface="+mn-cs"/>
                        </a:rPr>
                        <a:t> Amazon)</a:t>
                      </a:r>
                      <a:endParaRPr lang="en-US" sz="800" b="0" i="0" kern="1200" dirty="0" smtClean="0">
                        <a:solidFill>
                          <a:schemeClr val="dk1"/>
                        </a:solidFill>
                        <a:effectLst/>
                        <a:latin typeface="+mn-lt"/>
                        <a:ea typeface="+mn-ea"/>
                        <a:cs typeface="+mn-cs"/>
                      </a:endParaRPr>
                    </a:p>
                  </a:txBody>
                  <a:tcPr marT="34290" marB="34290"/>
                </a:tc>
                <a:tc>
                  <a:txBody>
                    <a:bodyPr/>
                    <a:lstStyle/>
                    <a:p>
                      <a:r>
                        <a:rPr lang="en-US" sz="800" dirty="0" smtClean="0"/>
                        <a:t>Multi-Channel, Mobility</a:t>
                      </a:r>
                      <a:endParaRPr lang="en-US" sz="800" dirty="0"/>
                    </a:p>
                  </a:txBody>
                  <a:tcPr marT="34290" marB="34290"/>
                </a:tc>
                <a:tc>
                  <a:txBody>
                    <a:bodyPr/>
                    <a:lstStyle/>
                    <a:p>
                      <a:r>
                        <a:rPr lang="en-US" sz="800" dirty="0" smtClean="0"/>
                        <a:t>M</a:t>
                      </a:r>
                      <a:endParaRPr lang="en-US" sz="800" dirty="0"/>
                    </a:p>
                  </a:txBody>
                  <a:tcPr marT="34290" marB="34290"/>
                </a:tc>
                <a:tc>
                  <a:txBody>
                    <a:bodyPr/>
                    <a:lstStyle/>
                    <a:p>
                      <a:r>
                        <a:rPr lang="en-US" sz="800" dirty="0" smtClean="0"/>
                        <a:t>L</a:t>
                      </a:r>
                      <a:endParaRPr lang="en-US" sz="800" dirty="0"/>
                    </a:p>
                  </a:txBody>
                  <a:tcPr marT="34290" marB="34290"/>
                </a:tc>
                <a:tc>
                  <a:txBody>
                    <a:bodyPr/>
                    <a:lstStyle/>
                    <a:p>
                      <a:r>
                        <a:rPr lang="en-US" sz="800" dirty="0" smtClean="0"/>
                        <a:t>Mobile Advisor SDK / Cisco UC</a:t>
                      </a:r>
                      <a:r>
                        <a:rPr lang="en-US" sz="800" baseline="0" dirty="0" smtClean="0"/>
                        <a:t> via Branch Project</a:t>
                      </a:r>
                      <a:endParaRPr lang="en-US" sz="800" dirty="0"/>
                    </a:p>
                  </a:txBody>
                  <a:tcPr marT="34290" marB="34290"/>
                </a:tc>
              </a:tr>
              <a:tr h="2971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6</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Remote Expert</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Face to face communications</a:t>
                      </a:r>
                      <a:r>
                        <a:rPr lang="en-US" sz="800" b="0" i="0" kern="1200" baseline="0" dirty="0" smtClean="0">
                          <a:solidFill>
                            <a:schemeClr val="dk1"/>
                          </a:solidFill>
                          <a:effectLst/>
                          <a:latin typeface="+mn-lt"/>
                          <a:ea typeface="+mn-ea"/>
                          <a:cs typeface="+mn-cs"/>
                        </a:rPr>
                        <a:t> as an option for interaction with a rep. based my preferences</a:t>
                      </a:r>
                      <a:endParaRPr lang="en-US" sz="800" b="0" i="0" kern="1200" dirty="0" smtClean="0">
                        <a:solidFill>
                          <a:schemeClr val="dk1"/>
                        </a:solidFill>
                        <a:effectLst/>
                        <a:latin typeface="+mn-lt"/>
                        <a:ea typeface="+mn-ea"/>
                        <a:cs typeface="+mn-cs"/>
                      </a:endParaRPr>
                    </a:p>
                  </a:txBody>
                  <a:tcPr marT="34290" marB="34290"/>
                </a:tc>
                <a:tc>
                  <a:txBody>
                    <a:bodyPr/>
                    <a:lstStyle/>
                    <a:p>
                      <a:r>
                        <a:rPr lang="en-US" sz="800" baseline="0" dirty="0" smtClean="0"/>
                        <a:t>Video</a:t>
                      </a:r>
                      <a:endParaRPr lang="en-US" sz="800" dirty="0"/>
                    </a:p>
                  </a:txBody>
                  <a:tcPr marT="34290" marB="34290"/>
                </a:tc>
                <a:tc>
                  <a:txBody>
                    <a:bodyPr/>
                    <a:lstStyle/>
                    <a:p>
                      <a:r>
                        <a:rPr lang="en-US" sz="800" dirty="0" smtClean="0"/>
                        <a:t>L</a:t>
                      </a:r>
                      <a:endParaRPr lang="en-US" sz="800" dirty="0"/>
                    </a:p>
                  </a:txBody>
                  <a:tcPr marT="34290" marB="34290"/>
                </a:tc>
                <a:tc>
                  <a:txBody>
                    <a:bodyPr/>
                    <a:lstStyle/>
                    <a:p>
                      <a:r>
                        <a:rPr lang="en-US" sz="800" dirty="0" smtClean="0"/>
                        <a:t>M</a:t>
                      </a:r>
                      <a:endParaRPr lang="en-US" sz="800" dirty="0"/>
                    </a:p>
                  </a:txBody>
                  <a:tcPr marT="34290" marB="34290"/>
                </a:tc>
                <a:tc>
                  <a:txBody>
                    <a:bodyPr/>
                    <a:lstStyle/>
                    <a:p>
                      <a:r>
                        <a:rPr lang="en-US" sz="800" dirty="0" smtClean="0"/>
                        <a:t>Remote Expert or</a:t>
                      </a:r>
                      <a:r>
                        <a:rPr lang="en-US" sz="800" baseline="0" dirty="0" smtClean="0"/>
                        <a:t> Unified </a:t>
                      </a:r>
                      <a:r>
                        <a:rPr lang="en-US" sz="800" dirty="0" smtClean="0"/>
                        <a:t>Communications</a:t>
                      </a:r>
                      <a:endParaRPr lang="en-US" sz="800" dirty="0"/>
                    </a:p>
                  </a:txBody>
                  <a:tcPr marT="34290" marB="34290"/>
                </a:tc>
              </a:tr>
              <a:tr h="4419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7</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Visual IVR from web</a:t>
                      </a:r>
                      <a:r>
                        <a:rPr lang="en-US" sz="800" b="0" i="0" kern="1200" baseline="0" dirty="0" smtClean="0">
                          <a:solidFill>
                            <a:schemeClr val="dk1"/>
                          </a:solidFill>
                          <a:effectLst/>
                          <a:latin typeface="+mn-lt"/>
                          <a:ea typeface="+mn-ea"/>
                          <a:cs typeface="+mn-cs"/>
                        </a:rPr>
                        <a:t> / </a:t>
                      </a:r>
                      <a:r>
                        <a:rPr lang="en-US" sz="800" b="0" i="0" kern="1200" dirty="0" smtClean="0">
                          <a:solidFill>
                            <a:schemeClr val="dk1"/>
                          </a:solidFill>
                          <a:effectLst/>
                          <a:latin typeface="+mn-lt"/>
                          <a:ea typeface="+mn-ea"/>
                          <a:cs typeface="+mn-cs"/>
                        </a:rPr>
                        <a:t>Courtesy</a:t>
                      </a:r>
                      <a:r>
                        <a:rPr lang="en-US" sz="800" b="0" i="0" kern="1200" baseline="0" dirty="0" smtClean="0">
                          <a:solidFill>
                            <a:schemeClr val="dk1"/>
                          </a:solidFill>
                          <a:effectLst/>
                          <a:latin typeface="+mn-lt"/>
                          <a:ea typeface="+mn-ea"/>
                          <a:cs typeface="+mn-cs"/>
                        </a:rPr>
                        <a:t> Callback</a:t>
                      </a:r>
                      <a:endParaRPr lang="en-US" sz="800" b="0" i="0" kern="1200" dirty="0" smtClean="0">
                        <a:solidFill>
                          <a:schemeClr val="dk1"/>
                        </a:solidFill>
                        <a:effectLst/>
                        <a:latin typeface="+mn-lt"/>
                        <a:ea typeface="+mn-ea"/>
                        <a:cs typeface="+mn-cs"/>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Ability to select a callback if queue is too high.</a:t>
                      </a:r>
                      <a:r>
                        <a:rPr lang="en-US" sz="800" b="0" i="0" kern="1200" baseline="0" dirty="0" smtClean="0">
                          <a:solidFill>
                            <a:schemeClr val="dk1"/>
                          </a:solidFill>
                          <a:effectLst/>
                          <a:latin typeface="+mn-lt"/>
                          <a:ea typeface="+mn-ea"/>
                          <a:cs typeface="+mn-cs"/>
                        </a:rPr>
                        <a:t> Have outbound call placed to advisor selected phone number when an agent is ready. Option to chose callback available thru voice channel or on web</a:t>
                      </a:r>
                      <a:endParaRPr lang="en-US" sz="800" b="0" i="0" kern="1200" dirty="0" smtClean="0">
                        <a:solidFill>
                          <a:schemeClr val="dk1"/>
                        </a:solidFill>
                        <a:effectLst/>
                        <a:latin typeface="+mn-lt"/>
                        <a:ea typeface="+mn-ea"/>
                        <a:cs typeface="+mn-cs"/>
                      </a:endParaRPr>
                    </a:p>
                  </a:txBody>
                  <a:tcPr marT="34290" marB="34290"/>
                </a:tc>
                <a:tc>
                  <a:txBody>
                    <a:bodyPr/>
                    <a:lstStyle/>
                    <a:p>
                      <a:r>
                        <a:rPr lang="en-US" sz="800" dirty="0" smtClean="0"/>
                        <a:t>Callback</a:t>
                      </a:r>
                      <a:endParaRPr lang="en-US" sz="800" dirty="0"/>
                    </a:p>
                  </a:txBody>
                  <a:tcPr marT="34290" marB="34290"/>
                </a:tc>
                <a:tc>
                  <a:txBody>
                    <a:bodyPr/>
                    <a:lstStyle/>
                    <a:p>
                      <a:r>
                        <a:rPr lang="en-US" sz="800" dirty="0" smtClean="0"/>
                        <a:t>M</a:t>
                      </a:r>
                      <a:endParaRPr lang="en-US" sz="800" dirty="0"/>
                    </a:p>
                  </a:txBody>
                  <a:tcPr marT="34290" marB="34290"/>
                </a:tc>
                <a:tc>
                  <a:txBody>
                    <a:bodyPr/>
                    <a:lstStyle/>
                    <a:p>
                      <a:r>
                        <a:rPr lang="en-US" sz="800" dirty="0" smtClean="0"/>
                        <a:t>L</a:t>
                      </a:r>
                      <a:endParaRPr lang="en-US" sz="800" dirty="0"/>
                    </a:p>
                  </a:txBody>
                  <a:tcPr marT="34290" marB="34290"/>
                </a:tc>
                <a:tc>
                  <a:txBody>
                    <a:bodyPr/>
                    <a:lstStyle/>
                    <a:p>
                      <a:r>
                        <a:rPr lang="en-US" sz="800" dirty="0" smtClean="0"/>
                        <a:t>Mobile Advisor Visual IVR</a:t>
                      </a:r>
                      <a:endParaRPr lang="en-US" sz="800" dirty="0"/>
                    </a:p>
                  </a:txBody>
                  <a:tcPr marT="34290" marB="34290"/>
                </a:tc>
              </a:tr>
              <a:tr h="3048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8</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Advisor Segmentation</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Provide preferential treatment based on advisor (or advisor office) based on value</a:t>
                      </a:r>
                      <a:r>
                        <a:rPr lang="en-US" sz="800" b="0" i="0" kern="1200" baseline="0" dirty="0" smtClean="0">
                          <a:solidFill>
                            <a:schemeClr val="dk1"/>
                          </a:solidFill>
                          <a:effectLst/>
                          <a:latin typeface="+mn-lt"/>
                          <a:ea typeface="+mn-ea"/>
                          <a:cs typeface="+mn-cs"/>
                        </a:rPr>
                        <a:t> to AFI and preferences. </a:t>
                      </a:r>
                      <a:r>
                        <a:rPr lang="en-US" sz="800" b="0" i="0" kern="1200" baseline="0" dirty="0" smtClean="0">
                          <a:solidFill>
                            <a:srgbClr val="E64E25"/>
                          </a:solidFill>
                          <a:effectLst/>
                          <a:latin typeface="+mn-lt"/>
                          <a:ea typeface="+mn-ea"/>
                          <a:cs typeface="+mn-cs"/>
                        </a:rPr>
                        <a:t>(need to scope, what are their business rules and desires)</a:t>
                      </a:r>
                      <a:endParaRPr lang="en-US" sz="800" b="0" i="0" kern="1200" dirty="0" smtClean="0">
                        <a:solidFill>
                          <a:schemeClr val="dk1"/>
                        </a:solidFill>
                        <a:effectLst/>
                        <a:latin typeface="+mn-lt"/>
                        <a:ea typeface="+mn-ea"/>
                        <a:cs typeface="+mn-cs"/>
                      </a:endParaRPr>
                    </a:p>
                  </a:txBody>
                  <a:tcPr marT="34290" marB="34290"/>
                </a:tc>
                <a:tc>
                  <a:txBody>
                    <a:bodyPr/>
                    <a:lstStyle/>
                    <a:p>
                      <a:r>
                        <a:rPr lang="en-US" sz="800" dirty="0" smtClean="0"/>
                        <a:t>Precision</a:t>
                      </a:r>
                      <a:r>
                        <a:rPr lang="en-US" sz="800" baseline="0" dirty="0" smtClean="0"/>
                        <a:t> Routing</a:t>
                      </a:r>
                      <a:endParaRPr lang="en-US" sz="800" dirty="0"/>
                    </a:p>
                  </a:txBody>
                  <a:tcPr marT="34290" marB="34290"/>
                </a:tc>
                <a:tc>
                  <a:txBody>
                    <a:bodyPr/>
                    <a:lstStyle/>
                    <a:p>
                      <a:r>
                        <a:rPr lang="en-US" sz="800" dirty="0" smtClean="0"/>
                        <a:t>M</a:t>
                      </a:r>
                      <a:endParaRPr lang="en-US" sz="800" dirty="0"/>
                    </a:p>
                  </a:txBody>
                  <a:tcPr marT="34290" marB="34290"/>
                </a:tc>
                <a:tc>
                  <a:txBody>
                    <a:bodyPr/>
                    <a:lstStyle/>
                    <a:p>
                      <a:r>
                        <a:rPr lang="en-US" sz="800" dirty="0" smtClean="0"/>
                        <a:t>M</a:t>
                      </a:r>
                      <a:endParaRPr lang="en-US" sz="800" dirty="0"/>
                    </a:p>
                  </a:txBody>
                  <a:tcPr marT="34290" marB="34290"/>
                </a:tc>
                <a:tc>
                  <a:txBody>
                    <a:bodyPr/>
                    <a:lstStyle/>
                    <a:p>
                      <a:r>
                        <a:rPr lang="en-US" sz="800" dirty="0" smtClean="0"/>
                        <a:t>Precision Routing</a:t>
                      </a:r>
                      <a:endParaRPr lang="en-US" sz="800" dirty="0"/>
                    </a:p>
                  </a:txBody>
                  <a:tcPr marT="34290" marB="34290"/>
                </a:tc>
              </a:tr>
              <a:tr h="3025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9</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Same as 3, 5</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Ability to view queue wait times (by chosen queue)</a:t>
                      </a:r>
                      <a:r>
                        <a:rPr lang="en-US" sz="800" b="0" i="0" kern="1200" baseline="0" dirty="0" smtClean="0">
                          <a:solidFill>
                            <a:schemeClr val="dk1"/>
                          </a:solidFill>
                          <a:effectLst/>
                          <a:latin typeface="+mn-lt"/>
                          <a:ea typeface="+mn-ea"/>
                          <a:cs typeface="+mn-cs"/>
                        </a:rPr>
                        <a:t> online.</a:t>
                      </a:r>
                      <a:endParaRPr lang="en-US" sz="800" b="0" i="0" kern="1200" dirty="0" smtClean="0">
                        <a:solidFill>
                          <a:schemeClr val="dk1"/>
                        </a:solidFill>
                        <a:effectLst/>
                        <a:latin typeface="+mn-lt"/>
                        <a:ea typeface="+mn-ea"/>
                        <a:cs typeface="+mn-cs"/>
                      </a:endParaRPr>
                    </a:p>
                  </a:txBody>
                  <a:tcPr marT="34290" marB="34290"/>
                </a:tc>
                <a:tc>
                  <a:txBody>
                    <a:bodyPr/>
                    <a:lstStyle/>
                    <a:p>
                      <a:r>
                        <a:rPr lang="en-US" sz="800" dirty="0" smtClean="0"/>
                        <a:t>Multi-Channel</a:t>
                      </a:r>
                      <a:endParaRPr lang="en-US" sz="800" dirty="0"/>
                    </a:p>
                  </a:txBody>
                  <a:tcPr marT="34290" marB="34290"/>
                </a:tc>
                <a:tc>
                  <a:txBody>
                    <a:bodyPr/>
                    <a:lstStyle/>
                    <a:p>
                      <a:r>
                        <a:rPr lang="en-US" sz="800" dirty="0" smtClean="0"/>
                        <a:t>M</a:t>
                      </a:r>
                      <a:endParaRPr lang="en-US" sz="800" dirty="0"/>
                    </a:p>
                  </a:txBody>
                  <a:tcPr marT="34290" marB="34290"/>
                </a:tc>
                <a:tc>
                  <a:txBody>
                    <a:bodyPr/>
                    <a:lstStyle/>
                    <a:p>
                      <a:endParaRPr lang="en-US" sz="800" dirty="0"/>
                    </a:p>
                  </a:txBody>
                  <a:tcPr marT="34290" marB="34290"/>
                </a:tc>
                <a:tc>
                  <a:txBody>
                    <a:bodyPr/>
                    <a:lstStyle/>
                    <a:p>
                      <a:r>
                        <a:rPr lang="en-US" sz="800" dirty="0" smtClean="0"/>
                        <a:t>Visual IVR</a:t>
                      </a:r>
                      <a:endParaRPr lang="en-US" sz="800" dirty="0"/>
                    </a:p>
                  </a:txBody>
                  <a:tcPr marT="34290" marB="34290"/>
                </a:tc>
              </a:tr>
            </a:tbl>
          </a:graphicData>
        </a:graphic>
      </p:graphicFrame>
      <p:sp>
        <p:nvSpPr>
          <p:cNvPr id="3" name="Rectangle 2"/>
          <p:cNvSpPr>
            <a:spLocks noGrp="1" noChangeArrowheads="1"/>
          </p:cNvSpPr>
          <p:nvPr>
            <p:ph type="title"/>
          </p:nvPr>
        </p:nvSpPr>
        <p:spPr/>
        <p:txBody>
          <a:bodyPr/>
          <a:lstStyle/>
          <a:p>
            <a:r>
              <a:rPr lang="en-US" dirty="0" smtClean="0">
                <a:latin typeface="Arial" charset="0"/>
              </a:rPr>
              <a:t>Other Financial </a:t>
            </a:r>
            <a:r>
              <a:rPr lang="en-US" dirty="0">
                <a:latin typeface="Arial" charset="0"/>
              </a:rPr>
              <a:t>Use Cases</a:t>
            </a:r>
          </a:p>
        </p:txBody>
      </p:sp>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51</a:t>
            </a:fld>
            <a:endParaRPr lang="en-US" dirty="0"/>
          </a:p>
        </p:txBody>
      </p:sp>
    </p:spTree>
    <p:extLst>
      <p:ext uri="{BB962C8B-B14F-4D97-AF65-F5344CB8AC3E}">
        <p14:creationId xmlns:p14="http://schemas.microsoft.com/office/powerpoint/2010/main" val="71727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77719302"/>
              </p:ext>
            </p:extLst>
          </p:nvPr>
        </p:nvGraphicFramePr>
        <p:xfrm>
          <a:off x="127592" y="780617"/>
          <a:ext cx="8825024" cy="3867912"/>
        </p:xfrm>
        <a:graphic>
          <a:graphicData uri="http://schemas.openxmlformats.org/drawingml/2006/table">
            <a:tbl>
              <a:tblPr firstRow="1" bandRow="1">
                <a:tableStyleId>{5C22544A-7EE6-4342-B048-85BDC9FD1C3A}</a:tableStyleId>
              </a:tblPr>
              <a:tblGrid>
                <a:gridCol w="359700"/>
                <a:gridCol w="720029"/>
                <a:gridCol w="4007021"/>
                <a:gridCol w="1040513"/>
                <a:gridCol w="427187"/>
                <a:gridCol w="450095"/>
                <a:gridCol w="1146039"/>
                <a:gridCol w="674440"/>
              </a:tblGrid>
              <a:tr h="445770">
                <a:tc>
                  <a:txBody>
                    <a:bodyPr/>
                    <a:lstStyle/>
                    <a:p>
                      <a:pPr algn="ctr"/>
                      <a:r>
                        <a:rPr lang="en-US" sz="800" dirty="0" smtClean="0"/>
                        <a:t>#</a:t>
                      </a:r>
                      <a:endParaRPr lang="en-US" sz="800" dirty="0"/>
                    </a:p>
                  </a:txBody>
                  <a:tcPr marT="34290" marB="34290"/>
                </a:tc>
                <a:tc>
                  <a:txBody>
                    <a:bodyPr/>
                    <a:lstStyle/>
                    <a:p>
                      <a:r>
                        <a:rPr lang="en-US" sz="800" dirty="0" smtClean="0"/>
                        <a:t>Name</a:t>
                      </a:r>
                      <a:endParaRPr lang="en-US" sz="800" dirty="0"/>
                    </a:p>
                  </a:txBody>
                  <a:tcPr marT="34290" marB="34290"/>
                </a:tc>
                <a:tc>
                  <a:txBody>
                    <a:bodyPr/>
                    <a:lstStyle/>
                    <a:p>
                      <a:r>
                        <a:rPr lang="en-US" sz="800" dirty="0" smtClean="0"/>
                        <a:t>Use Cases</a:t>
                      </a:r>
                      <a:endParaRPr lang="en-US" sz="800" dirty="0"/>
                    </a:p>
                  </a:txBody>
                  <a:tcPr marT="34290" marB="34290"/>
                </a:tc>
                <a:tc>
                  <a:txBody>
                    <a:bodyPr/>
                    <a:lstStyle/>
                    <a:p>
                      <a:r>
                        <a:rPr lang="en-US" sz="800" dirty="0" smtClean="0"/>
                        <a:t>Technologies</a:t>
                      </a:r>
                      <a:r>
                        <a:rPr lang="en-US" sz="800" baseline="0" dirty="0" smtClean="0"/>
                        <a:t> </a:t>
                      </a:r>
                      <a:endParaRPr lang="en-US" sz="800" dirty="0"/>
                    </a:p>
                  </a:txBody>
                  <a:tcPr marT="34290" marB="34290"/>
                </a:tc>
                <a:tc>
                  <a:txBody>
                    <a:bodyPr/>
                    <a:lstStyle/>
                    <a:p>
                      <a:r>
                        <a:rPr lang="en-US" sz="800" dirty="0" smtClean="0"/>
                        <a:t>Priority</a:t>
                      </a:r>
                      <a:endParaRPr lang="en-US" sz="800" dirty="0"/>
                    </a:p>
                  </a:txBody>
                  <a:tcPr marT="34290" marB="34290"/>
                </a:tc>
                <a:tc>
                  <a:txBody>
                    <a:bodyPr/>
                    <a:lstStyle/>
                    <a:p>
                      <a:r>
                        <a:rPr lang="en-US" sz="800" dirty="0" smtClean="0"/>
                        <a:t>Level of Effort</a:t>
                      </a:r>
                      <a:endParaRPr lang="en-US" sz="800" dirty="0"/>
                    </a:p>
                  </a:txBody>
                  <a:tcPr marT="34290" marB="34290"/>
                </a:tc>
                <a:tc>
                  <a:txBody>
                    <a:bodyPr/>
                    <a:lstStyle/>
                    <a:p>
                      <a:r>
                        <a:rPr lang="en-US" sz="800" dirty="0" smtClean="0"/>
                        <a:t>Cisco Solution</a:t>
                      </a:r>
                      <a:endParaRPr lang="en-US" sz="800" dirty="0"/>
                    </a:p>
                  </a:txBody>
                  <a:tcPr marT="34290" marB="34290"/>
                </a:tc>
                <a:tc>
                  <a:txBody>
                    <a:bodyPr/>
                    <a:lstStyle/>
                    <a:p>
                      <a:r>
                        <a:rPr lang="en-US" sz="800" dirty="0" smtClean="0"/>
                        <a:t>Cost</a:t>
                      </a:r>
                      <a:endParaRPr lang="en-US" sz="800" dirty="0"/>
                    </a:p>
                  </a:txBody>
                  <a:tcPr marT="34290" marB="34290"/>
                </a:tc>
              </a:tr>
              <a:tr h="32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10</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Same</a:t>
                      </a:r>
                      <a:r>
                        <a:rPr lang="en-US" sz="800" b="0" i="0" kern="1200" baseline="0" dirty="0" smtClean="0">
                          <a:solidFill>
                            <a:schemeClr val="dk1"/>
                          </a:solidFill>
                          <a:effectLst/>
                          <a:latin typeface="+mn-lt"/>
                          <a:ea typeface="+mn-ea"/>
                          <a:cs typeface="+mn-cs"/>
                        </a:rPr>
                        <a:t> as 4</a:t>
                      </a:r>
                      <a:endParaRPr lang="en-US" sz="800" b="0" i="0" kern="1200" dirty="0" smtClean="0">
                        <a:solidFill>
                          <a:schemeClr val="dk1"/>
                        </a:solidFill>
                        <a:effectLst/>
                        <a:latin typeface="+mn-lt"/>
                        <a:ea typeface="+mn-ea"/>
                        <a:cs typeface="+mn-cs"/>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Ability to quickly convert an interaction (call, chat, etc..) into a desktop sharing</a:t>
                      </a:r>
                      <a:r>
                        <a:rPr lang="en-US" sz="800" b="0" i="0" kern="1200" baseline="0" dirty="0" smtClean="0">
                          <a:solidFill>
                            <a:schemeClr val="dk1"/>
                          </a:solidFill>
                          <a:effectLst/>
                          <a:latin typeface="+mn-lt"/>
                          <a:ea typeface="+mn-ea"/>
                          <a:cs typeface="+mn-cs"/>
                        </a:rPr>
                        <a:t> (agent connects to advisor desktop)</a:t>
                      </a:r>
                      <a:endParaRPr lang="en-US" sz="800" b="0" i="0" kern="1200" dirty="0" smtClean="0">
                        <a:solidFill>
                          <a:schemeClr val="dk1"/>
                        </a:solidFill>
                        <a:effectLst/>
                        <a:latin typeface="+mn-lt"/>
                        <a:ea typeface="+mn-ea"/>
                        <a:cs typeface="+mn-cs"/>
                      </a:endParaRPr>
                    </a:p>
                  </a:txBody>
                  <a:tcPr marT="34290" marB="34290"/>
                </a:tc>
                <a:tc>
                  <a:txBody>
                    <a:bodyPr/>
                    <a:lstStyle/>
                    <a:p>
                      <a:r>
                        <a:rPr lang="en-US" sz="800" dirty="0" smtClean="0"/>
                        <a:t>Multi-Channel, Desktop Sharing</a:t>
                      </a:r>
                      <a:endParaRPr lang="en-US" sz="800" dirty="0"/>
                    </a:p>
                  </a:txBody>
                  <a:tcPr marT="34290" marB="34290"/>
                </a:tc>
                <a:tc>
                  <a:txBody>
                    <a:bodyPr/>
                    <a:lstStyle/>
                    <a:p>
                      <a:r>
                        <a:rPr lang="en-US" sz="800" dirty="0" smtClean="0"/>
                        <a:t>L</a:t>
                      </a:r>
                      <a:endParaRPr lang="en-US" sz="800" dirty="0"/>
                    </a:p>
                  </a:txBody>
                  <a:tcPr marT="34290" marB="34290"/>
                </a:tc>
                <a:tc>
                  <a:txBody>
                    <a:bodyPr/>
                    <a:lstStyle/>
                    <a:p>
                      <a:r>
                        <a:rPr lang="en-US" sz="800" dirty="0" smtClean="0"/>
                        <a:t>L</a:t>
                      </a:r>
                      <a:endParaRPr lang="en-US" sz="800" dirty="0"/>
                    </a:p>
                  </a:txBody>
                  <a:tcPr marT="34290" marB="34290"/>
                </a:tc>
                <a:tc>
                  <a:txBody>
                    <a:bodyPr/>
                    <a:lstStyle/>
                    <a:p>
                      <a:r>
                        <a:rPr lang="en-US" sz="800" dirty="0" err="1" smtClean="0"/>
                        <a:t>eGain</a:t>
                      </a:r>
                      <a:r>
                        <a:rPr lang="en-US" sz="800" dirty="0" smtClean="0"/>
                        <a:t> / MA or Webex</a:t>
                      </a:r>
                      <a:endParaRPr lang="en-US" sz="800" dirty="0"/>
                    </a:p>
                  </a:txBody>
                  <a:tcPr marT="34290" marB="34290"/>
                </a:tc>
                <a:tc>
                  <a:txBody>
                    <a:bodyPr/>
                    <a:lstStyle/>
                    <a:p>
                      <a:endParaRPr lang="en-US" sz="800" dirty="0"/>
                    </a:p>
                  </a:txBody>
                  <a:tcPr marT="34290" marB="34290"/>
                </a:tc>
              </a:tr>
              <a:tr h="8229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11</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rgbClr val="E64E25"/>
                          </a:solidFill>
                          <a:effectLst/>
                          <a:latin typeface="+mn-lt"/>
                          <a:ea typeface="+mn-ea"/>
                          <a:cs typeface="+mn-cs"/>
                        </a:rPr>
                        <a:t>Out of scope,</a:t>
                      </a:r>
                      <a:r>
                        <a:rPr lang="en-US" sz="800" b="0" i="0" kern="1200" baseline="0" dirty="0" smtClean="0">
                          <a:solidFill>
                            <a:srgbClr val="E64E25"/>
                          </a:solidFill>
                          <a:effectLst/>
                          <a:latin typeface="+mn-lt"/>
                          <a:ea typeface="+mn-ea"/>
                          <a:cs typeface="+mn-cs"/>
                        </a:rPr>
                        <a:t> Ameriprise already looking at solution</a:t>
                      </a:r>
                      <a:endParaRPr lang="en-US" sz="800" b="0" i="0" kern="1200" dirty="0" smtClean="0">
                        <a:solidFill>
                          <a:srgbClr val="E64E25"/>
                        </a:solidFill>
                        <a:effectLst/>
                        <a:latin typeface="+mn-lt"/>
                        <a:ea typeface="+mn-ea"/>
                        <a:cs typeface="+mn-cs"/>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Ability to collect business</a:t>
                      </a:r>
                      <a:r>
                        <a:rPr lang="en-US" sz="800" b="0" i="0" kern="1200" baseline="0" dirty="0" smtClean="0">
                          <a:solidFill>
                            <a:schemeClr val="dk1"/>
                          </a:solidFill>
                          <a:effectLst/>
                          <a:latin typeface="+mn-lt"/>
                          <a:ea typeface="+mn-ea"/>
                          <a:cs typeface="+mn-cs"/>
                        </a:rPr>
                        <a:t> data and analyze for fraudulent activity.</a:t>
                      </a:r>
                      <a:endParaRPr lang="en-US" sz="800" b="0" i="0" kern="1200" dirty="0" smtClean="0">
                        <a:solidFill>
                          <a:schemeClr val="dk1"/>
                        </a:solidFill>
                        <a:effectLst/>
                        <a:latin typeface="+mn-lt"/>
                        <a:ea typeface="+mn-ea"/>
                        <a:cs typeface="+mn-cs"/>
                      </a:endParaRPr>
                    </a:p>
                  </a:txBody>
                  <a:tcPr marT="34290" marB="34290"/>
                </a:tc>
                <a:tc>
                  <a:txBody>
                    <a:bodyPr/>
                    <a:lstStyle/>
                    <a:p>
                      <a:endParaRPr lang="en-US" sz="800" dirty="0"/>
                    </a:p>
                  </a:txBody>
                  <a:tcPr marT="34290" marB="34290"/>
                </a:tc>
                <a:tc>
                  <a:txBody>
                    <a:bodyPr/>
                    <a:lstStyle/>
                    <a:p>
                      <a:endParaRPr lang="en-US" sz="800" dirty="0"/>
                    </a:p>
                  </a:txBody>
                  <a:tcPr marT="34290" marB="34290"/>
                </a:tc>
                <a:tc>
                  <a:txBody>
                    <a:bodyPr/>
                    <a:lstStyle/>
                    <a:p>
                      <a:endParaRPr lang="en-US" sz="800" dirty="0"/>
                    </a:p>
                  </a:txBody>
                  <a:tcPr marT="34290" marB="34290"/>
                </a:tc>
                <a:tc>
                  <a:txBody>
                    <a:bodyPr/>
                    <a:lstStyle/>
                    <a:p>
                      <a:endParaRPr lang="en-US" sz="800" dirty="0"/>
                    </a:p>
                  </a:txBody>
                  <a:tcPr marT="34290" marB="34290"/>
                </a:tc>
                <a:tc>
                  <a:txBody>
                    <a:bodyPr/>
                    <a:lstStyle/>
                    <a:p>
                      <a:endParaRPr lang="en-US" sz="800" dirty="0"/>
                    </a:p>
                  </a:txBody>
                  <a:tcPr marT="34290" marB="34290"/>
                </a:tc>
              </a:tr>
              <a:tr h="6972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12</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Call Intent (same as 1, 2,3)</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Calling</a:t>
                      </a:r>
                      <a:r>
                        <a:rPr lang="en-US" sz="800" b="0" i="0" kern="1200" baseline="0" dirty="0" smtClean="0">
                          <a:solidFill>
                            <a:schemeClr val="dk1"/>
                          </a:solidFill>
                          <a:effectLst/>
                          <a:latin typeface="+mn-lt"/>
                          <a:ea typeface="+mn-ea"/>
                          <a:cs typeface="+mn-cs"/>
                        </a:rPr>
                        <a:t> into IVR is complicated by complex products and need to authenticate users (who they are and who they are calling on behalf of) – Leads to misrouting often and low satisfaction (45% in 2011) – Need to simplify experience by understanding what the advisor is calling about thus making routing easier </a:t>
                      </a:r>
                      <a:endParaRPr lang="en-US" sz="800" b="0" i="0" kern="1200" dirty="0" smtClean="0">
                        <a:solidFill>
                          <a:schemeClr val="dk1"/>
                        </a:solidFill>
                        <a:effectLst/>
                        <a:latin typeface="+mn-lt"/>
                        <a:ea typeface="+mn-ea"/>
                        <a:cs typeface="+mn-cs"/>
                      </a:endParaRPr>
                    </a:p>
                  </a:txBody>
                  <a:tcPr marT="34290" marB="34290"/>
                </a:tc>
                <a:tc>
                  <a:txBody>
                    <a:bodyPr/>
                    <a:lstStyle/>
                    <a:p>
                      <a:r>
                        <a:rPr lang="en-US" sz="800" dirty="0" smtClean="0"/>
                        <a:t>Analytics / Context</a:t>
                      </a:r>
                      <a:endParaRPr lang="en-US" sz="800" dirty="0"/>
                    </a:p>
                  </a:txBody>
                  <a:tcPr marT="34290" marB="34290"/>
                </a:tc>
                <a:tc>
                  <a:txBody>
                    <a:bodyPr/>
                    <a:lstStyle/>
                    <a:p>
                      <a:r>
                        <a:rPr lang="en-US" sz="800" dirty="0" smtClean="0"/>
                        <a:t>L</a:t>
                      </a:r>
                      <a:endParaRPr lang="en-US" sz="800" dirty="0"/>
                    </a:p>
                  </a:txBody>
                  <a:tcPr marT="34290" marB="34290"/>
                </a:tc>
                <a:tc>
                  <a:txBody>
                    <a:bodyPr/>
                    <a:lstStyle/>
                    <a:p>
                      <a:r>
                        <a:rPr lang="en-US" sz="800" dirty="0" smtClean="0"/>
                        <a:t>M</a:t>
                      </a:r>
                      <a:endParaRPr lang="en-US" sz="800" dirty="0"/>
                    </a:p>
                  </a:txBody>
                  <a:tcPr marT="34290" marB="34290"/>
                </a:tc>
                <a:tc>
                  <a:txBody>
                    <a:bodyPr/>
                    <a:lstStyle/>
                    <a:p>
                      <a:r>
                        <a:rPr lang="en-US" sz="800" dirty="0" smtClean="0">
                          <a:solidFill>
                            <a:srgbClr val="E64E25"/>
                          </a:solidFill>
                        </a:rPr>
                        <a:t>(query DB’s and ask are you calling about…?)</a:t>
                      </a:r>
                      <a:endParaRPr lang="en-US" sz="800" dirty="0">
                        <a:solidFill>
                          <a:srgbClr val="E64E25"/>
                        </a:solidFill>
                      </a:endParaRPr>
                    </a:p>
                  </a:txBody>
                  <a:tcPr marT="34290" marB="34290"/>
                </a:tc>
                <a:tc>
                  <a:txBody>
                    <a:bodyPr/>
                    <a:lstStyle/>
                    <a:p>
                      <a:endParaRPr lang="en-US" sz="800" dirty="0"/>
                    </a:p>
                  </a:txBody>
                  <a:tcPr marT="34290" marB="34290"/>
                </a:tc>
              </a:tr>
              <a:tr h="4389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13</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Outbound</a:t>
                      </a:r>
                      <a:r>
                        <a:rPr lang="en-US" sz="800" b="0" i="0" kern="1200" baseline="0" dirty="0" smtClean="0">
                          <a:solidFill>
                            <a:schemeClr val="dk1"/>
                          </a:solidFill>
                          <a:effectLst/>
                          <a:latin typeface="+mn-lt"/>
                          <a:ea typeface="+mn-ea"/>
                          <a:cs typeface="+mn-cs"/>
                        </a:rPr>
                        <a:t> Snowball</a:t>
                      </a:r>
                      <a:endParaRPr lang="en-US" sz="800" b="0" i="0" kern="1200" dirty="0" smtClean="0">
                        <a:solidFill>
                          <a:schemeClr val="dk1"/>
                        </a:solidFill>
                        <a:effectLst/>
                        <a:latin typeface="+mn-lt"/>
                        <a:ea typeface="+mn-ea"/>
                        <a:cs typeface="+mn-cs"/>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Ability to analyze calling patterns to determine trends or additional assistance needed – thus driving a</a:t>
                      </a:r>
                      <a:r>
                        <a:rPr lang="en-US" sz="800" b="0" i="0" kern="1200" baseline="0" dirty="0" smtClean="0">
                          <a:solidFill>
                            <a:schemeClr val="dk1"/>
                          </a:solidFill>
                          <a:effectLst/>
                          <a:latin typeface="+mn-lt"/>
                          <a:ea typeface="+mn-ea"/>
                          <a:cs typeface="+mn-cs"/>
                        </a:rPr>
                        <a:t> proactive outbound call</a:t>
                      </a:r>
                      <a:endParaRPr lang="en-US" sz="800" b="0" i="0" kern="1200" dirty="0" smtClean="0">
                        <a:solidFill>
                          <a:schemeClr val="dk1"/>
                        </a:solidFill>
                        <a:effectLst/>
                        <a:latin typeface="+mn-lt"/>
                        <a:ea typeface="+mn-ea"/>
                        <a:cs typeface="+mn-cs"/>
                      </a:endParaRPr>
                    </a:p>
                  </a:txBody>
                  <a:tcPr marT="34290" marB="34290"/>
                </a:tc>
                <a:tc>
                  <a:txBody>
                    <a:bodyPr/>
                    <a:lstStyle/>
                    <a:p>
                      <a:r>
                        <a:rPr lang="en-US" sz="800" dirty="0" smtClean="0"/>
                        <a:t>Predictive</a:t>
                      </a:r>
                      <a:r>
                        <a:rPr lang="en-US" sz="800" baseline="0" dirty="0" smtClean="0"/>
                        <a:t> analytics</a:t>
                      </a:r>
                      <a:endParaRPr lang="en-US" sz="800" dirty="0"/>
                    </a:p>
                  </a:txBody>
                  <a:tcPr marT="34290" marB="34290"/>
                </a:tc>
                <a:tc>
                  <a:txBody>
                    <a:bodyPr/>
                    <a:lstStyle/>
                    <a:p>
                      <a:r>
                        <a:rPr lang="en-US" sz="800" dirty="0" smtClean="0"/>
                        <a:t>H</a:t>
                      </a:r>
                      <a:endParaRPr lang="en-US" sz="800" dirty="0"/>
                    </a:p>
                  </a:txBody>
                  <a:tcPr marT="34290" marB="34290"/>
                </a:tc>
                <a:tc>
                  <a:txBody>
                    <a:bodyPr/>
                    <a:lstStyle/>
                    <a:p>
                      <a:endParaRPr lang="en-US" sz="800" dirty="0"/>
                    </a:p>
                  </a:txBody>
                  <a:tcPr marT="34290" marB="34290"/>
                </a:tc>
                <a:tc>
                  <a:txBody>
                    <a:bodyPr/>
                    <a:lstStyle/>
                    <a:p>
                      <a:r>
                        <a:rPr lang="en-US" sz="800" dirty="0" smtClean="0"/>
                        <a:t>OmniChannel</a:t>
                      </a:r>
                      <a:r>
                        <a:rPr lang="en-US" sz="800" baseline="0" dirty="0" smtClean="0"/>
                        <a:t> Analytics</a:t>
                      </a:r>
                      <a:endParaRPr lang="en-US" sz="800" dirty="0"/>
                    </a:p>
                  </a:txBody>
                  <a:tcPr marT="34290" marB="34290"/>
                </a:tc>
                <a:tc>
                  <a:txBody>
                    <a:bodyPr/>
                    <a:lstStyle/>
                    <a:p>
                      <a:endParaRPr lang="en-US" sz="800" dirty="0"/>
                    </a:p>
                  </a:txBody>
                  <a:tcPr marT="34290" marB="34290"/>
                </a:tc>
              </a:tr>
              <a:tr h="6972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14</a:t>
                      </a:r>
                    </a:p>
                  </a:txBody>
                  <a:tcPr marT="34290" marB="34290"/>
                </a:tc>
                <a:tc>
                  <a:txBody>
                    <a:bodyPr/>
                    <a:lstStyle/>
                    <a:p>
                      <a:pPr marL="0" marR="0" indent="0" algn="l" defTabSz="914005" rtl="0" eaLnBrk="1" fontAlgn="auto" latinLnBrk="0" hangingPunct="1">
                        <a:lnSpc>
                          <a:spcPct val="100000"/>
                        </a:lnSpc>
                        <a:spcBef>
                          <a:spcPts val="0"/>
                        </a:spcBef>
                        <a:spcAft>
                          <a:spcPts val="0"/>
                        </a:spcAft>
                        <a:buClrTx/>
                        <a:buSzTx/>
                        <a:buFontTx/>
                        <a:buNone/>
                        <a:tabLst/>
                        <a:defRPr/>
                      </a:pPr>
                      <a:r>
                        <a:rPr lang="en-US" sz="800" dirty="0" smtClean="0"/>
                        <a:t>Not possible, (maybe present options)</a:t>
                      </a:r>
                      <a:endParaRPr lang="en-US" sz="800" dirty="0"/>
                    </a:p>
                  </a:txBody>
                  <a:tcPr marT="34290" marB="34290"/>
                </a:tc>
                <a:tc>
                  <a:txBody>
                    <a:bodyPr/>
                    <a:lstStyle/>
                    <a:p>
                      <a:pPr marL="0" marR="0" indent="0" algn="l" defTabSz="91400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mn-lt"/>
                          <a:ea typeface="+mn-ea"/>
                          <a:cs typeface="+mn-cs"/>
                        </a:rPr>
                        <a:t>Know why a caller called via analytics, and automate the wrap-up so agents can quickly get back in queue and reporting can automatically categorize the call</a:t>
                      </a:r>
                      <a:endParaRPr lang="en-US" sz="1400" dirty="0"/>
                    </a:p>
                  </a:txBody>
                  <a:tcPr marT="34290" marB="34290"/>
                </a:tc>
                <a:tc>
                  <a:txBody>
                    <a:bodyPr/>
                    <a:lstStyle/>
                    <a:p>
                      <a:r>
                        <a:rPr lang="en-US" sz="800" dirty="0" smtClean="0"/>
                        <a:t>Analytics</a:t>
                      </a:r>
                      <a:endParaRPr lang="en-US" sz="800" dirty="0"/>
                    </a:p>
                  </a:txBody>
                  <a:tcPr marT="34290" marB="34290"/>
                </a:tc>
                <a:tc>
                  <a:txBody>
                    <a:bodyPr/>
                    <a:lstStyle/>
                    <a:p>
                      <a:r>
                        <a:rPr lang="en-US" sz="800" dirty="0" smtClean="0"/>
                        <a:t>L</a:t>
                      </a:r>
                      <a:endParaRPr lang="en-US" sz="800" dirty="0"/>
                    </a:p>
                  </a:txBody>
                  <a:tcPr marT="34290" marB="34290"/>
                </a:tc>
                <a:tc>
                  <a:txBody>
                    <a:bodyPr/>
                    <a:lstStyle/>
                    <a:p>
                      <a:r>
                        <a:rPr lang="en-US" sz="800" dirty="0" smtClean="0"/>
                        <a:t>M</a:t>
                      </a:r>
                      <a:endParaRPr lang="en-US" sz="800" dirty="0"/>
                    </a:p>
                  </a:txBody>
                  <a:tcPr marT="34290" marB="34290"/>
                </a:tc>
                <a:tc>
                  <a:txBody>
                    <a:bodyPr/>
                    <a:lstStyle/>
                    <a:p>
                      <a:endParaRPr lang="en-US" sz="800" dirty="0"/>
                    </a:p>
                  </a:txBody>
                  <a:tcPr marT="34290" marB="34290"/>
                </a:tc>
                <a:tc>
                  <a:txBody>
                    <a:bodyPr/>
                    <a:lstStyle/>
                    <a:p>
                      <a:endParaRPr lang="en-US" sz="800" dirty="0"/>
                    </a:p>
                  </a:txBody>
                  <a:tcPr marT="34290" marB="34290"/>
                </a:tc>
              </a:tr>
              <a:tr h="44577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chemeClr val="dk1"/>
                          </a:solidFill>
                          <a:effectLst/>
                          <a:latin typeface="+mn-lt"/>
                          <a:ea typeface="+mn-ea"/>
                          <a:cs typeface="+mn-cs"/>
                        </a:rPr>
                        <a:t>15</a:t>
                      </a:r>
                    </a:p>
                  </a:txBody>
                  <a:tcPr marT="34290" marB="34290"/>
                </a:tc>
                <a:tc>
                  <a:txBody>
                    <a:bodyPr/>
                    <a:lstStyle/>
                    <a:p>
                      <a:pPr marL="0" marR="0" lvl="0" indent="0" algn="l" defTabSz="914005" rtl="0" eaLnBrk="1" fontAlgn="auto" latinLnBrk="0" hangingPunct="1">
                        <a:lnSpc>
                          <a:spcPct val="100000"/>
                        </a:lnSpc>
                        <a:spcBef>
                          <a:spcPts val="0"/>
                        </a:spcBef>
                        <a:spcAft>
                          <a:spcPts val="0"/>
                        </a:spcAft>
                        <a:buClrTx/>
                        <a:buSzTx/>
                        <a:buFontTx/>
                        <a:buNone/>
                        <a:tabLst/>
                        <a:defRPr/>
                      </a:pPr>
                      <a:endParaRPr lang="en-US" sz="1400" dirty="0"/>
                    </a:p>
                  </a:txBody>
                  <a:tcPr marT="34290" marB="34290"/>
                </a:tc>
                <a:tc>
                  <a:txBody>
                    <a:bodyPr/>
                    <a:lstStyle/>
                    <a:p>
                      <a:pPr marL="0" marR="0" lvl="0" indent="0" algn="l" defTabSz="91400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mn-lt"/>
                          <a:ea typeface="+mn-ea"/>
                          <a:cs typeface="+mn-cs"/>
                        </a:rPr>
                        <a:t>360 View of the caller and single business record of the complete interaction, from the call logs, to the recording of the call, to the case or CRM info associated with the call, etc. </a:t>
                      </a:r>
                      <a:endParaRPr lang="en-US" sz="1400" dirty="0">
                        <a:solidFill>
                          <a:srgbClr val="E64E25"/>
                        </a:solidFill>
                      </a:endParaRPr>
                    </a:p>
                  </a:txBody>
                  <a:tcPr marT="34290" marB="34290"/>
                </a:tc>
                <a:tc>
                  <a:txBody>
                    <a:bodyPr/>
                    <a:lstStyle/>
                    <a:p>
                      <a:r>
                        <a:rPr lang="en-US" sz="800" dirty="0" smtClean="0"/>
                        <a:t>Data Virtualization</a:t>
                      </a:r>
                      <a:endParaRPr lang="en-US" sz="800" dirty="0"/>
                    </a:p>
                  </a:txBody>
                  <a:tcPr marT="34290" marB="34290"/>
                </a:tc>
                <a:tc>
                  <a:txBody>
                    <a:bodyPr/>
                    <a:lstStyle/>
                    <a:p>
                      <a:r>
                        <a:rPr lang="en-US" sz="800" dirty="0" smtClean="0"/>
                        <a:t>L</a:t>
                      </a:r>
                      <a:endParaRPr lang="en-US" sz="800" dirty="0"/>
                    </a:p>
                  </a:txBody>
                  <a:tcPr marT="34290" marB="34290"/>
                </a:tc>
                <a:tc>
                  <a:txBody>
                    <a:bodyPr/>
                    <a:lstStyle/>
                    <a:p>
                      <a:r>
                        <a:rPr lang="en-US" sz="800" dirty="0" smtClean="0"/>
                        <a:t>M</a:t>
                      </a:r>
                      <a:endParaRPr lang="en-US" sz="800" dirty="0"/>
                    </a:p>
                  </a:txBody>
                  <a:tcPr marT="34290" marB="34290"/>
                </a:tc>
                <a:tc>
                  <a:txBody>
                    <a:bodyPr/>
                    <a:lstStyle/>
                    <a:p>
                      <a:r>
                        <a:rPr lang="en-US" sz="800" dirty="0" err="1" smtClean="0"/>
                        <a:t>Exony</a:t>
                      </a:r>
                      <a:r>
                        <a:rPr lang="en-US" sz="800" dirty="0" smtClean="0"/>
                        <a:t> / Composite</a:t>
                      </a:r>
                      <a:endParaRPr lang="en-US" sz="800" dirty="0"/>
                    </a:p>
                  </a:txBody>
                  <a:tcPr marT="34290" marB="34290"/>
                </a:tc>
                <a:tc>
                  <a:txBody>
                    <a:bodyPr/>
                    <a:lstStyle/>
                    <a:p>
                      <a:endParaRPr lang="en-US" sz="800" dirty="0"/>
                    </a:p>
                  </a:txBody>
                  <a:tcPr marT="34290" marB="34290"/>
                </a:tc>
              </a:tr>
            </a:tbl>
          </a:graphicData>
        </a:graphic>
      </p:graphicFrame>
      <p:sp>
        <p:nvSpPr>
          <p:cNvPr id="3" name="Rectangle 2"/>
          <p:cNvSpPr>
            <a:spLocks noGrp="1" noChangeArrowheads="1"/>
          </p:cNvSpPr>
          <p:nvPr>
            <p:ph type="title"/>
          </p:nvPr>
        </p:nvSpPr>
        <p:spPr/>
        <p:txBody>
          <a:bodyPr/>
          <a:lstStyle/>
          <a:p>
            <a:r>
              <a:rPr lang="en-US" dirty="0" smtClean="0">
                <a:latin typeface="Arial" charset="0"/>
              </a:rPr>
              <a:t>Other Financial </a:t>
            </a:r>
            <a:r>
              <a:rPr lang="en-US" dirty="0">
                <a:latin typeface="Arial" charset="0"/>
              </a:rPr>
              <a:t>Use </a:t>
            </a:r>
            <a:r>
              <a:rPr lang="en-US" dirty="0" smtClean="0">
                <a:latin typeface="Arial" charset="0"/>
              </a:rPr>
              <a:t>Cases</a:t>
            </a:r>
            <a:endParaRPr lang="en-US" dirty="0">
              <a:latin typeface="Arial" charset="0"/>
            </a:endParaRPr>
          </a:p>
        </p:txBody>
      </p:sp>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52</a:t>
            </a:fld>
            <a:endParaRPr lang="en-US" dirty="0"/>
          </a:p>
        </p:txBody>
      </p:sp>
    </p:spTree>
    <p:extLst>
      <p:ext uri="{BB962C8B-B14F-4D97-AF65-F5344CB8AC3E}">
        <p14:creationId xmlns:p14="http://schemas.microsoft.com/office/powerpoint/2010/main" val="215088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Title 3"/>
          <p:cNvSpPr>
            <a:spLocks noGrp="1"/>
          </p:cNvSpPr>
          <p:nvPr>
            <p:ph type="title"/>
          </p:nvPr>
        </p:nvSpPr>
        <p:spPr/>
        <p:txBody>
          <a:bodyPr/>
          <a:lstStyle/>
          <a:p>
            <a:r>
              <a:rPr lang="en-US" dirty="0" smtClean="0"/>
              <a:t>Healthcare</a:t>
            </a:r>
            <a:endParaRPr lang="en-US" dirty="0"/>
          </a:p>
        </p:txBody>
      </p:sp>
    </p:spTree>
    <p:extLst>
      <p:ext uri="{BB962C8B-B14F-4D97-AF65-F5344CB8AC3E}">
        <p14:creationId xmlns:p14="http://schemas.microsoft.com/office/powerpoint/2010/main" val="25581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 y="57150"/>
            <a:ext cx="9067800" cy="5086350"/>
          </a:xfrm>
          <a:prstGeom prst="rect">
            <a:avLst/>
          </a:prstGeom>
          <a:solidFill>
            <a:schemeClr val="bg1">
              <a:lumMod val="95000"/>
            </a:schemeClr>
          </a:solidFill>
          <a:ln w="1270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 name="Straight Connector 6"/>
          <p:cNvCxnSpPr/>
          <p:nvPr/>
        </p:nvCxnSpPr>
        <p:spPr>
          <a:xfrm>
            <a:off x="0" y="2571750"/>
            <a:ext cx="91440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6" idx="0"/>
            <a:endCxn id="6" idx="2"/>
          </p:cNvCxnSpPr>
          <p:nvPr/>
        </p:nvCxnSpPr>
        <p:spPr>
          <a:xfrm>
            <a:off x="4572000" y="57150"/>
            <a:ext cx="0" cy="508635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648202" y="361950"/>
            <a:ext cx="4294223" cy="400110"/>
          </a:xfrm>
          <a:prstGeom prst="rect">
            <a:avLst/>
          </a:prstGeom>
          <a:noFill/>
        </p:spPr>
        <p:txBody>
          <a:bodyPr wrap="square" lIns="91440" tIns="45720" rIns="91440" bIns="45720" rtlCol="0">
            <a:spAutoFit/>
          </a:bodyPr>
          <a:lstStyle/>
          <a:p>
            <a:pPr algn="ctr"/>
            <a:r>
              <a:rPr lang="en-US" sz="2000" b="1" dirty="0"/>
              <a:t>Emergency Consult with Specialist</a:t>
            </a:r>
          </a:p>
        </p:txBody>
      </p:sp>
      <p:sp>
        <p:nvSpPr>
          <p:cNvPr id="14" name="TextBox 13"/>
          <p:cNvSpPr txBox="1"/>
          <p:nvPr/>
        </p:nvSpPr>
        <p:spPr>
          <a:xfrm>
            <a:off x="38101" y="361950"/>
            <a:ext cx="4659277" cy="400110"/>
          </a:xfrm>
          <a:prstGeom prst="rect">
            <a:avLst/>
          </a:prstGeom>
          <a:noFill/>
        </p:spPr>
        <p:txBody>
          <a:bodyPr wrap="square" lIns="91440" tIns="45720" rIns="91440" bIns="45720" rtlCol="0">
            <a:spAutoFit/>
          </a:bodyPr>
          <a:lstStyle/>
          <a:p>
            <a:pPr algn="ctr"/>
            <a:r>
              <a:rPr lang="en-US" sz="2000" b="1" dirty="0"/>
              <a:t>Remote Doctor’s Rounds</a:t>
            </a:r>
          </a:p>
        </p:txBody>
      </p:sp>
      <p:sp>
        <p:nvSpPr>
          <p:cNvPr id="15" name="TextBox 14"/>
          <p:cNvSpPr txBox="1"/>
          <p:nvPr/>
        </p:nvSpPr>
        <p:spPr>
          <a:xfrm>
            <a:off x="4572000" y="4305240"/>
            <a:ext cx="4527392" cy="400110"/>
          </a:xfrm>
          <a:prstGeom prst="rect">
            <a:avLst/>
          </a:prstGeom>
          <a:noFill/>
        </p:spPr>
        <p:txBody>
          <a:bodyPr wrap="square" lIns="91440" tIns="45720" rIns="91440" bIns="45720" rtlCol="0">
            <a:spAutoFit/>
          </a:bodyPr>
          <a:lstStyle/>
          <a:p>
            <a:pPr algn="ctr"/>
            <a:r>
              <a:rPr lang="en-US" sz="2000" b="1" dirty="0"/>
              <a:t>Patient-Family Collaboration Portal</a:t>
            </a:r>
          </a:p>
        </p:txBody>
      </p:sp>
      <p:sp>
        <p:nvSpPr>
          <p:cNvPr id="16" name="TextBox 15"/>
          <p:cNvSpPr txBox="1"/>
          <p:nvPr/>
        </p:nvSpPr>
        <p:spPr>
          <a:xfrm>
            <a:off x="201579" y="4305240"/>
            <a:ext cx="4294223" cy="400110"/>
          </a:xfrm>
          <a:prstGeom prst="rect">
            <a:avLst/>
          </a:prstGeom>
          <a:noFill/>
        </p:spPr>
        <p:txBody>
          <a:bodyPr wrap="square" lIns="91440" tIns="45720" rIns="91440" bIns="45720" rtlCol="0">
            <a:spAutoFit/>
          </a:bodyPr>
          <a:lstStyle/>
          <a:p>
            <a:pPr algn="ctr"/>
            <a:r>
              <a:rPr lang="en-US" sz="2000" b="1" dirty="0"/>
              <a:t>Nurse Video Call Button</a:t>
            </a:r>
          </a:p>
        </p:txBody>
      </p:sp>
      <p:pic>
        <p:nvPicPr>
          <p:cNvPr id="102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1" y="2856657"/>
            <a:ext cx="996461" cy="14478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Connector 19"/>
          <p:cNvCxnSpPr/>
          <p:nvPr/>
        </p:nvCxnSpPr>
        <p:spPr>
          <a:xfrm>
            <a:off x="1758461" y="3638550"/>
            <a:ext cx="819831" cy="0"/>
          </a:xfrm>
          <a:prstGeom prst="line">
            <a:avLst/>
          </a:prstGeom>
          <a:ln w="9525">
            <a:prstDash val="sysDas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657171" y="3638550"/>
            <a:ext cx="819831" cy="0"/>
          </a:xfrm>
          <a:prstGeom prst="line">
            <a:avLst/>
          </a:prstGeom>
          <a:ln w="9525">
            <a:prstDash val="sysDash"/>
          </a:ln>
          <a:effectLst/>
        </p:spPr>
        <p:style>
          <a:lnRef idx="2">
            <a:schemeClr val="accent1"/>
          </a:lnRef>
          <a:fillRef idx="0">
            <a:schemeClr val="accent1"/>
          </a:fillRef>
          <a:effectRef idx="1">
            <a:schemeClr val="accent1"/>
          </a:effectRef>
          <a:fontRef idx="minor">
            <a:schemeClr val="tx1"/>
          </a:fontRef>
        </p:style>
      </p:cxnSp>
      <p:pic>
        <p:nvPicPr>
          <p:cNvPr id="1031" name="Picture 7" descr="http://www.naturallyla.com/wp-content/uploads/2012/12/HW_1212_LaptopFamily-300x2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68972" y="2800350"/>
            <a:ext cx="2217829" cy="1478552"/>
          </a:xfrm>
          <a:prstGeom prst="roundRect">
            <a:avLst>
              <a:gd name="adj" fmla="val 7940"/>
            </a:avLst>
          </a:prstGeom>
          <a:noFill/>
          <a:extLst>
            <a:ext uri="{909E8E84-426E-40DD-AFC4-6F175D3DCCD1}">
              <a14:hiddenFill xmlns:a14="http://schemas.microsoft.com/office/drawing/2010/main">
                <a:solidFill>
                  <a:srgbClr val="FFFFFF"/>
                </a:solidFill>
              </a14:hiddenFill>
            </a:ext>
          </a:extLst>
        </p:spPr>
      </p:pic>
      <p:pic>
        <p:nvPicPr>
          <p:cNvPr id="1033" name="Picture 9" descr="http://cdn.mactrast.com/wp-content/uploads/2012/11/mch_ipad_donation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
          <a:stretch/>
        </p:blipFill>
        <p:spPr bwMode="auto">
          <a:xfrm>
            <a:off x="5029202" y="3072033"/>
            <a:ext cx="902677" cy="1095966"/>
          </a:xfrm>
          <a:prstGeom prst="ellipse">
            <a:avLst/>
          </a:prstGeom>
          <a:noFill/>
          <a:extLst>
            <a:ext uri="{909E8E84-426E-40DD-AFC4-6F175D3DCCD1}">
              <a14:hiddenFill xmlns:a14="http://schemas.microsoft.com/office/drawing/2010/main">
                <a:solidFill>
                  <a:srgbClr val="FFFFFF"/>
                </a:solidFill>
              </a14:hiddenFill>
            </a:ext>
          </a:extLst>
        </p:spPr>
      </p:pic>
      <p:cxnSp>
        <p:nvCxnSpPr>
          <p:cNvPr id="32" name="Straight Connector 31"/>
          <p:cNvCxnSpPr/>
          <p:nvPr/>
        </p:nvCxnSpPr>
        <p:spPr>
          <a:xfrm>
            <a:off x="1938773" y="1491689"/>
            <a:ext cx="819831" cy="0"/>
          </a:xfrm>
          <a:prstGeom prst="line">
            <a:avLst/>
          </a:prstGeom>
          <a:ln w="9525">
            <a:prstDash val="sysDash"/>
          </a:ln>
          <a:effectLst/>
        </p:spPr>
        <p:style>
          <a:lnRef idx="2">
            <a:schemeClr val="accent1"/>
          </a:lnRef>
          <a:fillRef idx="0">
            <a:schemeClr val="accent1"/>
          </a:fillRef>
          <a:effectRef idx="1">
            <a:schemeClr val="accent1"/>
          </a:effectRef>
          <a:fontRef idx="minor">
            <a:schemeClr val="tx1"/>
          </a:fontRef>
        </p:style>
      </p:cxnSp>
      <p:pic>
        <p:nvPicPr>
          <p:cNvPr id="1043" name="Picture 19" descr="http://www.tekconn.com/news/wp-content/uploads/imagine-a-doctor-using-an-ipad-to-facetime-with-his-patients-_16001024_34542_0_14071718_500.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758604" y="795764"/>
            <a:ext cx="1250099" cy="1549500"/>
          </a:xfrm>
          <a:prstGeom prst="ellipse">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2595877" y="2093451"/>
            <a:ext cx="3952246" cy="95660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400" dirty="0"/>
              <a:t>IN-ROOM CARE </a:t>
            </a:r>
          </a:p>
          <a:p>
            <a:pPr algn="ctr"/>
            <a:r>
              <a:rPr lang="en-US" sz="2400" dirty="0"/>
              <a:t>USE CASES</a:t>
            </a:r>
          </a:p>
        </p:txBody>
      </p:sp>
      <p:cxnSp>
        <p:nvCxnSpPr>
          <p:cNvPr id="38" name="Straight Connector 37"/>
          <p:cNvCxnSpPr/>
          <p:nvPr/>
        </p:nvCxnSpPr>
        <p:spPr>
          <a:xfrm>
            <a:off x="6385396" y="1530020"/>
            <a:ext cx="819831" cy="0"/>
          </a:xfrm>
          <a:prstGeom prst="line">
            <a:avLst/>
          </a:prstGeom>
          <a:ln w="9525">
            <a:prstDash val="sysDash"/>
          </a:ln>
          <a:effectLst/>
        </p:spPr>
        <p:style>
          <a:lnRef idx="2">
            <a:schemeClr val="accent1"/>
          </a:lnRef>
          <a:fillRef idx="0">
            <a:schemeClr val="accent1"/>
          </a:fillRef>
          <a:effectRef idx="1">
            <a:schemeClr val="accent1"/>
          </a:effectRef>
          <a:fontRef idx="minor">
            <a:schemeClr val="tx1"/>
          </a:fontRef>
        </p:style>
      </p:cxnSp>
      <p:pic>
        <p:nvPicPr>
          <p:cNvPr id="1039" name="Picture 15" descr="http://ak6.picdn.net/shutterstock/videos/3294044/preview/stock-footage-caucasian-hospital-female-doctor-checking-patient-information-office-computer-shot-on-red-epic.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010400" y="950286"/>
            <a:ext cx="1786064" cy="1210001"/>
          </a:xfrm>
          <a:prstGeom prst="roundRect">
            <a:avLst>
              <a:gd name="adj" fmla="val 9618"/>
            </a:avLst>
          </a:prstGeom>
          <a:noFill/>
          <a:extLst>
            <a:ext uri="{909E8E84-426E-40DD-AFC4-6F175D3DCCD1}">
              <a14:hiddenFill xmlns:a14="http://schemas.microsoft.com/office/drawing/2010/main">
                <a:solidFill>
                  <a:srgbClr val="FFFFFF"/>
                </a:solidFill>
              </a14:hiddenFill>
            </a:ext>
          </a:extLst>
        </p:spPr>
      </p:pic>
      <p:pic>
        <p:nvPicPr>
          <p:cNvPr id="1051" name="Picture 27" descr="http://www.students4bestevidence.net/wp-content/uploads/2014/01/woman-visiting-patient-in-hospital-bed.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432302" y="3105151"/>
            <a:ext cx="1576400" cy="1095345"/>
          </a:xfrm>
          <a:prstGeom prst="ellipse">
            <a:avLst/>
          </a:prstGeom>
          <a:noFill/>
          <a:extLst>
            <a:ext uri="{909E8E84-426E-40DD-AFC4-6F175D3DCCD1}">
              <a14:hiddenFill xmlns:a14="http://schemas.microsoft.com/office/drawing/2010/main">
                <a:solidFill>
                  <a:srgbClr val="FFFFFF"/>
                </a:solidFill>
              </a14:hiddenFill>
            </a:ext>
          </a:extLst>
        </p:spPr>
      </p:pic>
      <p:pic>
        <p:nvPicPr>
          <p:cNvPr id="1053" name="Picture 29" descr="http://www.alleywatch.com/wp-content/uploads/2013/04/operating-room.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97376" y="944227"/>
            <a:ext cx="1741165" cy="1158762"/>
          </a:xfrm>
          <a:prstGeom prst="ellipse">
            <a:avLst/>
          </a:prstGeom>
          <a:noFill/>
          <a:extLst>
            <a:ext uri="{909E8E84-426E-40DD-AFC4-6F175D3DCCD1}">
              <a14:hiddenFill xmlns:a14="http://schemas.microsoft.com/office/drawing/2010/main">
                <a:solidFill>
                  <a:srgbClr val="FFFFFF"/>
                </a:solidFill>
              </a14:hiddenFill>
            </a:ext>
          </a:extLst>
        </p:spPr>
      </p:pic>
      <p:pic>
        <p:nvPicPr>
          <p:cNvPr id="1054" name="Picture 3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876" y="885826"/>
            <a:ext cx="1762125"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54</a:t>
            </a:fld>
            <a:endParaRPr lang="en-US" dirty="0"/>
          </a:p>
        </p:txBody>
      </p:sp>
    </p:spTree>
    <p:extLst>
      <p:ext uri="{BB962C8B-B14F-4D97-AF65-F5344CB8AC3E}">
        <p14:creationId xmlns:p14="http://schemas.microsoft.com/office/powerpoint/2010/main" val="116104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bwMode="auto">
          <a:xfrm flipV="1">
            <a:off x="4749803" y="1028702"/>
            <a:ext cx="3529013" cy="3605213"/>
          </a:xfrm>
          <a:prstGeom prst="rect">
            <a:avLst/>
          </a:prstGeom>
          <a:gradFill>
            <a:gsLst>
              <a:gs pos="0">
                <a:srgbClr val="00B2F0"/>
              </a:gs>
              <a:gs pos="100000">
                <a:srgbClr val="96CA4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en-US" sz="2000" dirty="0">
              <a:solidFill>
                <a:srgbClr val="FFFFFF"/>
              </a:solidFill>
            </a:endParaRPr>
          </a:p>
        </p:txBody>
      </p:sp>
      <p:sp>
        <p:nvSpPr>
          <p:cNvPr id="98" name="Rectangle 97"/>
          <p:cNvSpPr/>
          <p:nvPr/>
        </p:nvSpPr>
        <p:spPr bwMode="auto">
          <a:xfrm flipV="1">
            <a:off x="928688" y="1028702"/>
            <a:ext cx="3529012" cy="3605213"/>
          </a:xfrm>
          <a:prstGeom prst="rect">
            <a:avLst/>
          </a:prstGeom>
          <a:gradFill>
            <a:gsLst>
              <a:gs pos="0">
                <a:srgbClr val="00B2F0"/>
              </a:gs>
              <a:gs pos="100000">
                <a:srgbClr val="96CA4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en-US" sz="2000" dirty="0">
              <a:solidFill>
                <a:srgbClr val="FFFFFF"/>
              </a:solidFill>
            </a:endParaRPr>
          </a:p>
        </p:txBody>
      </p:sp>
      <p:sp>
        <p:nvSpPr>
          <p:cNvPr id="51" name="Rectangle 50"/>
          <p:cNvSpPr/>
          <p:nvPr/>
        </p:nvSpPr>
        <p:spPr bwMode="auto">
          <a:xfrm>
            <a:off x="4749803" y="1028702"/>
            <a:ext cx="4068763" cy="3605213"/>
          </a:xfrm>
          <a:prstGeom prst="rect">
            <a:avLst/>
          </a:prstGeom>
          <a:solidFill>
            <a:srgbClr val="7EB2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en-US" sz="2000" dirty="0">
              <a:solidFill>
                <a:srgbClr val="FFFFFF"/>
              </a:solidFill>
            </a:endParaRPr>
          </a:p>
        </p:txBody>
      </p:sp>
      <p:sp>
        <p:nvSpPr>
          <p:cNvPr id="52" name="Rectangle 51"/>
          <p:cNvSpPr/>
          <p:nvPr/>
        </p:nvSpPr>
        <p:spPr bwMode="auto">
          <a:xfrm>
            <a:off x="230188" y="1028702"/>
            <a:ext cx="4227512" cy="360521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en-US" sz="2000" dirty="0">
              <a:solidFill>
                <a:srgbClr val="FFFFFF"/>
              </a:solidFill>
            </a:endParaRPr>
          </a:p>
        </p:txBody>
      </p:sp>
      <p:sp>
        <p:nvSpPr>
          <p:cNvPr id="107" name="Rectangle 106"/>
          <p:cNvSpPr/>
          <p:nvPr/>
        </p:nvSpPr>
        <p:spPr bwMode="auto">
          <a:xfrm>
            <a:off x="246064" y="1096566"/>
            <a:ext cx="8569325" cy="495300"/>
          </a:xfrm>
          <a:prstGeom prst="rect">
            <a:avLst/>
          </a:prstGeom>
          <a:solidFill>
            <a:srgbClr val="297FD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lnSpc>
                <a:spcPct val="90000"/>
              </a:lnSpc>
              <a:defRPr/>
            </a:pPr>
            <a:endParaRPr lang="en-US" sz="2000" dirty="0">
              <a:solidFill>
                <a:srgbClr val="FFFFFF"/>
              </a:solidFill>
            </a:endParaRPr>
          </a:p>
        </p:txBody>
      </p:sp>
      <p:sp>
        <p:nvSpPr>
          <p:cNvPr id="139272" name="Rectangle 107"/>
          <p:cNvSpPr>
            <a:spLocks noChangeArrowheads="1"/>
          </p:cNvSpPr>
          <p:nvPr/>
        </p:nvSpPr>
        <p:spPr bwMode="auto">
          <a:xfrm>
            <a:off x="4740278" y="1090613"/>
            <a:ext cx="4075113" cy="788194"/>
          </a:xfrm>
          <a:prstGeom prst="rect">
            <a:avLst/>
          </a:prstGeom>
          <a:gradFill rotWithShape="1">
            <a:gsLst>
              <a:gs pos="0">
                <a:srgbClr val="0183B7"/>
              </a:gs>
              <a:gs pos="100000">
                <a:srgbClr val="003D55">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nchor="ctr"/>
          <a:lstStyle/>
          <a:p>
            <a:endParaRPr lang="en-US" sz="1200">
              <a:solidFill>
                <a:srgbClr val="000000"/>
              </a:solidFill>
              <a:cs typeface="Arial" pitchFamily="34" charset="0"/>
            </a:endParaRPr>
          </a:p>
        </p:txBody>
      </p:sp>
      <p:sp>
        <p:nvSpPr>
          <p:cNvPr id="139273" name="Rectangle 38"/>
          <p:cNvSpPr>
            <a:spLocks noChangeArrowheads="1"/>
          </p:cNvSpPr>
          <p:nvPr/>
        </p:nvSpPr>
        <p:spPr bwMode="auto">
          <a:xfrm>
            <a:off x="4829175" y="1106091"/>
            <a:ext cx="3986214" cy="464344"/>
          </a:xfrm>
          <a:prstGeom prst="rect">
            <a:avLst/>
          </a:prstGeom>
          <a:solidFill>
            <a:srgbClr val="0000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nchor="ctr"/>
          <a:lstStyle/>
          <a:p>
            <a:endParaRPr lang="en-US" sz="1200">
              <a:solidFill>
                <a:srgbClr val="000000"/>
              </a:solidFill>
              <a:cs typeface="Arial" pitchFamily="34" charset="0"/>
            </a:endParaRPr>
          </a:p>
        </p:txBody>
      </p:sp>
      <p:sp>
        <p:nvSpPr>
          <p:cNvPr id="139274" name="Rectangle 109"/>
          <p:cNvSpPr>
            <a:spLocks noChangeArrowheads="1"/>
          </p:cNvSpPr>
          <p:nvPr/>
        </p:nvSpPr>
        <p:spPr bwMode="auto">
          <a:xfrm>
            <a:off x="246066" y="1097758"/>
            <a:ext cx="4211637" cy="785813"/>
          </a:xfrm>
          <a:prstGeom prst="rect">
            <a:avLst/>
          </a:prstGeom>
          <a:gradFill rotWithShape="1">
            <a:gsLst>
              <a:gs pos="0">
                <a:srgbClr val="0183B7"/>
              </a:gs>
              <a:gs pos="100000">
                <a:srgbClr val="003D55">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nchor="ctr"/>
          <a:lstStyle/>
          <a:p>
            <a:endParaRPr lang="en-US" sz="1200">
              <a:solidFill>
                <a:srgbClr val="000000"/>
              </a:solidFill>
              <a:cs typeface="Arial" pitchFamily="34" charset="0"/>
            </a:endParaRPr>
          </a:p>
        </p:txBody>
      </p:sp>
      <p:sp>
        <p:nvSpPr>
          <p:cNvPr id="139275" name="Rectangle 38"/>
          <p:cNvSpPr>
            <a:spLocks noChangeArrowheads="1"/>
          </p:cNvSpPr>
          <p:nvPr/>
        </p:nvSpPr>
        <p:spPr bwMode="auto">
          <a:xfrm>
            <a:off x="230188" y="1106091"/>
            <a:ext cx="4146550" cy="464344"/>
          </a:xfrm>
          <a:prstGeom prst="rect">
            <a:avLst/>
          </a:prstGeom>
          <a:solidFill>
            <a:srgbClr val="0000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nchor="ctr"/>
          <a:lstStyle/>
          <a:p>
            <a:endParaRPr lang="en-US" sz="1200">
              <a:solidFill>
                <a:srgbClr val="000000"/>
              </a:solidFill>
              <a:cs typeface="Arial" pitchFamily="34" charset="0"/>
            </a:endParaRPr>
          </a:p>
        </p:txBody>
      </p:sp>
      <p:grpSp>
        <p:nvGrpSpPr>
          <p:cNvPr id="139276" name="Rectangle 5"/>
          <p:cNvGrpSpPr>
            <a:grpSpLocks/>
          </p:cNvGrpSpPr>
          <p:nvPr/>
        </p:nvGrpSpPr>
        <p:grpSpPr bwMode="auto">
          <a:xfrm>
            <a:off x="-2054225" y="1085851"/>
            <a:ext cx="13254038" cy="27385"/>
            <a:chOff x="-780" y="829"/>
            <a:chExt cx="7193" cy="23"/>
          </a:xfrm>
        </p:grpSpPr>
        <p:pic>
          <p:nvPicPr>
            <p:cNvPr id="139340" name="Rectangle 5"/>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0" y="829"/>
              <a:ext cx="7193" cy="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41" name="Text Box 10"/>
            <p:cNvSpPr txBox="1">
              <a:spLocks noChangeArrowheads="1"/>
            </p:cNvSpPr>
            <p:nvPr/>
          </p:nvSpPr>
          <p:spPr bwMode="auto">
            <a:xfrm rot="5400000">
              <a:off x="2809" y="-2749"/>
              <a:ext cx="16" cy="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nSpc>
                  <a:spcPct val="90000"/>
                </a:lnSpc>
              </a:pPr>
              <a:endParaRPr lang="en-US" sz="2800">
                <a:solidFill>
                  <a:srgbClr val="62D1FE"/>
                </a:solidFill>
                <a:cs typeface="Arial" pitchFamily="34" charset="0"/>
              </a:endParaRPr>
            </a:p>
          </p:txBody>
        </p:sp>
      </p:grpSp>
      <p:grpSp>
        <p:nvGrpSpPr>
          <p:cNvPr id="139277" name="Rectangle 5"/>
          <p:cNvGrpSpPr>
            <a:grpSpLocks/>
          </p:cNvGrpSpPr>
          <p:nvPr/>
        </p:nvGrpSpPr>
        <p:grpSpPr bwMode="auto">
          <a:xfrm>
            <a:off x="-2054225" y="1575197"/>
            <a:ext cx="13254038" cy="27384"/>
            <a:chOff x="-780" y="829"/>
            <a:chExt cx="7193" cy="23"/>
          </a:xfrm>
        </p:grpSpPr>
        <p:pic>
          <p:nvPicPr>
            <p:cNvPr id="139338" name="Rectangle 5"/>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0" y="829"/>
              <a:ext cx="7193" cy="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39" name="Text Box 10"/>
            <p:cNvSpPr txBox="1">
              <a:spLocks noChangeArrowheads="1"/>
            </p:cNvSpPr>
            <p:nvPr/>
          </p:nvSpPr>
          <p:spPr bwMode="auto">
            <a:xfrm rot="5400000">
              <a:off x="2809" y="-2749"/>
              <a:ext cx="16" cy="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nSpc>
                  <a:spcPct val="90000"/>
                </a:lnSpc>
              </a:pPr>
              <a:endParaRPr lang="en-US" sz="2800">
                <a:solidFill>
                  <a:srgbClr val="62D1FE"/>
                </a:solidFill>
                <a:cs typeface="Arial" pitchFamily="34" charset="0"/>
              </a:endParaRPr>
            </a:p>
          </p:txBody>
        </p:sp>
      </p:grpSp>
      <p:sp>
        <p:nvSpPr>
          <p:cNvPr id="62" name="Rectangle 61"/>
          <p:cNvSpPr/>
          <p:nvPr/>
        </p:nvSpPr>
        <p:spPr bwMode="auto">
          <a:xfrm>
            <a:off x="212726" y="2905125"/>
            <a:ext cx="8550275" cy="495300"/>
          </a:xfrm>
          <a:prstGeom prst="rect">
            <a:avLst/>
          </a:prstGeom>
          <a:solidFill>
            <a:srgbClr val="297FD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lnSpc>
                <a:spcPct val="90000"/>
              </a:lnSpc>
              <a:defRPr/>
            </a:pPr>
            <a:endParaRPr lang="en-US" sz="2000" dirty="0">
              <a:solidFill>
                <a:srgbClr val="FFFFFF"/>
              </a:solidFill>
            </a:endParaRPr>
          </a:p>
        </p:txBody>
      </p:sp>
      <p:sp>
        <p:nvSpPr>
          <p:cNvPr id="139279" name="Rectangle 62"/>
          <p:cNvSpPr>
            <a:spLocks noChangeArrowheads="1"/>
          </p:cNvSpPr>
          <p:nvPr/>
        </p:nvSpPr>
        <p:spPr bwMode="auto">
          <a:xfrm>
            <a:off x="4740278" y="2890838"/>
            <a:ext cx="4075113" cy="788194"/>
          </a:xfrm>
          <a:prstGeom prst="rect">
            <a:avLst/>
          </a:prstGeom>
          <a:gradFill rotWithShape="1">
            <a:gsLst>
              <a:gs pos="0">
                <a:srgbClr val="0183B7"/>
              </a:gs>
              <a:gs pos="100000">
                <a:srgbClr val="003D55">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nchor="ctr"/>
          <a:lstStyle/>
          <a:p>
            <a:endParaRPr lang="en-US" sz="1200">
              <a:solidFill>
                <a:srgbClr val="000000"/>
              </a:solidFill>
              <a:cs typeface="Arial" pitchFamily="34" charset="0"/>
            </a:endParaRPr>
          </a:p>
        </p:txBody>
      </p:sp>
      <p:sp>
        <p:nvSpPr>
          <p:cNvPr id="139280" name="Rectangle 38"/>
          <p:cNvSpPr>
            <a:spLocks noChangeArrowheads="1"/>
          </p:cNvSpPr>
          <p:nvPr/>
        </p:nvSpPr>
        <p:spPr bwMode="auto">
          <a:xfrm>
            <a:off x="4829178" y="2921794"/>
            <a:ext cx="3986213" cy="464344"/>
          </a:xfrm>
          <a:prstGeom prst="rect">
            <a:avLst/>
          </a:prstGeom>
          <a:solidFill>
            <a:srgbClr val="0000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nchor="ctr"/>
          <a:lstStyle/>
          <a:p>
            <a:endParaRPr lang="en-US" sz="1200">
              <a:solidFill>
                <a:srgbClr val="000000"/>
              </a:solidFill>
              <a:cs typeface="Arial" pitchFamily="34" charset="0"/>
            </a:endParaRPr>
          </a:p>
        </p:txBody>
      </p:sp>
      <p:sp>
        <p:nvSpPr>
          <p:cNvPr id="139281" name="Rectangle 64"/>
          <p:cNvSpPr>
            <a:spLocks noChangeArrowheads="1"/>
          </p:cNvSpPr>
          <p:nvPr/>
        </p:nvSpPr>
        <p:spPr bwMode="auto">
          <a:xfrm>
            <a:off x="212726" y="2890838"/>
            <a:ext cx="4244975" cy="788194"/>
          </a:xfrm>
          <a:prstGeom prst="rect">
            <a:avLst/>
          </a:prstGeom>
          <a:gradFill rotWithShape="1">
            <a:gsLst>
              <a:gs pos="0">
                <a:srgbClr val="0183B7"/>
              </a:gs>
              <a:gs pos="100000">
                <a:srgbClr val="003D55">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nchor="ctr"/>
          <a:lstStyle/>
          <a:p>
            <a:endParaRPr lang="en-US" sz="1200">
              <a:solidFill>
                <a:srgbClr val="000000"/>
              </a:solidFill>
              <a:cs typeface="Arial" pitchFamily="34" charset="0"/>
            </a:endParaRPr>
          </a:p>
        </p:txBody>
      </p:sp>
      <p:sp>
        <p:nvSpPr>
          <p:cNvPr id="139282" name="Rectangle 38"/>
          <p:cNvSpPr>
            <a:spLocks noChangeArrowheads="1"/>
          </p:cNvSpPr>
          <p:nvPr/>
        </p:nvSpPr>
        <p:spPr bwMode="auto">
          <a:xfrm>
            <a:off x="212728" y="2921794"/>
            <a:ext cx="4164013" cy="464344"/>
          </a:xfrm>
          <a:prstGeom prst="rect">
            <a:avLst/>
          </a:prstGeom>
          <a:solidFill>
            <a:srgbClr val="0000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nchor="ctr"/>
          <a:lstStyle/>
          <a:p>
            <a:endParaRPr lang="en-US" sz="1200">
              <a:solidFill>
                <a:srgbClr val="000000"/>
              </a:solidFill>
              <a:cs typeface="Arial" pitchFamily="34" charset="0"/>
            </a:endParaRPr>
          </a:p>
        </p:txBody>
      </p:sp>
      <p:grpSp>
        <p:nvGrpSpPr>
          <p:cNvPr id="139283" name="Rectangle 5"/>
          <p:cNvGrpSpPr>
            <a:grpSpLocks/>
          </p:cNvGrpSpPr>
          <p:nvPr/>
        </p:nvGrpSpPr>
        <p:grpSpPr bwMode="auto">
          <a:xfrm>
            <a:off x="-2054225" y="3390901"/>
            <a:ext cx="13254038" cy="27385"/>
            <a:chOff x="-780" y="829"/>
            <a:chExt cx="7193" cy="23"/>
          </a:xfrm>
        </p:grpSpPr>
        <p:pic>
          <p:nvPicPr>
            <p:cNvPr id="139336" name="Rectangle 5"/>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0" y="829"/>
              <a:ext cx="7193" cy="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37" name="Text Box 10"/>
            <p:cNvSpPr txBox="1">
              <a:spLocks noChangeArrowheads="1"/>
            </p:cNvSpPr>
            <p:nvPr/>
          </p:nvSpPr>
          <p:spPr bwMode="auto">
            <a:xfrm rot="5400000">
              <a:off x="2809" y="-2749"/>
              <a:ext cx="16" cy="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nSpc>
                  <a:spcPct val="90000"/>
                </a:lnSpc>
              </a:pPr>
              <a:endParaRPr lang="en-US" sz="2800">
                <a:solidFill>
                  <a:srgbClr val="62D1FE"/>
                </a:solidFill>
                <a:cs typeface="Arial" pitchFamily="34" charset="0"/>
              </a:endParaRPr>
            </a:p>
          </p:txBody>
        </p:sp>
      </p:grpSp>
      <p:sp>
        <p:nvSpPr>
          <p:cNvPr id="156" name="Oval 273"/>
          <p:cNvSpPr>
            <a:spLocks noChangeArrowheads="1"/>
          </p:cNvSpPr>
          <p:nvPr/>
        </p:nvSpPr>
        <p:spPr bwMode="auto">
          <a:xfrm>
            <a:off x="1157874" y="1623046"/>
            <a:ext cx="3143817" cy="1098260"/>
          </a:xfrm>
          <a:prstGeom prst="roundRect">
            <a:avLst/>
          </a:prstGeom>
          <a:gradFill rotWithShape="1">
            <a:gsLst>
              <a:gs pos="0">
                <a:srgbClr val="CCCCCC">
                  <a:gamma/>
                  <a:shade val="46275"/>
                  <a:invGamma/>
                  <a:alpha val="0"/>
                </a:srgbClr>
              </a:gs>
              <a:gs pos="50000">
                <a:srgbClr val="CCCCCC">
                  <a:alpha val="60001"/>
                </a:srgbClr>
              </a:gs>
              <a:gs pos="100000">
                <a:srgbClr val="CCCCCC">
                  <a:gamma/>
                  <a:shade val="46275"/>
                  <a:invGamma/>
                  <a:alpha val="0"/>
                </a:srgbClr>
              </a:gs>
            </a:gsLst>
            <a:lin ang="2700000" scaled="1"/>
          </a:gradFill>
          <a:ln w="38100" algn="ctr">
            <a:noFill/>
            <a:round/>
            <a:headEnd/>
            <a:tailEnd/>
          </a:ln>
          <a:effectLst/>
        </p:spPr>
        <p:txBody>
          <a:bodyPr lIns="82124" tIns="41061" rIns="82124" bIns="41061" anchor="ctr"/>
          <a:lstStyle/>
          <a:p>
            <a:pPr eaLnBrk="0" hangingPunct="0">
              <a:lnSpc>
                <a:spcPct val="90000"/>
              </a:lnSpc>
              <a:defRPr/>
            </a:pPr>
            <a:endParaRPr lang="en-US" sz="2000" dirty="0">
              <a:solidFill>
                <a:srgbClr val="FFFFFF"/>
              </a:solidFill>
              <a:latin typeface="Arial" charset="0"/>
              <a:ea typeface="Arial" charset="0"/>
              <a:cs typeface="Arial" charset="0"/>
            </a:endParaRPr>
          </a:p>
        </p:txBody>
      </p:sp>
      <p:sp>
        <p:nvSpPr>
          <p:cNvPr id="158" name="Oval 273"/>
          <p:cNvSpPr>
            <a:spLocks noChangeArrowheads="1"/>
          </p:cNvSpPr>
          <p:nvPr/>
        </p:nvSpPr>
        <p:spPr bwMode="auto">
          <a:xfrm>
            <a:off x="4975064" y="1623046"/>
            <a:ext cx="3143817" cy="1098260"/>
          </a:xfrm>
          <a:prstGeom prst="roundRect">
            <a:avLst/>
          </a:prstGeom>
          <a:gradFill rotWithShape="1">
            <a:gsLst>
              <a:gs pos="0">
                <a:srgbClr val="CCCCCC">
                  <a:gamma/>
                  <a:shade val="46275"/>
                  <a:invGamma/>
                  <a:alpha val="0"/>
                </a:srgbClr>
              </a:gs>
              <a:gs pos="50000">
                <a:srgbClr val="CCCCCC">
                  <a:alpha val="60001"/>
                </a:srgbClr>
              </a:gs>
              <a:gs pos="100000">
                <a:srgbClr val="CCCCCC">
                  <a:gamma/>
                  <a:shade val="46275"/>
                  <a:invGamma/>
                  <a:alpha val="0"/>
                </a:srgbClr>
              </a:gs>
            </a:gsLst>
            <a:lin ang="2700000" scaled="1"/>
          </a:gradFill>
          <a:ln w="38100" algn="ctr">
            <a:noFill/>
            <a:round/>
            <a:headEnd/>
            <a:tailEnd/>
          </a:ln>
          <a:effectLst/>
        </p:spPr>
        <p:txBody>
          <a:bodyPr lIns="82124" tIns="41061" rIns="82124" bIns="41061" anchor="ctr"/>
          <a:lstStyle/>
          <a:p>
            <a:pPr eaLnBrk="0" hangingPunct="0">
              <a:lnSpc>
                <a:spcPct val="90000"/>
              </a:lnSpc>
              <a:defRPr/>
            </a:pPr>
            <a:endParaRPr lang="en-US" sz="2000" dirty="0">
              <a:solidFill>
                <a:srgbClr val="FFFFFF"/>
              </a:solidFill>
              <a:latin typeface="Arial" charset="0"/>
              <a:ea typeface="Arial" charset="0"/>
              <a:cs typeface="Arial" charset="0"/>
            </a:endParaRPr>
          </a:p>
        </p:txBody>
      </p:sp>
      <p:sp>
        <p:nvSpPr>
          <p:cNvPr id="160" name="Oval 273"/>
          <p:cNvSpPr>
            <a:spLocks noChangeArrowheads="1"/>
          </p:cNvSpPr>
          <p:nvPr/>
        </p:nvSpPr>
        <p:spPr bwMode="auto">
          <a:xfrm>
            <a:off x="1172161" y="3448651"/>
            <a:ext cx="3143817" cy="1098260"/>
          </a:xfrm>
          <a:prstGeom prst="roundRect">
            <a:avLst/>
          </a:prstGeom>
          <a:gradFill rotWithShape="1">
            <a:gsLst>
              <a:gs pos="0">
                <a:srgbClr val="CCCCCC">
                  <a:gamma/>
                  <a:shade val="46275"/>
                  <a:invGamma/>
                  <a:alpha val="0"/>
                </a:srgbClr>
              </a:gs>
              <a:gs pos="50000">
                <a:srgbClr val="CCCCCC">
                  <a:alpha val="60001"/>
                </a:srgbClr>
              </a:gs>
              <a:gs pos="100000">
                <a:srgbClr val="CCCCCC">
                  <a:gamma/>
                  <a:shade val="46275"/>
                  <a:invGamma/>
                  <a:alpha val="0"/>
                </a:srgbClr>
              </a:gs>
            </a:gsLst>
            <a:lin ang="2700000" scaled="1"/>
          </a:gradFill>
          <a:ln w="38100" algn="ctr">
            <a:noFill/>
            <a:round/>
            <a:headEnd/>
            <a:tailEnd/>
          </a:ln>
          <a:effectLst/>
        </p:spPr>
        <p:txBody>
          <a:bodyPr lIns="82124" tIns="41061" rIns="82124" bIns="41061" anchor="ctr"/>
          <a:lstStyle/>
          <a:p>
            <a:pPr eaLnBrk="0" hangingPunct="0">
              <a:lnSpc>
                <a:spcPct val="90000"/>
              </a:lnSpc>
              <a:defRPr/>
            </a:pPr>
            <a:endParaRPr lang="en-US" sz="2000" dirty="0">
              <a:solidFill>
                <a:srgbClr val="FFFFFF"/>
              </a:solidFill>
              <a:latin typeface="Arial" charset="0"/>
              <a:ea typeface="Arial" charset="0"/>
              <a:cs typeface="Arial" charset="0"/>
            </a:endParaRPr>
          </a:p>
        </p:txBody>
      </p:sp>
      <p:sp>
        <p:nvSpPr>
          <p:cNvPr id="139293" name="Oval 276"/>
          <p:cNvSpPr>
            <a:spLocks noChangeArrowheads="1"/>
          </p:cNvSpPr>
          <p:nvPr/>
        </p:nvSpPr>
        <p:spPr bwMode="auto">
          <a:xfrm>
            <a:off x="582613" y="1654971"/>
            <a:ext cx="3636962" cy="1031081"/>
          </a:xfrm>
          <a:prstGeom prst="roundRect">
            <a:avLst>
              <a:gd name="adj" fmla="val 16667"/>
            </a:avLst>
          </a:prstGeom>
          <a:gradFill rotWithShape="1">
            <a:gsLst>
              <a:gs pos="0">
                <a:srgbClr val="015F85"/>
              </a:gs>
              <a:gs pos="100000">
                <a:srgbClr val="001923"/>
              </a:gs>
            </a:gsLst>
            <a:path path="shape">
              <a:fillToRect l="50000" t="50000" r="50000" b="50000"/>
            </a:path>
          </a:gradFill>
          <a:ln w="9525">
            <a:solidFill>
              <a:srgbClr val="FFFFFF"/>
            </a:solidFill>
            <a:round/>
            <a:headEnd/>
            <a:tailEnd/>
          </a:ln>
        </p:spPr>
        <p:txBody>
          <a:bodyPr lIns="73025" tIns="36511" rIns="73025" bIns="36511" anchor="ctr"/>
          <a:lstStyle/>
          <a:p>
            <a:pPr eaLnBrk="0" hangingPunct="0">
              <a:lnSpc>
                <a:spcPct val="90000"/>
              </a:lnSpc>
            </a:pPr>
            <a:endParaRPr lang="en-US" sz="2000">
              <a:solidFill>
                <a:srgbClr val="FFFFFF"/>
              </a:solidFill>
              <a:cs typeface="Arial" pitchFamily="34" charset="0"/>
            </a:endParaRPr>
          </a:p>
        </p:txBody>
      </p:sp>
      <p:sp>
        <p:nvSpPr>
          <p:cNvPr id="139294" name="Oval 276"/>
          <p:cNvSpPr>
            <a:spLocks noChangeArrowheads="1"/>
          </p:cNvSpPr>
          <p:nvPr/>
        </p:nvSpPr>
        <p:spPr bwMode="auto">
          <a:xfrm>
            <a:off x="5070476" y="1654971"/>
            <a:ext cx="3463925" cy="1031081"/>
          </a:xfrm>
          <a:prstGeom prst="roundRect">
            <a:avLst>
              <a:gd name="adj" fmla="val 16667"/>
            </a:avLst>
          </a:prstGeom>
          <a:gradFill rotWithShape="1">
            <a:gsLst>
              <a:gs pos="0">
                <a:srgbClr val="015F85"/>
              </a:gs>
              <a:gs pos="100000">
                <a:srgbClr val="001923"/>
              </a:gs>
            </a:gsLst>
            <a:path path="shape">
              <a:fillToRect l="50000" t="50000" r="50000" b="50000"/>
            </a:path>
          </a:gradFill>
          <a:ln w="9525">
            <a:solidFill>
              <a:srgbClr val="FFFFFF"/>
            </a:solidFill>
            <a:round/>
            <a:headEnd/>
            <a:tailEnd/>
          </a:ln>
        </p:spPr>
        <p:txBody>
          <a:bodyPr lIns="73025" tIns="36511" rIns="73025" bIns="36511" anchor="ctr"/>
          <a:lstStyle/>
          <a:p>
            <a:pPr eaLnBrk="0" hangingPunct="0">
              <a:lnSpc>
                <a:spcPct val="90000"/>
              </a:lnSpc>
            </a:pPr>
            <a:endParaRPr lang="en-US" sz="2000">
              <a:solidFill>
                <a:srgbClr val="FFFFFF"/>
              </a:solidFill>
              <a:cs typeface="Arial" pitchFamily="34" charset="0"/>
            </a:endParaRPr>
          </a:p>
        </p:txBody>
      </p:sp>
      <p:sp>
        <p:nvSpPr>
          <p:cNvPr id="139295" name="Oval 276"/>
          <p:cNvSpPr>
            <a:spLocks noChangeArrowheads="1"/>
          </p:cNvSpPr>
          <p:nvPr/>
        </p:nvSpPr>
        <p:spPr bwMode="auto">
          <a:xfrm>
            <a:off x="582616" y="3469482"/>
            <a:ext cx="3652837" cy="1032272"/>
          </a:xfrm>
          <a:prstGeom prst="roundRect">
            <a:avLst>
              <a:gd name="adj" fmla="val 16667"/>
            </a:avLst>
          </a:prstGeom>
          <a:gradFill rotWithShape="1">
            <a:gsLst>
              <a:gs pos="0">
                <a:srgbClr val="015F85"/>
              </a:gs>
              <a:gs pos="100000">
                <a:srgbClr val="001923"/>
              </a:gs>
            </a:gsLst>
            <a:path path="shape">
              <a:fillToRect l="50000" t="50000" r="50000" b="50000"/>
            </a:path>
          </a:gradFill>
          <a:ln w="9525">
            <a:solidFill>
              <a:srgbClr val="FFFFFF"/>
            </a:solidFill>
            <a:round/>
            <a:headEnd/>
            <a:tailEnd/>
          </a:ln>
        </p:spPr>
        <p:txBody>
          <a:bodyPr lIns="73025" tIns="36511" rIns="73025" bIns="36511" anchor="ctr"/>
          <a:lstStyle/>
          <a:p>
            <a:pPr eaLnBrk="0" hangingPunct="0">
              <a:lnSpc>
                <a:spcPct val="90000"/>
              </a:lnSpc>
            </a:pPr>
            <a:endParaRPr lang="en-US" sz="2000">
              <a:solidFill>
                <a:srgbClr val="FFFFFF"/>
              </a:solidFill>
              <a:cs typeface="Arial" pitchFamily="34" charset="0"/>
            </a:endParaRPr>
          </a:p>
        </p:txBody>
      </p:sp>
      <p:sp>
        <p:nvSpPr>
          <p:cNvPr id="187" name="Oval 273"/>
          <p:cNvSpPr>
            <a:spLocks noChangeArrowheads="1"/>
          </p:cNvSpPr>
          <p:nvPr/>
        </p:nvSpPr>
        <p:spPr bwMode="auto">
          <a:xfrm>
            <a:off x="4969006" y="3438664"/>
            <a:ext cx="3670051" cy="1098260"/>
          </a:xfrm>
          <a:prstGeom prst="roundRect">
            <a:avLst/>
          </a:prstGeom>
          <a:gradFill rotWithShape="1">
            <a:gsLst>
              <a:gs pos="0">
                <a:srgbClr val="CCCCCC">
                  <a:gamma/>
                  <a:shade val="46275"/>
                  <a:invGamma/>
                  <a:alpha val="0"/>
                </a:srgbClr>
              </a:gs>
              <a:gs pos="50000">
                <a:srgbClr val="CCCCCC">
                  <a:alpha val="60001"/>
                </a:srgbClr>
              </a:gs>
              <a:gs pos="100000">
                <a:srgbClr val="CCCCCC">
                  <a:gamma/>
                  <a:shade val="46275"/>
                  <a:invGamma/>
                  <a:alpha val="0"/>
                </a:srgbClr>
              </a:gs>
            </a:gsLst>
            <a:lin ang="2700000" scaled="1"/>
          </a:gradFill>
          <a:ln w="38100" algn="ctr">
            <a:noFill/>
            <a:round/>
            <a:headEnd/>
            <a:tailEnd/>
          </a:ln>
          <a:effectLst/>
        </p:spPr>
        <p:txBody>
          <a:bodyPr lIns="82124" tIns="41061" rIns="82124" bIns="41061" anchor="ctr"/>
          <a:lstStyle/>
          <a:p>
            <a:pPr eaLnBrk="0" hangingPunct="0">
              <a:lnSpc>
                <a:spcPct val="90000"/>
              </a:lnSpc>
              <a:defRPr/>
            </a:pPr>
            <a:endParaRPr lang="en-US" sz="2000" dirty="0">
              <a:solidFill>
                <a:srgbClr val="FFFFFF"/>
              </a:solidFill>
              <a:latin typeface="Arial" charset="0"/>
              <a:ea typeface="Arial" charset="0"/>
              <a:cs typeface="Arial" charset="0"/>
            </a:endParaRPr>
          </a:p>
        </p:txBody>
      </p:sp>
      <p:sp>
        <p:nvSpPr>
          <p:cNvPr id="139299" name="Oval 276"/>
          <p:cNvSpPr>
            <a:spLocks noChangeArrowheads="1"/>
          </p:cNvSpPr>
          <p:nvPr/>
        </p:nvSpPr>
        <p:spPr bwMode="auto">
          <a:xfrm>
            <a:off x="5086350" y="3469482"/>
            <a:ext cx="3448050" cy="1032272"/>
          </a:xfrm>
          <a:prstGeom prst="roundRect">
            <a:avLst>
              <a:gd name="adj" fmla="val 16667"/>
            </a:avLst>
          </a:prstGeom>
          <a:gradFill rotWithShape="1">
            <a:gsLst>
              <a:gs pos="0">
                <a:srgbClr val="015F85"/>
              </a:gs>
              <a:gs pos="100000">
                <a:srgbClr val="001923"/>
              </a:gs>
            </a:gsLst>
            <a:path path="shape">
              <a:fillToRect l="50000" t="50000" r="50000" b="50000"/>
            </a:path>
          </a:gradFill>
          <a:ln w="9525">
            <a:solidFill>
              <a:srgbClr val="FFFFFF"/>
            </a:solidFill>
            <a:round/>
            <a:headEnd/>
            <a:tailEnd/>
          </a:ln>
        </p:spPr>
        <p:txBody>
          <a:bodyPr lIns="73025" tIns="36511" rIns="73025" bIns="36511" anchor="ctr"/>
          <a:lstStyle/>
          <a:p>
            <a:pPr eaLnBrk="0" hangingPunct="0">
              <a:lnSpc>
                <a:spcPct val="90000"/>
              </a:lnSpc>
            </a:pPr>
            <a:endParaRPr lang="en-US" sz="2000">
              <a:solidFill>
                <a:srgbClr val="FFFFFF"/>
              </a:solidFill>
              <a:cs typeface="Arial" pitchFamily="34" charset="0"/>
            </a:endParaRPr>
          </a:p>
        </p:txBody>
      </p:sp>
      <p:sp>
        <p:nvSpPr>
          <p:cNvPr id="139300" name="Rectangle 70"/>
          <p:cNvSpPr>
            <a:spLocks noChangeArrowheads="1"/>
          </p:cNvSpPr>
          <p:nvPr/>
        </p:nvSpPr>
        <p:spPr bwMode="auto">
          <a:xfrm>
            <a:off x="230188" y="1178722"/>
            <a:ext cx="4291012"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814388" eaLnBrk="0" hangingPunct="0">
              <a:lnSpc>
                <a:spcPct val="90000"/>
              </a:lnSpc>
            </a:pPr>
            <a:r>
              <a:rPr lang="en-US" sz="2000" dirty="0">
                <a:solidFill>
                  <a:schemeClr val="bg1"/>
                </a:solidFill>
                <a:cs typeface="Arial" pitchFamily="34" charset="0"/>
              </a:rPr>
              <a:t>Enhanced Patient Satisfaction</a:t>
            </a:r>
          </a:p>
        </p:txBody>
      </p:sp>
      <p:sp>
        <p:nvSpPr>
          <p:cNvPr id="139301" name="Rectangle 70"/>
          <p:cNvSpPr>
            <a:spLocks noChangeArrowheads="1"/>
          </p:cNvSpPr>
          <p:nvPr/>
        </p:nvSpPr>
        <p:spPr bwMode="auto">
          <a:xfrm>
            <a:off x="4876800" y="2971800"/>
            <a:ext cx="3946524" cy="32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814388" eaLnBrk="0" hangingPunct="0">
              <a:lnSpc>
                <a:spcPct val="90000"/>
              </a:lnSpc>
            </a:pPr>
            <a:r>
              <a:rPr lang="en-US" sz="2000" dirty="0">
                <a:solidFill>
                  <a:srgbClr val="FFFFFF"/>
                </a:solidFill>
                <a:cs typeface="Arial" pitchFamily="34" charset="0"/>
              </a:rPr>
              <a:t>Reuse of Existing Systems</a:t>
            </a:r>
          </a:p>
        </p:txBody>
      </p:sp>
      <p:sp>
        <p:nvSpPr>
          <p:cNvPr id="139302" name="Rectangle 70"/>
          <p:cNvSpPr>
            <a:spLocks noChangeArrowheads="1"/>
          </p:cNvSpPr>
          <p:nvPr/>
        </p:nvSpPr>
        <p:spPr bwMode="auto">
          <a:xfrm>
            <a:off x="228601" y="2971800"/>
            <a:ext cx="4124325" cy="32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814388" eaLnBrk="0" hangingPunct="0">
              <a:lnSpc>
                <a:spcPct val="90000"/>
              </a:lnSpc>
            </a:pPr>
            <a:r>
              <a:rPr lang="en-US" sz="2000" dirty="0">
                <a:solidFill>
                  <a:srgbClr val="FFFFFF"/>
                </a:solidFill>
                <a:cs typeface="Arial" pitchFamily="34" charset="0"/>
              </a:rPr>
              <a:t>Higher Inpatient Bed Occupancy Rate</a:t>
            </a:r>
          </a:p>
        </p:txBody>
      </p:sp>
      <p:sp>
        <p:nvSpPr>
          <p:cNvPr id="139305" name="TextBox 82"/>
          <p:cNvSpPr txBox="1">
            <a:spLocks noChangeArrowheads="1"/>
          </p:cNvSpPr>
          <p:nvPr/>
        </p:nvSpPr>
        <p:spPr bwMode="auto">
          <a:xfrm>
            <a:off x="1794313" y="1657351"/>
            <a:ext cx="238918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marL="342900" indent="-342900" eaLnBrk="0" hangingPunct="0">
              <a:defRPr>
                <a:solidFill>
                  <a:schemeClr val="tx1"/>
                </a:solidFill>
                <a:latin typeface="Arial" pitchFamily="34" charset="0"/>
                <a:ea typeface="ＭＳ Ｐゴシック" pitchFamily="34" charset="-128"/>
              </a:defRPr>
            </a:lvl1pPr>
            <a:lvl2pPr marL="180975" indent="-119063"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lvl="1" eaLnBrk="1" hangingPunct="1">
              <a:buFont typeface="Arial" pitchFamily="34" charset="0"/>
              <a:buChar char="•"/>
            </a:pPr>
            <a:r>
              <a:rPr lang="en-US" sz="1400" b="1" dirty="0">
                <a:solidFill>
                  <a:srgbClr val="E1E1E1"/>
                </a:solidFill>
              </a:rPr>
              <a:t>Faster access to personalized care</a:t>
            </a:r>
          </a:p>
          <a:p>
            <a:pPr lvl="1" eaLnBrk="1" hangingPunct="1">
              <a:buFont typeface="Arial" pitchFamily="34" charset="0"/>
              <a:buChar char="•"/>
            </a:pPr>
            <a:r>
              <a:rPr lang="en-US" sz="1400" b="1" dirty="0">
                <a:solidFill>
                  <a:srgbClr val="E1E1E1"/>
                </a:solidFill>
              </a:rPr>
              <a:t>Maintain connections to family &amp; friends</a:t>
            </a:r>
          </a:p>
          <a:p>
            <a:pPr lvl="1" eaLnBrk="1" hangingPunct="1">
              <a:buFont typeface="Arial" pitchFamily="34" charset="0"/>
              <a:buChar char="•"/>
            </a:pPr>
            <a:endParaRPr lang="en-US" sz="1400" b="1" dirty="0">
              <a:solidFill>
                <a:srgbClr val="FFFF00"/>
              </a:solidFill>
            </a:endParaRPr>
          </a:p>
          <a:p>
            <a:pPr lvl="1" eaLnBrk="1" hangingPunct="1">
              <a:buFont typeface="Arial" pitchFamily="34" charset="0"/>
              <a:buChar char="•"/>
            </a:pPr>
            <a:endParaRPr lang="en-US" sz="1400" b="1" dirty="0">
              <a:solidFill>
                <a:srgbClr val="FFFF00"/>
              </a:solidFill>
            </a:endParaRPr>
          </a:p>
        </p:txBody>
      </p:sp>
      <p:grpSp>
        <p:nvGrpSpPr>
          <p:cNvPr id="139308" name="Rectangle 5"/>
          <p:cNvGrpSpPr>
            <a:grpSpLocks/>
          </p:cNvGrpSpPr>
          <p:nvPr/>
        </p:nvGrpSpPr>
        <p:grpSpPr bwMode="auto">
          <a:xfrm>
            <a:off x="-2054225" y="2887266"/>
            <a:ext cx="13254038" cy="27384"/>
            <a:chOff x="-780" y="829"/>
            <a:chExt cx="7193" cy="23"/>
          </a:xfrm>
        </p:grpSpPr>
        <p:pic>
          <p:nvPicPr>
            <p:cNvPr id="139334" name="Rectangle 5"/>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0" y="829"/>
              <a:ext cx="7193" cy="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35" name="Text Box 10"/>
            <p:cNvSpPr txBox="1">
              <a:spLocks noChangeArrowheads="1"/>
            </p:cNvSpPr>
            <p:nvPr/>
          </p:nvSpPr>
          <p:spPr bwMode="auto">
            <a:xfrm rot="5400000">
              <a:off x="2809" y="-2749"/>
              <a:ext cx="16" cy="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nSpc>
                  <a:spcPct val="90000"/>
                </a:lnSpc>
              </a:pPr>
              <a:endParaRPr lang="en-US" sz="2800">
                <a:solidFill>
                  <a:srgbClr val="62D1FE"/>
                </a:solidFill>
                <a:cs typeface="Arial" pitchFamily="34" charset="0"/>
              </a:endParaRPr>
            </a:p>
          </p:txBody>
        </p:sp>
      </p:grpSp>
      <p:sp>
        <p:nvSpPr>
          <p:cNvPr id="139315" name="Rectangle 70"/>
          <p:cNvSpPr>
            <a:spLocks noChangeArrowheads="1"/>
          </p:cNvSpPr>
          <p:nvPr/>
        </p:nvSpPr>
        <p:spPr bwMode="auto">
          <a:xfrm>
            <a:off x="4909346" y="1178124"/>
            <a:ext cx="3744913" cy="32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814388" eaLnBrk="0" hangingPunct="0">
              <a:lnSpc>
                <a:spcPct val="90000"/>
              </a:lnSpc>
            </a:pPr>
            <a:r>
              <a:rPr lang="en-US" sz="2000" dirty="0">
                <a:solidFill>
                  <a:srgbClr val="FFFFFF"/>
                </a:solidFill>
                <a:cs typeface="Arial" pitchFamily="34" charset="0"/>
              </a:rPr>
              <a:t>Improved Clinician Productivity</a:t>
            </a:r>
          </a:p>
        </p:txBody>
      </p:sp>
      <p:sp>
        <p:nvSpPr>
          <p:cNvPr id="139319" name="TextBox 79"/>
          <p:cNvSpPr txBox="1">
            <a:spLocks noChangeArrowheads="1"/>
          </p:cNvSpPr>
          <p:nvPr/>
        </p:nvSpPr>
        <p:spPr bwMode="auto">
          <a:xfrm>
            <a:off x="6305552" y="1657352"/>
            <a:ext cx="215264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119063" indent="-119063" eaLnBrk="1" hangingPunct="1">
              <a:buFont typeface="Arial" panose="020B0604020202020204" pitchFamily="34" charset="0"/>
              <a:buChar char="•"/>
            </a:pPr>
            <a:r>
              <a:rPr lang="en-US" sz="1400" b="1" dirty="0">
                <a:solidFill>
                  <a:srgbClr val="E1E1E1"/>
                </a:solidFill>
              </a:rPr>
              <a:t>Time and mobility efficiencies</a:t>
            </a:r>
          </a:p>
          <a:p>
            <a:pPr marL="119063" indent="-119063" eaLnBrk="1" hangingPunct="1">
              <a:buFont typeface="Arial" panose="020B0604020202020204" pitchFamily="34" charset="0"/>
              <a:buChar char="•"/>
            </a:pPr>
            <a:r>
              <a:rPr lang="en-US" sz="1400" b="1" dirty="0">
                <a:solidFill>
                  <a:srgbClr val="E1E1E1"/>
                </a:solidFill>
              </a:rPr>
              <a:t>Broader access to </a:t>
            </a:r>
            <a:r>
              <a:rPr lang="en-US" sz="1400" b="1" dirty="0" smtClean="0">
                <a:solidFill>
                  <a:srgbClr val="E1E1E1"/>
                </a:solidFill>
              </a:rPr>
              <a:t>specialist </a:t>
            </a:r>
            <a:r>
              <a:rPr lang="en-US" sz="1400" b="1" dirty="0">
                <a:solidFill>
                  <a:srgbClr val="E1E1E1"/>
                </a:solidFill>
              </a:rPr>
              <a:t>expertise </a:t>
            </a:r>
          </a:p>
        </p:txBody>
      </p:sp>
      <p:sp>
        <p:nvSpPr>
          <p:cNvPr id="73" name="TextBox 82"/>
          <p:cNvSpPr txBox="1">
            <a:spLocks noChangeArrowheads="1"/>
          </p:cNvSpPr>
          <p:nvPr/>
        </p:nvSpPr>
        <p:spPr bwMode="auto">
          <a:xfrm>
            <a:off x="1794312" y="3638552"/>
            <a:ext cx="247288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marL="342900" indent="-342900" eaLnBrk="0" hangingPunct="0">
              <a:defRPr>
                <a:solidFill>
                  <a:schemeClr val="tx1"/>
                </a:solidFill>
                <a:latin typeface="Arial" pitchFamily="34" charset="0"/>
                <a:ea typeface="ＭＳ Ｐゴシック" pitchFamily="34" charset="-128"/>
              </a:defRPr>
            </a:lvl1pPr>
            <a:lvl2pPr marL="180975" indent="-119063"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lvl="1" eaLnBrk="1" hangingPunct="1">
              <a:buFont typeface="Arial" pitchFamily="34" charset="0"/>
              <a:buChar char="•"/>
            </a:pPr>
            <a:r>
              <a:rPr lang="en-US" sz="1400" b="1" dirty="0">
                <a:solidFill>
                  <a:srgbClr val="E1E1E1"/>
                </a:solidFill>
              </a:rPr>
              <a:t>Increased  hospital revenues</a:t>
            </a:r>
          </a:p>
          <a:p>
            <a:pPr lvl="1" eaLnBrk="1" hangingPunct="1">
              <a:buFont typeface="Arial" pitchFamily="34" charset="0"/>
              <a:buChar char="•"/>
            </a:pPr>
            <a:r>
              <a:rPr lang="en-US" sz="1400" b="1" dirty="0">
                <a:solidFill>
                  <a:srgbClr val="E1E1E1"/>
                </a:solidFill>
              </a:rPr>
              <a:t>Improved bed utilization</a:t>
            </a:r>
            <a:endParaRPr lang="en-US" sz="1400" b="1" dirty="0">
              <a:solidFill>
                <a:srgbClr val="FFFF00"/>
              </a:solidFill>
            </a:endParaRPr>
          </a:p>
          <a:p>
            <a:pPr lvl="1" eaLnBrk="1" hangingPunct="1">
              <a:buFont typeface="Arial" pitchFamily="34" charset="0"/>
              <a:buChar char="•"/>
            </a:pPr>
            <a:endParaRPr lang="en-US" sz="1400" b="1" dirty="0">
              <a:solidFill>
                <a:srgbClr val="FFFF00"/>
              </a:solidFill>
            </a:endParaRPr>
          </a:p>
        </p:txBody>
      </p:sp>
      <p:sp>
        <p:nvSpPr>
          <p:cNvPr id="79" name="TextBox 79"/>
          <p:cNvSpPr txBox="1">
            <a:spLocks noChangeArrowheads="1"/>
          </p:cNvSpPr>
          <p:nvPr/>
        </p:nvSpPr>
        <p:spPr bwMode="auto">
          <a:xfrm>
            <a:off x="6248401" y="3522645"/>
            <a:ext cx="243840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119063" indent="-119063" eaLnBrk="1" hangingPunct="1">
              <a:buFont typeface="Arial" panose="020B0604020202020204" pitchFamily="34" charset="0"/>
              <a:buChar char="•"/>
            </a:pPr>
            <a:r>
              <a:rPr lang="en-US" sz="1400" b="1" dirty="0">
                <a:solidFill>
                  <a:srgbClr val="E1E1E1"/>
                </a:solidFill>
              </a:rPr>
              <a:t>WebRTC-based extension of existing in-room platforms and applications </a:t>
            </a:r>
          </a:p>
        </p:txBody>
      </p:sp>
      <p:sp>
        <p:nvSpPr>
          <p:cNvPr id="76" name="Slide Number Placeholder 4"/>
          <p:cNvSpPr>
            <a:spLocks noGrp="1"/>
          </p:cNvSpPr>
          <p:nvPr>
            <p:ph type="sldNum" sz="quarter" idx="12"/>
          </p:nvPr>
        </p:nvSpPr>
        <p:spPr/>
        <p:txBody>
          <a:bodyPr/>
          <a:lstStyle/>
          <a:p>
            <a:fld id="{0431C951-9D62-474D-B35D-66AB940D3B2F}" type="slidenum">
              <a:rPr lang="en-US" sz="1000">
                <a:solidFill>
                  <a:srgbClr val="FFFFFF"/>
                </a:solidFill>
              </a:rPr>
              <a:pPr/>
              <a:t>55</a:t>
            </a:fld>
            <a:endParaRPr lang="en-US" sz="1000" dirty="0">
              <a:solidFill>
                <a:srgbClr val="FFFFFF"/>
              </a:solidFill>
            </a:endParaRPr>
          </a:p>
        </p:txBody>
      </p:sp>
      <p:sp>
        <p:nvSpPr>
          <p:cNvPr id="3" name="Title 2"/>
          <p:cNvSpPr>
            <a:spLocks noGrp="1"/>
          </p:cNvSpPr>
          <p:nvPr>
            <p:ph type="title"/>
          </p:nvPr>
        </p:nvSpPr>
        <p:spPr/>
        <p:txBody>
          <a:bodyPr>
            <a:normAutofit/>
          </a:bodyPr>
          <a:lstStyle/>
          <a:p>
            <a:r>
              <a:rPr lang="en-US" sz="3600" dirty="0"/>
              <a:t>Enhanced In-Room Care Benefits</a:t>
            </a:r>
          </a:p>
        </p:txBody>
      </p:sp>
      <p:grpSp>
        <p:nvGrpSpPr>
          <p:cNvPr id="65" name="Group 64"/>
          <p:cNvGrpSpPr>
            <a:grpSpLocks noChangeAspect="1"/>
          </p:cNvGrpSpPr>
          <p:nvPr/>
        </p:nvGrpSpPr>
        <p:grpSpPr>
          <a:xfrm>
            <a:off x="869224" y="3596805"/>
            <a:ext cx="788088" cy="777626"/>
            <a:chOff x="530508" y="1858233"/>
            <a:chExt cx="788088" cy="777626"/>
          </a:xfrm>
        </p:grpSpPr>
        <p:sp>
          <p:nvSpPr>
            <p:cNvPr id="66" name="Rectangle 65"/>
            <p:cNvSpPr/>
            <p:nvPr/>
          </p:nvSpPr>
          <p:spPr>
            <a:xfrm>
              <a:off x="583096" y="2370816"/>
              <a:ext cx="212034" cy="2650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67" name="Rectangle 66"/>
            <p:cNvSpPr/>
            <p:nvPr/>
          </p:nvSpPr>
          <p:spPr>
            <a:xfrm>
              <a:off x="832379" y="2251550"/>
              <a:ext cx="212034" cy="3843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68" name="Rectangle 67"/>
            <p:cNvSpPr/>
            <p:nvPr/>
          </p:nvSpPr>
          <p:spPr>
            <a:xfrm>
              <a:off x="1106562" y="2087219"/>
              <a:ext cx="212034" cy="5486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69" name="Rectangle 68"/>
            <p:cNvSpPr/>
            <p:nvPr/>
          </p:nvSpPr>
          <p:spPr>
            <a:xfrm rot="2940000">
              <a:off x="612804" y="1960354"/>
              <a:ext cx="109728" cy="274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0" name="Rectangle 69"/>
            <p:cNvSpPr/>
            <p:nvPr/>
          </p:nvSpPr>
          <p:spPr>
            <a:xfrm rot="8340000">
              <a:off x="758355" y="1934799"/>
              <a:ext cx="109728" cy="236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1" name="Up Arrow 70"/>
            <p:cNvSpPr/>
            <p:nvPr/>
          </p:nvSpPr>
          <p:spPr>
            <a:xfrm rot="2940000">
              <a:off x="915242" y="1780016"/>
              <a:ext cx="209325" cy="365760"/>
            </a:xfrm>
            <a:prstGeom prst="up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pic>
        <p:nvPicPr>
          <p:cNvPr id="72" name="Picture 71"/>
          <p:cNvPicPr>
            <a:picLocks noChangeAspect="1"/>
          </p:cNvPicPr>
          <p:nvPr/>
        </p:nvPicPr>
        <p:blipFill>
          <a:blip r:embed="rId4" cstate="screen">
            <a:extLst>
              <a:ext uri="{BEBA8EAE-BF5A-486C-A8C5-ECC9F3942E4B}">
                <a14:imgProps xmlns:a14="http://schemas.microsoft.com/office/drawing/2010/main">
                  <a14:imgLayer r:embed="rId5">
                    <a14:imgEffect>
                      <a14:backgroundRemoval t="26667" b="72000" l="16444" r="80000"/>
                    </a14:imgEffect>
                  </a14:imgLayer>
                </a14:imgProps>
              </a:ext>
              <a:ext uri="{28A0092B-C50C-407E-A947-70E740481C1C}">
                <a14:useLocalDpi xmlns:a14="http://schemas.microsoft.com/office/drawing/2010/main"/>
              </a:ext>
            </a:extLst>
          </a:blip>
          <a:stretch>
            <a:fillRect/>
          </a:stretch>
        </p:blipFill>
        <p:spPr>
          <a:xfrm>
            <a:off x="5353380" y="3620417"/>
            <a:ext cx="760752" cy="760752"/>
          </a:xfrm>
          <a:prstGeom prst="ellipse">
            <a:avLst/>
          </a:prstGeom>
        </p:spPr>
      </p:pic>
      <p:sp>
        <p:nvSpPr>
          <p:cNvPr id="74" name="Oval 73"/>
          <p:cNvSpPr>
            <a:spLocks noChangeAspect="1"/>
          </p:cNvSpPr>
          <p:nvPr/>
        </p:nvSpPr>
        <p:spPr>
          <a:xfrm>
            <a:off x="5334002" y="3601039"/>
            <a:ext cx="799513" cy="799513"/>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600"/>
          </a:p>
        </p:txBody>
      </p:sp>
      <p:pic>
        <p:nvPicPr>
          <p:cNvPr id="2052" name="Picture 4" descr="http://blog.computrition.com/wp-content/uploads/2011/03/075.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53602" y="1809751"/>
            <a:ext cx="971249" cy="740771"/>
          </a:xfrm>
          <a:prstGeom prst="roundRect">
            <a:avLst>
              <a:gd name="adj" fmla="val 6681"/>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0094" y="1782910"/>
            <a:ext cx="760413" cy="76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Tree>
    <p:extLst>
      <p:ext uri="{BB962C8B-B14F-4D97-AF65-F5344CB8AC3E}">
        <p14:creationId xmlns:p14="http://schemas.microsoft.com/office/powerpoint/2010/main" val="93507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Video-Enabled Healthcare.gov</a:t>
            </a:r>
            <a:endParaRPr lang="en-US" dirty="0"/>
          </a:p>
        </p:txBody>
      </p:sp>
      <p:pic>
        <p:nvPicPr>
          <p:cNvPr id="1026" name="Picture 2" descr="C:\Users\AMacGowen\AppData\Local\Microsoft\Windows\Temporary Internet Files\Content.Outlook\IB3R1B6Q\healthcare gov_live_assist (5).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6800" y="1481401"/>
            <a:ext cx="5528375" cy="3181350"/>
          </a:xfrm>
          <a:prstGeom prst="rect">
            <a:avLst/>
          </a:prstGeom>
          <a:noFill/>
          <a:extLst>
            <a:ext uri="{909E8E84-426E-40DD-AFC4-6F175D3DCCD1}">
              <a14:hiddenFill xmlns:a14="http://schemas.microsoft.com/office/drawing/2010/main">
                <a:solidFill>
                  <a:srgbClr val="FFFFFF"/>
                </a:solidFill>
              </a14:hiddenFill>
            </a:ext>
          </a:extLst>
        </p:spPr>
      </p:pic>
      <p:sp>
        <p:nvSpPr>
          <p:cNvPr id="6" name="Line Callout 1 5"/>
          <p:cNvSpPr/>
          <p:nvPr/>
        </p:nvSpPr>
        <p:spPr>
          <a:xfrm>
            <a:off x="7405607" y="2418726"/>
            <a:ext cx="1447800" cy="1524000"/>
          </a:xfrm>
          <a:prstGeom prst="borderCallout1">
            <a:avLst>
              <a:gd name="adj1" fmla="val 76203"/>
              <a:gd name="adj2" fmla="val -31"/>
              <a:gd name="adj3" fmla="val 53056"/>
              <a:gd name="adj4" fmla="val -57727"/>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85000"/>
              </a:lnSpc>
            </a:pPr>
            <a:r>
              <a:rPr lang="en-US" sz="1600" kern="0" dirty="0" smtClean="0">
                <a:solidFill>
                  <a:prstClr val="white"/>
                </a:solidFill>
                <a:latin typeface="Calibri"/>
                <a:sym typeface="Arial"/>
                <a:rtl val="0"/>
              </a:rPr>
              <a:t>Real-time face-to-face video chat built into web portal  with </a:t>
            </a:r>
            <a:r>
              <a:rPr lang="en-US" sz="1600" b="1" kern="0" dirty="0" smtClean="0">
                <a:solidFill>
                  <a:prstClr val="white"/>
                </a:solidFill>
                <a:latin typeface="Calibri"/>
                <a:sym typeface="Arial"/>
                <a:rtl val="0"/>
              </a:rPr>
              <a:t>no download or plugin</a:t>
            </a:r>
            <a:endParaRPr lang="en-US" sz="1600" b="1" kern="0" dirty="0">
              <a:solidFill>
                <a:prstClr val="white"/>
              </a:solidFill>
              <a:latin typeface="Calibri"/>
              <a:sym typeface="Arial"/>
              <a:rtl val="0"/>
            </a:endParaRPr>
          </a:p>
        </p:txBody>
      </p:sp>
      <p:sp>
        <p:nvSpPr>
          <p:cNvPr id="7" name="Line Callout 1 6"/>
          <p:cNvSpPr/>
          <p:nvPr/>
        </p:nvSpPr>
        <p:spPr>
          <a:xfrm>
            <a:off x="790006" y="838588"/>
            <a:ext cx="7101511" cy="472222"/>
          </a:xfrm>
          <a:prstGeom prst="borderCallout1">
            <a:avLst>
              <a:gd name="adj1" fmla="val 76203"/>
              <a:gd name="adj2" fmla="val -31"/>
              <a:gd name="adj3" fmla="val 33824"/>
              <a:gd name="adj4" fmla="val 269"/>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85000"/>
              </a:lnSpc>
            </a:pPr>
            <a:r>
              <a:rPr lang="en-US" sz="1600" kern="0" dirty="0" smtClean="0">
                <a:solidFill>
                  <a:prstClr val="white"/>
                </a:solidFill>
                <a:latin typeface="Calibri"/>
                <a:sym typeface="Arial"/>
                <a:rtl val="0"/>
              </a:rPr>
              <a:t>Video-enabled “Live Assist” to ease on-boarding and enrollment of new members </a:t>
            </a:r>
            <a:endParaRPr lang="en-US" sz="1600" kern="0" dirty="0">
              <a:solidFill>
                <a:prstClr val="white"/>
              </a:solidFill>
              <a:latin typeface="Calibri"/>
              <a:sym typeface="Arial"/>
              <a:rtl val="0"/>
            </a:endParaRPr>
          </a:p>
        </p:txBody>
      </p:sp>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8" name="Slide Number Placeholder 7"/>
          <p:cNvSpPr>
            <a:spLocks noGrp="1"/>
          </p:cNvSpPr>
          <p:nvPr>
            <p:ph type="sldNum" sz="quarter" idx="12"/>
          </p:nvPr>
        </p:nvSpPr>
        <p:spPr/>
        <p:txBody>
          <a:bodyPr/>
          <a:lstStyle/>
          <a:p>
            <a:fld id="{0431C951-9D62-474D-B35D-66AB940D3B2F}" type="slidenum">
              <a:rPr lang="en-US" smtClean="0"/>
              <a:pPr/>
              <a:t>56</a:t>
            </a:fld>
            <a:endParaRPr lang="en-US" dirty="0"/>
          </a:p>
        </p:txBody>
      </p:sp>
    </p:spTree>
    <p:extLst>
      <p:ext uri="{BB962C8B-B14F-4D97-AF65-F5344CB8AC3E}">
        <p14:creationId xmlns:p14="http://schemas.microsoft.com/office/powerpoint/2010/main" val="222587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Mobile Self-Service for Patient Care</a:t>
            </a:r>
            <a:endParaRPr lang="en-US" dirty="0"/>
          </a:p>
        </p:txBody>
      </p:sp>
      <p:sp>
        <p:nvSpPr>
          <p:cNvPr id="6" name="Line Callout 1 5"/>
          <p:cNvSpPr/>
          <p:nvPr/>
        </p:nvSpPr>
        <p:spPr>
          <a:xfrm>
            <a:off x="1219200" y="1803789"/>
            <a:ext cx="1447800" cy="1981200"/>
          </a:xfrm>
          <a:prstGeom prst="borderCallout1">
            <a:avLst>
              <a:gd name="adj1" fmla="val 47506"/>
              <a:gd name="adj2" fmla="val 98985"/>
              <a:gd name="adj3" fmla="val 66843"/>
              <a:gd name="adj4" fmla="val 202158"/>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85000"/>
              </a:lnSpc>
            </a:pPr>
            <a:r>
              <a:rPr lang="en-US" sz="1600" kern="0" dirty="0" smtClean="0">
                <a:solidFill>
                  <a:prstClr val="white"/>
                </a:solidFill>
                <a:latin typeface="Calibri"/>
                <a:sym typeface="Arial"/>
                <a:rtl val="0"/>
              </a:rPr>
              <a:t>Render existing IVR menus, prompts visually within existing patient-facing mobile apps</a:t>
            </a:r>
            <a:endParaRPr lang="en-US" sz="1600" kern="0" dirty="0">
              <a:solidFill>
                <a:prstClr val="white"/>
              </a:solidFill>
              <a:latin typeface="Calibri"/>
              <a:sym typeface="Arial"/>
              <a:rtl val="0"/>
            </a:endParaRPr>
          </a:p>
        </p:txBody>
      </p:sp>
      <p:sp>
        <p:nvSpPr>
          <p:cNvPr id="7" name="Line Callout 1 6"/>
          <p:cNvSpPr/>
          <p:nvPr/>
        </p:nvSpPr>
        <p:spPr>
          <a:xfrm>
            <a:off x="6934200" y="1899140"/>
            <a:ext cx="1447800" cy="1790499"/>
          </a:xfrm>
          <a:prstGeom prst="borderCallout1">
            <a:avLst>
              <a:gd name="adj1" fmla="val 49071"/>
              <a:gd name="adj2" fmla="val 2642"/>
              <a:gd name="adj3" fmla="val 68408"/>
              <a:gd name="adj4" fmla="val -80447"/>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85000"/>
              </a:lnSpc>
            </a:pPr>
            <a:r>
              <a:rPr lang="en-US" sz="1600" kern="0" dirty="0" smtClean="0">
                <a:solidFill>
                  <a:prstClr val="white"/>
                </a:solidFill>
                <a:latin typeface="Calibri"/>
                <a:sym typeface="Arial"/>
                <a:rtl val="0"/>
              </a:rPr>
              <a:t>Enhance self-service to improve patient experience &amp; clinician efficiency</a:t>
            </a:r>
            <a:endParaRPr lang="en-US" sz="1600" kern="0" dirty="0">
              <a:solidFill>
                <a:prstClr val="white"/>
              </a:solidFill>
              <a:latin typeface="Calibri"/>
              <a:sym typeface="Arial"/>
              <a:rtl val="0"/>
            </a:endParaRPr>
          </a:p>
        </p:txBody>
      </p:sp>
      <p:pic>
        <p:nvPicPr>
          <p:cNvPr id="2050" name="Picture 2" descr="C:\Users\AMacGowen\AppData\Local\Microsoft\Windows\Temporary Internet Files\Content.Outlook\IB3R1B6Q\healthcare gov_VIVR (4).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86200" y="807228"/>
            <a:ext cx="1943281" cy="3974322"/>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8" name="Slide Number Placeholder 7"/>
          <p:cNvSpPr>
            <a:spLocks noGrp="1"/>
          </p:cNvSpPr>
          <p:nvPr>
            <p:ph type="sldNum" sz="quarter" idx="12"/>
          </p:nvPr>
        </p:nvSpPr>
        <p:spPr/>
        <p:txBody>
          <a:bodyPr/>
          <a:lstStyle/>
          <a:p>
            <a:fld id="{0431C951-9D62-474D-B35D-66AB940D3B2F}" type="slidenum">
              <a:rPr lang="en-US" smtClean="0"/>
              <a:pPr/>
              <a:t>57</a:t>
            </a:fld>
            <a:endParaRPr lang="en-US" dirty="0"/>
          </a:p>
        </p:txBody>
      </p:sp>
    </p:spTree>
    <p:extLst>
      <p:ext uri="{BB962C8B-B14F-4D97-AF65-F5344CB8AC3E}">
        <p14:creationId xmlns:p14="http://schemas.microsoft.com/office/powerpoint/2010/main" val="326837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2"/>
          <p:cNvSpPr>
            <a:spLocks noGrp="1"/>
          </p:cNvSpPr>
          <p:nvPr>
            <p:ph type="title"/>
          </p:nvPr>
        </p:nvSpPr>
        <p:spPr/>
        <p:txBody>
          <a:bodyPr/>
          <a:lstStyle/>
          <a:p>
            <a:r>
              <a:rPr lang="en-US" sz="2800" dirty="0" smtClean="0"/>
              <a:t>Click to Call From Patient Portal</a:t>
            </a:r>
            <a:endParaRPr lang="en-US" sz="2800" dirty="0"/>
          </a:p>
        </p:txBody>
      </p:sp>
      <p:sp>
        <p:nvSpPr>
          <p:cNvPr id="35" name="Line Callout 1 34"/>
          <p:cNvSpPr/>
          <p:nvPr/>
        </p:nvSpPr>
        <p:spPr>
          <a:xfrm>
            <a:off x="60737" y="803419"/>
            <a:ext cx="8989479" cy="615074"/>
          </a:xfrm>
          <a:prstGeom prst="borderCallout1">
            <a:avLst>
              <a:gd name="adj1" fmla="val 76203"/>
              <a:gd name="adj2" fmla="val -31"/>
              <a:gd name="adj3" fmla="val 33824"/>
              <a:gd name="adj4" fmla="val 269"/>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defTabSz="914400">
              <a:lnSpc>
                <a:spcPct val="85000"/>
              </a:lnSpc>
            </a:pPr>
            <a:r>
              <a:rPr lang="en-US" sz="1600" kern="0" dirty="0">
                <a:solidFill>
                  <a:prstClr val="white"/>
                </a:solidFill>
                <a:latin typeface="Calibri"/>
                <a:sym typeface="Arial"/>
                <a:rtl val="0"/>
              </a:rPr>
              <a:t>L</a:t>
            </a:r>
            <a:r>
              <a:rPr lang="en-US" sz="1600" kern="0" dirty="0" smtClean="0">
                <a:solidFill>
                  <a:prstClr val="white"/>
                </a:solidFill>
                <a:latin typeface="Calibri"/>
                <a:sym typeface="Arial"/>
                <a:rtl val="0"/>
              </a:rPr>
              <a:t>arge US medical group, specializing in post-hospital discharge care, uses click-to-video &amp; video conferencing between patient, clinicians &amp; family members – all from browser portal with </a:t>
            </a:r>
            <a:r>
              <a:rPr lang="en-US" sz="1600" kern="0" dirty="0" smtClean="0">
                <a:solidFill>
                  <a:srgbClr val="FFC000"/>
                </a:solidFill>
                <a:latin typeface="Calibri"/>
                <a:sym typeface="Arial"/>
                <a:rtl val="0"/>
              </a:rPr>
              <a:t>no plugins or downloads</a:t>
            </a:r>
            <a:endParaRPr lang="en-US" sz="1600" kern="0" dirty="0">
              <a:solidFill>
                <a:srgbClr val="FFC000"/>
              </a:solidFill>
              <a:latin typeface="Calibri"/>
              <a:sym typeface="Arial"/>
              <a:rtl val="0"/>
            </a:endParaRPr>
          </a:p>
        </p:txBody>
      </p:sp>
      <p:pic>
        <p:nvPicPr>
          <p:cNvPr id="7" name="Picture 6"/>
          <p:cNvPicPr>
            <a:picLocks noChangeAspect="1"/>
          </p:cNvPicPr>
          <p:nvPr/>
        </p:nvPicPr>
        <p:blipFill>
          <a:blip r:embed="rId2"/>
          <a:stretch>
            <a:fillRect/>
          </a:stretch>
        </p:blipFill>
        <p:spPr>
          <a:xfrm>
            <a:off x="4540355" y="1639761"/>
            <a:ext cx="3114813" cy="1744295"/>
          </a:xfrm>
          <a:prstGeom prst="rect">
            <a:avLst/>
          </a:prstGeom>
          <a:ln>
            <a:solidFill>
              <a:schemeClr val="bg1">
                <a:lumMod val="50000"/>
              </a:schemeClr>
            </a:solidFill>
          </a:ln>
          <a:effectLst>
            <a:outerShdw blurRad="50800" dist="38100" dir="2700000" algn="tl" rotWithShape="0">
              <a:srgbClr val="000000">
                <a:alpha val="43000"/>
              </a:srgbClr>
            </a:outerShdw>
          </a:effectLst>
        </p:spPr>
      </p:pic>
      <p:sp>
        <p:nvSpPr>
          <p:cNvPr id="8" name="Oval 7"/>
          <p:cNvSpPr/>
          <p:nvPr/>
        </p:nvSpPr>
        <p:spPr bwMode="auto">
          <a:xfrm>
            <a:off x="458945" y="3887379"/>
            <a:ext cx="843190" cy="56375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TextBox 8"/>
          <p:cNvSpPr txBox="1"/>
          <p:nvPr/>
        </p:nvSpPr>
        <p:spPr>
          <a:xfrm>
            <a:off x="477117" y="4313015"/>
            <a:ext cx="1016689" cy="480131"/>
          </a:xfrm>
          <a:prstGeom prst="rect">
            <a:avLst/>
          </a:prstGeom>
          <a:noFill/>
        </p:spPr>
        <p:txBody>
          <a:bodyPr wrap="none" rtlCol="0">
            <a:spAutoFit/>
          </a:bodyPr>
          <a:lstStyle/>
          <a:p>
            <a:pPr algn="ctr">
              <a:lnSpc>
                <a:spcPct val="90000"/>
              </a:lnSpc>
            </a:pPr>
            <a:r>
              <a:rPr lang="en-US" sz="1400" dirty="0" smtClean="0">
                <a:solidFill>
                  <a:schemeClr val="tx2"/>
                </a:solidFill>
              </a:rPr>
              <a:t>JavaScript /</a:t>
            </a:r>
          </a:p>
          <a:p>
            <a:pPr algn="ctr">
              <a:lnSpc>
                <a:spcPct val="90000"/>
              </a:lnSpc>
            </a:pPr>
            <a:r>
              <a:rPr lang="en-US" sz="1400" dirty="0" smtClean="0">
                <a:solidFill>
                  <a:schemeClr val="tx2"/>
                </a:solidFill>
              </a:rPr>
              <a:t>Client SDK</a:t>
            </a:r>
            <a:endParaRPr lang="en-US" sz="1400" dirty="0">
              <a:solidFill>
                <a:schemeClr val="tx2"/>
              </a:solidFill>
            </a:endParaRPr>
          </a:p>
        </p:txBody>
      </p:sp>
      <p:sp>
        <p:nvSpPr>
          <p:cNvPr id="10" name="TextBox 9"/>
          <p:cNvSpPr txBox="1"/>
          <p:nvPr/>
        </p:nvSpPr>
        <p:spPr>
          <a:xfrm>
            <a:off x="1559837" y="3941106"/>
            <a:ext cx="719398" cy="307777"/>
          </a:xfrm>
          <a:prstGeom prst="rect">
            <a:avLst/>
          </a:prstGeom>
          <a:noFill/>
        </p:spPr>
        <p:txBody>
          <a:bodyPr wrap="square" rtlCol="0">
            <a:spAutoFit/>
          </a:bodyPr>
          <a:lstStyle/>
          <a:p>
            <a:pPr algn="ctr"/>
            <a:r>
              <a:rPr lang="en-US" sz="1400" dirty="0" smtClean="0">
                <a:solidFill>
                  <a:schemeClr val="tx2"/>
                </a:solidFill>
              </a:rPr>
              <a:t>HTTPS</a:t>
            </a:r>
            <a:endParaRPr lang="en-US" sz="1400" dirty="0">
              <a:solidFill>
                <a:schemeClr val="tx2"/>
              </a:solidFill>
            </a:endParaRPr>
          </a:p>
        </p:txBody>
      </p:sp>
      <p:sp>
        <p:nvSpPr>
          <p:cNvPr id="11" name="TextBox 10"/>
          <p:cNvSpPr txBox="1"/>
          <p:nvPr/>
        </p:nvSpPr>
        <p:spPr>
          <a:xfrm>
            <a:off x="3505110" y="3941106"/>
            <a:ext cx="448837" cy="307777"/>
          </a:xfrm>
          <a:prstGeom prst="rect">
            <a:avLst/>
          </a:prstGeom>
          <a:noFill/>
        </p:spPr>
        <p:txBody>
          <a:bodyPr wrap="square" rtlCol="0">
            <a:spAutoFit/>
          </a:bodyPr>
          <a:lstStyle/>
          <a:p>
            <a:pPr algn="ctr"/>
            <a:r>
              <a:rPr lang="en-US" sz="1400" dirty="0" smtClean="0">
                <a:solidFill>
                  <a:schemeClr val="tx2"/>
                </a:solidFill>
              </a:rPr>
              <a:t>SIP</a:t>
            </a:r>
            <a:endParaRPr lang="en-US" sz="1400" dirty="0">
              <a:solidFill>
                <a:schemeClr val="tx2"/>
              </a:solidFill>
            </a:endParaRPr>
          </a:p>
        </p:txBody>
      </p:sp>
      <p:sp>
        <p:nvSpPr>
          <p:cNvPr id="12" name="TextBox 11"/>
          <p:cNvSpPr txBox="1"/>
          <p:nvPr/>
        </p:nvSpPr>
        <p:spPr>
          <a:xfrm>
            <a:off x="7269006" y="4313015"/>
            <a:ext cx="797718" cy="480131"/>
          </a:xfrm>
          <a:prstGeom prst="rect">
            <a:avLst/>
          </a:prstGeom>
          <a:noFill/>
        </p:spPr>
        <p:txBody>
          <a:bodyPr wrap="none" rtlCol="0">
            <a:spAutoFit/>
          </a:bodyPr>
          <a:lstStyle/>
          <a:p>
            <a:pPr algn="ctr">
              <a:lnSpc>
                <a:spcPct val="90000"/>
              </a:lnSpc>
            </a:pPr>
            <a:r>
              <a:rPr lang="en-US" sz="1400" dirty="0" smtClean="0">
                <a:solidFill>
                  <a:schemeClr val="tx2"/>
                </a:solidFill>
              </a:rPr>
              <a:t>POTS or </a:t>
            </a:r>
            <a:br>
              <a:rPr lang="en-US" sz="1400" dirty="0" smtClean="0">
                <a:solidFill>
                  <a:schemeClr val="tx2"/>
                </a:solidFill>
              </a:rPr>
            </a:br>
            <a:r>
              <a:rPr lang="en-US" sz="1400" dirty="0" smtClean="0">
                <a:solidFill>
                  <a:schemeClr val="tx2"/>
                </a:solidFill>
              </a:rPr>
              <a:t>Mobile</a:t>
            </a:r>
            <a:endParaRPr lang="en-US" sz="1400" dirty="0">
              <a:solidFill>
                <a:schemeClr val="tx2"/>
              </a:solidFill>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1336" y="3751750"/>
            <a:ext cx="215161" cy="427312"/>
          </a:xfrm>
          <a:prstGeom prst="rect">
            <a:avLst/>
          </a:prstGeom>
        </p:spPr>
      </p:pic>
      <p:grpSp>
        <p:nvGrpSpPr>
          <p:cNvPr id="14" name="Group 13"/>
          <p:cNvGrpSpPr>
            <a:grpSpLocks noChangeAspect="1"/>
          </p:cNvGrpSpPr>
          <p:nvPr/>
        </p:nvGrpSpPr>
        <p:grpSpPr>
          <a:xfrm>
            <a:off x="1515377" y="1529328"/>
            <a:ext cx="3274666" cy="1939233"/>
            <a:chOff x="804345" y="-103710"/>
            <a:chExt cx="3886200" cy="2301379"/>
          </a:xfrm>
        </p:grpSpPr>
        <p:pic>
          <p:nvPicPr>
            <p:cNvPr id="15" name="Picture 14" descr="Screen Shot 2013-11-15 at 2.57.43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4345" y="-103710"/>
              <a:ext cx="3886200" cy="2301379"/>
            </a:xfrm>
            <a:prstGeom prst="rect">
              <a:avLst/>
            </a:prstGeom>
            <a:ln>
              <a:solidFill>
                <a:schemeClr val="tx1">
                  <a:lumMod val="50000"/>
                  <a:lumOff val="50000"/>
                </a:schemeClr>
              </a:solidFill>
            </a:ln>
            <a:effectLst>
              <a:outerShdw blurRad="50800" dist="38100" dir="2700000" algn="tl" rotWithShape="0">
                <a:srgbClr val="000000">
                  <a:alpha val="43000"/>
                </a:srgbClr>
              </a:outerShdw>
            </a:effectLst>
          </p:spPr>
        </p:pic>
        <p:pic>
          <p:nvPicPr>
            <p:cNvPr id="16" name="Picture 6" descr="C:\Users\AMacGowen\AppData\Local\Microsoft\Windows\Temporary Internet Files\Content.Outlook\IB3R1B6Q\phone.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01177" y="1270154"/>
              <a:ext cx="219792" cy="2197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pple_hba_callV2.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55604" y="203935"/>
              <a:ext cx="471947" cy="1949483"/>
            </a:xfrm>
            <a:prstGeom prst="rect">
              <a:avLst/>
            </a:prstGeom>
            <a:ln>
              <a:noFill/>
            </a:ln>
            <a:effectLst/>
          </p:spPr>
        </p:pic>
      </p:grpSp>
      <p:cxnSp>
        <p:nvCxnSpPr>
          <p:cNvPr id="18" name="Straight Connector 17"/>
          <p:cNvCxnSpPr/>
          <p:nvPr/>
        </p:nvCxnSpPr>
        <p:spPr bwMode="auto">
          <a:xfrm flipV="1">
            <a:off x="868651" y="3908081"/>
            <a:ext cx="6186029" cy="10062"/>
          </a:xfrm>
          <a:prstGeom prst="line">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cxnSp>
      <p:pic>
        <p:nvPicPr>
          <p:cNvPr id="19"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98105" y="3544761"/>
            <a:ext cx="927635" cy="93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40475" y="3555480"/>
            <a:ext cx="423618" cy="370058"/>
          </a:xfrm>
          <a:prstGeom prst="rect">
            <a:avLst/>
          </a:prstGeom>
        </p:spPr>
      </p:pic>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91735" y="3659109"/>
            <a:ext cx="1206233" cy="610454"/>
          </a:xfrm>
          <a:prstGeom prst="rect">
            <a:avLst/>
          </a:prstGeom>
          <a:solidFill>
            <a:schemeClr val="bg1"/>
          </a:solidFill>
        </p:spPr>
      </p:pic>
      <p:sp>
        <p:nvSpPr>
          <p:cNvPr id="22" name="TextBox 21"/>
          <p:cNvSpPr txBox="1"/>
          <p:nvPr/>
        </p:nvSpPr>
        <p:spPr>
          <a:xfrm>
            <a:off x="6248515" y="3810448"/>
            <a:ext cx="692673" cy="307777"/>
          </a:xfrm>
          <a:prstGeom prst="rect">
            <a:avLst/>
          </a:prstGeom>
          <a:noFill/>
        </p:spPr>
        <p:txBody>
          <a:bodyPr wrap="square" rtlCol="0">
            <a:spAutoFit/>
          </a:bodyPr>
          <a:lstStyle/>
          <a:p>
            <a:pPr algn="ctr"/>
            <a:r>
              <a:rPr lang="en-US" sz="1400" dirty="0" smtClean="0"/>
              <a:t>PSTN</a:t>
            </a:r>
            <a:endParaRPr lang="en-US" sz="1400" dirty="0"/>
          </a:p>
        </p:txBody>
      </p:sp>
      <p:sp>
        <p:nvSpPr>
          <p:cNvPr id="23" name="TextBox 22"/>
          <p:cNvSpPr txBox="1"/>
          <p:nvPr/>
        </p:nvSpPr>
        <p:spPr>
          <a:xfrm>
            <a:off x="4227636" y="4313015"/>
            <a:ext cx="1097993" cy="480131"/>
          </a:xfrm>
          <a:prstGeom prst="rect">
            <a:avLst/>
          </a:prstGeom>
          <a:noFill/>
        </p:spPr>
        <p:txBody>
          <a:bodyPr wrap="none" lIns="45720" tIns="45720" rIns="45720" bIns="45720" rtlCol="0">
            <a:spAutoFit/>
          </a:bodyPr>
          <a:lstStyle/>
          <a:p>
            <a:pPr algn="ctr">
              <a:lnSpc>
                <a:spcPct val="90000"/>
              </a:lnSpc>
            </a:pPr>
            <a:r>
              <a:rPr lang="en-US" sz="1400" dirty="0" smtClean="0">
                <a:solidFill>
                  <a:schemeClr val="tx2"/>
                </a:solidFill>
              </a:rPr>
              <a:t>Existing UC</a:t>
            </a:r>
            <a:br>
              <a:rPr lang="en-US" sz="1400" dirty="0" smtClean="0">
                <a:solidFill>
                  <a:schemeClr val="tx2"/>
                </a:solidFill>
              </a:rPr>
            </a:br>
            <a:r>
              <a:rPr lang="en-US" sz="1400" dirty="0" smtClean="0">
                <a:solidFill>
                  <a:schemeClr val="tx2"/>
                </a:solidFill>
              </a:rPr>
              <a:t>Infrastructure</a:t>
            </a:r>
          </a:p>
        </p:txBody>
      </p:sp>
      <p:grpSp>
        <p:nvGrpSpPr>
          <p:cNvPr id="24" name="Group 23"/>
          <p:cNvGrpSpPr/>
          <p:nvPr/>
        </p:nvGrpSpPr>
        <p:grpSpPr>
          <a:xfrm>
            <a:off x="4266579" y="3555480"/>
            <a:ext cx="1091103" cy="726332"/>
            <a:chOff x="6134101" y="353006"/>
            <a:chExt cx="2681252" cy="2669594"/>
          </a:xfrm>
          <a:solidFill>
            <a:schemeClr val="bg1"/>
          </a:solidFill>
        </p:grpSpPr>
        <p:cxnSp>
          <p:nvCxnSpPr>
            <p:cNvPr id="25" name="Straight Connector 24"/>
            <p:cNvCxnSpPr/>
            <p:nvPr/>
          </p:nvCxnSpPr>
          <p:spPr bwMode="auto">
            <a:xfrm>
              <a:off x="6798515" y="1756440"/>
              <a:ext cx="1320456" cy="814935"/>
            </a:xfrm>
            <a:prstGeom prst="line">
              <a:avLst/>
            </a:prstGeom>
            <a:grpFill/>
            <a:ln w="12700" cap="flat" cmpd="sng" algn="ctr">
              <a:solidFill>
                <a:srgbClr val="000000"/>
              </a:solidFill>
              <a:prstDash val="solid"/>
              <a:round/>
              <a:headEnd type="none" w="med" len="med"/>
              <a:tailEnd type="none" w="med" len="med"/>
            </a:ln>
            <a:effectLst/>
          </p:spPr>
        </p:cxnSp>
        <p:cxnSp>
          <p:nvCxnSpPr>
            <p:cNvPr id="26" name="Straight Connector 25"/>
            <p:cNvCxnSpPr/>
            <p:nvPr/>
          </p:nvCxnSpPr>
          <p:spPr bwMode="auto">
            <a:xfrm flipH="1">
              <a:off x="8118971" y="1139496"/>
              <a:ext cx="101574" cy="1431879"/>
            </a:xfrm>
            <a:prstGeom prst="line">
              <a:avLst/>
            </a:prstGeom>
            <a:grpFill/>
            <a:ln w="12700" cap="flat" cmpd="sng" algn="ctr">
              <a:solidFill>
                <a:srgbClr val="000000"/>
              </a:solidFill>
              <a:prstDash val="solid"/>
              <a:round/>
              <a:headEnd type="none" w="med" len="med"/>
              <a:tailEnd type="none" w="med" len="med"/>
            </a:ln>
            <a:effectLst/>
          </p:spPr>
        </p:cxnSp>
        <p:cxnSp>
          <p:nvCxnSpPr>
            <p:cNvPr id="27" name="Straight Connector 26"/>
            <p:cNvCxnSpPr/>
            <p:nvPr/>
          </p:nvCxnSpPr>
          <p:spPr bwMode="auto">
            <a:xfrm flipV="1">
              <a:off x="6798515" y="1139496"/>
              <a:ext cx="1320456" cy="585172"/>
            </a:xfrm>
            <a:prstGeom prst="line">
              <a:avLst/>
            </a:prstGeom>
            <a:grpFill/>
            <a:ln w="12700" cap="flat" cmpd="sng" algn="ctr">
              <a:solidFill>
                <a:srgbClr val="000000"/>
              </a:solidFill>
              <a:prstDash val="solid"/>
              <a:round/>
              <a:headEnd type="none" w="med" len="med"/>
              <a:tailEnd type="none" w="med" len="med"/>
            </a:ln>
            <a:effectLst/>
          </p:spPr>
        </p:cxnSp>
        <p:sp>
          <p:nvSpPr>
            <p:cNvPr id="28" name="Rectangle 27"/>
            <p:cNvSpPr/>
            <p:nvPr/>
          </p:nvSpPr>
          <p:spPr bwMode="auto">
            <a:xfrm>
              <a:off x="6134101" y="353006"/>
              <a:ext cx="2681252" cy="2669594"/>
            </a:xfrm>
            <a:prstGeom prst="rect">
              <a:avLst/>
            </a:prstGeom>
            <a:grpFill/>
            <a:ln w="12700">
              <a:solidFill>
                <a:srgbClr val="000000"/>
              </a:solidFill>
              <a:prstDash val="sysDash"/>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defTabSz="685680"/>
              <a:endParaRPr lang="en-US" sz="2700" dirty="0">
                <a:solidFill>
                  <a:schemeClr val="tx1"/>
                </a:solidFill>
                <a:ea typeface="Arial" pitchFamily="-107" charset="0"/>
                <a:cs typeface="Arial" pitchFamily="-107" charset="0"/>
                <a:sym typeface="Arial" pitchFamily="-107" charset="0"/>
              </a:endParaRPr>
            </a:p>
          </p:txBody>
        </p:sp>
        <p:pic>
          <p:nvPicPr>
            <p:cNvPr id="29" name="Picture 4" descr="C:\Users\tsbutme\Desktop\256 Icons in Grey and Blue\Cisco Video Communications Server Control_unknown_256.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690174" y="566528"/>
              <a:ext cx="858936" cy="881638"/>
            </a:xfrm>
            <a:prstGeom prst="rect">
              <a:avLst/>
            </a:prstGeom>
            <a:grpFill/>
            <a:extLst/>
          </p:spPr>
        </p:pic>
        <p:pic>
          <p:nvPicPr>
            <p:cNvPr id="30" name="Picture 4" descr="C:\Users\tsbutme\Desktop\256 Icons in Grey and Blue\Cisco Video Communications Server Control_unknown_256.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610695" y="1946776"/>
              <a:ext cx="858936" cy="881638"/>
            </a:xfrm>
            <a:prstGeom prst="rect">
              <a:avLst/>
            </a:prstGeom>
            <a:grpFill/>
            <a:extLst/>
          </p:spPr>
        </p:pic>
        <p:pic>
          <p:nvPicPr>
            <p:cNvPr id="31" name="Picture 4" descr="C:\Users\tsbutme\Desktop\256 Icons in Grey and Blue\Cisco Video Communications Server Control_unknown_256.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346276" y="1239847"/>
              <a:ext cx="858936" cy="881638"/>
            </a:xfrm>
            <a:prstGeom prst="rect">
              <a:avLst/>
            </a:prstGeom>
            <a:grpFill/>
            <a:extLst/>
          </p:spPr>
        </p:pic>
      </p:grpSp>
      <p:sp>
        <p:nvSpPr>
          <p:cNvPr id="32" name="TextBox 31"/>
          <p:cNvSpPr txBox="1"/>
          <p:nvPr/>
        </p:nvSpPr>
        <p:spPr>
          <a:xfrm>
            <a:off x="2203468" y="4313015"/>
            <a:ext cx="1116909" cy="307777"/>
          </a:xfrm>
          <a:prstGeom prst="rect">
            <a:avLst/>
          </a:prstGeom>
          <a:noFill/>
        </p:spPr>
        <p:txBody>
          <a:bodyPr wrap="none" rtlCol="0">
            <a:spAutoFit/>
          </a:bodyPr>
          <a:lstStyle/>
          <a:p>
            <a:pPr algn="ctr"/>
            <a:r>
              <a:rPr lang="en-US" sz="1400" dirty="0" smtClean="0">
                <a:solidFill>
                  <a:schemeClr val="tx2"/>
                </a:solidFill>
              </a:rPr>
              <a:t>CaféX Fusion</a:t>
            </a:r>
          </a:p>
        </p:txBody>
      </p:sp>
      <p:sp>
        <p:nvSpPr>
          <p:cNvPr id="33" name="Isosceles Triangle 32"/>
          <p:cNvSpPr/>
          <p:nvPr/>
        </p:nvSpPr>
        <p:spPr bwMode="auto">
          <a:xfrm rot="4382386">
            <a:off x="2393738" y="1956377"/>
            <a:ext cx="479276" cy="2812350"/>
          </a:xfrm>
          <a:prstGeom prst="triangle">
            <a:avLst>
              <a:gd name="adj" fmla="val 18402"/>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34" name="Picture 6" descr="C:\Users\AMacGowen\AppData\Local\Microsoft\Windows\Temporary Internet Files\Content.Outlook\IB3R1B6Q\phone.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00058" y="3657558"/>
            <a:ext cx="641861" cy="64186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58</a:t>
            </a:fld>
            <a:endParaRPr lang="en-US" dirty="0"/>
          </a:p>
        </p:txBody>
      </p:sp>
    </p:spTree>
    <p:extLst>
      <p:ext uri="{BB962C8B-B14F-4D97-AF65-F5344CB8AC3E}">
        <p14:creationId xmlns:p14="http://schemas.microsoft.com/office/powerpoint/2010/main" val="382314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a:stretch>
            <a:fillRect/>
          </a:stretch>
        </p:blipFill>
        <p:spPr>
          <a:xfrm>
            <a:off x="4275145" y="819150"/>
            <a:ext cx="2527382" cy="1415333"/>
          </a:xfrm>
          <a:prstGeom prst="rect">
            <a:avLst/>
          </a:prstGeom>
          <a:ln>
            <a:solidFill>
              <a:schemeClr val="bg1">
                <a:lumMod val="50000"/>
              </a:schemeClr>
            </a:solidFill>
          </a:ln>
          <a:effectLst>
            <a:outerShdw blurRad="50800" dist="38100" dir="2700000" algn="tl" rotWithShape="0">
              <a:srgbClr val="000000">
                <a:alpha val="43000"/>
              </a:srgbClr>
            </a:outerShdw>
          </a:effectLst>
        </p:spPr>
      </p:pic>
      <p:sp>
        <p:nvSpPr>
          <p:cNvPr id="50" name="Oval 49"/>
          <p:cNvSpPr/>
          <p:nvPr/>
        </p:nvSpPr>
        <p:spPr bwMode="auto">
          <a:xfrm>
            <a:off x="271376" y="2459525"/>
            <a:ext cx="1031226" cy="103122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smtClean="0">
              <a:solidFill>
                <a:srgbClr val="092E4D"/>
              </a:solidFill>
              <a:latin typeface="Arial" charset="0"/>
            </a:endParaRPr>
          </a:p>
        </p:txBody>
      </p:sp>
      <p:sp>
        <p:nvSpPr>
          <p:cNvPr id="51" name="TextBox 50"/>
          <p:cNvSpPr txBox="1"/>
          <p:nvPr/>
        </p:nvSpPr>
        <p:spPr>
          <a:xfrm>
            <a:off x="1372269" y="2951340"/>
            <a:ext cx="689086" cy="276999"/>
          </a:xfrm>
          <a:prstGeom prst="rect">
            <a:avLst/>
          </a:prstGeom>
          <a:noFill/>
        </p:spPr>
        <p:txBody>
          <a:bodyPr wrap="none" rtlCol="0">
            <a:spAutoFit/>
          </a:bodyPr>
          <a:lstStyle/>
          <a:p>
            <a:pPr algn="ctr" defTabSz="914400"/>
            <a:r>
              <a:rPr lang="en-US" sz="1200" dirty="0" smtClean="0">
                <a:solidFill>
                  <a:srgbClr val="092E4D"/>
                </a:solidFill>
                <a:latin typeface="Calibri"/>
              </a:rPr>
              <a:t>HTTPS</a:t>
            </a:r>
            <a:endParaRPr lang="en-US" sz="1200" dirty="0">
              <a:solidFill>
                <a:srgbClr val="092E4D"/>
              </a:solidFill>
              <a:latin typeface="Calibri"/>
            </a:endParaRPr>
          </a:p>
        </p:txBody>
      </p:sp>
      <p:sp>
        <p:nvSpPr>
          <p:cNvPr id="52" name="TextBox 51"/>
          <p:cNvSpPr txBox="1"/>
          <p:nvPr/>
        </p:nvSpPr>
        <p:spPr>
          <a:xfrm>
            <a:off x="3317542" y="2974908"/>
            <a:ext cx="429925" cy="276999"/>
          </a:xfrm>
          <a:prstGeom prst="rect">
            <a:avLst/>
          </a:prstGeom>
          <a:noFill/>
        </p:spPr>
        <p:txBody>
          <a:bodyPr wrap="none" rtlCol="0">
            <a:spAutoFit/>
          </a:bodyPr>
          <a:lstStyle/>
          <a:p>
            <a:pPr algn="ctr" defTabSz="914400"/>
            <a:r>
              <a:rPr lang="en-US" sz="1200" dirty="0" smtClean="0">
                <a:solidFill>
                  <a:srgbClr val="092E4D"/>
                </a:solidFill>
                <a:latin typeface="Calibri"/>
              </a:rPr>
              <a:t>SIP</a:t>
            </a:r>
            <a:endParaRPr lang="en-US" sz="1200" dirty="0">
              <a:solidFill>
                <a:srgbClr val="092E4D"/>
              </a:solidFill>
              <a:latin typeface="Calibri"/>
            </a:endParaRPr>
          </a:p>
        </p:txBody>
      </p:sp>
      <p:cxnSp>
        <p:nvCxnSpPr>
          <p:cNvPr id="54" name="Straight Connector 53"/>
          <p:cNvCxnSpPr/>
          <p:nvPr/>
        </p:nvCxnSpPr>
        <p:spPr bwMode="auto">
          <a:xfrm flipV="1">
            <a:off x="681083" y="2939358"/>
            <a:ext cx="7565544" cy="18405"/>
          </a:xfrm>
          <a:prstGeom prst="line">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cxnSp>
      <p:sp>
        <p:nvSpPr>
          <p:cNvPr id="57" name="Oval 56"/>
          <p:cNvSpPr/>
          <p:nvPr/>
        </p:nvSpPr>
        <p:spPr bwMode="auto">
          <a:xfrm>
            <a:off x="277080" y="2438748"/>
            <a:ext cx="1031226" cy="103122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smtClean="0">
              <a:solidFill>
                <a:srgbClr val="092E4D"/>
              </a:solidFill>
              <a:latin typeface="Arial" charset="0"/>
            </a:endParaRPr>
          </a:p>
        </p:txBody>
      </p:sp>
      <p:pic>
        <p:nvPicPr>
          <p:cNvPr id="48" name="Picture 47" descr="Screen Shot 2013-11-15 at 2.57.43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6824" y="819150"/>
            <a:ext cx="3147237" cy="1863770"/>
          </a:xfrm>
          <a:prstGeom prst="rect">
            <a:avLst/>
          </a:prstGeom>
          <a:ln>
            <a:solidFill>
              <a:schemeClr val="tx1">
                <a:lumMod val="50000"/>
                <a:lumOff val="50000"/>
              </a:schemeClr>
            </a:solidFill>
          </a:ln>
          <a:effectLst>
            <a:outerShdw blurRad="50800" dist="38100" dir="2700000" algn="tl" rotWithShape="0">
              <a:srgbClr val="000000">
                <a:alpha val="43000"/>
              </a:srgbClr>
            </a:outerShdw>
          </a:effectLst>
        </p:spPr>
      </p:pic>
      <p:sp>
        <p:nvSpPr>
          <p:cNvPr id="61" name="TextBox 60"/>
          <p:cNvSpPr txBox="1"/>
          <p:nvPr/>
        </p:nvSpPr>
        <p:spPr>
          <a:xfrm>
            <a:off x="289548" y="4045168"/>
            <a:ext cx="1016689" cy="480131"/>
          </a:xfrm>
          <a:prstGeom prst="rect">
            <a:avLst/>
          </a:prstGeom>
          <a:noFill/>
        </p:spPr>
        <p:txBody>
          <a:bodyPr wrap="none" rtlCol="0">
            <a:spAutoFit/>
          </a:bodyPr>
          <a:lstStyle/>
          <a:p>
            <a:pPr algn="ctr" defTabSz="914400">
              <a:lnSpc>
                <a:spcPct val="90000"/>
              </a:lnSpc>
            </a:pPr>
            <a:r>
              <a:rPr lang="en-US" sz="1400" dirty="0" smtClean="0">
                <a:solidFill>
                  <a:srgbClr val="000000"/>
                </a:solidFill>
                <a:latin typeface="Calibri"/>
              </a:rPr>
              <a:t>JavaScript /</a:t>
            </a:r>
          </a:p>
          <a:p>
            <a:pPr algn="ctr" defTabSz="914400">
              <a:lnSpc>
                <a:spcPct val="90000"/>
              </a:lnSpc>
            </a:pPr>
            <a:r>
              <a:rPr lang="en-US" sz="1400" dirty="0" smtClean="0">
                <a:solidFill>
                  <a:srgbClr val="000000"/>
                </a:solidFill>
                <a:latin typeface="Calibri"/>
              </a:rPr>
              <a:t>Client SDK</a:t>
            </a:r>
            <a:endParaRPr lang="en-US" sz="1400" dirty="0">
              <a:solidFill>
                <a:srgbClr val="000000"/>
              </a:solidFill>
              <a:latin typeface="Calibri"/>
            </a:endParaRPr>
          </a:p>
        </p:txBody>
      </p:sp>
      <p:sp>
        <p:nvSpPr>
          <p:cNvPr id="62" name="TextBox 61"/>
          <p:cNvSpPr txBox="1"/>
          <p:nvPr/>
        </p:nvSpPr>
        <p:spPr>
          <a:xfrm>
            <a:off x="2042359" y="4045168"/>
            <a:ext cx="1116909" cy="286232"/>
          </a:xfrm>
          <a:prstGeom prst="rect">
            <a:avLst/>
          </a:prstGeom>
          <a:noFill/>
        </p:spPr>
        <p:txBody>
          <a:bodyPr wrap="none" rtlCol="0">
            <a:spAutoFit/>
          </a:bodyPr>
          <a:lstStyle/>
          <a:p>
            <a:pPr algn="ctr" defTabSz="914400">
              <a:lnSpc>
                <a:spcPct val="90000"/>
              </a:lnSpc>
            </a:pPr>
            <a:r>
              <a:rPr lang="en-US" sz="1400" dirty="0" smtClean="0">
                <a:solidFill>
                  <a:srgbClr val="000000"/>
                </a:solidFill>
                <a:latin typeface="Calibri"/>
              </a:rPr>
              <a:t>CaféX Fusion</a:t>
            </a:r>
          </a:p>
        </p:txBody>
      </p:sp>
      <p:sp>
        <p:nvSpPr>
          <p:cNvPr id="63" name="TextBox 62"/>
          <p:cNvSpPr txBox="1"/>
          <p:nvPr/>
        </p:nvSpPr>
        <p:spPr>
          <a:xfrm>
            <a:off x="4200915" y="4045168"/>
            <a:ext cx="1097993" cy="480131"/>
          </a:xfrm>
          <a:prstGeom prst="rect">
            <a:avLst/>
          </a:prstGeom>
          <a:noFill/>
        </p:spPr>
        <p:txBody>
          <a:bodyPr wrap="none" lIns="45720" tIns="45720" rIns="45720" bIns="45720" rtlCol="0">
            <a:spAutoFit/>
          </a:bodyPr>
          <a:lstStyle/>
          <a:p>
            <a:pPr algn="ctr" defTabSz="914400">
              <a:lnSpc>
                <a:spcPct val="90000"/>
              </a:lnSpc>
            </a:pPr>
            <a:r>
              <a:rPr lang="en-US" sz="1400" dirty="0" smtClean="0">
                <a:solidFill>
                  <a:srgbClr val="000000"/>
                </a:solidFill>
                <a:latin typeface="Calibri"/>
              </a:rPr>
              <a:t>Existing UC</a:t>
            </a:r>
            <a:br>
              <a:rPr lang="en-US" sz="1400" dirty="0" smtClean="0">
                <a:solidFill>
                  <a:srgbClr val="000000"/>
                </a:solidFill>
                <a:latin typeface="Calibri"/>
              </a:rPr>
            </a:br>
            <a:r>
              <a:rPr lang="en-US" sz="1400" dirty="0" smtClean="0">
                <a:solidFill>
                  <a:srgbClr val="000000"/>
                </a:solidFill>
                <a:latin typeface="Calibri"/>
              </a:rPr>
              <a:t>Infrastructure</a:t>
            </a:r>
          </a:p>
        </p:txBody>
      </p:sp>
      <p:cxnSp>
        <p:nvCxnSpPr>
          <p:cNvPr id="64" name="Straight Connector 63"/>
          <p:cNvCxnSpPr/>
          <p:nvPr/>
        </p:nvCxnSpPr>
        <p:spPr bwMode="auto">
          <a:xfrm>
            <a:off x="2623696" y="3658037"/>
            <a:ext cx="5463038" cy="11981"/>
          </a:xfrm>
          <a:prstGeom prst="line">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cxnSp>
      <p:pic>
        <p:nvPicPr>
          <p:cNvPr id="65" name="Picture 6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0808" y="2691107"/>
            <a:ext cx="263143" cy="522605"/>
          </a:xfrm>
          <a:prstGeom prst="rect">
            <a:avLst/>
          </a:prstGeom>
        </p:spPr>
      </p:pic>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9946" y="2507607"/>
            <a:ext cx="518087" cy="452582"/>
          </a:xfrm>
          <a:prstGeom prst="rect">
            <a:avLst/>
          </a:prstGeom>
        </p:spPr>
      </p:pic>
      <p:pic>
        <p:nvPicPr>
          <p:cNvPr id="67"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12806" y="2367518"/>
            <a:ext cx="1475229" cy="746588"/>
          </a:xfrm>
          <a:prstGeom prst="rect">
            <a:avLst/>
          </a:prstGeom>
          <a:solidFill>
            <a:schemeClr val="bg1"/>
          </a:solidFill>
        </p:spPr>
      </p:pic>
      <p:sp>
        <p:nvSpPr>
          <p:cNvPr id="68" name="TextBox 67"/>
          <p:cNvSpPr txBox="1"/>
          <p:nvPr/>
        </p:nvSpPr>
        <p:spPr>
          <a:xfrm>
            <a:off x="6270006" y="2672318"/>
            <a:ext cx="663488" cy="307777"/>
          </a:xfrm>
          <a:prstGeom prst="rect">
            <a:avLst/>
          </a:prstGeom>
          <a:noFill/>
        </p:spPr>
        <p:txBody>
          <a:bodyPr wrap="none" rtlCol="0">
            <a:spAutoFit/>
          </a:bodyPr>
          <a:lstStyle/>
          <a:p>
            <a:pPr defTabSz="914400"/>
            <a:r>
              <a:rPr lang="en-US" sz="1400" dirty="0" smtClean="0">
                <a:solidFill>
                  <a:srgbClr val="092E4D"/>
                </a:solidFill>
                <a:latin typeface="Calibri"/>
              </a:rPr>
              <a:t>PSTN</a:t>
            </a:r>
            <a:endParaRPr lang="en-US" sz="1400" dirty="0">
              <a:solidFill>
                <a:srgbClr val="092E4D"/>
              </a:solidFill>
              <a:latin typeface="Calibri"/>
            </a:endParaRPr>
          </a:p>
        </p:txBody>
      </p:sp>
      <p:pic>
        <p:nvPicPr>
          <p:cNvPr id="69" name="Picture 6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04166" y="3245570"/>
            <a:ext cx="1475229" cy="746588"/>
          </a:xfrm>
          <a:prstGeom prst="rect">
            <a:avLst/>
          </a:prstGeom>
          <a:solidFill>
            <a:schemeClr val="bg1"/>
          </a:solidFill>
        </p:spPr>
      </p:pic>
      <p:sp>
        <p:nvSpPr>
          <p:cNvPr id="70" name="TextBox 69"/>
          <p:cNvSpPr txBox="1"/>
          <p:nvPr/>
        </p:nvSpPr>
        <p:spPr>
          <a:xfrm>
            <a:off x="6166518" y="3556677"/>
            <a:ext cx="800219" cy="307777"/>
          </a:xfrm>
          <a:prstGeom prst="rect">
            <a:avLst/>
          </a:prstGeom>
          <a:noFill/>
        </p:spPr>
        <p:txBody>
          <a:bodyPr wrap="none" rtlCol="0">
            <a:spAutoFit/>
          </a:bodyPr>
          <a:lstStyle/>
          <a:p>
            <a:pPr defTabSz="914400"/>
            <a:r>
              <a:rPr lang="en-US" sz="1400" dirty="0" smtClean="0">
                <a:solidFill>
                  <a:srgbClr val="092E4D"/>
                </a:solidFill>
                <a:latin typeface="Calibri"/>
              </a:rPr>
              <a:t>Internet</a:t>
            </a:r>
            <a:endParaRPr lang="en-US" sz="1400" dirty="0">
              <a:solidFill>
                <a:srgbClr val="092E4D"/>
              </a:solidFill>
              <a:latin typeface="Calibri"/>
            </a:endParaRPr>
          </a:p>
        </p:txBody>
      </p:sp>
      <p:grpSp>
        <p:nvGrpSpPr>
          <p:cNvPr id="71" name="Group 70"/>
          <p:cNvGrpSpPr/>
          <p:nvPr/>
        </p:nvGrpSpPr>
        <p:grpSpPr>
          <a:xfrm>
            <a:off x="4079011" y="2663990"/>
            <a:ext cx="1334425" cy="1328623"/>
            <a:chOff x="6134101" y="353006"/>
            <a:chExt cx="2681252" cy="2669594"/>
          </a:xfrm>
          <a:solidFill>
            <a:schemeClr val="bg1"/>
          </a:solidFill>
        </p:grpSpPr>
        <p:cxnSp>
          <p:nvCxnSpPr>
            <p:cNvPr id="72" name="Straight Connector 71"/>
            <p:cNvCxnSpPr/>
            <p:nvPr/>
          </p:nvCxnSpPr>
          <p:spPr bwMode="auto">
            <a:xfrm>
              <a:off x="6798515" y="1756440"/>
              <a:ext cx="1320456" cy="814935"/>
            </a:xfrm>
            <a:prstGeom prst="line">
              <a:avLst/>
            </a:prstGeom>
            <a:grpFill/>
            <a:ln w="12700" cap="flat" cmpd="sng" algn="ctr">
              <a:solidFill>
                <a:srgbClr val="000000"/>
              </a:solidFill>
              <a:prstDash val="solid"/>
              <a:round/>
              <a:headEnd type="none" w="med" len="med"/>
              <a:tailEnd type="none" w="med" len="med"/>
            </a:ln>
            <a:effectLst/>
          </p:spPr>
        </p:cxnSp>
        <p:cxnSp>
          <p:nvCxnSpPr>
            <p:cNvPr id="73" name="Straight Connector 72"/>
            <p:cNvCxnSpPr/>
            <p:nvPr/>
          </p:nvCxnSpPr>
          <p:spPr bwMode="auto">
            <a:xfrm flipH="1">
              <a:off x="8118971" y="1139496"/>
              <a:ext cx="101574" cy="1431879"/>
            </a:xfrm>
            <a:prstGeom prst="line">
              <a:avLst/>
            </a:prstGeom>
            <a:grpFill/>
            <a:ln w="12700" cap="flat" cmpd="sng" algn="ctr">
              <a:solidFill>
                <a:srgbClr val="000000"/>
              </a:solidFill>
              <a:prstDash val="solid"/>
              <a:round/>
              <a:headEnd type="none" w="med" len="med"/>
              <a:tailEnd type="none" w="med" len="med"/>
            </a:ln>
            <a:effectLst/>
          </p:spPr>
        </p:cxnSp>
        <p:cxnSp>
          <p:nvCxnSpPr>
            <p:cNvPr id="74" name="Straight Connector 73"/>
            <p:cNvCxnSpPr/>
            <p:nvPr/>
          </p:nvCxnSpPr>
          <p:spPr bwMode="auto">
            <a:xfrm flipV="1">
              <a:off x="6798515" y="1139496"/>
              <a:ext cx="1320456" cy="585172"/>
            </a:xfrm>
            <a:prstGeom prst="line">
              <a:avLst/>
            </a:prstGeom>
            <a:grpFill/>
            <a:ln w="12700" cap="flat" cmpd="sng" algn="ctr">
              <a:solidFill>
                <a:srgbClr val="000000"/>
              </a:solidFill>
              <a:prstDash val="solid"/>
              <a:round/>
              <a:headEnd type="none" w="med" len="med"/>
              <a:tailEnd type="none" w="med" len="med"/>
            </a:ln>
            <a:effectLst/>
          </p:spPr>
        </p:cxnSp>
        <p:sp>
          <p:nvSpPr>
            <p:cNvPr id="75" name="Rectangle 74"/>
            <p:cNvSpPr/>
            <p:nvPr/>
          </p:nvSpPr>
          <p:spPr bwMode="auto">
            <a:xfrm>
              <a:off x="6134101" y="353006"/>
              <a:ext cx="2681252" cy="2669594"/>
            </a:xfrm>
            <a:prstGeom prst="rect">
              <a:avLst/>
            </a:prstGeom>
            <a:grpFill/>
            <a:ln w="12700">
              <a:solidFill>
                <a:srgbClr val="000000"/>
              </a:solidFill>
              <a:prstDash val="sysDash"/>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defTabSz="685680"/>
              <a:endParaRPr lang="en-US" sz="2700" dirty="0">
                <a:solidFill>
                  <a:srgbClr val="092E4D"/>
                </a:solidFill>
                <a:latin typeface="Calibri"/>
                <a:ea typeface="Arial" pitchFamily="-107" charset="0"/>
                <a:cs typeface="Arial" pitchFamily="-107" charset="0"/>
                <a:sym typeface="Arial" pitchFamily="-107" charset="0"/>
              </a:endParaRPr>
            </a:p>
          </p:txBody>
        </p:sp>
        <p:pic>
          <p:nvPicPr>
            <p:cNvPr id="76" name="Picture 4" descr="C:\Users\tsbutme\Desktop\256 Icons in Grey and Blue\Cisco Video Communications Server Control_unknown_256.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90174" y="566528"/>
              <a:ext cx="858936" cy="881638"/>
            </a:xfrm>
            <a:prstGeom prst="rect">
              <a:avLst/>
            </a:prstGeom>
            <a:grpFill/>
            <a:extLst/>
          </p:spPr>
        </p:pic>
        <p:pic>
          <p:nvPicPr>
            <p:cNvPr id="77" name="Picture 4" descr="C:\Users\tsbutme\Desktop\256 Icons in Grey and Blue\Cisco Video Communications Server Control_unknown_256.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10695" y="1946776"/>
              <a:ext cx="858936" cy="881638"/>
            </a:xfrm>
            <a:prstGeom prst="rect">
              <a:avLst/>
            </a:prstGeom>
            <a:grpFill/>
            <a:extLst/>
          </p:spPr>
        </p:pic>
        <p:pic>
          <p:nvPicPr>
            <p:cNvPr id="78" name="Picture 4" descr="C:\Users\tsbutme\Desktop\256 Icons in Grey and Blue\Cisco Video Communications Server Control_unknown_256.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346276" y="1239847"/>
              <a:ext cx="858936" cy="881638"/>
            </a:xfrm>
            <a:prstGeom prst="rect">
              <a:avLst/>
            </a:prstGeom>
            <a:grpFill/>
            <a:extLst/>
          </p:spPr>
        </p:pic>
      </p:grpSp>
      <p:cxnSp>
        <p:nvCxnSpPr>
          <p:cNvPr id="79" name="Straight Connector 78"/>
          <p:cNvCxnSpPr/>
          <p:nvPr/>
        </p:nvCxnSpPr>
        <p:spPr bwMode="auto">
          <a:xfrm flipH="1" flipV="1">
            <a:off x="2611716" y="3190752"/>
            <a:ext cx="1" cy="479268"/>
          </a:xfrm>
          <a:prstGeom prst="line">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cxnSp>
      <p:pic>
        <p:nvPicPr>
          <p:cNvPr id="80"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038750" y="2375966"/>
            <a:ext cx="113450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 name="TextBox 80"/>
          <p:cNvSpPr txBox="1"/>
          <p:nvPr/>
        </p:nvSpPr>
        <p:spPr>
          <a:xfrm>
            <a:off x="3189939" y="3690841"/>
            <a:ext cx="689086" cy="276999"/>
          </a:xfrm>
          <a:prstGeom prst="rect">
            <a:avLst/>
          </a:prstGeom>
          <a:noFill/>
        </p:spPr>
        <p:txBody>
          <a:bodyPr wrap="none" rtlCol="0">
            <a:spAutoFit/>
          </a:bodyPr>
          <a:lstStyle/>
          <a:p>
            <a:pPr algn="ctr" defTabSz="914400"/>
            <a:r>
              <a:rPr lang="en-US" sz="1200" dirty="0" smtClean="0">
                <a:solidFill>
                  <a:srgbClr val="092E4D"/>
                </a:solidFill>
                <a:latin typeface="Calibri"/>
              </a:rPr>
              <a:t>HTTPS</a:t>
            </a:r>
            <a:endParaRPr lang="en-US" sz="1200" dirty="0">
              <a:solidFill>
                <a:srgbClr val="092E4D"/>
              </a:solidFill>
              <a:latin typeface="Calibri"/>
            </a:endParaRPr>
          </a:p>
        </p:txBody>
      </p:sp>
      <p:sp>
        <p:nvSpPr>
          <p:cNvPr id="53" name="TextBox 52"/>
          <p:cNvSpPr txBox="1"/>
          <p:nvPr/>
        </p:nvSpPr>
        <p:spPr>
          <a:xfrm>
            <a:off x="7970108" y="4026364"/>
            <a:ext cx="578361" cy="397887"/>
          </a:xfrm>
          <a:prstGeom prst="rect">
            <a:avLst/>
          </a:prstGeom>
          <a:noFill/>
        </p:spPr>
        <p:txBody>
          <a:bodyPr wrap="none" rtlCol="0">
            <a:spAutoFit/>
          </a:bodyPr>
          <a:lstStyle/>
          <a:p>
            <a:pPr algn="ctr" defTabSz="914400"/>
            <a:r>
              <a:rPr lang="en-US" sz="1200" dirty="0" smtClean="0">
                <a:solidFill>
                  <a:srgbClr val="092E4D"/>
                </a:solidFill>
                <a:latin typeface="Calibri"/>
              </a:rPr>
              <a:t>Patient</a:t>
            </a:r>
            <a:br>
              <a:rPr lang="en-US" sz="1200" dirty="0" smtClean="0">
                <a:solidFill>
                  <a:srgbClr val="092E4D"/>
                </a:solidFill>
                <a:latin typeface="Calibri"/>
              </a:rPr>
            </a:br>
            <a:r>
              <a:rPr lang="en-US" sz="1200" dirty="0" smtClean="0">
                <a:solidFill>
                  <a:srgbClr val="092E4D"/>
                </a:solidFill>
                <a:latin typeface="Calibri"/>
              </a:rPr>
              <a:t>Portal</a:t>
            </a:r>
            <a:endParaRPr lang="en-US" sz="1200" dirty="0">
              <a:solidFill>
                <a:srgbClr val="092E4D"/>
              </a:solidFill>
              <a:latin typeface="Calibri"/>
            </a:endParaRPr>
          </a:p>
        </p:txBody>
      </p:sp>
      <p:pic>
        <p:nvPicPr>
          <p:cNvPr id="55" name="Picture 54"/>
          <p:cNvPicPr>
            <a:picLocks noChangeAspect="1"/>
          </p:cNvPicPr>
          <p:nvPr/>
        </p:nvPicPr>
        <p:blipFill>
          <a:blip r:embed="rId9"/>
          <a:stretch>
            <a:fillRect/>
          </a:stretch>
        </p:blipFill>
        <p:spPr>
          <a:xfrm>
            <a:off x="7866862" y="3366619"/>
            <a:ext cx="761896" cy="654070"/>
          </a:xfrm>
          <a:prstGeom prst="rect">
            <a:avLst/>
          </a:prstGeom>
        </p:spPr>
      </p:pic>
      <p:grpSp>
        <p:nvGrpSpPr>
          <p:cNvPr id="83" name="Group 82"/>
          <p:cNvGrpSpPr/>
          <p:nvPr/>
        </p:nvGrpSpPr>
        <p:grpSpPr>
          <a:xfrm>
            <a:off x="7004050" y="3257550"/>
            <a:ext cx="1864616" cy="1543319"/>
            <a:chOff x="7004050" y="5002318"/>
            <a:chExt cx="2139950" cy="1790700"/>
          </a:xfrm>
        </p:grpSpPr>
        <p:pic>
          <p:nvPicPr>
            <p:cNvPr id="84" name="Picture 83" descr="Screen Shot 2013-11-16 at 2.55.31 PM.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004050" y="5002318"/>
              <a:ext cx="2139950" cy="1790700"/>
            </a:xfrm>
            <a:prstGeom prst="rect">
              <a:avLst/>
            </a:prstGeom>
            <a:ln>
              <a:solidFill>
                <a:schemeClr val="tx1"/>
              </a:solidFill>
            </a:ln>
            <a:effectLst>
              <a:outerShdw blurRad="50800" dist="38100" dir="2700000" algn="tl" rotWithShape="0">
                <a:srgbClr val="000000">
                  <a:alpha val="43000"/>
                </a:srgbClr>
              </a:outerShdw>
            </a:effectLst>
          </p:spPr>
        </p:pic>
        <p:sp>
          <p:nvSpPr>
            <p:cNvPr id="85" name="TextBox 84"/>
            <p:cNvSpPr txBox="1"/>
            <p:nvPr/>
          </p:nvSpPr>
          <p:spPr>
            <a:xfrm>
              <a:off x="7315200" y="5720090"/>
              <a:ext cx="607859" cy="169277"/>
            </a:xfrm>
            <a:prstGeom prst="rect">
              <a:avLst/>
            </a:prstGeom>
            <a:noFill/>
          </p:spPr>
          <p:txBody>
            <a:bodyPr wrap="none" rtlCol="0">
              <a:spAutoFit/>
            </a:bodyPr>
            <a:lstStyle/>
            <a:p>
              <a:pPr defTabSz="914400"/>
              <a:r>
                <a:rPr lang="en-US" sz="500" dirty="0" err="1" smtClean="0">
                  <a:solidFill>
                    <a:prstClr val="white">
                      <a:lumMod val="50000"/>
                    </a:prstClr>
                  </a:solidFill>
                  <a:latin typeface="Calibri"/>
                </a:rPr>
                <a:t>PatienceName</a:t>
              </a:r>
              <a:endParaRPr lang="en-US" sz="500" dirty="0">
                <a:solidFill>
                  <a:prstClr val="white">
                    <a:lumMod val="50000"/>
                  </a:prstClr>
                </a:solidFill>
                <a:latin typeface="Calibri"/>
              </a:endParaRPr>
            </a:p>
          </p:txBody>
        </p:sp>
        <p:sp>
          <p:nvSpPr>
            <p:cNvPr id="86" name="TextBox 85"/>
            <p:cNvSpPr txBox="1"/>
            <p:nvPr/>
          </p:nvSpPr>
          <p:spPr>
            <a:xfrm>
              <a:off x="7321550" y="6012190"/>
              <a:ext cx="389850" cy="169277"/>
            </a:xfrm>
            <a:prstGeom prst="rect">
              <a:avLst/>
            </a:prstGeom>
            <a:noFill/>
          </p:spPr>
          <p:txBody>
            <a:bodyPr wrap="none" rtlCol="0">
              <a:spAutoFit/>
            </a:bodyPr>
            <a:lstStyle/>
            <a:p>
              <a:pPr defTabSz="914400"/>
              <a:r>
                <a:rPr lang="en-US" sz="500" dirty="0" smtClean="0">
                  <a:solidFill>
                    <a:prstClr val="white">
                      <a:lumMod val="50000"/>
                    </a:prstClr>
                  </a:solidFill>
                  <a:latin typeface="Calibri"/>
                </a:rPr>
                <a:t>********</a:t>
              </a:r>
              <a:endParaRPr lang="en-US" sz="500" dirty="0">
                <a:solidFill>
                  <a:prstClr val="white">
                    <a:lumMod val="50000"/>
                  </a:prstClr>
                </a:solidFill>
                <a:latin typeface="Calibri"/>
              </a:endParaRPr>
            </a:p>
          </p:txBody>
        </p:sp>
      </p:grpSp>
      <p:sp>
        <p:nvSpPr>
          <p:cNvPr id="6" name="Title 5"/>
          <p:cNvSpPr>
            <a:spLocks noGrp="1"/>
          </p:cNvSpPr>
          <p:nvPr>
            <p:ph type="title"/>
          </p:nvPr>
        </p:nvSpPr>
        <p:spPr/>
        <p:txBody>
          <a:bodyPr/>
          <a:lstStyle/>
          <a:p>
            <a:r>
              <a:rPr lang="en-US" dirty="0" smtClean="0"/>
              <a:t>Click to Video from Patient Portal</a:t>
            </a:r>
            <a:endParaRPr lang="en-US" dirty="0"/>
          </a:p>
        </p:txBody>
      </p:sp>
      <p:pic>
        <p:nvPicPr>
          <p:cNvPr id="49" name="Picture 6" descr="C:\Users\AMacGowen\AppData\Local\Microsoft\Windows\Temporary Internet Files\Content.Outlook\IB3R1B6Q\phone.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280377" y="1818558"/>
            <a:ext cx="219792" cy="21979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video_circle.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525565" y="1815793"/>
            <a:ext cx="217635" cy="217635"/>
          </a:xfrm>
          <a:prstGeom prst="rect">
            <a:avLst/>
          </a:prstGeom>
        </p:spPr>
      </p:pic>
      <p:sp>
        <p:nvSpPr>
          <p:cNvPr id="8" name="Rectangle 7"/>
          <p:cNvSpPr/>
          <p:nvPr/>
        </p:nvSpPr>
        <p:spPr>
          <a:xfrm>
            <a:off x="7275166" y="3362461"/>
            <a:ext cx="1332867" cy="2564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nvGrpSpPr>
          <p:cNvPr id="87" name="Group 86"/>
          <p:cNvGrpSpPr/>
          <p:nvPr/>
        </p:nvGrpSpPr>
        <p:grpSpPr>
          <a:xfrm>
            <a:off x="7010400" y="3274520"/>
            <a:ext cx="1883666" cy="1583229"/>
            <a:chOff x="6827697" y="838200"/>
            <a:chExt cx="2159000" cy="1790700"/>
          </a:xfrm>
        </p:grpSpPr>
        <p:pic>
          <p:nvPicPr>
            <p:cNvPr id="88" name="Picture 87"/>
            <p:cNvPicPr>
              <a:picLocks noChangeAspect="1"/>
            </p:cNvPicPr>
            <p:nvPr/>
          </p:nvPicPr>
          <p:blipFill>
            <a:blip r:embed="rId13"/>
            <a:stretch>
              <a:fillRect/>
            </a:stretch>
          </p:blipFill>
          <p:spPr>
            <a:xfrm>
              <a:off x="6827697" y="838200"/>
              <a:ext cx="2159000" cy="1790700"/>
            </a:xfrm>
            <a:prstGeom prst="rect">
              <a:avLst/>
            </a:prstGeom>
          </p:spPr>
        </p:pic>
        <p:pic>
          <p:nvPicPr>
            <p:cNvPr id="89" name="Picture 88"/>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860810" y="877074"/>
              <a:ext cx="2095500" cy="1323498"/>
            </a:xfrm>
            <a:prstGeom prst="rect">
              <a:avLst/>
            </a:prstGeom>
            <a:ln>
              <a:solidFill>
                <a:schemeClr val="bg1">
                  <a:lumMod val="50000"/>
                </a:schemeClr>
              </a:solidFill>
            </a:ln>
            <a:effectLst>
              <a:outerShdw blurRad="50800" dist="38100" dir="2700000" algn="tl" rotWithShape="0">
                <a:srgbClr val="000000">
                  <a:alpha val="43000"/>
                </a:srgbClr>
              </a:outerShdw>
            </a:effectLst>
          </p:spPr>
        </p:pic>
        <p:pic>
          <p:nvPicPr>
            <p:cNvPr id="90" name="Picture 89"/>
            <p:cNvPicPr>
              <a:picLocks noChangeAspect="1"/>
            </p:cNvPicPr>
            <p:nvPr/>
          </p:nvPicPr>
          <p:blipFill rotWithShape="1">
            <a:blip r:embed="rId13" cstate="screen">
              <a:extLst>
                <a:ext uri="{28A0092B-C50C-407E-A947-70E740481C1C}">
                  <a14:useLocalDpi xmlns:a14="http://schemas.microsoft.com/office/drawing/2010/main"/>
                </a:ext>
              </a:extLst>
            </a:blip>
            <a:srcRect l="8908" t="8972" r="39379" b="42406"/>
            <a:stretch/>
          </p:blipFill>
          <p:spPr>
            <a:xfrm>
              <a:off x="8261350" y="1663700"/>
              <a:ext cx="692150" cy="539750"/>
            </a:xfrm>
            <a:prstGeom prst="rect">
              <a:avLst/>
            </a:prstGeom>
            <a:ln>
              <a:solidFill>
                <a:schemeClr val="tx1">
                  <a:lumMod val="65000"/>
                  <a:lumOff val="35000"/>
                </a:schemeClr>
              </a:solidFill>
            </a:ln>
          </p:spPr>
        </p:pic>
      </p:grpSp>
      <p:sp>
        <p:nvSpPr>
          <p:cNvPr id="56" name="Isosceles Triangle 55"/>
          <p:cNvSpPr/>
          <p:nvPr/>
        </p:nvSpPr>
        <p:spPr bwMode="auto">
          <a:xfrm rot="3272985">
            <a:off x="1206940" y="1423791"/>
            <a:ext cx="735298" cy="1845656"/>
          </a:xfrm>
          <a:prstGeom prst="triangle">
            <a:avLst>
              <a:gd name="adj" fmla="val 69931"/>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smtClean="0">
              <a:solidFill>
                <a:srgbClr val="092E4D"/>
              </a:solidFill>
              <a:latin typeface="Arial" charset="0"/>
            </a:endParaRPr>
          </a:p>
        </p:txBody>
      </p:sp>
      <p:pic>
        <p:nvPicPr>
          <p:cNvPr id="58" name="Picture 57" descr="video_circle.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94850" y="2562761"/>
            <a:ext cx="794328" cy="794328"/>
          </a:xfrm>
          <a:prstGeom prst="rect">
            <a:avLst/>
          </a:prstGeom>
        </p:spPr>
      </p:pic>
      <p:pic>
        <p:nvPicPr>
          <p:cNvPr id="60" name="Picture 59"/>
          <p:cNvPicPr>
            <a:picLocks noChangeAspect="1"/>
          </p:cNvPicPr>
          <p:nvPr/>
        </p:nvPicPr>
        <p:blipFill>
          <a:blip r:embed="rId13"/>
          <a:stretch>
            <a:fillRect/>
          </a:stretch>
        </p:blipFill>
        <p:spPr>
          <a:xfrm>
            <a:off x="2553330" y="1240910"/>
            <a:ext cx="1748465" cy="1450197"/>
          </a:xfrm>
          <a:prstGeom prst="rect">
            <a:avLst/>
          </a:prstGeom>
        </p:spPr>
      </p:pic>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59</a:t>
            </a:fld>
            <a:endParaRPr lang="en-US" dirty="0"/>
          </a:p>
        </p:txBody>
      </p:sp>
    </p:spTree>
    <p:extLst>
      <p:ext uri="{BB962C8B-B14F-4D97-AF65-F5344CB8AC3E}">
        <p14:creationId xmlns:p14="http://schemas.microsoft.com/office/powerpoint/2010/main" val="332148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dissolve">
                                      <p:cBhvr>
                                        <p:cTn id="7" dur="500"/>
                                        <p:tgtEl>
                                          <p:spTgt spid="87"/>
                                        </p:tgtEl>
                                      </p:cBhvr>
                                    </p:animEffect>
                                  </p:childTnLst>
                                </p:cTn>
                              </p:par>
                              <p:par>
                                <p:cTn id="8" presetID="1"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a:spLocks noChangeAspect="1"/>
          </p:cNvSpPr>
          <p:nvPr/>
        </p:nvSpPr>
        <p:spPr bwMode="auto">
          <a:xfrm>
            <a:off x="3723213" y="787399"/>
            <a:ext cx="4968395" cy="3979375"/>
          </a:xfrm>
          <a:prstGeom prst="roundRect">
            <a:avLst>
              <a:gd name="adj" fmla="val 3592"/>
            </a:avLst>
          </a:prstGeom>
          <a:solidFill>
            <a:schemeClr val="bg1"/>
          </a:solidFill>
          <a:ln w="9525" cap="flat" cmpd="sng" algn="ctr">
            <a:solidFill>
              <a:schemeClr val="accent1"/>
            </a:solidFill>
            <a:prstDash val="solid"/>
            <a:round/>
            <a:headEnd type="none" w="med" len="med"/>
            <a:tailEnd type="none" w="med" len="med"/>
          </a:ln>
          <a:effectLst/>
        </p:spPr>
        <p:txBody>
          <a:bodyPr rIns="0">
            <a:prstTxWarp prst="textNoShape">
              <a:avLst/>
            </a:prstTxWarp>
          </a:bodyPr>
          <a:lstStyle/>
          <a:p>
            <a:pPr>
              <a:defRPr/>
            </a:pPr>
            <a:endParaRPr lang="en-US" sz="1200" dirty="0">
              <a:latin typeface="Arial Narrow" charset="0"/>
            </a:endParaRPr>
          </a:p>
          <a:p>
            <a:pPr>
              <a:defRPr/>
            </a:pPr>
            <a:endParaRPr lang="en-US" sz="800" dirty="0">
              <a:latin typeface="Arial Narrow" charset="0"/>
            </a:endParaRPr>
          </a:p>
          <a:p>
            <a:pPr>
              <a:defRPr/>
            </a:pPr>
            <a:endParaRPr lang="en-US" sz="1200" b="1" dirty="0">
              <a:latin typeface="Arial Bold" charset="0"/>
              <a:ea typeface="Arial Bold" charset="0"/>
              <a:cs typeface="Arial Bold" charset="0"/>
            </a:endParaRPr>
          </a:p>
        </p:txBody>
      </p:sp>
      <p:sp>
        <p:nvSpPr>
          <p:cNvPr id="27" name="AutoShape 20"/>
          <p:cNvSpPr>
            <a:spLocks noChangeAspect="1" noChangeArrowheads="1"/>
          </p:cNvSpPr>
          <p:nvPr/>
        </p:nvSpPr>
        <p:spPr bwMode="auto">
          <a:xfrm rot="12937952">
            <a:off x="4429918" y="1655151"/>
            <a:ext cx="609600" cy="1447800"/>
          </a:xfrm>
          <a:prstGeom prst="triangle">
            <a:avLst>
              <a:gd name="adj" fmla="val 50000"/>
            </a:avLst>
          </a:prstGeom>
          <a:solidFill>
            <a:schemeClr val="bg1">
              <a:lumMod val="75000"/>
              <a:alpha val="25000"/>
            </a:schemeClr>
          </a:solidFill>
          <a:ln w="9525">
            <a:noFill/>
            <a:miter lim="800000"/>
            <a:headEnd/>
            <a:tailEnd/>
          </a:ln>
        </p:spPr>
        <p:txBody>
          <a:bodyPr wrap="none" anchor="ctr">
            <a:prstTxWarp prst="textNoShape">
              <a:avLst/>
            </a:prstTxWarp>
          </a:bodyPr>
          <a:lstStyle/>
          <a:p>
            <a:endParaRPr lang="en-US" dirty="0"/>
          </a:p>
        </p:txBody>
      </p:sp>
      <p:sp>
        <p:nvSpPr>
          <p:cNvPr id="33" name="AutoShape 24"/>
          <p:cNvSpPr>
            <a:spLocks noChangeAspect="1" noChangeArrowheads="1"/>
          </p:cNvSpPr>
          <p:nvPr/>
        </p:nvSpPr>
        <p:spPr bwMode="auto">
          <a:xfrm rot="-4717344">
            <a:off x="6372131" y="171013"/>
            <a:ext cx="896865" cy="2330450"/>
          </a:xfrm>
          <a:prstGeom prst="triangle">
            <a:avLst>
              <a:gd name="adj" fmla="val 50000"/>
            </a:avLst>
          </a:prstGeom>
          <a:solidFill>
            <a:schemeClr val="bg1">
              <a:lumMod val="75000"/>
              <a:alpha val="25000"/>
            </a:schemeClr>
          </a:solidFill>
          <a:ln w="9525">
            <a:noFill/>
            <a:miter lim="800000"/>
            <a:headEnd/>
            <a:tailEnd/>
          </a:ln>
        </p:spPr>
        <p:txBody>
          <a:bodyPr wrap="none" anchor="ctr">
            <a:prstTxWarp prst="textNoShape">
              <a:avLst/>
            </a:prstTxWarp>
          </a:bodyPr>
          <a:lstStyle/>
          <a:p>
            <a:endParaRPr lang="en-US" dirty="0"/>
          </a:p>
        </p:txBody>
      </p:sp>
      <p:sp>
        <p:nvSpPr>
          <p:cNvPr id="34" name="AutoShape 28"/>
          <p:cNvSpPr>
            <a:spLocks noChangeAspect="1" noChangeArrowheads="1"/>
          </p:cNvSpPr>
          <p:nvPr/>
        </p:nvSpPr>
        <p:spPr bwMode="auto">
          <a:xfrm rot="39452">
            <a:off x="7464258" y="2160471"/>
            <a:ext cx="496887" cy="1447800"/>
          </a:xfrm>
          <a:prstGeom prst="triangle">
            <a:avLst>
              <a:gd name="adj" fmla="val 50000"/>
            </a:avLst>
          </a:prstGeom>
          <a:solidFill>
            <a:schemeClr val="accent1">
              <a:alpha val="25000"/>
            </a:schemeClr>
          </a:solidFill>
          <a:ln w="9525">
            <a:noFill/>
            <a:miter lim="800000"/>
            <a:headEnd/>
            <a:tailEnd/>
          </a:ln>
        </p:spPr>
        <p:txBody>
          <a:bodyPr wrap="none" anchor="ctr">
            <a:prstTxWarp prst="textNoShape">
              <a:avLst/>
            </a:prstTxWarp>
          </a:bodyPr>
          <a:lstStyle/>
          <a:p>
            <a:endParaRPr lang="en-US" dirty="0"/>
          </a:p>
        </p:txBody>
      </p:sp>
      <p:sp>
        <p:nvSpPr>
          <p:cNvPr id="35" name="AutoShape 30"/>
          <p:cNvSpPr>
            <a:spLocks noChangeAspect="1" noChangeArrowheads="1"/>
          </p:cNvSpPr>
          <p:nvPr/>
        </p:nvSpPr>
        <p:spPr bwMode="auto">
          <a:xfrm rot="4017751">
            <a:off x="5468837" y="2835408"/>
            <a:ext cx="609600" cy="2194860"/>
          </a:xfrm>
          <a:prstGeom prst="triangle">
            <a:avLst>
              <a:gd name="adj" fmla="val 50000"/>
            </a:avLst>
          </a:prstGeom>
          <a:solidFill>
            <a:schemeClr val="bg1">
              <a:lumMod val="75000"/>
              <a:alpha val="25000"/>
            </a:schemeClr>
          </a:solidFill>
          <a:ln w="9525">
            <a:noFill/>
            <a:miter lim="800000"/>
            <a:headEnd/>
            <a:tailEnd/>
          </a:ln>
        </p:spPr>
        <p:txBody>
          <a:bodyPr rot="10800000" vert="eaVert" wrap="none" anchor="ctr">
            <a:prstTxWarp prst="textNoShape">
              <a:avLst/>
            </a:prstTxWarp>
          </a:bodyPr>
          <a:lstStyle/>
          <a:p>
            <a:pPr algn="ctr"/>
            <a:endParaRPr lang="en-US" dirty="0"/>
          </a:p>
        </p:txBody>
      </p:sp>
      <p:sp>
        <p:nvSpPr>
          <p:cNvPr id="8" name="Title 14"/>
          <p:cNvSpPr txBox="1">
            <a:spLocks/>
          </p:cNvSpPr>
          <p:nvPr/>
        </p:nvSpPr>
        <p:spPr>
          <a:xfrm>
            <a:off x="1066800" y="62724"/>
            <a:ext cx="8077200" cy="685800"/>
          </a:xfrm>
          <a:prstGeom prst="rect">
            <a:avLst/>
          </a:prstGeom>
        </p:spPr>
        <p:txBody>
          <a:bodyPr vert="horz" lIns="91440" tIns="45720" rIns="91440" bIns="45720" rtlCol="0" anchor="ctr">
            <a:noAutofit/>
          </a:bodyPr>
          <a:lstStyle>
            <a:lvl1pPr algn="l" defTabSz="457200" rtl="0" eaLnBrk="1" latinLnBrk="0" hangingPunct="1">
              <a:lnSpc>
                <a:spcPct val="80000"/>
              </a:lnSpc>
              <a:spcBef>
                <a:spcPct val="0"/>
              </a:spcBef>
              <a:buNone/>
              <a:defRPr sz="3200" b="1" kern="1200">
                <a:solidFill>
                  <a:schemeClr val="tx1"/>
                </a:solidFill>
                <a:effectLst/>
                <a:latin typeface="+mj-lt"/>
                <a:ea typeface="+mj-ea"/>
                <a:cs typeface="+mj-cs"/>
              </a:defRPr>
            </a:lvl1pPr>
          </a:lstStyle>
          <a:p>
            <a:pPr algn="ctr"/>
            <a:endParaRPr lang="en-US" dirty="0"/>
          </a:p>
        </p:txBody>
      </p:sp>
      <p:sp>
        <p:nvSpPr>
          <p:cNvPr id="19" name="Rectangle 1058"/>
          <p:cNvSpPr>
            <a:spLocks noChangeArrowheads="1"/>
          </p:cNvSpPr>
          <p:nvPr/>
        </p:nvSpPr>
        <p:spPr bwMode="auto">
          <a:xfrm>
            <a:off x="5804147" y="1002031"/>
            <a:ext cx="2120653" cy="807720"/>
          </a:xfrm>
          <a:prstGeom prst="rect">
            <a:avLst/>
          </a:prstGeom>
          <a:noFill/>
          <a:ln w="9525">
            <a:noFill/>
            <a:miter lim="800000"/>
            <a:headEnd/>
            <a:tailEnd/>
          </a:ln>
        </p:spPr>
        <p:txBody>
          <a:bodyPr anchor="ctr">
            <a:prstTxWarp prst="textNoShape">
              <a:avLst/>
            </a:prstTxWarp>
          </a:bodyPr>
          <a:lstStyle/>
          <a:p>
            <a:pPr algn="ctr"/>
            <a:r>
              <a:rPr lang="en-US" sz="1400" dirty="0" smtClean="0"/>
              <a:t>Customer presses click-for-care button inside app or web page</a:t>
            </a:r>
            <a:endParaRPr lang="en-US" sz="1400" dirty="0"/>
          </a:p>
        </p:txBody>
      </p:sp>
      <p:sp>
        <p:nvSpPr>
          <p:cNvPr id="20" name="Rectangle 1058"/>
          <p:cNvSpPr>
            <a:spLocks noChangeArrowheads="1"/>
          </p:cNvSpPr>
          <p:nvPr/>
        </p:nvSpPr>
        <p:spPr bwMode="auto">
          <a:xfrm>
            <a:off x="3809999" y="2259891"/>
            <a:ext cx="2678537" cy="962994"/>
          </a:xfrm>
          <a:prstGeom prst="rect">
            <a:avLst/>
          </a:prstGeom>
          <a:noFill/>
          <a:ln w="9525">
            <a:noFill/>
            <a:miter lim="800000"/>
            <a:headEnd/>
            <a:tailEnd/>
          </a:ln>
        </p:spPr>
        <p:txBody>
          <a:bodyPr anchor="ctr">
            <a:prstTxWarp prst="textNoShape">
              <a:avLst/>
            </a:prstTxWarp>
          </a:bodyPr>
          <a:lstStyle/>
          <a:p>
            <a:pPr algn="ctr"/>
            <a:r>
              <a:rPr lang="en-US" sz="1400" dirty="0" smtClean="0"/>
              <a:t>Call is routed to specific agent in call center based on customer context. Customer is presented with estimated </a:t>
            </a:r>
            <a:r>
              <a:rPr lang="en-US" sz="1400" dirty="0"/>
              <a:t>wait </a:t>
            </a:r>
            <a:r>
              <a:rPr lang="en-US" sz="1400" dirty="0" smtClean="0"/>
              <a:t>time.</a:t>
            </a:r>
            <a:endParaRPr lang="en-US" sz="1400" dirty="0"/>
          </a:p>
        </p:txBody>
      </p:sp>
      <p:sp>
        <p:nvSpPr>
          <p:cNvPr id="21" name="Rectangle 1058"/>
          <p:cNvSpPr>
            <a:spLocks noChangeArrowheads="1"/>
          </p:cNvSpPr>
          <p:nvPr/>
        </p:nvSpPr>
        <p:spPr bwMode="auto">
          <a:xfrm>
            <a:off x="5605842" y="3790950"/>
            <a:ext cx="2852358" cy="771215"/>
          </a:xfrm>
          <a:prstGeom prst="rect">
            <a:avLst/>
          </a:prstGeom>
          <a:noFill/>
          <a:ln w="9525">
            <a:noFill/>
            <a:miter lim="800000"/>
            <a:headEnd/>
            <a:tailEnd/>
          </a:ln>
        </p:spPr>
        <p:txBody>
          <a:bodyPr anchor="ctr">
            <a:prstTxWarp prst="textNoShape">
              <a:avLst/>
            </a:prstTxWarp>
          </a:bodyPr>
          <a:lstStyle/>
          <a:p>
            <a:pPr algn="ctr"/>
            <a:r>
              <a:rPr lang="en-US" sz="1400" dirty="0"/>
              <a:t> Account information, web page and  other context info are delivered/ “screen popped”  to Financial Advisor  along with video call </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8885" y="895734"/>
            <a:ext cx="1591668" cy="1066417"/>
          </a:xfrm>
          <a:prstGeom prst="rect">
            <a:avLst/>
          </a:prstGeom>
        </p:spPr>
      </p:pic>
      <p:pic>
        <p:nvPicPr>
          <p:cNvPr id="30" name="Picture 29"/>
          <p:cNvPicPr>
            <a:picLocks noChangeAspect="1"/>
          </p:cNvPicPr>
          <p:nvPr/>
        </p:nvPicPr>
        <p:blipFill>
          <a:blip r:embed="rId4"/>
          <a:stretch>
            <a:fillRect/>
          </a:stretch>
        </p:blipFill>
        <p:spPr>
          <a:xfrm>
            <a:off x="4010871" y="3579477"/>
            <a:ext cx="1594971" cy="1063314"/>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7410" y="1884528"/>
            <a:ext cx="2169931" cy="1785116"/>
          </a:xfrm>
          <a:prstGeom prst="rect">
            <a:avLst/>
          </a:prstGeom>
        </p:spPr>
      </p:pic>
      <p:sp>
        <p:nvSpPr>
          <p:cNvPr id="24" name="Rounded Rectangle 23"/>
          <p:cNvSpPr/>
          <p:nvPr/>
        </p:nvSpPr>
        <p:spPr bwMode="auto">
          <a:xfrm>
            <a:off x="135618" y="823648"/>
            <a:ext cx="3443776" cy="1010685"/>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rIns="0">
            <a:prstTxWarp prst="textNoShape">
              <a:avLst/>
            </a:prstTxWarp>
          </a:bodyPr>
          <a:lstStyle/>
          <a:p>
            <a:pPr marL="85725" indent="-85725">
              <a:defRPr/>
            </a:pPr>
            <a:endParaRPr lang="en-US" sz="600" dirty="0"/>
          </a:p>
          <a:p>
            <a:pPr marL="85725" indent="-85725">
              <a:defRPr/>
            </a:pPr>
            <a:endParaRPr lang="en-US" sz="525" dirty="0"/>
          </a:p>
        </p:txBody>
      </p:sp>
      <p:sp>
        <p:nvSpPr>
          <p:cNvPr id="25" name="Round Same Side Corner Rectangle 24"/>
          <p:cNvSpPr/>
          <p:nvPr/>
        </p:nvSpPr>
        <p:spPr bwMode="auto">
          <a:xfrm>
            <a:off x="135618" y="823647"/>
            <a:ext cx="3443776" cy="301752"/>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500" b="1" dirty="0">
                <a:solidFill>
                  <a:schemeClr val="bg1"/>
                </a:solidFill>
              </a:rPr>
              <a:t>Use Case </a:t>
            </a:r>
          </a:p>
        </p:txBody>
      </p:sp>
      <p:sp>
        <p:nvSpPr>
          <p:cNvPr id="28" name="Rounded Rectangle 27"/>
          <p:cNvSpPr/>
          <p:nvPr/>
        </p:nvSpPr>
        <p:spPr bwMode="auto">
          <a:xfrm>
            <a:off x="135618" y="1994310"/>
            <a:ext cx="3443775" cy="1451883"/>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rIns="0">
            <a:prstTxWarp prst="textNoShape">
              <a:avLst/>
            </a:prstTxWarp>
          </a:bodyPr>
          <a:lstStyle/>
          <a:p>
            <a:pPr>
              <a:defRPr/>
            </a:pPr>
            <a:endParaRPr lang="en-US" sz="1400" dirty="0">
              <a:ea typeface="Arial Bold" charset="0"/>
              <a:cs typeface="Arial Bold" charset="0"/>
            </a:endParaRPr>
          </a:p>
          <a:p>
            <a:pPr marL="214313" indent="-214313">
              <a:buFont typeface="Arial"/>
              <a:buChar char="•"/>
              <a:defRPr/>
            </a:pPr>
            <a:r>
              <a:rPr lang="en-US" sz="1400" dirty="0">
                <a:ea typeface="Arial Bold" charset="0"/>
                <a:cs typeface="Arial Bold" charset="0"/>
              </a:rPr>
              <a:t>Reinforce value of the card</a:t>
            </a:r>
          </a:p>
          <a:p>
            <a:pPr marL="214313" indent="-214313">
              <a:buFont typeface="Arial"/>
              <a:buChar char="•"/>
              <a:defRPr/>
            </a:pPr>
            <a:r>
              <a:rPr lang="en-US" sz="1400" dirty="0">
                <a:ea typeface="Arial Bold" charset="0"/>
                <a:cs typeface="Arial Bold" charset="0"/>
              </a:rPr>
              <a:t>Upsell </a:t>
            </a:r>
            <a:r>
              <a:rPr lang="en-US" sz="1400" dirty="0" smtClean="0">
                <a:ea typeface="Arial Bold" charset="0"/>
                <a:cs typeface="Arial Bold" charset="0"/>
              </a:rPr>
              <a:t>opportunity</a:t>
            </a:r>
            <a:endParaRPr lang="en-US" sz="1400" dirty="0">
              <a:ea typeface="Arial Bold" charset="0"/>
              <a:cs typeface="Arial Bold" charset="0"/>
            </a:endParaRPr>
          </a:p>
          <a:p>
            <a:pPr marL="214313" indent="-214313">
              <a:buFont typeface="Arial"/>
              <a:buChar char="•"/>
              <a:defRPr/>
            </a:pPr>
            <a:r>
              <a:rPr lang="en-US" sz="1400" dirty="0">
                <a:ea typeface="Arial Bold" charset="0"/>
                <a:cs typeface="Arial Bold" charset="0"/>
              </a:rPr>
              <a:t>Higher conversion rate</a:t>
            </a:r>
          </a:p>
          <a:p>
            <a:pPr marL="214313" indent="-214313">
              <a:buFont typeface="Arial"/>
              <a:buChar char="•"/>
              <a:defRPr/>
            </a:pPr>
            <a:r>
              <a:rPr lang="en-US" sz="1400" dirty="0">
                <a:ea typeface="Arial Bold" charset="0"/>
                <a:cs typeface="Arial Bold" charset="0"/>
              </a:rPr>
              <a:t>Foster relationship</a:t>
            </a:r>
          </a:p>
          <a:p>
            <a:pPr marL="214313" indent="-214313">
              <a:buFont typeface="Arial"/>
              <a:buChar char="•"/>
              <a:defRPr/>
            </a:pPr>
            <a:r>
              <a:rPr lang="en-US" sz="1400" dirty="0">
                <a:ea typeface="Arial Bold" charset="0"/>
                <a:cs typeface="Arial Bold" charset="0"/>
              </a:rPr>
              <a:t>Paper off conversion rate </a:t>
            </a:r>
          </a:p>
          <a:p>
            <a:pPr>
              <a:defRPr/>
            </a:pPr>
            <a:endParaRPr lang="en-US" sz="1400" dirty="0">
              <a:ea typeface="Arial Bold" charset="0"/>
              <a:cs typeface="Arial Bold" charset="0"/>
            </a:endParaRPr>
          </a:p>
        </p:txBody>
      </p:sp>
      <p:sp>
        <p:nvSpPr>
          <p:cNvPr id="29" name="Round Same Side Corner Rectangle 28"/>
          <p:cNvSpPr/>
          <p:nvPr/>
        </p:nvSpPr>
        <p:spPr bwMode="auto">
          <a:xfrm>
            <a:off x="135618" y="1994310"/>
            <a:ext cx="3443776" cy="304839"/>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500" b="1" dirty="0">
                <a:solidFill>
                  <a:schemeClr val="bg1"/>
                </a:solidFill>
                <a:ea typeface="MS PGothic" pitchFamily="34" charset="-128"/>
                <a:cs typeface="MS PGothic" pitchFamily="34" charset="-128"/>
              </a:rPr>
              <a:t> Impact</a:t>
            </a:r>
          </a:p>
        </p:txBody>
      </p:sp>
      <p:sp>
        <p:nvSpPr>
          <p:cNvPr id="31" name="Rounded Rectangle 30"/>
          <p:cNvSpPr/>
          <p:nvPr/>
        </p:nvSpPr>
        <p:spPr bwMode="auto">
          <a:xfrm>
            <a:off x="135618" y="3566848"/>
            <a:ext cx="3434236" cy="1062302"/>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rIns="0">
            <a:prstTxWarp prst="textNoShape">
              <a:avLst/>
            </a:prstTxWarp>
          </a:bodyPr>
          <a:lstStyle/>
          <a:p>
            <a:pPr>
              <a:defRPr/>
            </a:pPr>
            <a:endParaRPr lang="en-US" sz="1400" dirty="0">
              <a:ea typeface="Arial Bold" charset="0"/>
              <a:cs typeface="Arial Bold" charset="0"/>
            </a:endParaRPr>
          </a:p>
          <a:p>
            <a:pPr marL="214313" indent="-214313">
              <a:buFont typeface="Arial"/>
              <a:buChar char="•"/>
              <a:defRPr/>
            </a:pPr>
            <a:r>
              <a:rPr lang="en-US" sz="1400" dirty="0" smtClean="0">
                <a:ea typeface="Arial Bold" charset="0"/>
                <a:cs typeface="Arial Bold" charset="0"/>
              </a:rPr>
              <a:t>CaféX Fusion</a:t>
            </a:r>
            <a:endParaRPr lang="en-US" sz="1400" dirty="0">
              <a:ea typeface="Arial Bold" charset="0"/>
              <a:cs typeface="Arial Bold" charset="0"/>
            </a:endParaRPr>
          </a:p>
          <a:p>
            <a:pPr marL="214313" indent="-214313">
              <a:buFont typeface="Arial"/>
              <a:buChar char="•"/>
              <a:defRPr/>
            </a:pPr>
            <a:r>
              <a:rPr lang="en-US" sz="1400" dirty="0">
                <a:ea typeface="Arial Bold" charset="0"/>
                <a:cs typeface="Arial Bold" charset="0"/>
              </a:rPr>
              <a:t>UCCE Contact Center (CVP,ICM, EX60, Finesse)</a:t>
            </a:r>
          </a:p>
        </p:txBody>
      </p:sp>
      <p:sp>
        <p:nvSpPr>
          <p:cNvPr id="32" name="Round Same Side Corner Rectangle 31"/>
          <p:cNvSpPr/>
          <p:nvPr/>
        </p:nvSpPr>
        <p:spPr bwMode="auto">
          <a:xfrm>
            <a:off x="135618" y="3566848"/>
            <a:ext cx="3443776" cy="304139"/>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500" b="1" dirty="0">
                <a:solidFill>
                  <a:schemeClr val="bg1"/>
                </a:solidFill>
              </a:rPr>
              <a:t>Technology</a:t>
            </a:r>
          </a:p>
        </p:txBody>
      </p:sp>
      <p:sp>
        <p:nvSpPr>
          <p:cNvPr id="36" name="Rectangle 50"/>
          <p:cNvSpPr>
            <a:spLocks noChangeArrowheads="1"/>
          </p:cNvSpPr>
          <p:nvPr/>
        </p:nvSpPr>
        <p:spPr bwMode="auto">
          <a:xfrm>
            <a:off x="135618" y="1119673"/>
            <a:ext cx="3509828" cy="523220"/>
          </a:xfrm>
          <a:prstGeom prst="rect">
            <a:avLst/>
          </a:prstGeom>
          <a:noFill/>
          <a:ln w="9525">
            <a:noFill/>
            <a:miter lim="800000"/>
            <a:headEnd/>
            <a:tailEnd/>
          </a:ln>
        </p:spPr>
        <p:txBody>
          <a:bodyPr wrap="square">
            <a:prstTxWarp prst="textNoShape">
              <a:avLst/>
            </a:prstTxWarp>
            <a:spAutoFit/>
          </a:bodyPr>
          <a:lstStyle/>
          <a:p>
            <a:pPr marL="53975"/>
            <a:r>
              <a:rPr lang="en-US" sz="1400" dirty="0">
                <a:ea typeface="Arial Bold" charset="0"/>
                <a:cs typeface="Arial Bold" charset="0"/>
              </a:rPr>
              <a:t>Enabling a </a:t>
            </a:r>
            <a:r>
              <a:rPr lang="en-US" sz="1400" dirty="0" err="1">
                <a:ea typeface="Arial Bold" charset="0"/>
                <a:cs typeface="Arial Bold" charset="0"/>
              </a:rPr>
              <a:t>Genesys</a:t>
            </a:r>
            <a:r>
              <a:rPr lang="en-US" sz="1400" dirty="0">
                <a:ea typeface="Arial Bold" charset="0"/>
                <a:cs typeface="Arial Bold" charset="0"/>
              </a:rPr>
              <a:t> Contact Center </a:t>
            </a:r>
            <a:r>
              <a:rPr lang="en-US" sz="1400" dirty="0" smtClean="0">
                <a:ea typeface="Arial Bold" charset="0"/>
                <a:cs typeface="Arial Bold" charset="0"/>
              </a:rPr>
              <a:t>with In-App Click-for-Care Solution</a:t>
            </a:r>
            <a:endParaRPr lang="en-US" sz="1400" dirty="0">
              <a:ea typeface="Arial Bold" charset="0"/>
              <a:cs typeface="Arial Bold" charset="0"/>
            </a:endParaRPr>
          </a:p>
        </p:txBody>
      </p:sp>
      <p:sp>
        <p:nvSpPr>
          <p:cNvPr id="2" name="Title 1"/>
          <p:cNvSpPr>
            <a:spLocks noGrp="1"/>
          </p:cNvSpPr>
          <p:nvPr>
            <p:ph type="title"/>
          </p:nvPr>
        </p:nvSpPr>
        <p:spPr>
          <a:xfrm>
            <a:off x="1690434" y="137983"/>
            <a:ext cx="7453566" cy="566375"/>
          </a:xfrm>
        </p:spPr>
        <p:txBody>
          <a:bodyPr/>
          <a:lstStyle/>
          <a:p>
            <a:r>
              <a:rPr lang="en-US" dirty="0"/>
              <a:t>Mobile Banking Click for Care – Case </a:t>
            </a:r>
            <a:r>
              <a:rPr lang="en-US" dirty="0" smtClean="0"/>
              <a:t>Study</a:t>
            </a:r>
            <a:endParaRPr lang="en-US" dirty="0"/>
          </a:p>
        </p:txBody>
      </p:sp>
      <p:sp>
        <p:nvSpPr>
          <p:cNvPr id="4" name="Footer Placeholder 3"/>
          <p:cNvSpPr>
            <a:spLocks noGrp="1"/>
          </p:cNvSpPr>
          <p:nvPr>
            <p:ph type="ftr" sz="quarter" idx="11"/>
          </p:nvPr>
        </p:nvSpPr>
        <p:spPr/>
        <p:txBody>
          <a:bodyPr/>
          <a:lstStyle/>
          <a:p>
            <a:r>
              <a:rPr lang="en-US" dirty="0"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6</a:t>
            </a:fld>
            <a:endParaRPr lang="en-US" dirty="0"/>
          </a:p>
        </p:txBody>
      </p:sp>
    </p:spTree>
    <p:extLst>
      <p:ext uri="{BB962C8B-B14F-4D97-AF65-F5344CB8AC3E}">
        <p14:creationId xmlns:p14="http://schemas.microsoft.com/office/powerpoint/2010/main" val="350978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Line Callout 1 37"/>
          <p:cNvSpPr/>
          <p:nvPr/>
        </p:nvSpPr>
        <p:spPr>
          <a:xfrm>
            <a:off x="1329171" y="4258867"/>
            <a:ext cx="1730555" cy="524460"/>
          </a:xfrm>
          <a:prstGeom prst="borderCallout1">
            <a:avLst>
              <a:gd name="adj1" fmla="val 18750"/>
              <a:gd name="adj2" fmla="val -8333"/>
              <a:gd name="adj3" fmla="val -58723"/>
              <a:gd name="adj4" fmla="val -24567"/>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100" dirty="0">
                <a:solidFill>
                  <a:prstClr val="white"/>
                </a:solidFill>
              </a:rPr>
              <a:t>Secure authentication. No headache of downloads or setup for patients</a:t>
            </a:r>
          </a:p>
        </p:txBody>
      </p:sp>
      <p:sp>
        <p:nvSpPr>
          <p:cNvPr id="43" name="Line Callout 1 42"/>
          <p:cNvSpPr/>
          <p:nvPr/>
        </p:nvSpPr>
        <p:spPr>
          <a:xfrm>
            <a:off x="5515279" y="4258867"/>
            <a:ext cx="1905430" cy="524460"/>
          </a:xfrm>
          <a:prstGeom prst="borderCallout1">
            <a:avLst>
              <a:gd name="adj1" fmla="val 18750"/>
              <a:gd name="adj2" fmla="val -8333"/>
              <a:gd name="adj3" fmla="val -58723"/>
              <a:gd name="adj4" fmla="val -24567"/>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100" dirty="0">
                <a:solidFill>
                  <a:prstClr val="white"/>
                </a:solidFill>
              </a:rPr>
              <a:t>Reuse existing video devices</a:t>
            </a:r>
          </a:p>
          <a:p>
            <a:pPr algn="ctr" defTabSz="457200"/>
            <a:r>
              <a:rPr lang="en-US" sz="1100" dirty="0">
                <a:solidFill>
                  <a:prstClr val="white"/>
                </a:solidFill>
              </a:rPr>
              <a:t>Share X-rays, medical records securely</a:t>
            </a:r>
          </a:p>
        </p:txBody>
      </p:sp>
      <p:sp>
        <p:nvSpPr>
          <p:cNvPr id="103" name="Footer Placeholder 1"/>
          <p:cNvSpPr>
            <a:spLocks noGrp="1"/>
          </p:cNvSpPr>
          <p:nvPr>
            <p:ph type="ftr" sz="quarter" idx="11"/>
          </p:nvPr>
        </p:nvSpPr>
        <p:spPr>
          <a:xfrm>
            <a:off x="107629" y="5830851"/>
            <a:ext cx="3898938" cy="273844"/>
          </a:xfrm>
        </p:spPr>
        <p:txBody>
          <a:bodyPr/>
          <a:lstStyle/>
          <a:p>
            <a:r>
              <a:rPr lang="en-US" smtClean="0">
                <a:solidFill>
                  <a:prstClr val="white"/>
                </a:solidFill>
              </a:rPr>
              <a:t>CaféX Communications Confidential © 2015 – All Rights Reserved. </a:t>
            </a:r>
            <a:endParaRPr lang="en-US" dirty="0">
              <a:solidFill>
                <a:prstClr val="white"/>
              </a:solidFill>
            </a:endParaRPr>
          </a:p>
        </p:txBody>
      </p:sp>
      <p:sp>
        <p:nvSpPr>
          <p:cNvPr id="104" name="Slide Number Placeholder 2"/>
          <p:cNvSpPr>
            <a:spLocks noGrp="1"/>
          </p:cNvSpPr>
          <p:nvPr>
            <p:ph type="sldNum" sz="quarter" idx="12"/>
          </p:nvPr>
        </p:nvSpPr>
        <p:spPr>
          <a:xfrm>
            <a:off x="7014842" y="5830851"/>
            <a:ext cx="2133600" cy="273844"/>
          </a:xfrm>
        </p:spPr>
        <p:txBody>
          <a:bodyPr/>
          <a:lstStyle/>
          <a:p>
            <a:fld id="{0431C951-9D62-474D-B35D-66AB940D3B2F}" type="slidenum">
              <a:rPr lang="en-US" sz="1000" smtClean="0">
                <a:solidFill>
                  <a:srgbClr val="FFFFFF"/>
                </a:solidFill>
              </a:rPr>
              <a:pPr/>
              <a:t>60</a:t>
            </a:fld>
            <a:endParaRPr lang="en-US" sz="1000" dirty="0">
              <a:solidFill>
                <a:srgbClr val="FFFFFF"/>
              </a:solidFill>
            </a:endParaRPr>
          </a:p>
        </p:txBody>
      </p:sp>
      <p:sp>
        <p:nvSpPr>
          <p:cNvPr id="74" name="Title 2"/>
          <p:cNvSpPr>
            <a:spLocks noGrp="1"/>
          </p:cNvSpPr>
          <p:nvPr>
            <p:ph type="title"/>
          </p:nvPr>
        </p:nvSpPr>
        <p:spPr/>
        <p:txBody>
          <a:bodyPr/>
          <a:lstStyle/>
          <a:p>
            <a:r>
              <a:rPr lang="en-US" sz="2800" dirty="0" smtClean="0"/>
              <a:t>Telemedicine: Remote Video Enabled Consults</a:t>
            </a:r>
            <a:endParaRPr lang="en-US" sz="2800" dirty="0"/>
          </a:p>
        </p:txBody>
      </p:sp>
      <p:sp>
        <p:nvSpPr>
          <p:cNvPr id="35" name="Line Callout 1 34"/>
          <p:cNvSpPr/>
          <p:nvPr/>
        </p:nvSpPr>
        <p:spPr>
          <a:xfrm>
            <a:off x="394138" y="939690"/>
            <a:ext cx="7952828" cy="614735"/>
          </a:xfrm>
          <a:prstGeom prst="borderCallout1">
            <a:avLst>
              <a:gd name="adj1" fmla="val 76203"/>
              <a:gd name="adj2" fmla="val -31"/>
              <a:gd name="adj3" fmla="val 33824"/>
              <a:gd name="adj4" fmla="val 269"/>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kern="0" dirty="0">
                <a:solidFill>
                  <a:srgbClr val="FFC000"/>
                </a:solidFill>
                <a:sym typeface="Arial"/>
              </a:rPr>
              <a:t>Challenge</a:t>
            </a:r>
            <a:r>
              <a:rPr lang="en-US" sz="1600" kern="0" dirty="0">
                <a:solidFill>
                  <a:srgbClr val="FFC000"/>
                </a:solidFill>
                <a:sym typeface="Arial"/>
              </a:rPr>
              <a:t>     </a:t>
            </a:r>
            <a:r>
              <a:rPr lang="en-US" sz="1600" kern="0" dirty="0">
                <a:solidFill>
                  <a:prstClr val="white"/>
                </a:solidFill>
                <a:sym typeface="Arial"/>
              </a:rPr>
              <a:t>Large US Hospital wants to expand reach to remote, under-served areas    </a:t>
            </a:r>
            <a:r>
              <a:rPr lang="en-US" kern="0" dirty="0">
                <a:solidFill>
                  <a:srgbClr val="FFC000"/>
                </a:solidFill>
                <a:sym typeface="Arial"/>
              </a:rPr>
              <a:t>Solution</a:t>
            </a:r>
            <a:r>
              <a:rPr lang="en-US" sz="1600" kern="0" dirty="0">
                <a:solidFill>
                  <a:srgbClr val="FFC000"/>
                </a:solidFill>
                <a:sym typeface="Arial"/>
              </a:rPr>
              <a:t>        </a:t>
            </a:r>
            <a:r>
              <a:rPr lang="en-US" sz="1600" kern="0" dirty="0">
                <a:solidFill>
                  <a:prstClr val="white"/>
                </a:solidFill>
                <a:sym typeface="Arial"/>
              </a:rPr>
              <a:t>Leverage Fusion Live Assist for video-enabled remote care over the internet </a:t>
            </a:r>
            <a:endParaRPr lang="en-US" sz="1600" kern="0" dirty="0">
              <a:solidFill>
                <a:srgbClr val="800000"/>
              </a:solidFill>
              <a:sym typeface="Aria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53242" y="1990319"/>
            <a:ext cx="1886969" cy="1266256"/>
          </a:xfrm>
          <a:prstGeom prst="rect">
            <a:avLst/>
          </a:prstGeom>
        </p:spPr>
      </p:pic>
      <p:sp>
        <p:nvSpPr>
          <p:cNvPr id="5" name="Pentagon 4"/>
          <p:cNvSpPr/>
          <p:nvPr/>
        </p:nvSpPr>
        <p:spPr>
          <a:xfrm>
            <a:off x="2245305" y="3367918"/>
            <a:ext cx="2039112" cy="594360"/>
          </a:xfrm>
          <a:prstGeom prst="homePlate">
            <a:avLst/>
          </a:prstGeom>
          <a:solidFill>
            <a:srgbClr val="A2482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200" dirty="0">
                <a:solidFill>
                  <a:prstClr val="white"/>
                </a:solidFill>
              </a:rPr>
              <a:t>Greeted by video concierge (waiting room)</a:t>
            </a:r>
          </a:p>
        </p:txBody>
      </p:sp>
      <p:sp>
        <p:nvSpPr>
          <p:cNvPr id="12" name="Pentagon 11"/>
          <p:cNvSpPr/>
          <p:nvPr/>
        </p:nvSpPr>
        <p:spPr>
          <a:xfrm>
            <a:off x="63181" y="3367918"/>
            <a:ext cx="2039112" cy="594360"/>
          </a:xfrm>
          <a:prstGeom prst="homePlate">
            <a:avLst/>
          </a:prstGeom>
          <a:solidFill>
            <a:srgbClr val="A2482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200" dirty="0">
                <a:solidFill>
                  <a:prstClr val="white"/>
                </a:solidFill>
              </a:rPr>
              <a:t>Patient logs on to hospital’s portal</a:t>
            </a:r>
          </a:p>
          <a:p>
            <a:pPr algn="ctr" defTabSz="457200"/>
            <a:r>
              <a:rPr lang="en-US" sz="1200" dirty="0">
                <a:solidFill>
                  <a:prstClr val="white"/>
                </a:solidFill>
              </a:rPr>
              <a:t>(web-browser or tablet)</a:t>
            </a:r>
          </a:p>
        </p:txBody>
      </p:sp>
      <p:sp>
        <p:nvSpPr>
          <p:cNvPr id="29" name="Pentagon 28"/>
          <p:cNvSpPr/>
          <p:nvPr/>
        </p:nvSpPr>
        <p:spPr>
          <a:xfrm>
            <a:off x="4517506" y="3367918"/>
            <a:ext cx="2039112" cy="594360"/>
          </a:xfrm>
          <a:prstGeom prst="homePlate">
            <a:avLst/>
          </a:prstGeom>
          <a:solidFill>
            <a:srgbClr val="A2482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200" dirty="0">
                <a:solidFill>
                  <a:prstClr val="white"/>
                </a:solidFill>
              </a:rPr>
              <a:t>Clinician consult</a:t>
            </a:r>
          </a:p>
          <a:p>
            <a:pPr algn="ctr" defTabSz="457200"/>
            <a:r>
              <a:rPr lang="en-US" sz="1200" dirty="0">
                <a:solidFill>
                  <a:prstClr val="white"/>
                </a:solidFill>
              </a:rPr>
              <a:t>(uses existing video device, tablet or browser)</a:t>
            </a:r>
          </a:p>
        </p:txBody>
      </p:sp>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813" y="1990319"/>
            <a:ext cx="1556541" cy="1167406"/>
          </a:xfrm>
          <a:prstGeom prst="rect">
            <a:avLst/>
          </a:prstGeom>
        </p:spPr>
      </p:pic>
      <p:pic>
        <p:nvPicPr>
          <p:cNvPr id="31" name="Picture 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990319"/>
            <a:ext cx="1996632" cy="1142999"/>
          </a:xfrm>
          <a:prstGeom prst="rect">
            <a:avLst/>
          </a:prstGeom>
        </p:spPr>
      </p:pic>
      <p:sp>
        <p:nvSpPr>
          <p:cNvPr id="37" name="Pentagon 36"/>
          <p:cNvSpPr/>
          <p:nvPr/>
        </p:nvSpPr>
        <p:spPr>
          <a:xfrm>
            <a:off x="6903104" y="3367918"/>
            <a:ext cx="2039112" cy="594360"/>
          </a:xfrm>
          <a:prstGeom prst="homePlate">
            <a:avLst/>
          </a:prstGeom>
          <a:solidFill>
            <a:srgbClr val="A2482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200" dirty="0">
                <a:solidFill>
                  <a:prstClr val="white"/>
                </a:solidFill>
              </a:rPr>
              <a:t>Clinician conferences in other specialist to 3-way conference</a:t>
            </a:r>
          </a:p>
        </p:txBody>
      </p:sp>
      <p:pic>
        <p:nvPicPr>
          <p:cNvPr id="20" name="Picture 19" descr="doctor_lookin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4200" y="1990319"/>
            <a:ext cx="1466848" cy="1191031"/>
          </a:xfrm>
          <a:prstGeom prst="rect">
            <a:avLst/>
          </a:prstGeom>
        </p:spPr>
      </p:pic>
    </p:spTree>
    <p:extLst>
      <p:ext uri="{BB962C8B-B14F-4D97-AF65-F5344CB8AC3E}">
        <p14:creationId xmlns:p14="http://schemas.microsoft.com/office/powerpoint/2010/main" val="327289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prstClr val="black"/>
                </a:solidFill>
              </a:rPr>
              <a:t>Personalized, Contextual Engagement</a:t>
            </a:r>
            <a:endParaRPr lang="en-US" dirty="0"/>
          </a:p>
        </p:txBody>
      </p:sp>
      <p:grpSp>
        <p:nvGrpSpPr>
          <p:cNvPr id="20" name="Group 19"/>
          <p:cNvGrpSpPr/>
          <p:nvPr/>
        </p:nvGrpSpPr>
        <p:grpSpPr>
          <a:xfrm>
            <a:off x="333375" y="1985235"/>
            <a:ext cx="2780820" cy="2052257"/>
            <a:chOff x="533400" y="3421988"/>
            <a:chExt cx="4449312" cy="3283611"/>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3400" y="3421988"/>
              <a:ext cx="4449312" cy="3283611"/>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47150" y="3675888"/>
              <a:ext cx="1024850" cy="777886"/>
            </a:xfrm>
            <a:prstGeom prst="rect">
              <a:avLst/>
            </a:prstGeom>
          </p:spPr>
        </p:pic>
      </p:grpSp>
      <p:sp>
        <p:nvSpPr>
          <p:cNvPr id="8" name="Line Callout 1 7"/>
          <p:cNvSpPr/>
          <p:nvPr/>
        </p:nvSpPr>
        <p:spPr>
          <a:xfrm>
            <a:off x="474055" y="1106008"/>
            <a:ext cx="2416512" cy="524460"/>
          </a:xfrm>
          <a:prstGeom prst="borderCallout1">
            <a:avLst>
              <a:gd name="adj1" fmla="val 18750"/>
              <a:gd name="adj2" fmla="val -8333"/>
              <a:gd name="adj3" fmla="val -32967"/>
              <a:gd name="adj4" fmla="val -23966"/>
            </a:avLst>
          </a:prstGeom>
          <a:no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500" b="1" dirty="0" smtClean="0">
                <a:solidFill>
                  <a:schemeClr val="accent1"/>
                </a:solidFill>
              </a:rPr>
              <a:t>Expert View</a:t>
            </a:r>
            <a:endParaRPr lang="en-US" sz="2500" b="1" dirty="0">
              <a:solidFill>
                <a:schemeClr val="accent1"/>
              </a:solidFill>
            </a:endParaRPr>
          </a:p>
        </p:txBody>
      </p:sp>
      <p:sp>
        <p:nvSpPr>
          <p:cNvPr id="10" name="Line Callout 1 9"/>
          <p:cNvSpPr/>
          <p:nvPr/>
        </p:nvSpPr>
        <p:spPr>
          <a:xfrm>
            <a:off x="6141460" y="1106008"/>
            <a:ext cx="2538305" cy="524460"/>
          </a:xfrm>
          <a:prstGeom prst="borderCallout1">
            <a:avLst>
              <a:gd name="adj1" fmla="val 18750"/>
              <a:gd name="adj2" fmla="val -8333"/>
              <a:gd name="adj3" fmla="val -32967"/>
              <a:gd name="adj4" fmla="val -23966"/>
            </a:avLst>
          </a:prstGeom>
          <a:no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500" b="1" dirty="0" smtClean="0">
                <a:solidFill>
                  <a:schemeClr val="accent1"/>
                </a:solidFill>
              </a:rPr>
              <a:t>End User View</a:t>
            </a:r>
            <a:endParaRPr lang="en-US" sz="2500" b="1" dirty="0">
              <a:solidFill>
                <a:schemeClr val="accent1"/>
              </a:solidFill>
            </a:endParaRPr>
          </a:p>
        </p:txBody>
      </p:sp>
      <p:sp>
        <p:nvSpPr>
          <p:cNvPr id="13" name="Rounded Rectangle 12"/>
          <p:cNvSpPr/>
          <p:nvPr/>
        </p:nvSpPr>
        <p:spPr>
          <a:xfrm>
            <a:off x="3429000" y="1285875"/>
            <a:ext cx="1762125" cy="41719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300" dirty="0">
                <a:solidFill>
                  <a:schemeClr val="tx1"/>
                </a:solidFill>
              </a:rPr>
              <a:t>In-App HD Audio/Video</a:t>
            </a:r>
          </a:p>
          <a:p>
            <a:pPr algn="ctr"/>
            <a:r>
              <a:rPr lang="en-US" sz="1300" dirty="0">
                <a:solidFill>
                  <a:schemeClr val="tx1"/>
                </a:solidFill>
              </a:rPr>
              <a:t>Mobile &amp; Web</a:t>
            </a:r>
          </a:p>
        </p:txBody>
      </p:sp>
      <p:sp>
        <p:nvSpPr>
          <p:cNvPr id="14" name="Rounded Rectangle 13"/>
          <p:cNvSpPr/>
          <p:nvPr/>
        </p:nvSpPr>
        <p:spPr>
          <a:xfrm>
            <a:off x="3429000" y="3916680"/>
            <a:ext cx="1762125" cy="41719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300" dirty="0">
                <a:solidFill>
                  <a:schemeClr val="tx1"/>
                </a:solidFill>
              </a:rPr>
              <a:t>Capture Context Across Web, Chat, Video</a:t>
            </a:r>
          </a:p>
        </p:txBody>
      </p:sp>
      <p:sp>
        <p:nvSpPr>
          <p:cNvPr id="15" name="Rounded Rectangle 14"/>
          <p:cNvSpPr/>
          <p:nvPr/>
        </p:nvSpPr>
        <p:spPr>
          <a:xfrm>
            <a:off x="3429000" y="1930146"/>
            <a:ext cx="1762125" cy="41719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300" dirty="0">
                <a:solidFill>
                  <a:schemeClr val="tx1"/>
                </a:solidFill>
              </a:rPr>
              <a:t>Co-Browse</a:t>
            </a:r>
          </a:p>
          <a:p>
            <a:pPr algn="ctr"/>
            <a:r>
              <a:rPr lang="en-US" sz="1300" dirty="0">
                <a:solidFill>
                  <a:schemeClr val="tx1"/>
                </a:solidFill>
              </a:rPr>
              <a:t>Remotely Control App</a:t>
            </a:r>
          </a:p>
        </p:txBody>
      </p:sp>
      <p:sp>
        <p:nvSpPr>
          <p:cNvPr id="16" name="Rounded Rectangle 15"/>
          <p:cNvSpPr/>
          <p:nvPr/>
        </p:nvSpPr>
        <p:spPr>
          <a:xfrm>
            <a:off x="3414506" y="2591579"/>
            <a:ext cx="1762125" cy="41719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300" dirty="0">
                <a:solidFill>
                  <a:schemeClr val="tx1"/>
                </a:solidFill>
              </a:rPr>
              <a:t>Push Docs &amp; Links</a:t>
            </a:r>
          </a:p>
          <a:p>
            <a:pPr algn="ctr"/>
            <a:r>
              <a:rPr lang="en-US" sz="1300" dirty="0">
                <a:solidFill>
                  <a:schemeClr val="tx1"/>
                </a:solidFill>
              </a:rPr>
              <a:t>Photo Share</a:t>
            </a:r>
          </a:p>
        </p:txBody>
      </p:sp>
      <p:sp>
        <p:nvSpPr>
          <p:cNvPr id="17" name="Rounded Rectangle 16"/>
          <p:cNvSpPr/>
          <p:nvPr/>
        </p:nvSpPr>
        <p:spPr>
          <a:xfrm>
            <a:off x="3445565" y="3238500"/>
            <a:ext cx="1762125" cy="41719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300" dirty="0">
                <a:solidFill>
                  <a:schemeClr val="tx1"/>
                </a:solidFill>
              </a:rPr>
              <a:t>Draw On Screen Highlight &amp; Annotate</a:t>
            </a:r>
          </a:p>
        </p:txBody>
      </p:sp>
      <p:sp>
        <p:nvSpPr>
          <p:cNvPr id="21" name="Footer Placeholder 1"/>
          <p:cNvSpPr txBox="1">
            <a:spLocks/>
          </p:cNvSpPr>
          <p:nvPr/>
        </p:nvSpPr>
        <p:spPr>
          <a:xfrm>
            <a:off x="107629" y="4876118"/>
            <a:ext cx="3898938" cy="273844"/>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22" name="Slide Number Placeholder 2"/>
          <p:cNvSpPr txBox="1">
            <a:spLocks/>
          </p:cNvSpPr>
          <p:nvPr/>
        </p:nvSpPr>
        <p:spPr>
          <a:xfrm>
            <a:off x="7014842" y="4876118"/>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31C951-9D62-474D-B35D-66AB940D3B2F}" type="slidenum">
              <a:rPr lang="en-US" sz="1000" smtClean="0">
                <a:solidFill>
                  <a:srgbClr val="FFFFFF"/>
                </a:solidFill>
              </a:rPr>
              <a:pPr/>
              <a:t>61</a:t>
            </a:fld>
            <a:endParaRPr lang="en-US" sz="1000" dirty="0">
              <a:solidFill>
                <a:srgbClr val="FFFFFF"/>
              </a:solidFill>
            </a:endParaRPr>
          </a:p>
        </p:txBody>
      </p:sp>
      <p:grpSp>
        <p:nvGrpSpPr>
          <p:cNvPr id="3" name="Group 2"/>
          <p:cNvGrpSpPr/>
          <p:nvPr/>
        </p:nvGrpSpPr>
        <p:grpSpPr>
          <a:xfrm>
            <a:off x="5524500" y="1714500"/>
            <a:ext cx="3286125" cy="2465868"/>
            <a:chOff x="5524500" y="1714500"/>
            <a:chExt cx="3286125" cy="2465868"/>
          </a:xfrm>
        </p:grpSpPr>
        <p:grpSp>
          <p:nvGrpSpPr>
            <p:cNvPr id="19" name="Group 18"/>
            <p:cNvGrpSpPr/>
            <p:nvPr/>
          </p:nvGrpSpPr>
          <p:grpSpPr>
            <a:xfrm>
              <a:off x="5524500" y="1714500"/>
              <a:ext cx="3286125" cy="2465868"/>
              <a:chOff x="8839200" y="2988812"/>
              <a:chExt cx="5257800" cy="3945388"/>
            </a:xfrm>
          </p:grpSpPr>
          <p:grpSp>
            <p:nvGrpSpPr>
              <p:cNvPr id="9" name="Group 8"/>
              <p:cNvGrpSpPr>
                <a:grpSpLocks noChangeAspect="1"/>
              </p:cNvGrpSpPr>
              <p:nvPr/>
            </p:nvGrpSpPr>
            <p:grpSpPr>
              <a:xfrm>
                <a:off x="8839200" y="2988812"/>
                <a:ext cx="5257800" cy="3945388"/>
                <a:chOff x="8001082" y="3266862"/>
                <a:chExt cx="4852401" cy="3641181"/>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01082" y="3266862"/>
                  <a:ext cx="4852401" cy="3641181"/>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28432" y="3846606"/>
                  <a:ext cx="914400" cy="812943"/>
                </a:xfrm>
                <a:prstGeom prst="rect">
                  <a:avLst/>
                </a:prstGeom>
              </p:spPr>
            </p:pic>
          </p:grpSp>
          <p:sp>
            <p:nvSpPr>
              <p:cNvPr id="18" name="Rectangle 17"/>
              <p:cNvSpPr/>
              <p:nvPr/>
            </p:nvSpPr>
            <p:spPr>
              <a:xfrm>
                <a:off x="8839200" y="3088233"/>
                <a:ext cx="1371600" cy="188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 descr="http://thebrodskyblog.com/wp-content/uploads/2010/11/african-american-female-doctor.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545817" y="2111743"/>
              <a:ext cx="619247" cy="55053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Footer Placeholder 10"/>
          <p:cNvSpPr>
            <a:spLocks noGrp="1"/>
          </p:cNvSpPr>
          <p:nvPr>
            <p:ph type="ftr" sz="quarter" idx="11"/>
          </p:nvPr>
        </p:nvSpPr>
        <p:spPr/>
        <p:txBody>
          <a:bodyPr/>
          <a:lstStyle/>
          <a:p>
            <a:r>
              <a:rPr lang="en-US" smtClean="0"/>
              <a:t>CaféX Communications Confidential © 2015 – All Rights Reserved. </a:t>
            </a:r>
            <a:endParaRPr lang="en-US" dirty="0"/>
          </a:p>
        </p:txBody>
      </p:sp>
      <p:sp>
        <p:nvSpPr>
          <p:cNvPr id="12" name="Slide Number Placeholder 11"/>
          <p:cNvSpPr>
            <a:spLocks noGrp="1"/>
          </p:cNvSpPr>
          <p:nvPr>
            <p:ph type="sldNum" sz="quarter" idx="12"/>
          </p:nvPr>
        </p:nvSpPr>
        <p:spPr/>
        <p:txBody>
          <a:bodyPr/>
          <a:lstStyle/>
          <a:p>
            <a:fld id="{0431C951-9D62-474D-B35D-66AB940D3B2F}" type="slidenum">
              <a:rPr lang="en-US" smtClean="0"/>
              <a:pPr/>
              <a:t>61</a:t>
            </a:fld>
            <a:endParaRPr lang="en-US" dirty="0"/>
          </a:p>
        </p:txBody>
      </p:sp>
    </p:spTree>
    <p:extLst>
      <p:ext uri="{BB962C8B-B14F-4D97-AF65-F5344CB8AC3E}">
        <p14:creationId xmlns:p14="http://schemas.microsoft.com/office/powerpoint/2010/main" val="210420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5013" y="945106"/>
            <a:ext cx="3535677" cy="2764047"/>
          </a:xfrm>
          <a:prstGeom prst="rect">
            <a:avLst/>
          </a:prstGeom>
        </p:spPr>
      </p:pic>
      <p:sp>
        <p:nvSpPr>
          <p:cNvPr id="3" name="Slide Number Placeholder 2"/>
          <p:cNvSpPr>
            <a:spLocks noGrp="1"/>
          </p:cNvSpPr>
          <p:nvPr>
            <p:ph type="sldNum" sz="quarter" idx="12"/>
          </p:nvPr>
        </p:nvSpPr>
        <p:spPr>
          <a:xfrm>
            <a:off x="7014842" y="4279106"/>
            <a:ext cx="2133600" cy="273844"/>
          </a:xfrm>
        </p:spPr>
        <p:txBody>
          <a:bodyPr/>
          <a:lstStyle/>
          <a:p>
            <a:fld id="{0431C951-9D62-474D-B35D-66AB940D3B2F}" type="slidenum">
              <a:rPr lang="en-US" sz="1000" smtClean="0">
                <a:solidFill>
                  <a:srgbClr val="FFFFFF"/>
                </a:solidFill>
                <a:latin typeface="Calibri"/>
              </a:rPr>
              <a:pPr/>
              <a:t>62</a:t>
            </a:fld>
            <a:endParaRPr lang="en-US" sz="1000" dirty="0">
              <a:solidFill>
                <a:srgbClr val="FFFFFF"/>
              </a:solidFill>
              <a:latin typeface="Calibri"/>
            </a:endParaRPr>
          </a:p>
        </p:txBody>
      </p:sp>
      <p:sp>
        <p:nvSpPr>
          <p:cNvPr id="4" name="Title 3"/>
          <p:cNvSpPr>
            <a:spLocks noGrp="1"/>
          </p:cNvSpPr>
          <p:nvPr>
            <p:ph type="title"/>
          </p:nvPr>
        </p:nvSpPr>
        <p:spPr>
          <a:xfrm>
            <a:off x="1690434" y="137982"/>
            <a:ext cx="7541152" cy="566375"/>
          </a:xfrm>
        </p:spPr>
        <p:txBody>
          <a:bodyPr/>
          <a:lstStyle/>
          <a:p>
            <a:r>
              <a:rPr lang="en-US" sz="2800" dirty="0" smtClean="0"/>
              <a:t>Differentiated Patient &amp; Clinician Interaction </a:t>
            </a:r>
            <a:endParaRPr lang="en-US" sz="2800" dirty="0">
              <a:solidFill>
                <a:srgbClr val="FF0000"/>
              </a:solidFill>
            </a:endParaRPr>
          </a:p>
        </p:txBody>
      </p:sp>
      <p:sp>
        <p:nvSpPr>
          <p:cNvPr id="6" name="Line Callout 1 5"/>
          <p:cNvSpPr/>
          <p:nvPr/>
        </p:nvSpPr>
        <p:spPr>
          <a:xfrm>
            <a:off x="228600" y="3012092"/>
            <a:ext cx="1447800" cy="1104900"/>
          </a:xfrm>
          <a:prstGeom prst="borderCallout1">
            <a:avLst>
              <a:gd name="adj1" fmla="val 47506"/>
              <a:gd name="adj2" fmla="val 98985"/>
              <a:gd name="adj3" fmla="val -27621"/>
              <a:gd name="adj4" fmla="val 253402"/>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5000"/>
              </a:lnSpc>
            </a:pPr>
            <a:r>
              <a:rPr lang="en-US" sz="1600" kern="0" dirty="0" smtClean="0">
                <a:solidFill>
                  <a:prstClr val="white"/>
                </a:solidFill>
                <a:latin typeface="Calibri"/>
                <a:sym typeface="Arial"/>
                <a:rtl val="0"/>
              </a:rPr>
              <a:t>Multi-modal recordings for compliance </a:t>
            </a:r>
            <a:endParaRPr lang="en-US" sz="1600" kern="0" dirty="0">
              <a:solidFill>
                <a:prstClr val="white"/>
              </a:solidFill>
              <a:latin typeface="Calibri"/>
              <a:sym typeface="Arial"/>
              <a:rtl val="0"/>
            </a:endParaRPr>
          </a:p>
        </p:txBody>
      </p:sp>
      <p:sp>
        <p:nvSpPr>
          <p:cNvPr id="7" name="Line Callout 1 6"/>
          <p:cNvSpPr/>
          <p:nvPr/>
        </p:nvSpPr>
        <p:spPr>
          <a:xfrm>
            <a:off x="7413356" y="1109827"/>
            <a:ext cx="1447800" cy="745412"/>
          </a:xfrm>
          <a:prstGeom prst="borderCallout1">
            <a:avLst>
              <a:gd name="adj1" fmla="val 76203"/>
              <a:gd name="adj2" fmla="val -31"/>
              <a:gd name="adj3" fmla="val 113173"/>
              <a:gd name="adj4" fmla="val -145736"/>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85000"/>
              </a:lnSpc>
            </a:pPr>
            <a:r>
              <a:rPr lang="en-US" sz="1600" kern="0" dirty="0" smtClean="0">
                <a:solidFill>
                  <a:prstClr val="white"/>
                </a:solidFill>
                <a:latin typeface="Calibri"/>
                <a:sym typeface="Arial"/>
                <a:rtl val="0"/>
              </a:rPr>
              <a:t>Real-time view of patient  data</a:t>
            </a:r>
            <a:endParaRPr lang="en-US" sz="1600" kern="0" dirty="0">
              <a:solidFill>
                <a:prstClr val="white"/>
              </a:solidFill>
              <a:latin typeface="Calibri"/>
              <a:sym typeface="Arial"/>
              <a:rtl val="0"/>
            </a:endParaRPr>
          </a:p>
        </p:txBody>
      </p:sp>
      <p:sp>
        <p:nvSpPr>
          <p:cNvPr id="8" name="Line Callout 1 7"/>
          <p:cNvSpPr/>
          <p:nvPr/>
        </p:nvSpPr>
        <p:spPr>
          <a:xfrm>
            <a:off x="2057400" y="3926492"/>
            <a:ext cx="2362200" cy="591963"/>
          </a:xfrm>
          <a:prstGeom prst="borderCallout1">
            <a:avLst>
              <a:gd name="adj1" fmla="val -152"/>
              <a:gd name="adj2" fmla="val 51074"/>
              <a:gd name="adj3" fmla="val -128092"/>
              <a:gd name="adj4" fmla="val 95136"/>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85000"/>
              </a:lnSpc>
            </a:pPr>
            <a:r>
              <a:rPr lang="en-US" sz="1600" kern="0" dirty="0" smtClean="0">
                <a:solidFill>
                  <a:prstClr val="white"/>
                </a:solidFill>
                <a:latin typeface="Calibri"/>
                <a:sym typeface="Arial"/>
                <a:rtl val="0"/>
              </a:rPr>
              <a:t>Corporate contacts integration</a:t>
            </a:r>
            <a:endParaRPr lang="en-US" sz="1600" kern="0" dirty="0">
              <a:solidFill>
                <a:prstClr val="white"/>
              </a:solidFill>
              <a:latin typeface="Calibri"/>
              <a:sym typeface="Arial"/>
              <a:rtl val="0"/>
            </a:endParaRPr>
          </a:p>
        </p:txBody>
      </p:sp>
      <p:sp>
        <p:nvSpPr>
          <p:cNvPr id="9" name="Line Callout 1 8"/>
          <p:cNvSpPr/>
          <p:nvPr/>
        </p:nvSpPr>
        <p:spPr>
          <a:xfrm>
            <a:off x="7414002" y="2639413"/>
            <a:ext cx="1447800" cy="980532"/>
          </a:xfrm>
          <a:prstGeom prst="borderCallout1">
            <a:avLst>
              <a:gd name="adj1" fmla="val 47506"/>
              <a:gd name="adj2" fmla="val 38"/>
              <a:gd name="adj3" fmla="val -28936"/>
              <a:gd name="adj4" fmla="val -113667"/>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85000"/>
              </a:lnSpc>
            </a:pPr>
            <a:r>
              <a:rPr lang="en-US" sz="1600" kern="0" dirty="0" smtClean="0">
                <a:solidFill>
                  <a:prstClr val="white"/>
                </a:solidFill>
                <a:latin typeface="Calibri"/>
                <a:sym typeface="Arial"/>
                <a:rtl val="0"/>
              </a:rPr>
              <a:t>Shared </a:t>
            </a:r>
            <a:r>
              <a:rPr lang="en-US" sz="1600" kern="0" dirty="0">
                <a:solidFill>
                  <a:prstClr val="white"/>
                </a:solidFill>
                <a:latin typeface="Calibri"/>
                <a:sym typeface="Arial"/>
                <a:rtl val="0"/>
              </a:rPr>
              <a:t>control &amp; display of </a:t>
            </a:r>
            <a:r>
              <a:rPr lang="en-US" sz="1600" kern="0" dirty="0" smtClean="0">
                <a:solidFill>
                  <a:prstClr val="white"/>
                </a:solidFill>
                <a:latin typeface="Calibri"/>
                <a:sym typeface="Arial"/>
                <a:rtl val="0"/>
              </a:rPr>
              <a:t>patient records</a:t>
            </a:r>
            <a:endParaRPr lang="en-US" sz="1600" kern="0" dirty="0">
              <a:solidFill>
                <a:prstClr val="white"/>
              </a:solidFill>
              <a:latin typeface="Calibri"/>
              <a:sym typeface="Arial"/>
              <a:rtl val="0"/>
            </a:endParaRPr>
          </a:p>
        </p:txBody>
      </p:sp>
      <p:sp>
        <p:nvSpPr>
          <p:cNvPr id="10" name="Line Callout 1 9"/>
          <p:cNvSpPr/>
          <p:nvPr/>
        </p:nvSpPr>
        <p:spPr>
          <a:xfrm>
            <a:off x="228600" y="1335692"/>
            <a:ext cx="1447800" cy="1039095"/>
          </a:xfrm>
          <a:prstGeom prst="borderCallout1">
            <a:avLst>
              <a:gd name="adj1" fmla="val 47506"/>
              <a:gd name="adj2" fmla="val 98985"/>
              <a:gd name="adj3" fmla="val 66843"/>
              <a:gd name="adj4" fmla="val 202158"/>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85000"/>
              </a:lnSpc>
            </a:pPr>
            <a:r>
              <a:rPr lang="en-US" sz="1600" kern="0" dirty="0" smtClean="0">
                <a:solidFill>
                  <a:prstClr val="white"/>
                </a:solidFill>
                <a:latin typeface="Calibri"/>
                <a:sym typeface="Arial"/>
                <a:rtl val="0"/>
              </a:rPr>
              <a:t>WebRTC video </a:t>
            </a:r>
            <a:r>
              <a:rPr lang="en-US" sz="1600" kern="0" dirty="0">
                <a:solidFill>
                  <a:prstClr val="white"/>
                </a:solidFill>
                <a:latin typeface="Calibri"/>
                <a:sym typeface="Arial"/>
                <a:rtl val="0"/>
              </a:rPr>
              <a:t>embedded </a:t>
            </a:r>
            <a:r>
              <a:rPr lang="en-US" sz="1600" kern="0" dirty="0" smtClean="0">
                <a:solidFill>
                  <a:prstClr val="white"/>
                </a:solidFill>
                <a:latin typeface="Calibri"/>
                <a:sym typeface="Arial"/>
                <a:rtl val="0"/>
              </a:rPr>
              <a:t>seamlessly in healthcare app</a:t>
            </a:r>
            <a:endParaRPr lang="en-US" sz="1600" kern="0" dirty="0">
              <a:solidFill>
                <a:prstClr val="white"/>
              </a:solidFill>
              <a:latin typeface="Calibri"/>
              <a:sym typeface="Arial"/>
              <a:rtl val="0"/>
            </a:endParaRPr>
          </a:p>
        </p:txBody>
      </p:sp>
      <p:sp>
        <p:nvSpPr>
          <p:cNvPr id="11" name="Line Callout 1 10"/>
          <p:cNvSpPr/>
          <p:nvPr/>
        </p:nvSpPr>
        <p:spPr>
          <a:xfrm>
            <a:off x="5105400" y="3926492"/>
            <a:ext cx="2286000" cy="591963"/>
          </a:xfrm>
          <a:prstGeom prst="borderCallout1">
            <a:avLst>
              <a:gd name="adj1" fmla="val -152"/>
              <a:gd name="adj2" fmla="val 51074"/>
              <a:gd name="adj3" fmla="val -123161"/>
              <a:gd name="adj4" fmla="val 19695"/>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85000"/>
              </a:lnSpc>
            </a:pPr>
            <a:r>
              <a:rPr lang="en-US" sz="1600" kern="0" dirty="0" smtClean="0">
                <a:solidFill>
                  <a:prstClr val="white"/>
                </a:solidFill>
                <a:latin typeface="Calibri"/>
                <a:sym typeface="Arial"/>
                <a:rtl val="0"/>
              </a:rPr>
              <a:t>Instant messaging &amp; presence</a:t>
            </a:r>
            <a:endParaRPr lang="en-US" sz="1600" kern="0" dirty="0">
              <a:solidFill>
                <a:prstClr val="white"/>
              </a:solidFill>
              <a:latin typeface="Calibri"/>
              <a:sym typeface="Arial"/>
              <a:rtl val="0"/>
            </a:endParaRPr>
          </a:p>
        </p:txBody>
      </p:sp>
      <p:pic>
        <p:nvPicPr>
          <p:cNvPr id="14"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78551" y="1996168"/>
            <a:ext cx="893379" cy="59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Tree>
    <p:extLst>
      <p:ext uri="{BB962C8B-B14F-4D97-AF65-F5344CB8AC3E}">
        <p14:creationId xmlns:p14="http://schemas.microsoft.com/office/powerpoint/2010/main" val="134852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Patient – Clinician – Specialist iOS App</a:t>
            </a:r>
            <a:endParaRPr lang="en-US" dirty="0"/>
          </a:p>
        </p:txBody>
      </p:sp>
      <p:sp>
        <p:nvSpPr>
          <p:cNvPr id="42" name="TextBox 41"/>
          <p:cNvSpPr txBox="1"/>
          <p:nvPr/>
        </p:nvSpPr>
        <p:spPr>
          <a:xfrm>
            <a:off x="154839" y="4073378"/>
            <a:ext cx="1219200" cy="757130"/>
          </a:xfrm>
          <a:prstGeom prst="rect">
            <a:avLst/>
          </a:prstGeom>
          <a:noFill/>
        </p:spPr>
        <p:txBody>
          <a:bodyPr wrap="square" rtlCol="0">
            <a:spAutoFit/>
          </a:bodyPr>
          <a:lstStyle/>
          <a:p>
            <a:pPr>
              <a:lnSpc>
                <a:spcPct val="90000"/>
              </a:lnSpc>
            </a:pPr>
            <a:r>
              <a:rPr lang="en-US" sz="1600" b="0" dirty="0" smtClean="0">
                <a:cs typeface="Arial" pitchFamily="34" charset="0"/>
              </a:rPr>
              <a:t>Integrated Jabber Presence</a:t>
            </a:r>
          </a:p>
        </p:txBody>
      </p:sp>
      <p:sp>
        <p:nvSpPr>
          <p:cNvPr id="44" name="TextBox 43"/>
          <p:cNvSpPr txBox="1"/>
          <p:nvPr/>
        </p:nvSpPr>
        <p:spPr>
          <a:xfrm>
            <a:off x="154839" y="2990750"/>
            <a:ext cx="1219200" cy="978729"/>
          </a:xfrm>
          <a:prstGeom prst="rect">
            <a:avLst/>
          </a:prstGeom>
          <a:noFill/>
        </p:spPr>
        <p:txBody>
          <a:bodyPr wrap="square" rtlCol="0">
            <a:spAutoFit/>
          </a:bodyPr>
          <a:lstStyle/>
          <a:p>
            <a:pPr>
              <a:lnSpc>
                <a:spcPct val="90000"/>
              </a:lnSpc>
            </a:pPr>
            <a:r>
              <a:rPr lang="en-US" sz="1600" b="0" dirty="0" smtClean="0">
                <a:cs typeface="Arial" pitchFamily="34" charset="0"/>
              </a:rPr>
              <a:t>Dial Pad with Short Number Dialing</a:t>
            </a:r>
          </a:p>
        </p:txBody>
      </p:sp>
      <p:sp>
        <p:nvSpPr>
          <p:cNvPr id="45" name="TextBox 44"/>
          <p:cNvSpPr txBox="1"/>
          <p:nvPr/>
        </p:nvSpPr>
        <p:spPr>
          <a:xfrm>
            <a:off x="154839" y="2278477"/>
            <a:ext cx="1219200" cy="535531"/>
          </a:xfrm>
          <a:prstGeom prst="rect">
            <a:avLst/>
          </a:prstGeom>
          <a:noFill/>
        </p:spPr>
        <p:txBody>
          <a:bodyPr wrap="square" rtlCol="0">
            <a:spAutoFit/>
          </a:bodyPr>
          <a:lstStyle/>
          <a:p>
            <a:pPr>
              <a:lnSpc>
                <a:spcPct val="90000"/>
              </a:lnSpc>
            </a:pPr>
            <a:r>
              <a:rPr lang="en-US" sz="1600" b="0" dirty="0" smtClean="0">
                <a:cs typeface="Arial" pitchFamily="34" charset="0"/>
              </a:rPr>
              <a:t>Instant Messaging</a:t>
            </a:r>
          </a:p>
        </p:txBody>
      </p:sp>
      <p:sp>
        <p:nvSpPr>
          <p:cNvPr id="46" name="TextBox 45"/>
          <p:cNvSpPr txBox="1"/>
          <p:nvPr/>
        </p:nvSpPr>
        <p:spPr>
          <a:xfrm>
            <a:off x="154839" y="1452340"/>
            <a:ext cx="1219200" cy="535531"/>
          </a:xfrm>
          <a:prstGeom prst="rect">
            <a:avLst/>
          </a:prstGeom>
          <a:noFill/>
        </p:spPr>
        <p:txBody>
          <a:bodyPr wrap="square" rtlCol="0">
            <a:spAutoFit/>
          </a:bodyPr>
          <a:lstStyle/>
          <a:p>
            <a:pPr>
              <a:lnSpc>
                <a:spcPct val="90000"/>
              </a:lnSpc>
            </a:pPr>
            <a:r>
              <a:rPr lang="en-US" sz="1600" b="0" dirty="0" smtClean="0">
                <a:cs typeface="Arial" pitchFamily="34" charset="0"/>
              </a:rPr>
              <a:t>Visual Voicemail</a:t>
            </a:r>
          </a:p>
        </p:txBody>
      </p:sp>
      <p:sp>
        <p:nvSpPr>
          <p:cNvPr id="47" name="TextBox 46"/>
          <p:cNvSpPr txBox="1"/>
          <p:nvPr/>
        </p:nvSpPr>
        <p:spPr>
          <a:xfrm>
            <a:off x="154839" y="822011"/>
            <a:ext cx="1219200" cy="338554"/>
          </a:xfrm>
          <a:prstGeom prst="rect">
            <a:avLst/>
          </a:prstGeom>
          <a:noFill/>
        </p:spPr>
        <p:txBody>
          <a:bodyPr wrap="square" rtlCol="0">
            <a:spAutoFit/>
          </a:bodyPr>
          <a:lstStyle/>
          <a:p>
            <a:r>
              <a:rPr lang="en-US" sz="1600" b="0" dirty="0" smtClean="0">
                <a:cs typeface="Arial" pitchFamily="34" charset="0"/>
              </a:rPr>
              <a:t>CUCM Voice</a:t>
            </a:r>
          </a:p>
        </p:txBody>
      </p:sp>
      <p:sp>
        <p:nvSpPr>
          <p:cNvPr id="48" name="TextBox 47"/>
          <p:cNvSpPr txBox="1"/>
          <p:nvPr/>
        </p:nvSpPr>
        <p:spPr>
          <a:xfrm>
            <a:off x="7651747" y="828100"/>
            <a:ext cx="1219200" cy="338554"/>
          </a:xfrm>
          <a:prstGeom prst="rect">
            <a:avLst/>
          </a:prstGeom>
          <a:noFill/>
        </p:spPr>
        <p:txBody>
          <a:bodyPr wrap="square" rtlCol="0">
            <a:spAutoFit/>
          </a:bodyPr>
          <a:lstStyle/>
          <a:p>
            <a:r>
              <a:rPr lang="en-US" sz="1600" b="0" dirty="0" smtClean="0">
                <a:cs typeface="Arial" pitchFamily="34" charset="0"/>
              </a:rPr>
              <a:t>Help Page</a:t>
            </a:r>
          </a:p>
        </p:txBody>
      </p:sp>
      <p:sp>
        <p:nvSpPr>
          <p:cNvPr id="49" name="TextBox 48"/>
          <p:cNvSpPr txBox="1"/>
          <p:nvPr/>
        </p:nvSpPr>
        <p:spPr>
          <a:xfrm>
            <a:off x="7651747" y="1709893"/>
            <a:ext cx="1219200" cy="757130"/>
          </a:xfrm>
          <a:prstGeom prst="rect">
            <a:avLst/>
          </a:prstGeom>
          <a:noFill/>
        </p:spPr>
        <p:txBody>
          <a:bodyPr wrap="square" rtlCol="0">
            <a:spAutoFit/>
          </a:bodyPr>
          <a:lstStyle/>
          <a:p>
            <a:pPr>
              <a:lnSpc>
                <a:spcPct val="90000"/>
              </a:lnSpc>
            </a:pPr>
            <a:r>
              <a:rPr lang="en-US" sz="1600" b="0" dirty="0" smtClean="0">
                <a:cs typeface="Arial" pitchFamily="34" charset="0"/>
              </a:rPr>
              <a:t>Video with Full Screen Option</a:t>
            </a:r>
          </a:p>
        </p:txBody>
      </p:sp>
      <p:sp>
        <p:nvSpPr>
          <p:cNvPr id="50" name="TextBox 49"/>
          <p:cNvSpPr txBox="1"/>
          <p:nvPr/>
        </p:nvSpPr>
        <p:spPr>
          <a:xfrm>
            <a:off x="7651747" y="3015599"/>
            <a:ext cx="1219200" cy="535531"/>
          </a:xfrm>
          <a:prstGeom prst="rect">
            <a:avLst/>
          </a:prstGeom>
          <a:noFill/>
        </p:spPr>
        <p:txBody>
          <a:bodyPr wrap="square" rtlCol="0">
            <a:spAutoFit/>
          </a:bodyPr>
          <a:lstStyle/>
          <a:p>
            <a:pPr>
              <a:lnSpc>
                <a:spcPct val="90000"/>
              </a:lnSpc>
            </a:pPr>
            <a:r>
              <a:rPr lang="en-US" sz="1600" b="0" dirty="0" smtClean="0">
                <a:cs typeface="Arial" pitchFamily="34" charset="0"/>
              </a:rPr>
              <a:t>File Sharing &amp; Streaming</a:t>
            </a:r>
          </a:p>
        </p:txBody>
      </p:sp>
      <p:sp>
        <p:nvSpPr>
          <p:cNvPr id="52" name="TextBox 51"/>
          <p:cNvSpPr txBox="1"/>
          <p:nvPr/>
        </p:nvSpPr>
        <p:spPr>
          <a:xfrm>
            <a:off x="7651747" y="4124306"/>
            <a:ext cx="1219200" cy="338554"/>
          </a:xfrm>
          <a:prstGeom prst="rect">
            <a:avLst/>
          </a:prstGeom>
          <a:noFill/>
        </p:spPr>
        <p:txBody>
          <a:bodyPr wrap="square" rtlCol="0">
            <a:spAutoFit/>
          </a:bodyPr>
          <a:lstStyle/>
          <a:p>
            <a:r>
              <a:rPr lang="en-US" sz="1600" b="0" dirty="0" smtClean="0">
                <a:cs typeface="Arial" pitchFamily="34" charset="0"/>
              </a:rPr>
              <a:t>Full Screen</a:t>
            </a:r>
          </a:p>
        </p:txBody>
      </p:sp>
      <p:sp>
        <p:nvSpPr>
          <p:cNvPr id="53" name="TextBox 52"/>
          <p:cNvSpPr txBox="1"/>
          <p:nvPr/>
        </p:nvSpPr>
        <p:spPr>
          <a:xfrm>
            <a:off x="482378" y="5701305"/>
            <a:ext cx="3816569" cy="338554"/>
          </a:xfrm>
          <a:prstGeom prst="rect">
            <a:avLst/>
          </a:prstGeom>
          <a:noFill/>
        </p:spPr>
        <p:txBody>
          <a:bodyPr wrap="square" rtlCol="0">
            <a:spAutoFit/>
          </a:bodyPr>
          <a:lstStyle/>
          <a:p>
            <a:r>
              <a:rPr lang="en-US" sz="1600" b="0" dirty="0" smtClean="0">
                <a:latin typeface="Arial" pitchFamily="34" charset="0"/>
                <a:cs typeface="Arial" pitchFamily="34" charset="0"/>
              </a:rPr>
              <a:t>Contacts from Directory, Address Book</a:t>
            </a:r>
          </a:p>
        </p:txBody>
      </p:sp>
      <p:sp>
        <p:nvSpPr>
          <p:cNvPr id="40" name="TextBox 39"/>
          <p:cNvSpPr txBox="1"/>
          <p:nvPr/>
        </p:nvSpPr>
        <p:spPr>
          <a:xfrm>
            <a:off x="4664612" y="5979924"/>
            <a:ext cx="4028089" cy="338554"/>
          </a:xfrm>
          <a:prstGeom prst="rect">
            <a:avLst/>
          </a:prstGeom>
          <a:noFill/>
        </p:spPr>
        <p:txBody>
          <a:bodyPr wrap="square" rtlCol="0">
            <a:spAutoFit/>
          </a:bodyPr>
          <a:lstStyle/>
          <a:p>
            <a:r>
              <a:rPr lang="en-US" sz="1600" dirty="0" smtClean="0">
                <a:solidFill>
                  <a:schemeClr val="bg1"/>
                </a:solidFill>
                <a:latin typeface="Arial" pitchFamily="34" charset="0"/>
                <a:cs typeface="Arial" pitchFamily="34" charset="0"/>
              </a:rPr>
              <a:t>N-Way Voice/Video Calling</a:t>
            </a:r>
            <a:endParaRPr lang="en-US" sz="1600" b="0" dirty="0" smtClean="0">
              <a:solidFill>
                <a:schemeClr val="bg1"/>
              </a:solidFill>
              <a:latin typeface="Arial" pitchFamily="34" charset="0"/>
              <a:cs typeface="Arial" pitchFamily="34" charset="0"/>
            </a:endParaRPr>
          </a:p>
        </p:txBody>
      </p:sp>
      <p:grpSp>
        <p:nvGrpSpPr>
          <p:cNvPr id="69" name="Group 68"/>
          <p:cNvGrpSpPr/>
          <p:nvPr/>
        </p:nvGrpSpPr>
        <p:grpSpPr>
          <a:xfrm>
            <a:off x="1998564" y="785491"/>
            <a:ext cx="5068037" cy="4191442"/>
            <a:chOff x="1015553" y="756581"/>
            <a:chExt cx="6798513" cy="5486399"/>
          </a:xfrm>
        </p:grpSpPr>
        <p:pic>
          <p:nvPicPr>
            <p:cNvPr id="38" name="007c0e95-d3fa-40f6-9b36-9f59a1fb14dd" descr="1D401601-D703-42B6-8713-133E9B06E88C"/>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015553" y="756581"/>
              <a:ext cx="6798513" cy="548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12473" y="1629455"/>
              <a:ext cx="3590762" cy="332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5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4479" y="1629455"/>
              <a:ext cx="1618782" cy="1524836"/>
            </a:xfrm>
            <a:prstGeom prst="rect">
              <a:avLst/>
            </a:prstGeom>
          </p:spPr>
        </p:pic>
        <p:pic>
          <p:nvPicPr>
            <p:cNvPr id="57" name="Picture 5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73742" y="3173599"/>
              <a:ext cx="1622175" cy="1444465"/>
            </a:xfrm>
            <a:prstGeom prst="rect">
              <a:avLst/>
            </a:prstGeom>
          </p:spPr>
        </p:pic>
        <p:pic>
          <p:nvPicPr>
            <p:cNvPr id="62" name="Picture 6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04659" y="4938107"/>
              <a:ext cx="3598575" cy="302006"/>
            </a:xfrm>
            <a:prstGeom prst="rect">
              <a:avLst/>
            </a:prstGeom>
          </p:spPr>
        </p:pic>
      </p:grpSp>
      <p:cxnSp>
        <p:nvCxnSpPr>
          <p:cNvPr id="63" name="Straight Arrow Connector 62"/>
          <p:cNvCxnSpPr/>
          <p:nvPr/>
        </p:nvCxnSpPr>
        <p:spPr>
          <a:xfrm>
            <a:off x="1405753" y="941235"/>
            <a:ext cx="2276770" cy="3328060"/>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5779478" y="1166654"/>
            <a:ext cx="1926391" cy="3102641"/>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5943600" y="2177287"/>
            <a:ext cx="1662037" cy="2092008"/>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6178062" y="3232590"/>
            <a:ext cx="1473685" cy="1036705"/>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6571301" y="4300110"/>
            <a:ext cx="1034336" cy="0"/>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851415" y="1554416"/>
            <a:ext cx="2583447" cy="2714879"/>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1015553" y="2789156"/>
            <a:ext cx="1963191" cy="1504427"/>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1277815" y="4300110"/>
            <a:ext cx="1266323" cy="0"/>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6" name="Slide Number Placeholder 5"/>
          <p:cNvSpPr>
            <a:spLocks noGrp="1"/>
          </p:cNvSpPr>
          <p:nvPr>
            <p:ph type="sldNum" sz="quarter" idx="12"/>
          </p:nvPr>
        </p:nvSpPr>
        <p:spPr/>
        <p:txBody>
          <a:bodyPr/>
          <a:lstStyle/>
          <a:p>
            <a:fld id="{0431C951-9D62-474D-B35D-66AB940D3B2F}" type="slidenum">
              <a:rPr lang="en-US" smtClean="0"/>
              <a:pPr/>
              <a:t>63</a:t>
            </a:fld>
            <a:endParaRPr lang="en-US" dirty="0"/>
          </a:p>
        </p:txBody>
      </p:sp>
    </p:spTree>
    <p:extLst>
      <p:ext uri="{BB962C8B-B14F-4D97-AF65-F5344CB8AC3E}">
        <p14:creationId xmlns:p14="http://schemas.microsoft.com/office/powerpoint/2010/main" val="167128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image00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76600" y="943536"/>
            <a:ext cx="5231089" cy="360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3600" dirty="0" smtClean="0"/>
              <a:t>Sample iPad App</a:t>
            </a:r>
            <a:endParaRPr lang="en-US" sz="3600" dirty="0"/>
          </a:p>
        </p:txBody>
      </p:sp>
      <p:sp>
        <p:nvSpPr>
          <p:cNvPr id="3" name="Rectangle 2"/>
          <p:cNvSpPr/>
          <p:nvPr/>
        </p:nvSpPr>
        <p:spPr>
          <a:xfrm>
            <a:off x="66298" y="950476"/>
            <a:ext cx="2829302" cy="3754874"/>
          </a:xfrm>
          <a:prstGeom prst="rect">
            <a:avLst/>
          </a:prstGeom>
        </p:spPr>
        <p:txBody>
          <a:bodyPr wrap="square">
            <a:spAutoFit/>
          </a:bodyPr>
          <a:lstStyle/>
          <a:p>
            <a:pPr marL="285750" indent="-285750">
              <a:buFont typeface="Arial" panose="020B0604020202020204" pitchFamily="34" charset="0"/>
              <a:buChar char="•"/>
            </a:pPr>
            <a:r>
              <a:rPr lang="en-US" sz="1800" dirty="0">
                <a:solidFill>
                  <a:schemeClr val="tx2"/>
                </a:solidFill>
              </a:rPr>
              <a:t>Control of Video Carts </a:t>
            </a:r>
            <a:r>
              <a:rPr lang="en-US" sz="1800" dirty="0" smtClean="0">
                <a:solidFill>
                  <a:schemeClr val="tx2"/>
                </a:solidFill>
              </a:rPr>
              <a:t>from a IPad </a:t>
            </a:r>
          </a:p>
          <a:p>
            <a:pPr marL="742950" lvl="1" indent="-285750">
              <a:buFont typeface="Arial" panose="020B0604020202020204" pitchFamily="34" charset="0"/>
              <a:buChar char="•"/>
            </a:pPr>
            <a:r>
              <a:rPr lang="en-US" sz="1600" dirty="0" smtClean="0">
                <a:solidFill>
                  <a:schemeClr val="tx2"/>
                </a:solidFill>
              </a:rPr>
              <a:t>Pan </a:t>
            </a:r>
          </a:p>
          <a:p>
            <a:pPr marL="742950" lvl="1" indent="-285750">
              <a:buFont typeface="Arial" panose="020B0604020202020204" pitchFamily="34" charset="0"/>
              <a:buChar char="•"/>
            </a:pPr>
            <a:r>
              <a:rPr lang="en-US" sz="1600" dirty="0" smtClean="0">
                <a:solidFill>
                  <a:schemeClr val="tx2"/>
                </a:solidFill>
              </a:rPr>
              <a:t>Tilt </a:t>
            </a:r>
          </a:p>
          <a:p>
            <a:pPr marL="742950" lvl="1" indent="-285750">
              <a:buFont typeface="Arial" panose="020B0604020202020204" pitchFamily="34" charset="0"/>
              <a:buChar char="•"/>
            </a:pPr>
            <a:r>
              <a:rPr lang="en-US" sz="1600" dirty="0" smtClean="0">
                <a:solidFill>
                  <a:schemeClr val="tx2"/>
                </a:solidFill>
              </a:rPr>
              <a:t>Zoom </a:t>
            </a:r>
            <a:endParaRPr lang="en-US" sz="1800" dirty="0" smtClean="0">
              <a:solidFill>
                <a:schemeClr val="tx2"/>
              </a:solidFill>
            </a:endParaRPr>
          </a:p>
          <a:p>
            <a:pPr marL="285750" indent="-285750">
              <a:buFont typeface="Arial" panose="020B0604020202020204" pitchFamily="34" charset="0"/>
              <a:buChar char="•"/>
            </a:pPr>
            <a:r>
              <a:rPr lang="en-US" sz="1800" dirty="0" smtClean="0">
                <a:solidFill>
                  <a:schemeClr val="tx2"/>
                </a:solidFill>
              </a:rPr>
              <a:t>HTML </a:t>
            </a:r>
            <a:r>
              <a:rPr lang="en-US" sz="1800" dirty="0">
                <a:solidFill>
                  <a:schemeClr val="tx2"/>
                </a:solidFill>
              </a:rPr>
              <a:t>5 </a:t>
            </a:r>
            <a:r>
              <a:rPr lang="en-US" sz="1800" dirty="0" smtClean="0">
                <a:solidFill>
                  <a:schemeClr val="tx2"/>
                </a:solidFill>
              </a:rPr>
              <a:t>Whiteboard</a:t>
            </a:r>
          </a:p>
          <a:p>
            <a:r>
              <a:rPr lang="en-US" sz="1800" dirty="0" smtClean="0">
                <a:solidFill>
                  <a:schemeClr val="tx2"/>
                </a:solidFill>
              </a:rPr>
              <a:t>     Interactive on any</a:t>
            </a:r>
          </a:p>
          <a:p>
            <a:r>
              <a:rPr lang="en-US" sz="1800" dirty="0" smtClean="0">
                <a:solidFill>
                  <a:schemeClr val="tx2"/>
                </a:solidFill>
              </a:rPr>
              <a:t>     device</a:t>
            </a:r>
            <a:endParaRPr lang="en-US" sz="1800" dirty="0">
              <a:solidFill>
                <a:schemeClr val="tx2"/>
              </a:solidFill>
            </a:endParaRPr>
          </a:p>
          <a:p>
            <a:pPr marL="742950" lvl="1" indent="-285750">
              <a:buFont typeface="Arial" panose="020B0604020202020204" pitchFamily="34" charset="0"/>
              <a:buChar char="•"/>
            </a:pPr>
            <a:r>
              <a:rPr lang="en-US" sz="1600" dirty="0">
                <a:solidFill>
                  <a:schemeClr val="tx2"/>
                </a:solidFill>
              </a:rPr>
              <a:t>Cisco Tandberg </a:t>
            </a:r>
          </a:p>
          <a:p>
            <a:pPr marL="742950" lvl="1" indent="-285750">
              <a:buFont typeface="Arial" panose="020B0604020202020204" pitchFamily="34" charset="0"/>
              <a:buChar char="•"/>
            </a:pPr>
            <a:r>
              <a:rPr lang="en-US" sz="1600" dirty="0" smtClean="0">
                <a:solidFill>
                  <a:schemeClr val="tx2"/>
                </a:solidFill>
              </a:rPr>
              <a:t>Browser </a:t>
            </a:r>
          </a:p>
          <a:p>
            <a:pPr marL="742950" lvl="1" indent="-285750">
              <a:buFont typeface="Arial" panose="020B0604020202020204" pitchFamily="34" charset="0"/>
              <a:buChar char="•"/>
            </a:pPr>
            <a:r>
              <a:rPr lang="en-US" sz="1600" dirty="0" smtClean="0">
                <a:solidFill>
                  <a:schemeClr val="tx2"/>
                </a:solidFill>
              </a:rPr>
              <a:t>Tablet </a:t>
            </a:r>
          </a:p>
          <a:p>
            <a:pPr marL="742950" lvl="1" indent="-285750">
              <a:buFont typeface="Arial" panose="020B0604020202020204" pitchFamily="34" charset="0"/>
              <a:buChar char="•"/>
            </a:pPr>
            <a:r>
              <a:rPr lang="en-US" sz="1600" dirty="0" smtClean="0">
                <a:solidFill>
                  <a:schemeClr val="tx2"/>
                </a:solidFill>
              </a:rPr>
              <a:t>Mobile Phone</a:t>
            </a:r>
          </a:p>
          <a:p>
            <a:pPr marL="285750" indent="-285750">
              <a:buFont typeface="Arial" panose="020B0604020202020204" pitchFamily="34" charset="0"/>
              <a:buChar char="•"/>
            </a:pPr>
            <a:r>
              <a:rPr lang="en-US" sz="1800" dirty="0" smtClean="0">
                <a:solidFill>
                  <a:schemeClr val="tx2"/>
                </a:solidFill>
              </a:rPr>
              <a:t>Co Browse </a:t>
            </a:r>
            <a:endParaRPr lang="en-US" sz="1800" dirty="0">
              <a:solidFill>
                <a:schemeClr val="tx2"/>
              </a:solidFill>
            </a:endParaRPr>
          </a:p>
          <a:p>
            <a:pPr marL="285750" indent="-285750">
              <a:buFont typeface="Arial" panose="020B0604020202020204" pitchFamily="34" charset="0"/>
              <a:buChar char="•"/>
            </a:pPr>
            <a:r>
              <a:rPr lang="en-US" sz="1800" dirty="0" smtClean="0">
                <a:solidFill>
                  <a:schemeClr val="tx2"/>
                </a:solidFill>
              </a:rPr>
              <a:t>Annotation</a:t>
            </a:r>
            <a:endParaRPr lang="en-US" sz="1800" dirty="0">
              <a:solidFill>
                <a:schemeClr val="tx2"/>
              </a:solidFill>
            </a:endParaRPr>
          </a:p>
        </p:txBody>
      </p:sp>
      <p:sp>
        <p:nvSpPr>
          <p:cNvPr id="4" name="Footer Placeholder 3"/>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64</a:t>
            </a:fld>
            <a:endParaRPr lang="en-US" dirty="0"/>
          </a:p>
        </p:txBody>
      </p:sp>
    </p:spTree>
    <p:extLst>
      <p:ext uri="{BB962C8B-B14F-4D97-AF65-F5344CB8AC3E}">
        <p14:creationId xmlns:p14="http://schemas.microsoft.com/office/powerpoint/2010/main" val="72563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892666" y="2610558"/>
            <a:ext cx="4137362" cy="2328469"/>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736" y="2569880"/>
            <a:ext cx="3691664" cy="2392916"/>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0206" y="2961601"/>
            <a:ext cx="794794" cy="559186"/>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9819" y="2963690"/>
            <a:ext cx="1066799" cy="657860"/>
          </a:xfrm>
          <a:prstGeom prst="rect">
            <a:avLst/>
          </a:prstGeom>
        </p:spPr>
      </p:pic>
      <p:sp>
        <p:nvSpPr>
          <p:cNvPr id="10" name="Rectangle 9"/>
          <p:cNvSpPr/>
          <p:nvPr/>
        </p:nvSpPr>
        <p:spPr>
          <a:xfrm>
            <a:off x="4910863" y="789330"/>
            <a:ext cx="4572000" cy="1846659"/>
          </a:xfrm>
          <a:prstGeom prst="rect">
            <a:avLst/>
          </a:prstGeom>
        </p:spPr>
        <p:txBody>
          <a:bodyPr>
            <a:spAutoFit/>
          </a:bodyPr>
          <a:lstStyle/>
          <a:p>
            <a:pPr>
              <a:spcBef>
                <a:spcPts val="0"/>
              </a:spcBef>
            </a:pPr>
            <a:r>
              <a:rPr lang="en-US" sz="1400" dirty="0" smtClean="0">
                <a:solidFill>
                  <a:schemeClr val="tx2"/>
                </a:solidFill>
              </a:rPr>
              <a:t>Expert-side </a:t>
            </a:r>
            <a:r>
              <a:rPr lang="en-US" sz="1400" dirty="0">
                <a:solidFill>
                  <a:schemeClr val="tx2"/>
                </a:solidFill>
              </a:rPr>
              <a:t>document sharing</a:t>
            </a:r>
          </a:p>
          <a:p>
            <a:pPr lvl="1">
              <a:spcBef>
                <a:spcPts val="0"/>
              </a:spcBef>
            </a:pPr>
            <a:r>
              <a:rPr lang="en-US" sz="1200" dirty="0">
                <a:solidFill>
                  <a:schemeClr val="tx2"/>
                </a:solidFill>
              </a:rPr>
              <a:t>Remote control: scroll / pan / zoom &amp; click</a:t>
            </a:r>
          </a:p>
          <a:p>
            <a:pPr lvl="1">
              <a:spcBef>
                <a:spcPts val="0"/>
              </a:spcBef>
            </a:pPr>
            <a:r>
              <a:rPr lang="en-US" sz="1200" dirty="0">
                <a:solidFill>
                  <a:schemeClr val="tx2"/>
                </a:solidFill>
              </a:rPr>
              <a:t>PDF, Images, URLs</a:t>
            </a:r>
          </a:p>
          <a:p>
            <a:pPr lvl="1">
              <a:spcBef>
                <a:spcPts val="0"/>
              </a:spcBef>
            </a:pPr>
            <a:r>
              <a:rPr lang="en-US" sz="1200" dirty="0">
                <a:solidFill>
                  <a:schemeClr val="tx2"/>
                </a:solidFill>
              </a:rPr>
              <a:t>Palettes applications (e.g. visual IVR)</a:t>
            </a:r>
          </a:p>
          <a:p>
            <a:pPr>
              <a:spcBef>
                <a:spcPts val="0"/>
              </a:spcBef>
            </a:pPr>
            <a:r>
              <a:rPr lang="en-US" sz="1400" dirty="0">
                <a:solidFill>
                  <a:schemeClr val="tx2"/>
                </a:solidFill>
              </a:rPr>
              <a:t>Two line integration for both mobile &amp; web!</a:t>
            </a:r>
          </a:p>
          <a:p>
            <a:pPr>
              <a:spcBef>
                <a:spcPts val="0"/>
              </a:spcBef>
            </a:pPr>
            <a:r>
              <a:rPr lang="en-US" sz="1400" dirty="0">
                <a:solidFill>
                  <a:schemeClr val="tx2"/>
                </a:solidFill>
              </a:rPr>
              <a:t>More robust annotation:</a:t>
            </a:r>
          </a:p>
          <a:p>
            <a:pPr lvl="1">
              <a:spcBef>
                <a:spcPts val="0"/>
              </a:spcBef>
            </a:pPr>
            <a:r>
              <a:rPr lang="en-US" sz="1200" dirty="0">
                <a:solidFill>
                  <a:schemeClr val="tx2"/>
                </a:solidFill>
              </a:rPr>
              <a:t>Highlighter (transparency) + Pen</a:t>
            </a:r>
          </a:p>
          <a:p>
            <a:pPr lvl="1">
              <a:spcBef>
                <a:spcPts val="0"/>
              </a:spcBef>
            </a:pPr>
            <a:r>
              <a:rPr lang="en-US" sz="1200" dirty="0" smtClean="0">
                <a:solidFill>
                  <a:schemeClr val="tx2"/>
                </a:solidFill>
              </a:rPr>
              <a:t>Shapes, Text, Different </a:t>
            </a:r>
            <a:r>
              <a:rPr lang="en-US" sz="1200" dirty="0">
                <a:solidFill>
                  <a:schemeClr val="tx2"/>
                </a:solidFill>
              </a:rPr>
              <a:t>Colors</a:t>
            </a:r>
          </a:p>
          <a:p>
            <a:pPr lvl="1">
              <a:spcBef>
                <a:spcPts val="0"/>
              </a:spcBef>
            </a:pPr>
            <a:r>
              <a:rPr lang="en-US" sz="1200" dirty="0">
                <a:solidFill>
                  <a:schemeClr val="tx2"/>
                </a:solidFill>
              </a:rPr>
              <a:t>Annotation over live video</a:t>
            </a:r>
          </a:p>
        </p:txBody>
      </p:sp>
      <p:sp>
        <p:nvSpPr>
          <p:cNvPr id="11" name="Rectangle 10"/>
          <p:cNvSpPr/>
          <p:nvPr/>
        </p:nvSpPr>
        <p:spPr>
          <a:xfrm>
            <a:off x="229702" y="789330"/>
            <a:ext cx="4720074" cy="1600438"/>
          </a:xfrm>
          <a:prstGeom prst="rect">
            <a:avLst/>
          </a:prstGeom>
        </p:spPr>
        <p:txBody>
          <a:bodyPr wrap="square">
            <a:spAutoFit/>
          </a:bodyPr>
          <a:lstStyle/>
          <a:p>
            <a:pPr>
              <a:spcBef>
                <a:spcPts val="0"/>
              </a:spcBef>
            </a:pPr>
            <a:r>
              <a:rPr lang="en-US" sz="1400" dirty="0">
                <a:solidFill>
                  <a:schemeClr val="tx2"/>
                </a:solidFill>
              </a:rPr>
              <a:t>Web or mobile app-based</a:t>
            </a:r>
          </a:p>
          <a:p>
            <a:pPr>
              <a:spcBef>
                <a:spcPts val="0"/>
              </a:spcBef>
            </a:pPr>
            <a:r>
              <a:rPr lang="en-US" sz="1400" dirty="0">
                <a:solidFill>
                  <a:schemeClr val="tx2"/>
                </a:solidFill>
              </a:rPr>
              <a:t>One-way or two-way video in floating window</a:t>
            </a:r>
          </a:p>
          <a:p>
            <a:pPr>
              <a:spcBef>
                <a:spcPts val="0"/>
              </a:spcBef>
            </a:pPr>
            <a:r>
              <a:rPr lang="en-US" sz="1400" dirty="0">
                <a:solidFill>
                  <a:schemeClr val="tx2"/>
                </a:solidFill>
              </a:rPr>
              <a:t>HD video (720p) &amp; audio (Opus)</a:t>
            </a:r>
          </a:p>
          <a:p>
            <a:pPr>
              <a:spcBef>
                <a:spcPts val="0"/>
              </a:spcBef>
            </a:pPr>
            <a:r>
              <a:rPr lang="en-US" sz="1400" dirty="0">
                <a:solidFill>
                  <a:schemeClr val="tx2"/>
                </a:solidFill>
              </a:rPr>
              <a:t>Full screen video zoom (vs. small window)</a:t>
            </a:r>
          </a:p>
          <a:p>
            <a:pPr>
              <a:spcBef>
                <a:spcPts val="0"/>
              </a:spcBef>
            </a:pPr>
            <a:r>
              <a:rPr lang="en-US" sz="1400" dirty="0">
                <a:solidFill>
                  <a:schemeClr val="tx2"/>
                </a:solidFill>
              </a:rPr>
              <a:t>Instant messaging</a:t>
            </a:r>
          </a:p>
          <a:p>
            <a:pPr>
              <a:spcBef>
                <a:spcPts val="0"/>
              </a:spcBef>
            </a:pPr>
            <a:r>
              <a:rPr lang="en-US" sz="1400" dirty="0">
                <a:solidFill>
                  <a:schemeClr val="tx2"/>
                </a:solidFill>
              </a:rPr>
              <a:t>App-side: mute audio and/or video</a:t>
            </a:r>
          </a:p>
          <a:p>
            <a:pPr>
              <a:spcBef>
                <a:spcPts val="0"/>
              </a:spcBef>
            </a:pPr>
            <a:r>
              <a:rPr lang="en-US" sz="1400" dirty="0">
                <a:solidFill>
                  <a:schemeClr val="tx2"/>
                </a:solidFill>
              </a:rPr>
              <a:t>App-side: photo-snapshot &amp; share with expert</a:t>
            </a:r>
          </a:p>
        </p:txBody>
      </p:sp>
      <p:sp>
        <p:nvSpPr>
          <p:cNvPr id="13" name="Title 12"/>
          <p:cNvSpPr>
            <a:spLocks noGrp="1"/>
          </p:cNvSpPr>
          <p:nvPr>
            <p:ph type="title"/>
          </p:nvPr>
        </p:nvSpPr>
        <p:spPr/>
        <p:txBody>
          <a:bodyPr/>
          <a:lstStyle/>
          <a:p>
            <a:r>
              <a:rPr lang="en-US" dirty="0" smtClean="0"/>
              <a:t>CaféX Live Assist </a:t>
            </a:r>
            <a:br>
              <a:rPr lang="en-US" dirty="0" smtClean="0"/>
            </a:br>
            <a:r>
              <a:rPr lang="en-US" sz="2400" dirty="0" smtClean="0"/>
              <a:t>(Video Enabled Remote Expert)  </a:t>
            </a:r>
            <a:endParaRPr lang="en-US" sz="2400" dirty="0"/>
          </a:p>
        </p:txBody>
      </p:sp>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 name="Slide Number Placeholder 2"/>
          <p:cNvSpPr>
            <a:spLocks noGrp="1"/>
          </p:cNvSpPr>
          <p:nvPr>
            <p:ph type="sldNum" sz="quarter" idx="12"/>
          </p:nvPr>
        </p:nvSpPr>
        <p:spPr/>
        <p:txBody>
          <a:bodyPr/>
          <a:lstStyle/>
          <a:p>
            <a:fld id="{0431C951-9D62-474D-B35D-66AB940D3B2F}" type="slidenum">
              <a:rPr lang="en-US" smtClean="0"/>
              <a:pPr/>
              <a:t>65</a:t>
            </a:fld>
            <a:endParaRPr lang="en-US" dirty="0"/>
          </a:p>
        </p:txBody>
      </p:sp>
    </p:spTree>
    <p:extLst>
      <p:ext uri="{BB962C8B-B14F-4D97-AF65-F5344CB8AC3E}">
        <p14:creationId xmlns:p14="http://schemas.microsoft.com/office/powerpoint/2010/main" val="130999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CVS </a:t>
            </a:r>
            <a:r>
              <a:rPr lang="en-US" dirty="0" smtClean="0"/>
              <a:t>Pharmacy with </a:t>
            </a:r>
            <a:r>
              <a:rPr lang="en-US" dirty="0"/>
              <a:t>Mobile </a:t>
            </a:r>
            <a:r>
              <a:rPr lang="en-US" dirty="0" smtClean="0"/>
              <a:t>Advisor</a:t>
            </a:r>
            <a:br>
              <a:rPr lang="en-US" dirty="0" smtClean="0"/>
            </a:br>
            <a:r>
              <a:rPr lang="en-US" sz="2000" dirty="0" smtClean="0"/>
              <a:t>Provide A Personal Customer Experience</a:t>
            </a:r>
            <a:endParaRPr lang="en-US" sz="2000" dirty="0"/>
          </a:p>
        </p:txBody>
      </p:sp>
      <p:pic>
        <p:nvPicPr>
          <p:cNvPr id="1026" name="C0A1C577-F0E0-4EA4-8D98-1ED380647FA2" descr="imag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52800" y="1370041"/>
            <a:ext cx="5613400"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stretch>
            <a:fillRect/>
          </a:stretch>
        </p:blipFill>
        <p:spPr>
          <a:xfrm>
            <a:off x="3420617" y="2808172"/>
            <a:ext cx="1905000" cy="1472615"/>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8331" y="1713321"/>
            <a:ext cx="2487038" cy="1831158"/>
          </a:xfrm>
          <a:prstGeom prst="rect">
            <a:avLst/>
          </a:prstGeom>
        </p:spPr>
      </p:pic>
      <p:sp>
        <p:nvSpPr>
          <p:cNvPr id="11" name="Rectangle 10"/>
          <p:cNvSpPr/>
          <p:nvPr/>
        </p:nvSpPr>
        <p:spPr>
          <a:xfrm>
            <a:off x="95991" y="797534"/>
            <a:ext cx="3213327" cy="4441216"/>
          </a:xfrm>
          <a:prstGeom prst="rect">
            <a:avLst/>
          </a:prstGeom>
        </p:spPr>
        <p:txBody>
          <a:bodyPr wrap="square">
            <a:spAutoFit/>
          </a:bodyPr>
          <a:lstStyle/>
          <a:p>
            <a:pPr>
              <a:lnSpc>
                <a:spcPct val="90000"/>
              </a:lnSpc>
              <a:spcBef>
                <a:spcPts val="0"/>
              </a:spcBef>
            </a:pPr>
            <a:r>
              <a:rPr lang="en-US" sz="1600" dirty="0" smtClean="0"/>
              <a:t>Web </a:t>
            </a:r>
            <a:r>
              <a:rPr lang="en-US" sz="1600" dirty="0"/>
              <a:t>or mobile app-based</a:t>
            </a:r>
          </a:p>
          <a:p>
            <a:pPr>
              <a:lnSpc>
                <a:spcPct val="90000"/>
              </a:lnSpc>
              <a:spcBef>
                <a:spcPts val="0"/>
              </a:spcBef>
            </a:pPr>
            <a:endParaRPr lang="en-US" sz="1200" dirty="0" smtClean="0"/>
          </a:p>
          <a:p>
            <a:pPr>
              <a:lnSpc>
                <a:spcPct val="90000"/>
              </a:lnSpc>
              <a:spcBef>
                <a:spcPts val="0"/>
              </a:spcBef>
            </a:pPr>
            <a:r>
              <a:rPr lang="en-US" sz="1400" dirty="0" smtClean="0"/>
              <a:t>HD </a:t>
            </a:r>
            <a:r>
              <a:rPr lang="en-US" sz="1400" dirty="0"/>
              <a:t>video </a:t>
            </a:r>
            <a:r>
              <a:rPr lang="en-US" sz="1400" dirty="0" smtClean="0"/>
              <a:t>(up to 720p</a:t>
            </a:r>
            <a:r>
              <a:rPr lang="en-US" sz="1400" dirty="0"/>
              <a:t>) </a:t>
            </a:r>
            <a:endParaRPr lang="en-US" sz="1400" dirty="0" smtClean="0"/>
          </a:p>
          <a:p>
            <a:pPr>
              <a:lnSpc>
                <a:spcPct val="90000"/>
              </a:lnSpc>
              <a:spcBef>
                <a:spcPts val="0"/>
              </a:spcBef>
            </a:pPr>
            <a:endParaRPr lang="en-US" sz="1200" dirty="0"/>
          </a:p>
          <a:p>
            <a:pPr marL="171450" indent="-171450">
              <a:lnSpc>
                <a:spcPct val="90000"/>
              </a:lnSpc>
              <a:spcBef>
                <a:spcPts val="0"/>
              </a:spcBef>
              <a:buFont typeface="Arial" panose="020B0604020202020204" pitchFamily="34" charset="0"/>
              <a:buChar char="•"/>
            </a:pPr>
            <a:r>
              <a:rPr lang="en-US" sz="1200" dirty="0"/>
              <a:t>One-way or two-way video in floating window</a:t>
            </a:r>
          </a:p>
          <a:p>
            <a:pPr marL="171450" indent="-171450">
              <a:lnSpc>
                <a:spcPct val="90000"/>
              </a:lnSpc>
              <a:spcBef>
                <a:spcPts val="0"/>
              </a:spcBef>
              <a:buFont typeface="Arial" panose="020B0604020202020204" pitchFamily="34" charset="0"/>
              <a:buChar char="•"/>
            </a:pPr>
            <a:r>
              <a:rPr lang="en-US" sz="1200" dirty="0" smtClean="0"/>
              <a:t>Full </a:t>
            </a:r>
            <a:r>
              <a:rPr lang="en-US" sz="1200" dirty="0"/>
              <a:t>screen </a:t>
            </a:r>
            <a:r>
              <a:rPr lang="en-US" sz="1200" dirty="0" smtClean="0"/>
              <a:t>video</a:t>
            </a:r>
          </a:p>
          <a:p>
            <a:pPr>
              <a:lnSpc>
                <a:spcPct val="90000"/>
              </a:lnSpc>
              <a:spcBef>
                <a:spcPts val="0"/>
              </a:spcBef>
            </a:pPr>
            <a:r>
              <a:rPr lang="en-US" sz="1400" dirty="0" smtClean="0"/>
              <a:t/>
            </a:r>
            <a:br>
              <a:rPr lang="en-US" sz="1400" dirty="0" smtClean="0"/>
            </a:br>
            <a:r>
              <a:rPr lang="en-US" sz="1600" dirty="0" smtClean="0"/>
              <a:t>Document sharing with customer</a:t>
            </a:r>
            <a:endParaRPr lang="en-US" sz="1600" dirty="0"/>
          </a:p>
          <a:p>
            <a:pPr>
              <a:lnSpc>
                <a:spcPct val="90000"/>
              </a:lnSpc>
              <a:spcBef>
                <a:spcPts val="0"/>
              </a:spcBef>
            </a:pPr>
            <a:r>
              <a:rPr lang="en-US" sz="1200" dirty="0" smtClean="0"/>
              <a:t>Prescriptions instructions</a:t>
            </a:r>
          </a:p>
          <a:p>
            <a:pPr marL="285750" indent="-285750">
              <a:lnSpc>
                <a:spcPct val="90000"/>
              </a:lnSpc>
              <a:spcBef>
                <a:spcPts val="0"/>
              </a:spcBef>
              <a:buFont typeface="Arial" panose="020B0604020202020204" pitchFamily="34" charset="0"/>
              <a:buChar char="•"/>
            </a:pPr>
            <a:r>
              <a:rPr lang="en-US" sz="1200" dirty="0" smtClean="0"/>
              <a:t>How many pills per day</a:t>
            </a:r>
          </a:p>
          <a:p>
            <a:pPr marL="285750" indent="-285750">
              <a:lnSpc>
                <a:spcPct val="90000"/>
              </a:lnSpc>
              <a:spcBef>
                <a:spcPts val="0"/>
              </a:spcBef>
              <a:buFont typeface="Arial" panose="020B0604020202020204" pitchFamily="34" charset="0"/>
              <a:buChar char="•"/>
            </a:pPr>
            <a:r>
              <a:rPr lang="en-US" sz="1200" dirty="0" smtClean="0"/>
              <a:t>Not to take with out food</a:t>
            </a:r>
          </a:p>
          <a:p>
            <a:pPr>
              <a:lnSpc>
                <a:spcPct val="90000"/>
              </a:lnSpc>
              <a:spcBef>
                <a:spcPts val="0"/>
              </a:spcBef>
            </a:pPr>
            <a:r>
              <a:rPr lang="en-US" sz="1400" dirty="0" smtClean="0"/>
              <a:t/>
            </a:r>
            <a:br>
              <a:rPr lang="en-US" sz="1400" dirty="0" smtClean="0"/>
            </a:br>
            <a:r>
              <a:rPr lang="en-US" sz="1400" dirty="0" smtClean="0"/>
              <a:t>Annotation</a:t>
            </a:r>
            <a:r>
              <a:rPr lang="en-US" sz="1400" dirty="0"/>
              <a:t>:</a:t>
            </a:r>
          </a:p>
          <a:p>
            <a:pPr marL="171450" indent="-171450">
              <a:lnSpc>
                <a:spcPct val="90000"/>
              </a:lnSpc>
              <a:spcBef>
                <a:spcPts val="0"/>
              </a:spcBef>
              <a:buFont typeface="Arial" panose="020B0604020202020204" pitchFamily="34" charset="0"/>
              <a:buChar char="•"/>
            </a:pPr>
            <a:r>
              <a:rPr lang="en-US" sz="1200" dirty="0"/>
              <a:t>Highlighter (transparency) + Pen</a:t>
            </a:r>
          </a:p>
          <a:p>
            <a:pPr marL="171450" indent="-171450">
              <a:lnSpc>
                <a:spcPct val="90000"/>
              </a:lnSpc>
              <a:spcBef>
                <a:spcPts val="0"/>
              </a:spcBef>
              <a:buFont typeface="Arial" panose="020B0604020202020204" pitchFamily="34" charset="0"/>
              <a:buChar char="•"/>
            </a:pPr>
            <a:r>
              <a:rPr lang="en-US" sz="1200" dirty="0"/>
              <a:t>Shapes</a:t>
            </a:r>
          </a:p>
          <a:p>
            <a:pPr marL="171450" indent="-171450">
              <a:lnSpc>
                <a:spcPct val="90000"/>
              </a:lnSpc>
              <a:spcBef>
                <a:spcPts val="0"/>
              </a:spcBef>
              <a:buFont typeface="Arial" panose="020B0604020202020204" pitchFamily="34" charset="0"/>
              <a:buChar char="•"/>
            </a:pPr>
            <a:r>
              <a:rPr lang="en-US" sz="1200" dirty="0"/>
              <a:t>Text</a:t>
            </a:r>
          </a:p>
          <a:p>
            <a:pPr marL="171450" indent="-171450">
              <a:lnSpc>
                <a:spcPct val="90000"/>
              </a:lnSpc>
              <a:spcBef>
                <a:spcPts val="0"/>
              </a:spcBef>
              <a:buFont typeface="Arial" panose="020B0604020202020204" pitchFamily="34" charset="0"/>
              <a:buChar char="•"/>
            </a:pPr>
            <a:r>
              <a:rPr lang="en-US" sz="1200" dirty="0"/>
              <a:t>Different Colors</a:t>
            </a:r>
          </a:p>
          <a:p>
            <a:pPr marL="171450" indent="-171450">
              <a:lnSpc>
                <a:spcPct val="90000"/>
              </a:lnSpc>
              <a:spcBef>
                <a:spcPts val="0"/>
              </a:spcBef>
              <a:buFont typeface="Arial" panose="020B0604020202020204" pitchFamily="34" charset="0"/>
              <a:buChar char="•"/>
            </a:pPr>
            <a:r>
              <a:rPr lang="en-US" sz="1200" dirty="0"/>
              <a:t>Annotation over live video</a:t>
            </a:r>
          </a:p>
          <a:p>
            <a:pPr marL="285750" indent="-285750">
              <a:lnSpc>
                <a:spcPct val="90000"/>
              </a:lnSpc>
              <a:spcBef>
                <a:spcPts val="0"/>
              </a:spcBef>
              <a:buFont typeface="Arial" panose="020B0604020202020204" pitchFamily="34" charset="0"/>
              <a:buChar char="•"/>
            </a:pPr>
            <a:endParaRPr lang="en-US" sz="1400" dirty="0" smtClean="0"/>
          </a:p>
          <a:p>
            <a:pPr>
              <a:lnSpc>
                <a:spcPct val="90000"/>
              </a:lnSpc>
              <a:spcBef>
                <a:spcPts val="0"/>
              </a:spcBef>
            </a:pPr>
            <a:r>
              <a:rPr lang="en-US" sz="1400" dirty="0" smtClean="0">
                <a:latin typeface="Arial"/>
              </a:rPr>
              <a:t>Digital Signature</a:t>
            </a:r>
          </a:p>
          <a:p>
            <a:pPr marL="285750" indent="-285750">
              <a:lnSpc>
                <a:spcPct val="90000"/>
              </a:lnSpc>
              <a:spcBef>
                <a:spcPts val="0"/>
              </a:spcBef>
              <a:buFont typeface="Arial" panose="020B0604020202020204" pitchFamily="34" charset="0"/>
              <a:buChar char="•"/>
            </a:pPr>
            <a:r>
              <a:rPr lang="en-US" sz="1200" dirty="0" smtClean="0">
                <a:latin typeface="Arial"/>
              </a:rPr>
              <a:t>Transactions </a:t>
            </a:r>
            <a:r>
              <a:rPr lang="en-US" sz="1200" dirty="0">
                <a:latin typeface="Arial"/>
              </a:rPr>
              <a:t>need physical documents/wet signatures</a:t>
            </a:r>
          </a:p>
          <a:p>
            <a:pPr marL="285750" indent="-285750">
              <a:lnSpc>
                <a:spcPct val="90000"/>
              </a:lnSpc>
              <a:spcBef>
                <a:spcPts val="0"/>
              </a:spcBef>
              <a:buFont typeface="Arial" panose="020B0604020202020204" pitchFamily="34" charset="0"/>
              <a:buChar char="•"/>
            </a:pPr>
            <a:endParaRPr lang="en-US" dirty="0"/>
          </a:p>
        </p:txBody>
      </p:sp>
      <p:pic>
        <p:nvPicPr>
          <p:cNvPr id="12" name="Picture 11"/>
          <p:cNvPicPr>
            <a:picLocks noChangeAspect="1"/>
          </p:cNvPicPr>
          <p:nvPr/>
        </p:nvPicPr>
        <p:blipFill>
          <a:blip r:embed="rId5"/>
          <a:stretch>
            <a:fillRect/>
          </a:stretch>
        </p:blipFill>
        <p:spPr>
          <a:xfrm>
            <a:off x="6246728" y="3787418"/>
            <a:ext cx="2497116" cy="447970"/>
          </a:xfrm>
          <a:prstGeom prst="rect">
            <a:avLst/>
          </a:prstGeom>
        </p:spPr>
      </p:pic>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6" name="Slide Number Placeholder 5"/>
          <p:cNvSpPr>
            <a:spLocks noGrp="1"/>
          </p:cNvSpPr>
          <p:nvPr>
            <p:ph type="sldNum" sz="quarter" idx="12"/>
          </p:nvPr>
        </p:nvSpPr>
        <p:spPr/>
        <p:txBody>
          <a:bodyPr/>
          <a:lstStyle/>
          <a:p>
            <a:fld id="{0431C951-9D62-474D-B35D-66AB940D3B2F}" type="slidenum">
              <a:rPr lang="en-US" smtClean="0"/>
              <a:pPr/>
              <a:t>66</a:t>
            </a:fld>
            <a:endParaRPr lang="en-US" dirty="0"/>
          </a:p>
        </p:txBody>
      </p:sp>
    </p:spTree>
    <p:extLst>
      <p:ext uri="{BB962C8B-B14F-4D97-AF65-F5344CB8AC3E}">
        <p14:creationId xmlns:p14="http://schemas.microsoft.com/office/powerpoint/2010/main" val="145021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Title 3"/>
          <p:cNvSpPr>
            <a:spLocks noGrp="1"/>
          </p:cNvSpPr>
          <p:nvPr>
            <p:ph type="title"/>
          </p:nvPr>
        </p:nvSpPr>
        <p:spPr/>
        <p:txBody>
          <a:bodyPr/>
          <a:lstStyle/>
          <a:p>
            <a:r>
              <a:rPr lang="en-US" dirty="0" smtClean="0"/>
              <a:t>Manufacturing</a:t>
            </a:r>
            <a:endParaRPr lang="en-US" dirty="0"/>
          </a:p>
        </p:txBody>
      </p:sp>
    </p:spTree>
    <p:extLst>
      <p:ext uri="{BB962C8B-B14F-4D97-AF65-F5344CB8AC3E}">
        <p14:creationId xmlns:p14="http://schemas.microsoft.com/office/powerpoint/2010/main" val="37686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a:spLocks noChangeAspect="1"/>
          </p:cNvSpPr>
          <p:nvPr/>
        </p:nvSpPr>
        <p:spPr bwMode="auto">
          <a:xfrm>
            <a:off x="3657600" y="787399"/>
            <a:ext cx="4968395" cy="3979375"/>
          </a:xfrm>
          <a:prstGeom prst="roundRect">
            <a:avLst>
              <a:gd name="adj" fmla="val 3592"/>
            </a:avLst>
          </a:prstGeom>
          <a:solidFill>
            <a:schemeClr val="bg1"/>
          </a:solidFill>
          <a:ln w="9525" cap="flat" cmpd="sng" algn="ctr">
            <a:solidFill>
              <a:schemeClr val="accent1"/>
            </a:solidFill>
            <a:prstDash val="solid"/>
            <a:round/>
            <a:headEnd type="none" w="med" len="med"/>
            <a:tailEnd type="none" w="med" len="med"/>
          </a:ln>
          <a:effectLst/>
        </p:spPr>
        <p:txBody>
          <a:bodyPr rIns="0">
            <a:prstTxWarp prst="textNoShape">
              <a:avLst/>
            </a:prstTxWarp>
          </a:bodyPr>
          <a:lstStyle/>
          <a:p>
            <a:pPr>
              <a:defRPr/>
            </a:pPr>
            <a:endParaRPr lang="en-US" sz="1200" dirty="0">
              <a:latin typeface="Arial Narrow" charset="0"/>
            </a:endParaRPr>
          </a:p>
          <a:p>
            <a:pPr>
              <a:defRPr/>
            </a:pPr>
            <a:endParaRPr lang="en-US" sz="800" dirty="0">
              <a:latin typeface="Arial Narrow" charset="0"/>
            </a:endParaRPr>
          </a:p>
          <a:p>
            <a:pPr>
              <a:defRPr/>
            </a:pPr>
            <a:endParaRPr lang="en-US" sz="1200" b="1" dirty="0">
              <a:latin typeface="Arial Bold" charset="0"/>
              <a:ea typeface="Arial Bold" charset="0"/>
              <a:cs typeface="Arial Bold" charset="0"/>
            </a:endParaRPr>
          </a:p>
        </p:txBody>
      </p:sp>
      <p:sp>
        <p:nvSpPr>
          <p:cNvPr id="27" name="AutoShape 20"/>
          <p:cNvSpPr>
            <a:spLocks noChangeAspect="1" noChangeArrowheads="1"/>
          </p:cNvSpPr>
          <p:nvPr/>
        </p:nvSpPr>
        <p:spPr bwMode="auto">
          <a:xfrm rot="12937952">
            <a:off x="4429918" y="1655151"/>
            <a:ext cx="609600" cy="1447800"/>
          </a:xfrm>
          <a:prstGeom prst="triangle">
            <a:avLst>
              <a:gd name="adj" fmla="val 50000"/>
            </a:avLst>
          </a:prstGeom>
          <a:solidFill>
            <a:schemeClr val="accent1">
              <a:alpha val="25000"/>
            </a:schemeClr>
          </a:solidFill>
          <a:ln w="9525">
            <a:noFill/>
            <a:miter lim="800000"/>
            <a:headEnd/>
            <a:tailEnd/>
          </a:ln>
        </p:spPr>
        <p:txBody>
          <a:bodyPr wrap="none" anchor="ctr">
            <a:prstTxWarp prst="textNoShape">
              <a:avLst/>
            </a:prstTxWarp>
          </a:bodyPr>
          <a:lstStyle/>
          <a:p>
            <a:endParaRPr lang="en-US" dirty="0"/>
          </a:p>
        </p:txBody>
      </p:sp>
      <p:sp>
        <p:nvSpPr>
          <p:cNvPr id="33" name="AutoShape 24"/>
          <p:cNvSpPr>
            <a:spLocks noChangeAspect="1" noChangeArrowheads="1"/>
          </p:cNvSpPr>
          <p:nvPr/>
        </p:nvSpPr>
        <p:spPr bwMode="auto">
          <a:xfrm rot="-4717344">
            <a:off x="6372131" y="171013"/>
            <a:ext cx="896865" cy="2330450"/>
          </a:xfrm>
          <a:prstGeom prst="triangle">
            <a:avLst>
              <a:gd name="adj" fmla="val 50000"/>
            </a:avLst>
          </a:prstGeom>
          <a:solidFill>
            <a:schemeClr val="accent1">
              <a:alpha val="25000"/>
            </a:schemeClr>
          </a:solidFill>
          <a:ln w="9525">
            <a:noFill/>
            <a:miter lim="800000"/>
            <a:headEnd/>
            <a:tailEnd/>
          </a:ln>
        </p:spPr>
        <p:txBody>
          <a:bodyPr wrap="none" anchor="ctr">
            <a:prstTxWarp prst="textNoShape">
              <a:avLst/>
            </a:prstTxWarp>
          </a:bodyPr>
          <a:lstStyle/>
          <a:p>
            <a:endParaRPr lang="en-US" dirty="0"/>
          </a:p>
        </p:txBody>
      </p:sp>
      <p:sp>
        <p:nvSpPr>
          <p:cNvPr id="34" name="AutoShape 28"/>
          <p:cNvSpPr>
            <a:spLocks noChangeAspect="1" noChangeArrowheads="1"/>
          </p:cNvSpPr>
          <p:nvPr/>
        </p:nvSpPr>
        <p:spPr bwMode="auto">
          <a:xfrm rot="39452">
            <a:off x="7464258" y="2160471"/>
            <a:ext cx="496887" cy="1447800"/>
          </a:xfrm>
          <a:prstGeom prst="triangle">
            <a:avLst>
              <a:gd name="adj" fmla="val 50000"/>
            </a:avLst>
          </a:prstGeom>
          <a:solidFill>
            <a:schemeClr val="accent1">
              <a:alpha val="25000"/>
            </a:schemeClr>
          </a:solidFill>
          <a:ln w="9525">
            <a:noFill/>
            <a:miter lim="800000"/>
            <a:headEnd/>
            <a:tailEnd/>
          </a:ln>
        </p:spPr>
        <p:txBody>
          <a:bodyPr wrap="none" anchor="ctr">
            <a:prstTxWarp prst="textNoShape">
              <a:avLst/>
            </a:prstTxWarp>
          </a:bodyPr>
          <a:lstStyle/>
          <a:p>
            <a:endParaRPr lang="en-US" dirty="0"/>
          </a:p>
        </p:txBody>
      </p:sp>
      <p:sp>
        <p:nvSpPr>
          <p:cNvPr id="35" name="AutoShape 30"/>
          <p:cNvSpPr>
            <a:spLocks noChangeAspect="1" noChangeArrowheads="1"/>
          </p:cNvSpPr>
          <p:nvPr/>
        </p:nvSpPr>
        <p:spPr bwMode="auto">
          <a:xfrm rot="4017751">
            <a:off x="5468837" y="2835408"/>
            <a:ext cx="609600" cy="2194860"/>
          </a:xfrm>
          <a:prstGeom prst="triangle">
            <a:avLst>
              <a:gd name="adj" fmla="val 50000"/>
            </a:avLst>
          </a:prstGeom>
          <a:solidFill>
            <a:schemeClr val="accent1">
              <a:alpha val="25000"/>
            </a:schemeClr>
          </a:solidFill>
          <a:ln w="9525">
            <a:noFill/>
            <a:miter lim="800000"/>
            <a:headEnd/>
            <a:tailEnd/>
          </a:ln>
        </p:spPr>
        <p:txBody>
          <a:bodyPr rot="10800000" vert="eaVert" wrap="none" anchor="ctr">
            <a:prstTxWarp prst="textNoShape">
              <a:avLst/>
            </a:prstTxWarp>
          </a:bodyPr>
          <a:lstStyle/>
          <a:p>
            <a:pPr algn="ctr"/>
            <a:endParaRPr lang="en-US" dirty="0"/>
          </a:p>
        </p:txBody>
      </p:sp>
      <p:sp>
        <p:nvSpPr>
          <p:cNvPr id="8" name="Title 14"/>
          <p:cNvSpPr txBox="1">
            <a:spLocks/>
          </p:cNvSpPr>
          <p:nvPr/>
        </p:nvSpPr>
        <p:spPr>
          <a:xfrm>
            <a:off x="325437" y="62724"/>
            <a:ext cx="8818563" cy="685800"/>
          </a:xfrm>
          <a:prstGeom prst="rect">
            <a:avLst/>
          </a:prstGeom>
        </p:spPr>
        <p:txBody>
          <a:bodyPr vert="horz" lIns="91440" tIns="45720" rIns="91440" bIns="45720" rtlCol="0" anchor="ctr">
            <a:noAutofit/>
          </a:bodyPr>
          <a:lstStyle>
            <a:lvl1pPr algn="l" defTabSz="457200" rtl="0" eaLnBrk="1" latinLnBrk="0" hangingPunct="1">
              <a:lnSpc>
                <a:spcPct val="80000"/>
              </a:lnSpc>
              <a:spcBef>
                <a:spcPct val="0"/>
              </a:spcBef>
              <a:buNone/>
              <a:defRPr sz="3200" b="1" kern="1200">
                <a:solidFill>
                  <a:schemeClr val="tx1"/>
                </a:solidFill>
                <a:effectLst/>
                <a:latin typeface="+mj-lt"/>
                <a:ea typeface="+mj-ea"/>
                <a:cs typeface="+mj-cs"/>
              </a:defRPr>
            </a:lvl1pPr>
          </a:lstStyle>
          <a:p>
            <a:pPr algn="ctr"/>
            <a:r>
              <a:rPr lang="en-US" dirty="0" smtClean="0"/>
              <a:t>Connected Factory Shop Floor – Use Case</a:t>
            </a:r>
            <a:endParaRPr lang="en-US" dirty="0"/>
          </a:p>
        </p:txBody>
      </p:sp>
      <p:sp>
        <p:nvSpPr>
          <p:cNvPr id="10" name="Rounded Rectangle 9"/>
          <p:cNvSpPr/>
          <p:nvPr/>
        </p:nvSpPr>
        <p:spPr bwMode="auto">
          <a:xfrm>
            <a:off x="114106" y="819150"/>
            <a:ext cx="3127248" cy="1338517"/>
          </a:xfrm>
          <a:prstGeom prst="roundRect">
            <a:avLst>
              <a:gd name="adj" fmla="val 8103"/>
            </a:avLst>
          </a:prstGeom>
          <a:solidFill>
            <a:schemeClr val="accent1">
              <a:lumMod val="20000"/>
              <a:lumOff val="80000"/>
            </a:schemeClr>
          </a:solidFill>
          <a:ln w="9525" cap="flat" cmpd="sng" algn="ctr">
            <a:noFill/>
            <a:prstDash val="solid"/>
            <a:round/>
            <a:headEnd type="none" w="med" len="med"/>
            <a:tailEnd type="none" w="med" len="med"/>
          </a:ln>
          <a:effectLst/>
        </p:spPr>
        <p:txBody>
          <a:bodyPr rIns="0" anchor="b" anchorCtr="0">
            <a:prstTxWarp prst="textNoShape">
              <a:avLst/>
            </a:prstTxWarp>
          </a:bodyPr>
          <a:lstStyle/>
          <a:p>
            <a:r>
              <a:rPr lang="en-US" sz="1400" dirty="0" smtClean="0">
                <a:ea typeface="Arial Bold" charset="0"/>
                <a:cs typeface="Arial Bold" charset="0"/>
              </a:rPr>
              <a:t>Enable staff and supervisors with video collaboration and other “live assist” functions from within iOS app to </a:t>
            </a:r>
            <a:r>
              <a:rPr lang="en-US" sz="1400" b="1" dirty="0" smtClean="0">
                <a:ea typeface="Arial Bold" charset="0"/>
                <a:cs typeface="Arial Bold" charset="0"/>
              </a:rPr>
              <a:t>reduce downtime</a:t>
            </a:r>
            <a:r>
              <a:rPr lang="en-US" sz="1400" dirty="0" smtClean="0">
                <a:ea typeface="Arial Bold" charset="0"/>
                <a:cs typeface="Arial Bold" charset="0"/>
              </a:rPr>
              <a:t> &amp; </a:t>
            </a:r>
            <a:r>
              <a:rPr lang="en-US" sz="1400" b="1" dirty="0" smtClean="0">
                <a:ea typeface="Arial Bold" charset="0"/>
                <a:cs typeface="Arial Bold" charset="0"/>
              </a:rPr>
              <a:t>quality issues </a:t>
            </a:r>
            <a:r>
              <a:rPr lang="en-US" sz="1400" dirty="0" smtClean="0">
                <a:ea typeface="Arial Bold" charset="0"/>
                <a:cs typeface="Arial Bold" charset="0"/>
              </a:rPr>
              <a:t>on shop floor</a:t>
            </a:r>
            <a:endParaRPr lang="en-US" sz="1400" b="1" dirty="0">
              <a:ea typeface="Arial Bold" charset="0"/>
              <a:cs typeface="Arial Bold" charset="0"/>
            </a:endParaRPr>
          </a:p>
        </p:txBody>
      </p:sp>
      <p:sp>
        <p:nvSpPr>
          <p:cNvPr id="11" name="Round Same Side Corner Rectangle 10"/>
          <p:cNvSpPr/>
          <p:nvPr/>
        </p:nvSpPr>
        <p:spPr bwMode="auto">
          <a:xfrm>
            <a:off x="107629" y="787400"/>
            <a:ext cx="3133725" cy="365760"/>
          </a:xfrm>
          <a:prstGeom prst="round2SameRect">
            <a:avLst/>
          </a:prstGeom>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2000" b="1" dirty="0" smtClean="0">
                <a:solidFill>
                  <a:schemeClr val="bg1"/>
                </a:solidFill>
              </a:rPr>
              <a:t>Use Case </a:t>
            </a:r>
            <a:endParaRPr lang="en-US" sz="2000" b="1" dirty="0">
              <a:solidFill>
                <a:schemeClr val="bg1"/>
              </a:solidFill>
            </a:endParaRPr>
          </a:p>
        </p:txBody>
      </p:sp>
      <p:sp>
        <p:nvSpPr>
          <p:cNvPr id="13" name="Rounded Rectangle 12"/>
          <p:cNvSpPr/>
          <p:nvPr/>
        </p:nvSpPr>
        <p:spPr bwMode="auto">
          <a:xfrm>
            <a:off x="115266" y="2248661"/>
            <a:ext cx="3126088" cy="1315807"/>
          </a:xfrm>
          <a:prstGeom prst="roundRect">
            <a:avLst>
              <a:gd name="adj" fmla="val 8660"/>
            </a:avLst>
          </a:prstGeom>
          <a:solidFill>
            <a:schemeClr val="accent1">
              <a:lumMod val="20000"/>
              <a:lumOff val="80000"/>
            </a:schemeClr>
          </a:solidFill>
          <a:ln w="9525" cap="flat" cmpd="sng" algn="ctr">
            <a:noFill/>
            <a:prstDash val="solid"/>
            <a:round/>
            <a:headEnd type="none" w="med" len="med"/>
            <a:tailEnd type="none" w="med" len="med"/>
          </a:ln>
          <a:effectLst/>
        </p:spPr>
        <p:txBody>
          <a:bodyPr rIns="0" anchor="b" anchorCtr="0">
            <a:prstTxWarp prst="textNoShape">
              <a:avLst/>
            </a:prstTxWarp>
          </a:bodyPr>
          <a:lstStyle/>
          <a:p>
            <a:pPr>
              <a:defRPr/>
            </a:pPr>
            <a:endParaRPr lang="en-US" sz="1600" b="1" dirty="0" smtClean="0">
              <a:ea typeface="Arial Bold" charset="0"/>
              <a:cs typeface="Arial Bold" charset="0"/>
            </a:endParaRPr>
          </a:p>
          <a:p>
            <a:pPr marL="176213" indent="-176213">
              <a:buFont typeface="Arial"/>
              <a:buChar char="•"/>
              <a:defRPr/>
            </a:pPr>
            <a:r>
              <a:rPr lang="en-US" sz="1400" dirty="0" smtClean="0">
                <a:ea typeface="Arial Bold" charset="0"/>
                <a:cs typeface="Arial Bold" charset="0"/>
              </a:rPr>
              <a:t>Increase manufacturing efficiency (throughput, capacity utilization)</a:t>
            </a:r>
          </a:p>
          <a:p>
            <a:pPr marL="176213" indent="-176213">
              <a:buFont typeface="Arial"/>
              <a:buChar char="•"/>
              <a:defRPr/>
            </a:pPr>
            <a:r>
              <a:rPr lang="en-US" sz="1400" dirty="0" smtClean="0">
                <a:ea typeface="Arial Bold" charset="0"/>
                <a:cs typeface="Arial Bold" charset="0"/>
              </a:rPr>
              <a:t>Increase yield, reduce rejects</a:t>
            </a:r>
          </a:p>
          <a:p>
            <a:pPr marL="176213" indent="-176213">
              <a:buFont typeface="Arial"/>
              <a:buChar char="•"/>
              <a:defRPr/>
            </a:pPr>
            <a:r>
              <a:rPr lang="en-US" sz="1400" dirty="0" smtClean="0">
                <a:ea typeface="Arial Bold" charset="0"/>
                <a:cs typeface="Arial Bold" charset="0"/>
              </a:rPr>
              <a:t>On-time delivery, shorter cycle  times</a:t>
            </a:r>
            <a:endParaRPr lang="en-US" sz="1400" dirty="0">
              <a:ea typeface="Arial Bold" charset="0"/>
              <a:cs typeface="Arial Bold" charset="0"/>
            </a:endParaRPr>
          </a:p>
        </p:txBody>
      </p:sp>
      <p:sp>
        <p:nvSpPr>
          <p:cNvPr id="14" name="Round Same Side Corner Rectangle 13"/>
          <p:cNvSpPr/>
          <p:nvPr/>
        </p:nvSpPr>
        <p:spPr bwMode="auto">
          <a:xfrm>
            <a:off x="94929" y="2248662"/>
            <a:ext cx="3136392" cy="365760"/>
          </a:xfrm>
          <a:prstGeom prst="round2SameRect">
            <a:avLst/>
          </a:prstGeom>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2000" b="1" dirty="0" smtClean="0">
                <a:solidFill>
                  <a:schemeClr val="bg1"/>
                </a:solidFill>
                <a:ea typeface="MS PGothic" pitchFamily="34" charset="-128"/>
                <a:cs typeface="MS PGothic" pitchFamily="34" charset="-128"/>
              </a:rPr>
              <a:t> Impact</a:t>
            </a:r>
            <a:endParaRPr lang="en-US" sz="2000" b="1" dirty="0">
              <a:solidFill>
                <a:schemeClr val="bg1"/>
              </a:solidFill>
              <a:ea typeface="MS PGothic" pitchFamily="34" charset="-128"/>
              <a:cs typeface="MS PGothic" pitchFamily="34" charset="-128"/>
            </a:endParaRPr>
          </a:p>
        </p:txBody>
      </p:sp>
      <p:sp>
        <p:nvSpPr>
          <p:cNvPr id="19" name="Rectangle 1058"/>
          <p:cNvSpPr>
            <a:spLocks noChangeArrowheads="1"/>
          </p:cNvSpPr>
          <p:nvPr/>
        </p:nvSpPr>
        <p:spPr bwMode="auto">
          <a:xfrm>
            <a:off x="5943600" y="971550"/>
            <a:ext cx="2418584" cy="939996"/>
          </a:xfrm>
          <a:prstGeom prst="rect">
            <a:avLst/>
          </a:prstGeom>
          <a:noFill/>
          <a:ln w="9525">
            <a:noFill/>
            <a:miter lim="800000"/>
            <a:headEnd/>
            <a:tailEnd/>
          </a:ln>
        </p:spPr>
        <p:txBody>
          <a:bodyPr anchor="ctr">
            <a:prstTxWarp prst="textNoShape">
              <a:avLst/>
            </a:prstTxWarp>
          </a:bodyPr>
          <a:lstStyle/>
          <a:p>
            <a:pPr algn="ctr"/>
            <a:r>
              <a:rPr lang="en-US" sz="1400" dirty="0" smtClean="0"/>
              <a:t>Shop floor / assembly line has an issue – downtime or quality impact! </a:t>
            </a:r>
            <a:endParaRPr lang="en-US" sz="1100" dirty="0"/>
          </a:p>
        </p:txBody>
      </p:sp>
      <p:sp>
        <p:nvSpPr>
          <p:cNvPr id="20" name="Rectangle 1058"/>
          <p:cNvSpPr>
            <a:spLocks noChangeArrowheads="1"/>
          </p:cNvSpPr>
          <p:nvPr/>
        </p:nvSpPr>
        <p:spPr bwMode="auto">
          <a:xfrm>
            <a:off x="4128272" y="2266950"/>
            <a:ext cx="2272528" cy="789432"/>
          </a:xfrm>
          <a:prstGeom prst="rect">
            <a:avLst/>
          </a:prstGeom>
          <a:noFill/>
          <a:ln w="9525">
            <a:noFill/>
            <a:miter lim="800000"/>
            <a:headEnd/>
            <a:tailEnd/>
          </a:ln>
        </p:spPr>
        <p:txBody>
          <a:bodyPr anchor="ctr">
            <a:prstTxWarp prst="textNoShape">
              <a:avLst/>
            </a:prstTxWarp>
          </a:bodyPr>
          <a:lstStyle/>
          <a:p>
            <a:pPr algn="ctr"/>
            <a:r>
              <a:rPr lang="en-US" sz="1400" dirty="0" smtClean="0"/>
              <a:t>Worker launches video chat within company iPad app to supervisor who loops in remote expert on EX-60</a:t>
            </a:r>
          </a:p>
        </p:txBody>
      </p:sp>
      <p:sp>
        <p:nvSpPr>
          <p:cNvPr id="21" name="Rectangle 1058"/>
          <p:cNvSpPr>
            <a:spLocks noChangeArrowheads="1"/>
          </p:cNvSpPr>
          <p:nvPr/>
        </p:nvSpPr>
        <p:spPr bwMode="auto">
          <a:xfrm>
            <a:off x="5950372" y="3790950"/>
            <a:ext cx="2507828" cy="866911"/>
          </a:xfrm>
          <a:prstGeom prst="rect">
            <a:avLst/>
          </a:prstGeom>
          <a:noFill/>
          <a:ln w="9525">
            <a:noFill/>
            <a:miter lim="800000"/>
            <a:headEnd/>
            <a:tailEnd/>
          </a:ln>
        </p:spPr>
        <p:txBody>
          <a:bodyPr anchor="ctr">
            <a:prstTxWarp prst="textNoShape">
              <a:avLst/>
            </a:prstTxWarp>
          </a:bodyPr>
          <a:lstStyle/>
          <a:p>
            <a:pPr algn="ctr"/>
            <a:r>
              <a:rPr lang="en-US" sz="1400" dirty="0" smtClean="0"/>
              <a:t>Supplier is pulled into the conference &amp; part diagram is shown on the screen with annotation, co-browsing so that supplier can send the exact part</a:t>
            </a:r>
          </a:p>
          <a:p>
            <a:pPr algn="ctr"/>
            <a:endParaRPr lang="en-US" sz="1400" dirty="0"/>
          </a:p>
        </p:txBody>
      </p:sp>
      <p:sp>
        <p:nvSpPr>
          <p:cNvPr id="22" name="Rounded Rectangle 21"/>
          <p:cNvSpPr/>
          <p:nvPr/>
        </p:nvSpPr>
        <p:spPr bwMode="auto">
          <a:xfrm>
            <a:off x="116310" y="3638550"/>
            <a:ext cx="3125044" cy="1128224"/>
          </a:xfrm>
          <a:prstGeom prst="roundRect">
            <a:avLst>
              <a:gd name="adj" fmla="val 6653"/>
            </a:avLst>
          </a:prstGeom>
          <a:solidFill>
            <a:schemeClr val="accent1">
              <a:lumMod val="20000"/>
              <a:lumOff val="80000"/>
            </a:schemeClr>
          </a:solidFill>
          <a:ln w="9525" cap="flat" cmpd="sng" algn="ctr">
            <a:noFill/>
            <a:prstDash val="solid"/>
            <a:round/>
            <a:headEnd type="none" w="med" len="med"/>
            <a:tailEnd type="none" w="med" len="med"/>
          </a:ln>
          <a:effectLst/>
        </p:spPr>
        <p:txBody>
          <a:bodyPr rIns="0" anchor="b" anchorCtr="0">
            <a:prstTxWarp prst="textNoShape">
              <a:avLst/>
            </a:prstTxWarp>
          </a:bodyPr>
          <a:lstStyle/>
          <a:p>
            <a:pPr marL="176213" indent="-176213">
              <a:buFont typeface="Arial"/>
              <a:buChar char="•"/>
              <a:defRPr/>
            </a:pPr>
            <a:r>
              <a:rPr lang="en-US" sz="1400" dirty="0">
                <a:ea typeface="Arial Bold" charset="0"/>
                <a:cs typeface="Arial Bold" charset="0"/>
              </a:rPr>
              <a:t>CaféX Fusion </a:t>
            </a:r>
            <a:r>
              <a:rPr lang="en-US" sz="1400" dirty="0" smtClean="0">
                <a:ea typeface="Arial Bold" charset="0"/>
                <a:cs typeface="Arial Bold" charset="0"/>
              </a:rPr>
              <a:t>Client SDK</a:t>
            </a:r>
            <a:endParaRPr lang="en-US" sz="1400" dirty="0">
              <a:ea typeface="Arial Bold" charset="0"/>
              <a:cs typeface="Arial Bold" charset="0"/>
            </a:endParaRPr>
          </a:p>
          <a:p>
            <a:pPr marL="176213" indent="-176213">
              <a:buFont typeface="Arial"/>
              <a:buChar char="•"/>
              <a:defRPr/>
            </a:pPr>
            <a:r>
              <a:rPr lang="en-US" sz="1400" dirty="0">
                <a:ea typeface="Arial Bold" charset="0"/>
                <a:cs typeface="Arial Bold" charset="0"/>
              </a:rPr>
              <a:t>Cisco VCS/VCE, </a:t>
            </a:r>
            <a:r>
              <a:rPr lang="en-US" sz="1400" dirty="0" smtClean="0">
                <a:ea typeface="Arial Bold" charset="0"/>
                <a:cs typeface="Arial Bold" charset="0"/>
              </a:rPr>
              <a:t>MCU, TMS, CUCM &amp; EX-60/90 </a:t>
            </a:r>
            <a:endParaRPr lang="en-US" sz="1400" dirty="0">
              <a:ea typeface="Arial Bold" charset="0"/>
              <a:cs typeface="Arial Bold" charset="0"/>
            </a:endParaRPr>
          </a:p>
        </p:txBody>
      </p:sp>
      <p:sp>
        <p:nvSpPr>
          <p:cNvPr id="23" name="Round Same Side Corner Rectangle 22"/>
          <p:cNvSpPr/>
          <p:nvPr/>
        </p:nvSpPr>
        <p:spPr bwMode="auto">
          <a:xfrm>
            <a:off x="107629" y="3638550"/>
            <a:ext cx="3133725" cy="365760"/>
          </a:xfrm>
          <a:prstGeom prst="round2SameRect">
            <a:avLst/>
          </a:prstGeom>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2000" b="1" dirty="0">
                <a:solidFill>
                  <a:schemeClr val="bg1"/>
                </a:solidFill>
              </a:rPr>
              <a:t>Technology</a:t>
            </a:r>
          </a:p>
        </p:txBody>
      </p:sp>
      <p:pic>
        <p:nvPicPr>
          <p:cNvPr id="24" name="Picture 2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89887" y="971550"/>
            <a:ext cx="1957157" cy="1008551"/>
          </a:xfrm>
          <a:prstGeom prst="rect">
            <a:avLst/>
          </a:prstGeom>
        </p:spPr>
      </p:pic>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7000" y="2053292"/>
            <a:ext cx="1813934" cy="1280458"/>
          </a:xfrm>
          <a:prstGeom prst="rect">
            <a:avLst/>
          </a:prstGeom>
        </p:spPr>
      </p:pic>
      <p:pic>
        <p:nvPicPr>
          <p:cNvPr id="28" name="Picture 27"/>
          <p:cNvPicPr>
            <a:picLocks noChangeAspect="1"/>
          </p:cNvPicPr>
          <p:nvPr/>
        </p:nvPicPr>
        <p:blipFill>
          <a:blip r:embed="rId4"/>
          <a:stretch>
            <a:fillRect/>
          </a:stretch>
        </p:blipFill>
        <p:spPr>
          <a:xfrm>
            <a:off x="4128272" y="3279378"/>
            <a:ext cx="1826828" cy="1449864"/>
          </a:xfrm>
          <a:prstGeom prst="rect">
            <a:avLst/>
          </a:prstGeom>
        </p:spPr>
      </p:pic>
      <p:pic>
        <p:nvPicPr>
          <p:cNvPr id="29" name="Picture 2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22331" y="3519125"/>
            <a:ext cx="459236" cy="487717"/>
          </a:xfrm>
          <a:prstGeom prst="rect">
            <a:avLst/>
          </a:prstGeom>
        </p:spPr>
      </p:pic>
      <p:pic>
        <p:nvPicPr>
          <p:cNvPr id="30" name="Picture 29" descr="7-FR29-hdv-expfullscrn-victor-roger-98dpi.jpg"/>
          <p:cNvPicPr>
            <a:picLocks noChangeAspect="1"/>
          </p:cNvPicPr>
          <p:nvPr/>
        </p:nvPicPr>
        <p:blipFill rotWithShape="1">
          <a:blip r:embed="rId6" cstate="screen">
            <a:extLst>
              <a:ext uri="{28A0092B-C50C-407E-A947-70E740481C1C}">
                <a14:useLocalDpi xmlns:a14="http://schemas.microsoft.com/office/drawing/2010/main"/>
              </a:ext>
            </a:extLst>
          </a:blip>
          <a:srcRect t="-1024"/>
          <a:stretch/>
        </p:blipFill>
        <p:spPr>
          <a:xfrm>
            <a:off x="4322331" y="4046263"/>
            <a:ext cx="459236" cy="386380"/>
          </a:xfrm>
          <a:prstGeom prst="rect">
            <a:avLst/>
          </a:prstGeom>
          <a:effectLst>
            <a:outerShdw blurRad="50800" dist="38100" dir="5400000" algn="t" rotWithShape="0">
              <a:prstClr val="black">
                <a:alpha val="40000"/>
              </a:prstClr>
            </a:outerShdw>
          </a:effectLst>
        </p:spPr>
      </p:pic>
      <p:pic>
        <p:nvPicPr>
          <p:cNvPr id="31" name="Picture 3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0320">
            <a:off x="4819256" y="3382415"/>
            <a:ext cx="675934" cy="675934"/>
          </a:xfrm>
          <a:prstGeom prst="rect">
            <a:avLst/>
          </a:prstGeom>
        </p:spPr>
      </p:pic>
      <p:pic>
        <p:nvPicPr>
          <p:cNvPr id="32" name="Picture 3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21520" y="3686039"/>
            <a:ext cx="778116" cy="641605"/>
          </a:xfrm>
          <a:prstGeom prst="rect">
            <a:avLst/>
          </a:prstGeom>
        </p:spPr>
      </p:pic>
      <p:pic>
        <p:nvPicPr>
          <p:cNvPr id="37" name="Picture 3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745527" y="4087965"/>
            <a:ext cx="487553" cy="344678"/>
          </a:xfrm>
          <a:prstGeom prst="rect">
            <a:avLst/>
          </a:prstGeom>
        </p:spPr>
      </p:pic>
      <p:sp>
        <p:nvSpPr>
          <p:cNvPr id="4" name="Footer Placeholder 3"/>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68</a:t>
            </a:fld>
            <a:endParaRPr lang="en-US" dirty="0"/>
          </a:p>
        </p:txBody>
      </p:sp>
    </p:spTree>
    <p:extLst>
      <p:ext uri="{BB962C8B-B14F-4D97-AF65-F5344CB8AC3E}">
        <p14:creationId xmlns:p14="http://schemas.microsoft.com/office/powerpoint/2010/main" val="311651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44662" y="785151"/>
            <a:ext cx="5294338" cy="4008010"/>
          </a:xfrm>
          <a:prstGeom prst="rect">
            <a:avLst/>
          </a:prstGeom>
        </p:spPr>
      </p:pic>
      <p:sp>
        <p:nvSpPr>
          <p:cNvPr id="4" name="Title 3"/>
          <p:cNvSpPr>
            <a:spLocks noGrp="1"/>
          </p:cNvSpPr>
          <p:nvPr>
            <p:ph type="title"/>
          </p:nvPr>
        </p:nvSpPr>
        <p:spPr/>
        <p:txBody>
          <a:bodyPr/>
          <a:lstStyle/>
          <a:p>
            <a:r>
              <a:rPr lang="en-US" dirty="0" smtClean="0"/>
              <a:t>Field Technician Tablet App</a:t>
            </a:r>
            <a:endParaRPr lang="en-US" dirty="0"/>
          </a:p>
        </p:txBody>
      </p:sp>
      <p:sp>
        <p:nvSpPr>
          <p:cNvPr id="42" name="TextBox 41"/>
          <p:cNvSpPr txBox="1"/>
          <p:nvPr/>
        </p:nvSpPr>
        <p:spPr>
          <a:xfrm>
            <a:off x="154839" y="4073378"/>
            <a:ext cx="1219200" cy="757130"/>
          </a:xfrm>
          <a:prstGeom prst="rect">
            <a:avLst/>
          </a:prstGeom>
          <a:noFill/>
        </p:spPr>
        <p:txBody>
          <a:bodyPr wrap="square" rtlCol="0">
            <a:spAutoFit/>
          </a:bodyPr>
          <a:lstStyle/>
          <a:p>
            <a:pPr>
              <a:lnSpc>
                <a:spcPct val="90000"/>
              </a:lnSpc>
            </a:pPr>
            <a:r>
              <a:rPr lang="en-US" sz="1600" b="0" dirty="0" smtClean="0">
                <a:cs typeface="Arial" pitchFamily="34" charset="0"/>
              </a:rPr>
              <a:t>Integrated Jabber Presence</a:t>
            </a:r>
          </a:p>
        </p:txBody>
      </p:sp>
      <p:sp>
        <p:nvSpPr>
          <p:cNvPr id="44" name="TextBox 43"/>
          <p:cNvSpPr txBox="1"/>
          <p:nvPr/>
        </p:nvSpPr>
        <p:spPr>
          <a:xfrm>
            <a:off x="154839" y="2990750"/>
            <a:ext cx="1219200" cy="978729"/>
          </a:xfrm>
          <a:prstGeom prst="rect">
            <a:avLst/>
          </a:prstGeom>
          <a:noFill/>
        </p:spPr>
        <p:txBody>
          <a:bodyPr wrap="square" rtlCol="0">
            <a:spAutoFit/>
          </a:bodyPr>
          <a:lstStyle/>
          <a:p>
            <a:pPr>
              <a:lnSpc>
                <a:spcPct val="90000"/>
              </a:lnSpc>
            </a:pPr>
            <a:r>
              <a:rPr lang="en-US" sz="1600" b="0" dirty="0" smtClean="0">
                <a:cs typeface="Arial" pitchFamily="34" charset="0"/>
              </a:rPr>
              <a:t>Dial Pad with Short Number Dialing</a:t>
            </a:r>
          </a:p>
        </p:txBody>
      </p:sp>
      <p:sp>
        <p:nvSpPr>
          <p:cNvPr id="45" name="TextBox 44"/>
          <p:cNvSpPr txBox="1"/>
          <p:nvPr/>
        </p:nvSpPr>
        <p:spPr>
          <a:xfrm>
            <a:off x="154839" y="2278477"/>
            <a:ext cx="1219200" cy="535531"/>
          </a:xfrm>
          <a:prstGeom prst="rect">
            <a:avLst/>
          </a:prstGeom>
          <a:noFill/>
        </p:spPr>
        <p:txBody>
          <a:bodyPr wrap="square" rtlCol="0">
            <a:spAutoFit/>
          </a:bodyPr>
          <a:lstStyle/>
          <a:p>
            <a:pPr>
              <a:lnSpc>
                <a:spcPct val="90000"/>
              </a:lnSpc>
            </a:pPr>
            <a:r>
              <a:rPr lang="en-US" sz="1600" b="0" dirty="0" smtClean="0">
                <a:cs typeface="Arial" pitchFamily="34" charset="0"/>
              </a:rPr>
              <a:t>Instant Messaging</a:t>
            </a:r>
          </a:p>
        </p:txBody>
      </p:sp>
      <p:sp>
        <p:nvSpPr>
          <p:cNvPr id="46" name="TextBox 45"/>
          <p:cNvSpPr txBox="1"/>
          <p:nvPr/>
        </p:nvSpPr>
        <p:spPr>
          <a:xfrm>
            <a:off x="154839" y="1452340"/>
            <a:ext cx="1219200" cy="535531"/>
          </a:xfrm>
          <a:prstGeom prst="rect">
            <a:avLst/>
          </a:prstGeom>
          <a:noFill/>
        </p:spPr>
        <p:txBody>
          <a:bodyPr wrap="square" rtlCol="0">
            <a:spAutoFit/>
          </a:bodyPr>
          <a:lstStyle/>
          <a:p>
            <a:pPr>
              <a:lnSpc>
                <a:spcPct val="90000"/>
              </a:lnSpc>
            </a:pPr>
            <a:r>
              <a:rPr lang="en-US" sz="1600" b="0" dirty="0" smtClean="0">
                <a:cs typeface="Arial" pitchFamily="34" charset="0"/>
              </a:rPr>
              <a:t>Visual Voicemail</a:t>
            </a:r>
          </a:p>
        </p:txBody>
      </p:sp>
      <p:sp>
        <p:nvSpPr>
          <p:cNvPr id="47" name="TextBox 46"/>
          <p:cNvSpPr txBox="1"/>
          <p:nvPr/>
        </p:nvSpPr>
        <p:spPr>
          <a:xfrm>
            <a:off x="154839" y="822011"/>
            <a:ext cx="1219200" cy="338554"/>
          </a:xfrm>
          <a:prstGeom prst="rect">
            <a:avLst/>
          </a:prstGeom>
          <a:noFill/>
        </p:spPr>
        <p:txBody>
          <a:bodyPr wrap="square" rtlCol="0">
            <a:spAutoFit/>
          </a:bodyPr>
          <a:lstStyle/>
          <a:p>
            <a:r>
              <a:rPr lang="en-US" sz="1600" b="0" dirty="0" smtClean="0">
                <a:cs typeface="Arial" pitchFamily="34" charset="0"/>
              </a:rPr>
              <a:t>CUCM Voice</a:t>
            </a:r>
          </a:p>
        </p:txBody>
      </p:sp>
      <p:sp>
        <p:nvSpPr>
          <p:cNvPr id="48" name="TextBox 47"/>
          <p:cNvSpPr txBox="1"/>
          <p:nvPr/>
        </p:nvSpPr>
        <p:spPr>
          <a:xfrm>
            <a:off x="7651747" y="828100"/>
            <a:ext cx="1219200" cy="338554"/>
          </a:xfrm>
          <a:prstGeom prst="rect">
            <a:avLst/>
          </a:prstGeom>
          <a:noFill/>
        </p:spPr>
        <p:txBody>
          <a:bodyPr wrap="square" rtlCol="0">
            <a:spAutoFit/>
          </a:bodyPr>
          <a:lstStyle/>
          <a:p>
            <a:r>
              <a:rPr lang="en-US" sz="1600" b="0" dirty="0" smtClean="0">
                <a:cs typeface="Arial" pitchFamily="34" charset="0"/>
              </a:rPr>
              <a:t>Help Page</a:t>
            </a:r>
          </a:p>
        </p:txBody>
      </p:sp>
      <p:sp>
        <p:nvSpPr>
          <p:cNvPr id="49" name="TextBox 48"/>
          <p:cNvSpPr txBox="1"/>
          <p:nvPr/>
        </p:nvSpPr>
        <p:spPr>
          <a:xfrm>
            <a:off x="7651747" y="1709893"/>
            <a:ext cx="1219200" cy="757130"/>
          </a:xfrm>
          <a:prstGeom prst="rect">
            <a:avLst/>
          </a:prstGeom>
          <a:noFill/>
        </p:spPr>
        <p:txBody>
          <a:bodyPr wrap="square" rtlCol="0">
            <a:spAutoFit/>
          </a:bodyPr>
          <a:lstStyle/>
          <a:p>
            <a:pPr>
              <a:lnSpc>
                <a:spcPct val="90000"/>
              </a:lnSpc>
            </a:pPr>
            <a:r>
              <a:rPr lang="en-US" sz="1600" b="0" dirty="0" smtClean="0">
                <a:cs typeface="Arial" pitchFamily="34" charset="0"/>
              </a:rPr>
              <a:t>Video with Full Screen Option</a:t>
            </a:r>
          </a:p>
        </p:txBody>
      </p:sp>
      <p:sp>
        <p:nvSpPr>
          <p:cNvPr id="50" name="TextBox 49"/>
          <p:cNvSpPr txBox="1"/>
          <p:nvPr/>
        </p:nvSpPr>
        <p:spPr>
          <a:xfrm>
            <a:off x="7651747" y="3015599"/>
            <a:ext cx="1219200" cy="535531"/>
          </a:xfrm>
          <a:prstGeom prst="rect">
            <a:avLst/>
          </a:prstGeom>
          <a:noFill/>
        </p:spPr>
        <p:txBody>
          <a:bodyPr wrap="square" rtlCol="0">
            <a:spAutoFit/>
          </a:bodyPr>
          <a:lstStyle/>
          <a:p>
            <a:pPr>
              <a:lnSpc>
                <a:spcPct val="90000"/>
              </a:lnSpc>
            </a:pPr>
            <a:r>
              <a:rPr lang="en-US" sz="1600" b="0" dirty="0" smtClean="0">
                <a:cs typeface="Arial" pitchFamily="34" charset="0"/>
              </a:rPr>
              <a:t>File Sharing &amp; Streaming</a:t>
            </a:r>
          </a:p>
        </p:txBody>
      </p:sp>
      <p:sp>
        <p:nvSpPr>
          <p:cNvPr id="52" name="TextBox 51"/>
          <p:cNvSpPr txBox="1"/>
          <p:nvPr/>
        </p:nvSpPr>
        <p:spPr>
          <a:xfrm>
            <a:off x="7651747" y="4124306"/>
            <a:ext cx="1219200" cy="338554"/>
          </a:xfrm>
          <a:prstGeom prst="rect">
            <a:avLst/>
          </a:prstGeom>
          <a:noFill/>
        </p:spPr>
        <p:txBody>
          <a:bodyPr wrap="square" rtlCol="0">
            <a:spAutoFit/>
          </a:bodyPr>
          <a:lstStyle/>
          <a:p>
            <a:r>
              <a:rPr lang="en-US" sz="1600" b="0" dirty="0" smtClean="0">
                <a:cs typeface="Arial" pitchFamily="34" charset="0"/>
              </a:rPr>
              <a:t>Full Screen</a:t>
            </a:r>
          </a:p>
        </p:txBody>
      </p:sp>
      <p:sp>
        <p:nvSpPr>
          <p:cNvPr id="53" name="TextBox 52"/>
          <p:cNvSpPr txBox="1"/>
          <p:nvPr/>
        </p:nvSpPr>
        <p:spPr>
          <a:xfrm>
            <a:off x="482378" y="5701305"/>
            <a:ext cx="3816569" cy="338554"/>
          </a:xfrm>
          <a:prstGeom prst="rect">
            <a:avLst/>
          </a:prstGeom>
          <a:noFill/>
        </p:spPr>
        <p:txBody>
          <a:bodyPr wrap="square" rtlCol="0">
            <a:spAutoFit/>
          </a:bodyPr>
          <a:lstStyle/>
          <a:p>
            <a:r>
              <a:rPr lang="en-US" sz="1600" b="0" dirty="0" smtClean="0">
                <a:latin typeface="Arial" pitchFamily="34" charset="0"/>
                <a:cs typeface="Arial" pitchFamily="34" charset="0"/>
              </a:rPr>
              <a:t>Contacts from Directory, Address Book</a:t>
            </a:r>
          </a:p>
        </p:txBody>
      </p:sp>
      <p:sp>
        <p:nvSpPr>
          <p:cNvPr id="40" name="TextBox 39"/>
          <p:cNvSpPr txBox="1"/>
          <p:nvPr/>
        </p:nvSpPr>
        <p:spPr>
          <a:xfrm>
            <a:off x="4664612" y="5979924"/>
            <a:ext cx="4028089" cy="338554"/>
          </a:xfrm>
          <a:prstGeom prst="rect">
            <a:avLst/>
          </a:prstGeom>
          <a:noFill/>
        </p:spPr>
        <p:txBody>
          <a:bodyPr wrap="square" rtlCol="0">
            <a:spAutoFit/>
          </a:bodyPr>
          <a:lstStyle/>
          <a:p>
            <a:r>
              <a:rPr lang="en-US" sz="1600" dirty="0" smtClean="0">
                <a:solidFill>
                  <a:schemeClr val="bg1"/>
                </a:solidFill>
                <a:latin typeface="Arial" pitchFamily="34" charset="0"/>
                <a:cs typeface="Arial" pitchFamily="34" charset="0"/>
              </a:rPr>
              <a:t>N-Way Voice/Video Calling</a:t>
            </a:r>
            <a:endParaRPr lang="en-US" sz="1600" b="0" dirty="0" smtClean="0">
              <a:solidFill>
                <a:schemeClr val="bg1"/>
              </a:solidFill>
              <a:latin typeface="Arial" pitchFamily="34" charset="0"/>
              <a:cs typeface="Arial" pitchFamily="34" charset="0"/>
            </a:endParaRPr>
          </a:p>
        </p:txBody>
      </p:sp>
      <p:cxnSp>
        <p:nvCxnSpPr>
          <p:cNvPr id="63" name="Straight Arrow Connector 62"/>
          <p:cNvCxnSpPr/>
          <p:nvPr/>
        </p:nvCxnSpPr>
        <p:spPr>
          <a:xfrm>
            <a:off x="1405753" y="941235"/>
            <a:ext cx="2276770" cy="3328060"/>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6571301" y="4300110"/>
            <a:ext cx="1034336" cy="0"/>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851415" y="1554416"/>
            <a:ext cx="2583447" cy="2714879"/>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1015553" y="2789156"/>
            <a:ext cx="1963191" cy="1504427"/>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1277815" y="4300110"/>
            <a:ext cx="1266323" cy="0"/>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5779478" y="1166654"/>
            <a:ext cx="1926391" cy="3102641"/>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5943600" y="2177287"/>
            <a:ext cx="1662037" cy="2092008"/>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6178062" y="3232590"/>
            <a:ext cx="1473685" cy="1036705"/>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4328255" y="2088928"/>
            <a:ext cx="2099832" cy="1731442"/>
          </a:xfrm>
          <a:prstGeom prst="rect">
            <a:avLst/>
          </a:prstGeom>
        </p:spPr>
      </p:pic>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7" name="Slide Number Placeholder 6"/>
          <p:cNvSpPr>
            <a:spLocks noGrp="1"/>
          </p:cNvSpPr>
          <p:nvPr>
            <p:ph type="sldNum" sz="quarter" idx="12"/>
          </p:nvPr>
        </p:nvSpPr>
        <p:spPr/>
        <p:txBody>
          <a:bodyPr/>
          <a:lstStyle/>
          <a:p>
            <a:fld id="{0431C951-9D62-474D-B35D-66AB940D3B2F}" type="slidenum">
              <a:rPr lang="en-US" smtClean="0"/>
              <a:pPr/>
              <a:t>69</a:t>
            </a:fld>
            <a:endParaRPr lang="en-US" dirty="0"/>
          </a:p>
        </p:txBody>
      </p:sp>
    </p:spTree>
    <p:extLst>
      <p:ext uri="{BB962C8B-B14F-4D97-AF65-F5344CB8AC3E}">
        <p14:creationId xmlns:p14="http://schemas.microsoft.com/office/powerpoint/2010/main" val="31195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a:spLocks noChangeAspect="1"/>
          </p:cNvSpPr>
          <p:nvPr/>
        </p:nvSpPr>
        <p:spPr bwMode="auto">
          <a:xfrm>
            <a:off x="3723213" y="787399"/>
            <a:ext cx="4968395" cy="3979375"/>
          </a:xfrm>
          <a:prstGeom prst="roundRect">
            <a:avLst>
              <a:gd name="adj" fmla="val 3592"/>
            </a:avLst>
          </a:prstGeom>
          <a:solidFill>
            <a:schemeClr val="bg1"/>
          </a:solidFill>
          <a:ln w="9525" cap="flat" cmpd="sng" algn="ctr">
            <a:solidFill>
              <a:schemeClr val="accent1"/>
            </a:solidFill>
            <a:prstDash val="solid"/>
            <a:round/>
            <a:headEnd type="none" w="med" len="med"/>
            <a:tailEnd type="none" w="med" len="med"/>
          </a:ln>
          <a:effectLst/>
        </p:spPr>
        <p:txBody>
          <a:bodyPr rIns="0">
            <a:prstTxWarp prst="textNoShape">
              <a:avLst/>
            </a:prstTxWarp>
          </a:bodyPr>
          <a:lstStyle/>
          <a:p>
            <a:pPr>
              <a:defRPr/>
            </a:pPr>
            <a:endParaRPr lang="en-US" sz="1200" dirty="0">
              <a:latin typeface="Arial Narrow" charset="0"/>
            </a:endParaRPr>
          </a:p>
          <a:p>
            <a:pPr>
              <a:defRPr/>
            </a:pPr>
            <a:endParaRPr lang="en-US" sz="800" dirty="0">
              <a:latin typeface="Arial Narrow" charset="0"/>
            </a:endParaRPr>
          </a:p>
          <a:p>
            <a:pPr>
              <a:defRPr/>
            </a:pPr>
            <a:endParaRPr lang="en-US" sz="1200" b="1" dirty="0">
              <a:latin typeface="Arial Bold" charset="0"/>
              <a:ea typeface="Arial Bold" charset="0"/>
              <a:cs typeface="Arial Bold" charset="0"/>
            </a:endParaRPr>
          </a:p>
        </p:txBody>
      </p:sp>
      <p:sp>
        <p:nvSpPr>
          <p:cNvPr id="27" name="AutoShape 20"/>
          <p:cNvSpPr>
            <a:spLocks noChangeAspect="1" noChangeArrowheads="1"/>
          </p:cNvSpPr>
          <p:nvPr/>
        </p:nvSpPr>
        <p:spPr bwMode="auto">
          <a:xfrm rot="12937952">
            <a:off x="4429918" y="1655151"/>
            <a:ext cx="609600" cy="1447800"/>
          </a:xfrm>
          <a:prstGeom prst="triangle">
            <a:avLst>
              <a:gd name="adj" fmla="val 50000"/>
            </a:avLst>
          </a:prstGeom>
          <a:solidFill>
            <a:schemeClr val="bg1">
              <a:lumMod val="75000"/>
              <a:alpha val="25000"/>
            </a:schemeClr>
          </a:solidFill>
          <a:ln w="9525">
            <a:noFill/>
            <a:miter lim="800000"/>
            <a:headEnd/>
            <a:tailEnd/>
          </a:ln>
        </p:spPr>
        <p:txBody>
          <a:bodyPr wrap="none" anchor="ctr">
            <a:prstTxWarp prst="textNoShape">
              <a:avLst/>
            </a:prstTxWarp>
          </a:bodyPr>
          <a:lstStyle/>
          <a:p>
            <a:endParaRPr lang="en-US" dirty="0"/>
          </a:p>
        </p:txBody>
      </p:sp>
      <p:sp>
        <p:nvSpPr>
          <p:cNvPr id="33" name="AutoShape 24"/>
          <p:cNvSpPr>
            <a:spLocks noChangeAspect="1" noChangeArrowheads="1"/>
          </p:cNvSpPr>
          <p:nvPr/>
        </p:nvSpPr>
        <p:spPr bwMode="auto">
          <a:xfrm rot="-4717344">
            <a:off x="6372131" y="171013"/>
            <a:ext cx="896865" cy="2330450"/>
          </a:xfrm>
          <a:prstGeom prst="triangle">
            <a:avLst>
              <a:gd name="adj" fmla="val 50000"/>
            </a:avLst>
          </a:prstGeom>
          <a:solidFill>
            <a:schemeClr val="bg1">
              <a:lumMod val="75000"/>
              <a:alpha val="25000"/>
            </a:schemeClr>
          </a:solidFill>
          <a:ln w="9525">
            <a:noFill/>
            <a:miter lim="800000"/>
            <a:headEnd/>
            <a:tailEnd/>
          </a:ln>
        </p:spPr>
        <p:txBody>
          <a:bodyPr wrap="none" anchor="ctr">
            <a:prstTxWarp prst="textNoShape">
              <a:avLst/>
            </a:prstTxWarp>
          </a:bodyPr>
          <a:lstStyle/>
          <a:p>
            <a:endParaRPr lang="en-US" dirty="0"/>
          </a:p>
        </p:txBody>
      </p:sp>
      <p:sp>
        <p:nvSpPr>
          <p:cNvPr id="34" name="AutoShape 28"/>
          <p:cNvSpPr>
            <a:spLocks noChangeAspect="1" noChangeArrowheads="1"/>
          </p:cNvSpPr>
          <p:nvPr/>
        </p:nvSpPr>
        <p:spPr bwMode="auto">
          <a:xfrm rot="39452">
            <a:off x="7464258" y="2160471"/>
            <a:ext cx="496887" cy="1447800"/>
          </a:xfrm>
          <a:prstGeom prst="triangle">
            <a:avLst>
              <a:gd name="adj" fmla="val 50000"/>
            </a:avLst>
          </a:prstGeom>
          <a:solidFill>
            <a:schemeClr val="accent1">
              <a:alpha val="25000"/>
            </a:schemeClr>
          </a:solidFill>
          <a:ln w="9525">
            <a:noFill/>
            <a:miter lim="800000"/>
            <a:headEnd/>
            <a:tailEnd/>
          </a:ln>
        </p:spPr>
        <p:txBody>
          <a:bodyPr wrap="none" anchor="ctr">
            <a:prstTxWarp prst="textNoShape">
              <a:avLst/>
            </a:prstTxWarp>
          </a:bodyPr>
          <a:lstStyle/>
          <a:p>
            <a:endParaRPr lang="en-US" dirty="0"/>
          </a:p>
        </p:txBody>
      </p:sp>
      <p:sp>
        <p:nvSpPr>
          <p:cNvPr id="35" name="AutoShape 30"/>
          <p:cNvSpPr>
            <a:spLocks noChangeAspect="1" noChangeArrowheads="1"/>
          </p:cNvSpPr>
          <p:nvPr/>
        </p:nvSpPr>
        <p:spPr bwMode="auto">
          <a:xfrm rot="4017751">
            <a:off x="5468837" y="2835408"/>
            <a:ext cx="609600" cy="2194860"/>
          </a:xfrm>
          <a:prstGeom prst="triangle">
            <a:avLst>
              <a:gd name="adj" fmla="val 50000"/>
            </a:avLst>
          </a:prstGeom>
          <a:solidFill>
            <a:schemeClr val="bg1">
              <a:lumMod val="75000"/>
              <a:alpha val="25000"/>
            </a:schemeClr>
          </a:solidFill>
          <a:ln w="9525">
            <a:noFill/>
            <a:miter lim="800000"/>
            <a:headEnd/>
            <a:tailEnd/>
          </a:ln>
        </p:spPr>
        <p:txBody>
          <a:bodyPr rot="10800000" vert="eaVert" wrap="none" anchor="ctr">
            <a:prstTxWarp prst="textNoShape">
              <a:avLst/>
            </a:prstTxWarp>
          </a:bodyPr>
          <a:lstStyle/>
          <a:p>
            <a:pPr algn="ctr"/>
            <a:endParaRPr lang="en-US" dirty="0"/>
          </a:p>
        </p:txBody>
      </p:sp>
      <p:sp>
        <p:nvSpPr>
          <p:cNvPr id="19" name="Rectangle 1058"/>
          <p:cNvSpPr>
            <a:spLocks noChangeArrowheads="1"/>
          </p:cNvSpPr>
          <p:nvPr/>
        </p:nvSpPr>
        <p:spPr bwMode="auto">
          <a:xfrm>
            <a:off x="5715000" y="1002031"/>
            <a:ext cx="2120653" cy="807720"/>
          </a:xfrm>
          <a:prstGeom prst="rect">
            <a:avLst/>
          </a:prstGeom>
          <a:noFill/>
          <a:ln w="9525">
            <a:noFill/>
            <a:miter lim="800000"/>
            <a:headEnd/>
            <a:tailEnd/>
          </a:ln>
        </p:spPr>
        <p:txBody>
          <a:bodyPr anchor="ctr">
            <a:prstTxWarp prst="textNoShape">
              <a:avLst/>
            </a:prstTxWarp>
          </a:bodyPr>
          <a:lstStyle/>
          <a:p>
            <a:pPr algn="ctr"/>
            <a:r>
              <a:rPr lang="en-US" sz="1400" dirty="0" smtClean="0"/>
              <a:t>Customer clicks on link to start video support session</a:t>
            </a:r>
            <a:endParaRPr lang="en-US" sz="1400" dirty="0"/>
          </a:p>
        </p:txBody>
      </p:sp>
      <p:sp>
        <p:nvSpPr>
          <p:cNvPr id="20" name="Rectangle 1058"/>
          <p:cNvSpPr>
            <a:spLocks noChangeArrowheads="1"/>
          </p:cNvSpPr>
          <p:nvPr/>
        </p:nvSpPr>
        <p:spPr bwMode="auto">
          <a:xfrm>
            <a:off x="3809999" y="2259891"/>
            <a:ext cx="2678537" cy="962994"/>
          </a:xfrm>
          <a:prstGeom prst="rect">
            <a:avLst/>
          </a:prstGeom>
          <a:noFill/>
          <a:ln w="9525">
            <a:noFill/>
            <a:miter lim="800000"/>
            <a:headEnd/>
            <a:tailEnd/>
          </a:ln>
        </p:spPr>
        <p:txBody>
          <a:bodyPr anchor="ctr">
            <a:prstTxWarp prst="textNoShape">
              <a:avLst/>
            </a:prstTxWarp>
          </a:bodyPr>
          <a:lstStyle/>
          <a:p>
            <a:pPr algn="ctr"/>
            <a:r>
              <a:rPr lang="en-US" sz="1400" dirty="0" smtClean="0"/>
              <a:t>Call is routed to contact center with video queuing and video IVR. Customer navigates and is routed to video agent.</a:t>
            </a:r>
            <a:endParaRPr lang="en-US" sz="1400" dirty="0"/>
          </a:p>
        </p:txBody>
      </p:sp>
      <p:sp>
        <p:nvSpPr>
          <p:cNvPr id="21" name="Rectangle 1058"/>
          <p:cNvSpPr>
            <a:spLocks noChangeArrowheads="1"/>
          </p:cNvSpPr>
          <p:nvPr/>
        </p:nvSpPr>
        <p:spPr bwMode="auto">
          <a:xfrm>
            <a:off x="5605842" y="3790950"/>
            <a:ext cx="2852358" cy="771215"/>
          </a:xfrm>
          <a:prstGeom prst="rect">
            <a:avLst/>
          </a:prstGeom>
          <a:noFill/>
          <a:ln w="9525">
            <a:noFill/>
            <a:miter lim="800000"/>
            <a:headEnd/>
            <a:tailEnd/>
          </a:ln>
        </p:spPr>
        <p:txBody>
          <a:bodyPr anchor="ctr">
            <a:prstTxWarp prst="textNoShape">
              <a:avLst/>
            </a:prstTxWarp>
          </a:bodyPr>
          <a:lstStyle/>
          <a:p>
            <a:pPr algn="ctr"/>
            <a:r>
              <a:rPr lang="en-US" sz="1400" dirty="0"/>
              <a:t> </a:t>
            </a:r>
            <a:r>
              <a:rPr lang="en-US" sz="1400" dirty="0" smtClean="0"/>
              <a:t>Agent supports customer to resolution of support request</a:t>
            </a:r>
            <a:endParaRPr lang="en-US" sz="1400" dirty="0"/>
          </a:p>
        </p:txBody>
      </p:sp>
      <p:sp>
        <p:nvSpPr>
          <p:cNvPr id="24" name="Rounded Rectangle 23"/>
          <p:cNvSpPr/>
          <p:nvPr/>
        </p:nvSpPr>
        <p:spPr bwMode="auto">
          <a:xfrm>
            <a:off x="135618" y="823648"/>
            <a:ext cx="3443776" cy="1010685"/>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rIns="0">
            <a:prstTxWarp prst="textNoShape">
              <a:avLst/>
            </a:prstTxWarp>
          </a:bodyPr>
          <a:lstStyle/>
          <a:p>
            <a:pPr marL="85725" indent="-85725">
              <a:defRPr/>
            </a:pPr>
            <a:endParaRPr lang="en-US" sz="600" dirty="0"/>
          </a:p>
          <a:p>
            <a:pPr marL="85725" indent="-85725">
              <a:defRPr/>
            </a:pPr>
            <a:endParaRPr lang="en-US" sz="525" dirty="0"/>
          </a:p>
        </p:txBody>
      </p:sp>
      <p:sp>
        <p:nvSpPr>
          <p:cNvPr id="25" name="Round Same Side Corner Rectangle 24"/>
          <p:cNvSpPr/>
          <p:nvPr/>
        </p:nvSpPr>
        <p:spPr bwMode="auto">
          <a:xfrm>
            <a:off x="135618" y="823647"/>
            <a:ext cx="3443776" cy="301752"/>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500" b="1" dirty="0">
                <a:solidFill>
                  <a:schemeClr val="bg1"/>
                </a:solidFill>
              </a:rPr>
              <a:t>Use Case </a:t>
            </a:r>
          </a:p>
        </p:txBody>
      </p:sp>
      <p:sp>
        <p:nvSpPr>
          <p:cNvPr id="28" name="Rounded Rectangle 27"/>
          <p:cNvSpPr/>
          <p:nvPr/>
        </p:nvSpPr>
        <p:spPr bwMode="auto">
          <a:xfrm>
            <a:off x="135618" y="1994310"/>
            <a:ext cx="3443775" cy="1451883"/>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rIns="0">
            <a:prstTxWarp prst="textNoShape">
              <a:avLst/>
            </a:prstTxWarp>
          </a:bodyPr>
          <a:lstStyle/>
          <a:p>
            <a:pPr>
              <a:defRPr/>
            </a:pPr>
            <a:r>
              <a:rPr lang="en-US" sz="1400" dirty="0" smtClean="0">
                <a:ea typeface="Arial Bold" charset="0"/>
                <a:cs typeface="Arial Bold" charset="0"/>
              </a:rPr>
              <a:t>Enable </a:t>
            </a:r>
            <a:endParaRPr lang="en-US" sz="1400" dirty="0">
              <a:ea typeface="Arial Bold" charset="0"/>
              <a:cs typeface="Arial Bold" charset="0"/>
            </a:endParaRPr>
          </a:p>
          <a:p>
            <a:pPr marL="214313" indent="-214313">
              <a:buFont typeface="Arial"/>
              <a:buChar char="•"/>
              <a:defRPr/>
            </a:pPr>
            <a:r>
              <a:rPr lang="en-US" sz="1400" dirty="0" smtClean="0">
                <a:ea typeface="Arial Bold" charset="0"/>
                <a:cs typeface="Arial Bold" charset="0"/>
              </a:rPr>
              <a:t>Add visual IVR into web based access</a:t>
            </a:r>
            <a:endParaRPr lang="en-US" sz="1400" dirty="0">
              <a:ea typeface="Arial Bold" charset="0"/>
              <a:cs typeface="Arial Bold" charset="0"/>
            </a:endParaRPr>
          </a:p>
          <a:p>
            <a:pPr marL="214313" indent="-214313">
              <a:buFont typeface="Arial"/>
              <a:buChar char="•"/>
              <a:defRPr/>
            </a:pPr>
            <a:r>
              <a:rPr lang="en-US" sz="1400" dirty="0" smtClean="0">
                <a:ea typeface="Arial Bold" charset="0"/>
                <a:cs typeface="Arial Bold" charset="0"/>
              </a:rPr>
              <a:t>Video enabled customer engagement</a:t>
            </a:r>
            <a:endParaRPr lang="en-US" sz="1400" dirty="0">
              <a:ea typeface="Arial Bold" charset="0"/>
              <a:cs typeface="Arial Bold" charset="0"/>
            </a:endParaRPr>
          </a:p>
          <a:p>
            <a:pPr marL="214313" indent="-214313">
              <a:buFont typeface="Arial"/>
              <a:buChar char="•"/>
              <a:defRPr/>
            </a:pPr>
            <a:r>
              <a:rPr lang="en-US" sz="1400" dirty="0" smtClean="0">
                <a:ea typeface="Arial Bold" charset="0"/>
                <a:cs typeface="Arial Bold" charset="0"/>
              </a:rPr>
              <a:t>Utilize current CC infrastructure</a:t>
            </a:r>
            <a:endParaRPr lang="en-US" sz="1400" dirty="0">
              <a:ea typeface="Arial Bold" charset="0"/>
              <a:cs typeface="Arial Bold" charset="0"/>
            </a:endParaRPr>
          </a:p>
          <a:p>
            <a:pPr marL="214313" indent="-214313">
              <a:buFont typeface="Arial"/>
              <a:buChar char="•"/>
              <a:defRPr/>
            </a:pPr>
            <a:r>
              <a:rPr lang="en-US" sz="1400" dirty="0" smtClean="0">
                <a:ea typeface="Arial Bold" charset="0"/>
                <a:cs typeface="Arial Bold" charset="0"/>
              </a:rPr>
              <a:t>Video queuing for upsell opportunities </a:t>
            </a:r>
            <a:endParaRPr lang="en-US" sz="1400" dirty="0">
              <a:ea typeface="Arial Bold" charset="0"/>
              <a:cs typeface="Arial Bold" charset="0"/>
            </a:endParaRPr>
          </a:p>
          <a:p>
            <a:pPr>
              <a:defRPr/>
            </a:pPr>
            <a:endParaRPr lang="en-US" sz="1400" dirty="0">
              <a:ea typeface="Arial Bold" charset="0"/>
              <a:cs typeface="Arial Bold" charset="0"/>
            </a:endParaRPr>
          </a:p>
        </p:txBody>
      </p:sp>
      <p:sp>
        <p:nvSpPr>
          <p:cNvPr id="29" name="Round Same Side Corner Rectangle 28"/>
          <p:cNvSpPr/>
          <p:nvPr/>
        </p:nvSpPr>
        <p:spPr bwMode="auto">
          <a:xfrm>
            <a:off x="135618" y="1994310"/>
            <a:ext cx="3443776" cy="304839"/>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500" b="1" dirty="0">
                <a:solidFill>
                  <a:schemeClr val="bg1"/>
                </a:solidFill>
                <a:ea typeface="MS PGothic" pitchFamily="34" charset="-128"/>
                <a:cs typeface="MS PGothic" pitchFamily="34" charset="-128"/>
              </a:rPr>
              <a:t> Impact</a:t>
            </a:r>
          </a:p>
        </p:txBody>
      </p:sp>
      <p:sp>
        <p:nvSpPr>
          <p:cNvPr id="31" name="Rounded Rectangle 30"/>
          <p:cNvSpPr/>
          <p:nvPr/>
        </p:nvSpPr>
        <p:spPr bwMode="auto">
          <a:xfrm>
            <a:off x="135618" y="3566848"/>
            <a:ext cx="3434236" cy="1062302"/>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rIns="0">
            <a:prstTxWarp prst="textNoShape">
              <a:avLst/>
            </a:prstTxWarp>
          </a:bodyPr>
          <a:lstStyle/>
          <a:p>
            <a:pPr>
              <a:defRPr/>
            </a:pPr>
            <a:endParaRPr lang="en-US" sz="1400" dirty="0">
              <a:ea typeface="Arial Bold" charset="0"/>
              <a:cs typeface="Arial Bold" charset="0"/>
            </a:endParaRPr>
          </a:p>
          <a:p>
            <a:pPr marL="214313" indent="-214313">
              <a:buFont typeface="Arial"/>
              <a:buChar char="•"/>
              <a:defRPr/>
            </a:pPr>
            <a:r>
              <a:rPr lang="en-US" sz="1400" dirty="0" smtClean="0">
                <a:ea typeface="Arial Bold" charset="0"/>
                <a:cs typeface="Arial Bold" charset="0"/>
              </a:rPr>
              <a:t>CaféX Fusion</a:t>
            </a:r>
            <a:endParaRPr lang="en-US" sz="1400" dirty="0">
              <a:ea typeface="Arial Bold" charset="0"/>
              <a:cs typeface="Arial Bold" charset="0"/>
            </a:endParaRPr>
          </a:p>
          <a:p>
            <a:pPr marL="214313" indent="-214313">
              <a:buFont typeface="Arial"/>
              <a:buChar char="•"/>
              <a:defRPr/>
            </a:pPr>
            <a:r>
              <a:rPr lang="en-US" sz="1400" dirty="0">
                <a:ea typeface="Arial Bold" charset="0"/>
                <a:cs typeface="Arial Bold" charset="0"/>
              </a:rPr>
              <a:t>UCCE Contact Center (CVP,ICM, EX60, Finesse)</a:t>
            </a:r>
          </a:p>
        </p:txBody>
      </p:sp>
      <p:sp>
        <p:nvSpPr>
          <p:cNvPr id="32" name="Round Same Side Corner Rectangle 31"/>
          <p:cNvSpPr/>
          <p:nvPr/>
        </p:nvSpPr>
        <p:spPr bwMode="auto">
          <a:xfrm>
            <a:off x="135618" y="3566848"/>
            <a:ext cx="3443776" cy="304139"/>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500" b="1" dirty="0">
                <a:solidFill>
                  <a:schemeClr val="bg1"/>
                </a:solidFill>
              </a:rPr>
              <a:t>Technology</a:t>
            </a:r>
          </a:p>
        </p:txBody>
      </p:sp>
      <p:sp>
        <p:nvSpPr>
          <p:cNvPr id="36" name="Rectangle 50"/>
          <p:cNvSpPr>
            <a:spLocks noChangeArrowheads="1"/>
          </p:cNvSpPr>
          <p:nvPr/>
        </p:nvSpPr>
        <p:spPr bwMode="auto">
          <a:xfrm>
            <a:off x="135618" y="1119673"/>
            <a:ext cx="3509828" cy="738664"/>
          </a:xfrm>
          <a:prstGeom prst="rect">
            <a:avLst/>
          </a:prstGeom>
          <a:noFill/>
          <a:ln w="9525">
            <a:noFill/>
            <a:miter lim="800000"/>
            <a:headEnd/>
            <a:tailEnd/>
          </a:ln>
        </p:spPr>
        <p:txBody>
          <a:bodyPr wrap="square">
            <a:prstTxWarp prst="textNoShape">
              <a:avLst/>
            </a:prstTxWarp>
            <a:spAutoFit/>
          </a:bodyPr>
          <a:lstStyle/>
          <a:p>
            <a:pPr marL="53975"/>
            <a:r>
              <a:rPr lang="en-US" sz="1400" dirty="0" smtClean="0">
                <a:ea typeface="Arial Bold" charset="0"/>
                <a:cs typeface="Arial Bold" charset="0"/>
              </a:rPr>
              <a:t>Enable the current </a:t>
            </a:r>
            <a:r>
              <a:rPr lang="en-US" sz="1400" dirty="0">
                <a:ea typeface="Arial Bold" charset="0"/>
                <a:cs typeface="Arial Bold" charset="0"/>
              </a:rPr>
              <a:t>b</a:t>
            </a:r>
            <a:r>
              <a:rPr lang="en-US" sz="1400" dirty="0" smtClean="0">
                <a:ea typeface="Arial Bold" charset="0"/>
                <a:cs typeface="Arial Bold" charset="0"/>
              </a:rPr>
              <a:t>ank contact center with video capabilities utilizing Cisco video endpoints and Cisco UCCE </a:t>
            </a:r>
            <a:endParaRPr lang="en-US" sz="1400" dirty="0">
              <a:ea typeface="Arial Bold" charset="0"/>
              <a:cs typeface="Arial Bold" charset="0"/>
            </a:endParaRPr>
          </a:p>
        </p:txBody>
      </p:sp>
      <p:pic>
        <p:nvPicPr>
          <p:cNvPr id="7" name="Picture 6" descr="tdbank-1024x73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2400" y="895350"/>
            <a:ext cx="1787938" cy="1276350"/>
          </a:xfrm>
          <a:prstGeom prst="rect">
            <a:avLst/>
          </a:prstGeom>
        </p:spPr>
      </p:pic>
      <p:pic>
        <p:nvPicPr>
          <p:cNvPr id="10" name="Picture 9" descr="tdbank-1024x73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3200" y="2038350"/>
            <a:ext cx="2023522" cy="1444526"/>
          </a:xfrm>
          <a:prstGeom prst="rect">
            <a:avLst/>
          </a:prstGeom>
        </p:spPr>
      </p:pic>
      <p:pic>
        <p:nvPicPr>
          <p:cNvPr id="11" name="Picture 10" descr="Screen Shot 2014-10-06 at 8.44.46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1800" y="2190750"/>
            <a:ext cx="692134" cy="720973"/>
          </a:xfrm>
          <a:prstGeom prst="rect">
            <a:avLst/>
          </a:prstGeom>
        </p:spPr>
      </p:pic>
      <p:pic>
        <p:nvPicPr>
          <p:cNvPr id="12" name="Picture 11" descr="KO22341.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86200" y="3562350"/>
            <a:ext cx="1814268" cy="1067999"/>
          </a:xfrm>
          <a:prstGeom prst="rect">
            <a:avLst/>
          </a:prstGeom>
        </p:spPr>
      </p:pic>
      <p:sp>
        <p:nvSpPr>
          <p:cNvPr id="2" name="Title 1"/>
          <p:cNvSpPr>
            <a:spLocks noGrp="1"/>
          </p:cNvSpPr>
          <p:nvPr>
            <p:ph type="title"/>
          </p:nvPr>
        </p:nvSpPr>
        <p:spPr/>
        <p:txBody>
          <a:bodyPr/>
          <a:lstStyle/>
          <a:p>
            <a:r>
              <a:rPr lang="en-US" dirty="0"/>
              <a:t>Bank Enables Video Contact </a:t>
            </a:r>
            <a:r>
              <a:rPr lang="en-US" dirty="0" smtClean="0"/>
              <a:t>Center</a:t>
            </a:r>
            <a:endParaRPr lang="en-US" dirty="0"/>
          </a:p>
        </p:txBody>
      </p:sp>
      <p:sp>
        <p:nvSpPr>
          <p:cNvPr id="4" name="Footer Placeholder 3"/>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7</a:t>
            </a:fld>
            <a:endParaRPr lang="en-US" dirty="0"/>
          </a:p>
        </p:txBody>
      </p:sp>
    </p:spTree>
    <p:extLst>
      <p:ext uri="{BB962C8B-B14F-4D97-AF65-F5344CB8AC3E}">
        <p14:creationId xmlns:p14="http://schemas.microsoft.com/office/powerpoint/2010/main" val="37618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utoShape 4" descr="data:image/jpeg;base64,/9j/4AAQSkZJRgABAQAAAQABAAD/2wCEAAkGBhASEBISEBIQDxAPEA8PDxQQEBAUEBAQFBAVFBQVFBQXHCYfFxkjGRQUHy8gIycpLCwsFR4xNTAqNSYrLCkBCQoKDgwOGg8PGikkHR4qKSwsLCkqLCwsKSwqLC0sKSwpLCwsKSwsLCwpLCwsLCksLCksLCwsLCksLCwsKSwpKf/AABEIALABHwMBIgACEQEDEQH/xAAcAAABBQEBAQAAAAAAAAAAAAAAAQIEBQYDBwj/xABJEAABAgMEBAkHCQcDBQAAAAABAAIDBBEFEiExBkFRcRMiMmFzgZGxsgczNHKhwdEjQlJTVIKSorMUFSRik+HwNWN0FhdDo8L/xAAaAQACAwEBAAAAAAAAAAAAAAAABQIDBAEG/8QAMxEAAgECAwYEBAYDAQAAAAAAAAECAxEEBTESIUFRcYEyM5HBE0JhsRQiIzRyoRVS0ST/2gAMAwEAAhEDEQA/APDUIQgCRZ/noXSQ/EF6aCvMrP8APQ+kh+IL0tP8o8MuqE2ZeKPc6VRVMqiqdiq50RVMqiq7Yix9UXkwlJVdsRH3kXkyqKrpEUu4rtx7ljNFOW71D4gtiXYHce5Y7RU8d3qHxhKscv1afVjLCb6NTovc3M7ClxEaIMR7oV0FznN4wdU1AFBqp2p4ZLfWROb5PWoUjKuixGQ2AOc9wa0HKp2pXQ3AuFwVYbrsDga0pntChbhcp+tic1sv9Y/PAhmY3LlGLL3ELnN1FwoVFMWhoWgHcfipUjKxYt7goXCXKF10ZVrSuPMexGm9sNdyQrXLoHpsBt5pd8mKajWpSGLT5rfb8UBY7tcury3golSQ66bo1HDWuMJxIJuto3M0PxSx2uuON2gunGh2b1GWhKOphtE3cWIPU8KvKqg0SPFifc7le1W3L/28e/3DG+fLt9hyAU2qVbjHYdVCbVLVdOCoSIqgBaoqkqkquBYWqxOkHpMT7vgatrVYrSD0mJ93wNSfN/JX8vZjTLPNfT3RXIQheZH4IQhAEiQ87D6RniC9JqvNZDzsPpGeIL0e8vQ5P4Z9UJM08Ue50qiqZVAKdim48FKmVReXbBccSkJSVTaqSRBsdeRVNqhdsQFJwO4rI6MD5R3qu8YWseeKdx7lltFWEvdQVNwnn5YSjMPNp9WM8J5NXovc1UhHeyLDdDF57HtcwUJq4HAUCV7n3nAhwJPHFDnWuIT5CLFgxGxYYo9hJbUAjEEZV2FPmZqYiRXRXVvvpeIoAaAAYdQVbTvoU7StqRSVLkJiKy9wT7l4BjsQK1rQCuvPFR3Q4hzBONfm5rvJxYkO9RlQ4UcCaVGzAhdktxyMlfURkwblLuFah1N+Ff8AMkhi1SVi3blDdBqBxc6196DDiHMH2ISO7S5ncTBoG14oNac6WLHcWEEkgNNBXLAri2C/6J7R8UroT7p4p5J2bFyS3M7GW9GP0RPnd0P3q/qs/ol/5dzPer+q15dvw0e/3Lccv15dvsKhJVKt5jFqhIhcODqpEVQgAQkqiqABYu3/AEmJ93wNWzqsZb/pET7vgak+b+Sv5ezGeW+a+nuivQhC8yPgQhCAO8h52H0jPEF6JVedyPnYfSM8QXoQcvQ5P4Z9UI808Ue4+qQv9/UkvKPEOZGJFTjXB10UoNeCdydhVFXZ24XCuH0sagBtdfPRdA8HLUoWvZqB17K45mnUu8F5PXiezUda5CVyc4WV0dqpaptUK4zjkVTUVXQsDzgdxVBoU4CO68KgNJI2gRG1CvXnA7ioPkzkYcWaitiXqCC4i6aGvCNSXM5KE6cnorjPBwc6VSK1djZTkCEIjGF1wFpe54aMiOKLo3fmTIcCCRjHumrgfkyRSuBWpj6ESrYZfWLUCvLHwXSV0JlXMDiYuIryx8Fh/G0rav0D/H1m9F6mRbKQdcfUcRDdSuFO89iIkrCDSRGDiBgODcK9a1cPQ6Vq686I0N/naO8KtgWVIuiXOFPKLfOM+CI4+k1e79AlltZaxXqzOUS1W1GiEpwly9Fyry2/BPmtCZZjSQYuG14+Cn+PpfX0If42v9PUxkFgOb2t9a97glmAAx3HaeKcAHVy3LRS+jMFwdUvwy4w+CmzOhUsIL3Vi1EN7uXhUNJ2KDx9GV0r+hZHLa6s2l6nh+iruX6rPZVXlVQaLZv9Rver6qa5b+3j3+4Y3z32+wtUoKagFMDHYfVFU1Dj/nwXGcsBibqUSNf14583Mo73bdWGOYy5qA4lKw02A4agMcagY50oqdt3Lvh7iVVJVNY7AasNaWqtuVWCqx1vekRPu+ALYLHW76RE+74Ak+b+Sv5ezGWXea+nuiAhCF5oeAhCEAd5HzsPpGeIL0BefyXnYfSM8QW+qvQ5P4Z9UJM08Ue48FNiNrTLCuYxy1IqlBTy1xQtxGDMOq7raK8mlMwKqQxuOWRwx5k5LVcUbEpTbFRVJVCsKxUqalqunBsTI7io3kjp+3Ra5cC6v9VqkRMjuPconkm9Ni9A79VqQZzpHuOcs0n29z3S0j8gdwVTb2lDJGSbEcL73ANhN+k6mZOoBWtpeYO4LDaSwOGnJeG8VhwZZsUN1FznUFez2LzUnZDyC2pWMdaD7RnXF7w8NOIbUtaAdg1p8loXNHY2u05LfwwNmSkwH4qhVHwN/wACJlZSDaEg5sQ8eE3PEuYN4zatzZmkcOblyQLkRoAiMrUtO0cylQobXMcHCoLSCNoKwFlSroU1RtaNLmb4dcAd2Cvg7mSpFLQ2snyXb1Zz5/honQxPAVU2eeK7eraf9HidDE8BXI+NnH4UfNui3Kieo3vV+s/otyn+o3vWgXsss/bR7/c83jvPfb7AhCEwMYtUhCKpFwDlcO4kDCp1VrV2zFPYzeMdYFcBTP3p9EpaRmCN4Vairljk2gSJEqmQsCx9u+kRPu+ALX1WQtz0iJ93wBKM38ldfZjHLvMfT3RAQhC80OwQhCAO0l52H67PEFvarz+C+jmnYQewq8ZbUTUe0BO8srxpxkn9BbjcPKq01wNLVLVQzMkQr5zDbx7FWC3z/gTydeELX4imGFnO9uBoQhUI0gP+BPbbx1AFcWKp8yTwVXkXiFD/AG35PhCMCAab1HFtjYrnVjHXiUrD1JXstC0SqtFtN2e0LvK2i17i0AggVx2IjVg3ZM5KhUirtEiJkdxXTyHAG0I1QD/CPP8A7oa5RDgdxXXyGf6hG/4j/wBaGkuc6Q7jPK9Jdvc9yc3BYTS512dYRhSTd1fK4e9bwrN6UyjSYcSnG4zCddKgj39q8zU8I+o+NGOk7ZeYl2pcKgYsLaV2HWre1XPZdDbxLhe4uHUo8RjRidozOWKu5yNDMJoNC4NaaUNaHYs6GFuB10dnHlrS5rxfHzxiDsKpnyj/ANvjFvIDqO2AuAIWgsZjSKjUuk7Z9C+I08vF4I+i0BtOeo9qti3qjPUir2Zzs7kHerOeP8O/oongKq7NHyZ3qztD0eJ0UTwFWR8TMr8KPm3Rg8d4/wBsd60Czui/nH9H7wtA53xXr8sf/mXf7nnsar1n2HIUP95NzoRXamm1G/4Vs+NDmU/h6nInIUKFaAc4DDFE3PljqU1VqUOtG1w+BO+yaazbbZDY1rg/iV5IwNSfio1rWmIoYAXm5fxeADxiCMtmSzItok0GJ5gnfvJ+x34UvToKp8S7ua3TquGxZWLSqKqtlLQLol0gioJxA1JLUm3tcADRtK85K2fHi4ba0KFh5bWwWSyNuekRPu+AKabUftPaqqciFz3E5mncEozKuqlJJc/ZjDCYd05tvkcEIQkQxBCEIAVuY3hT4QxUFmY3hWEMYphg+JCZoo/ozuiPcsutRG9GPRnuVXYdgPma0c2GxuBcQSSeYBNsbJLZvyMGD+fqVRK7QMwulqWa+BEMN9CRiCMnNORCbACyQ3myWhfR/RupveFREq9jejdQ71SBhNaagSdwTDE6x6GLCaS6saHK4sblfdPeqlrVcWS3jDcfco4dfnRPFP8ASZbPyO4rr5DP9Qjf8SJ+tDXF+R3FdfId/qMb/iRT18PC/uqM50h3M2WfN29z3VVekErfguIzZxhz7fYrNNeKg1yINV5uW9DuDs7nmE3FN4CjiHGhIybv1qzkYbrp4MCK6mDTea3PW45YcyW17PMMlzeQTTdzLnY7qE0OazIYbSaLewWvAdeo0mI3AVoKYmhVxaZ4g3tr2qsgz7QQ1gvuOQGddqtobDSr6E0yzA212lXU1vMtV3RBkTxDvU+0PMROiieArlOua0MIAaHm7gKCtMF0tF3yEQ/7MTwFSintMpfhR826L+cf6nvC0JOB3FZ7Rfzj/UHetAfcV67Lf267iDGec+xQTbSCQo1VPtBuKgqqa3jWm7xRIkPON3+5S7bbgDzKNZ5+UbvU+2G8XsViX6MjLV3Vo9CqsVpLoh1thkjtXWDarqgEV1Z0NV20Yg3nRhl8nTHnNF1ZYFH4RW1b/IBsqPakyUnoaZON9497KTMPnhuXO3BkplpwwJqDT6tyjWyMAmdHfQfUzS89dCkCiR+UeruU0BQ5jlHq7ksxS/IupuickIQlxYCEIQA5mY3hWTBiq2HmN471aNCZYJbmVzL6L6O7oz4VL0NYeA4uB4RxOGpRImMuejPhU/Qk0gn13e5b8xX5Y9BfhNJdSq059IZ0Q8RVRLtV1pv59nRDxFU8BUUFuRtehcxvRzuHeo9jcFfa1zHPdHvtaQcA0VB7ipEU/wAOfV96uNG7HbwMOOaXmQojhhjU3zWvWtWOk0o25Ix4TSXVmTuYnmJHtVnZg43UVUMecCczid5xVtZhxG4q7D+JBifLZZPyO4p/kSeRaEWgr/DPB5hwsPFMeMDuK4eSW1YEvOxnR4sOC0y7mgxHBoLuFYaVOvA9iy5z8ncqyz5u3ue9TEYgYUJwzOCjzFoBrXOcQ1jQS4nIADEqgi6b2cAT+1y5oK0EVpPUstB0hl51xiTU7BgS94cHK8JDBcxrs4xOJrTLnSKMVxGzZrpuPw0C8Gloc0RGgijrubajUSMaaqqtk9HTEo41Y0485HMuUXS2z3OLnTUAgckcIztUmU07kb10zMuGUzMVuB7VQ7Odrbi9NqGpoZGz4cJtGNptJxcd5UtsOuJwAVK3TSzftsr/AFmfFRLZ8ocjCgvdCmZeLEApDYyKwkuOArjltKvS4IpbepZRIojzjWNpwMq0uifzRXto0dTTXrVjaTPkYgGI4KIOq4VldH9JbPgwQIk9KuivJiRncMzjRHYnXqU6a02s4w4gE5KkmG8AcMypJaaDNSm1fdwIxR4Po0KRHdGD7QtB/dUGjZ+Ud0Y7wtAPivS5b+3XViXGec+xVz7FDlpGJEN2Gxzzmaahzk4BWE6rfQ+MGtiAEBxcDjsoP7qGIlsRckhhRf5TPQZV8OK1r2lhva/iptpji9isLYj3phtBezrzYZqBaAw7F2jJyoNviU1n+rE46KQqvjg48RviKvTBNSCBSgGtYyFaESDELoZocjXIhTW6XTO1vYfilqnsXRdOk5u5a2t6VB6IqJaoy61ClbSfGmGufSoDgKbKKfaQy61vw2+i+pTNWqroUpCgzPKPV3KyLVXTfLPV3JdjFaC6m+BxQhCVlgIQhAD4Q4w3jvVy2Xd9F3YVUynnGeuzxBbU5FOstp7cZMxYms6bSS1OLRWDQCpLCANuCnaNRBDhkP4hvE0OajyzOKBrou3BO+i7sKbVcPGsltcBbGvKm2lxZF0ilzGihzKEBgGeupVeyyYg2dquIEQhzg5l4FtG1oLp2p3Bnm7QuU8PBbrPcSnipq29byJwBdBujMintV7IWoyHLCFdcXCFwdRSlaUJVfBlnUoATuBKkNsyKcmP/A73qdWlSnbb4fUojXqRvscfoUgsfnwyyXeVlLjhjXA6lcS9hzN24WGgcSOSM+tTYWiUwfmtB2uf8Aoxq0I720n1LJuvL8u9roUzsjuWBcMTvPeva5TQgZxYhPMwADtPwT3eTuQcamFUnEmuJPYleY16Veyi9PoasFSqUr7S1PEEOC9vHk5s/wCp/MUo8nFnfU/mKU7MeYx23yPDUMdRe6jyb2d9T7U4eTezvqPzFGzHn/R3aly/s8Ioii93Hk3s76gdpTx5OrO+oai0ef8AQbUuR4MAloF70PJ7Z32dh3hH/b+zvszOxFo8/wCgu+R45o2PlXep/wDQWiAXoX/Q0i0cSFwdfoOIVVOaCHODEB/liCn5h8E7wOKo06apt7+grxVCpOe2kYt0sCMdaWBJGG6uIqMslezGiswzNopzOqO2iiGx5kmrw52oUu4DqK2yq0Z2V1bjvK06sYtb/QrnQavvY695PPzJkzBLsOYKwfZkUZsf+ArlEl3A1oRqIcHD2q2MYbOzHQqlUne8uBnpmwYhNQW9q5N0fiUNSARkM69epaVsW4alrX54VXNrXHMY9SzSwkJStZmhYqaje6KGzLOisiguaQMcag6uZWc6wnLFTCw7CmFhrWhpkrYUFTjsoi67lJSKUyzth7FTzzaRHdXcFsqrLW9d/aIl03hxaH7ja+1LMygo011/6bsNVc3vK9CEJGbQQhCAJNmsrGhDbFhjteF6yywm63v6ro9y8osn0iD00Lxhe1tK00a9SmmoO1ympShN3kiCzR+DrDjvcfcu7LEg/QB3knvKmsapMOWcdXbgpvE1XrJ+pD4FNfKiDDsyEMobPwhSGQGjJoG4BT4chtPYpDYLRkB71U6knqyxRS0RBhS7jkPcu7JL6R7FJJTVE6IyG0ZBPCQBOCAFXl1q2/OxZiMYEfg4TYhZDFNTcCes1W/0jtHgJWNE1tYQz13YN9pXnMhLXGtGsAV361fSp7TMGNxDoxWzqwEzan2r8qThrV+1exWrAuoat6wcGJXmdZcvQpxEtX7YeoUS3rV+1u9quw1OAUvwcCDzWvzXoUl+1vtZ/MgOtX7V4le3U9kGuse1DwlM4s1xD0t6FADaf2s/n+KU/vGmM2fz/FaAQVHm4VAoSwtNE1mWJfFeh10BteMY0aXmIhiuuiNCJ2A3XgV6j1rb0XlkKa/Z5uXj5NETgovRxMD2Gh6l6qUvqR2XY9Dhavxqak9RlFxiSMN2baHaMFIohVGkrolkn5rq781Eiyjm8oH3K8SouzpmXyrDm1p3tC4Ps2Ec4bPwhaiJJw3ZtpzjBRIlkfRdXmKkqslxZFwT4GbiWLBPzKbi4e9R32FC1X27nH3rQRpJ7cwR3KFFarViaq0k/Ug6MHqkUkWwxTCI8b7p9y840kleDmorK1uluNKVqxp969ZeV5Zpj6bG3w/0mqNavUqRtJ3JU6UIO8UUyEIWUuBCEIAlWV6RB6aF4wvZhMBtC7KuNM14zZXn4PTQvGF6lbJJhkA0OeClFnGa+SmYLhxKdfKU28vKJW3XsPHxp85uDgtTZWldQKkPH5hvU9xGzNbVIo8pPw4g4rgebX2KRRAChFEAJyDgAJQEJaIAxvlBm68BLj57zFf6jMvb3KiGaW2Z7hp6M8YthUgM2cXle1NqmNCNonncfPaq25EyGV2BUWGV2D0yiJpI7hPC4NeugcplTR2aB16lKg4dajQW4jmKmMVM3wL6NN6imGoloMF2qnVUC0zxVnbb3GtwSizN2pBvw3t2g035heiaJWp+0ScGJm64GP8AXZxXdywEVXPkynbsSZljkHCPD3HB1Ouiy4mO641yydrw7m8QnIosA6GoTqJKIAEoKaq+ctuGytDeI7BvK4BZF9M8udUlrTkChAAvbW4CvvWatjTKtQ03jsbyB8VSS01EixAXk0BqBqCCRonOXmGl3psbez9Nq9JDl5rpb6ZG3s/Tah6AVCEIUDoIQhAEqy/PwelheML0+0DUFeX2Z5+F0sPxhenTRzUkcM3MQ8VwBINQSDzKfNMxUNzV0Cwkrfe0i9U0+c3BwWtsvSyoxIiDfxl5+WoaSDUEg8y7c5Y9hlLWhRMnAHY7AqaF5DLW29vK4w7Cr2z9LSMohbzPxHtXdxGx6FRLRZyV0srymh3O0+5WUDSCC7Mlp/mC7YCMzQyTBJDHcZznH5R+LianMp//AEjK/Qd/UcrOHNw3cl7TuIXYFT+JJcSl0KUndxRUjROV1Nd/UcnDRWW+i/8AGVbBOUvjVObIvCUf9V6FU3RiW+i78ZThozLfRd+IqzSodeo/mZz8JQ/0XoV7bBgDJp/EV0/ckHYfxFTUtVH4s+ZJYekvlXoQf3NB2H8RXKNo/LuFHNJ+85WaaVz4kuZL4FPTZXoUp0RlPqz/AFH/ABXSQ0YlYMXhoUO7Full688m6cxQmitC7q3rhFtCE3lPaOup9i45yerOwowi7xSR3QqqNpFCHJvP6qD2qpndMKa2M3GpUC01T3AYkgDnKrJu3obOTxz2N7VhZ7S0uyvPO1xw7FSzNoxYmbqDYMAg7Y1Nr6Y1qK3v5W4N6ystOWnEi8o0GwZKNROa1cudBkNW9nw6KBBYrWXC4BOaV5zpZ6ZG3s/TavQ2led6Velxd7P02oZ0qUIQogf/2Q=="/>
          <p:cNvSpPr>
            <a:spLocks noChangeAspect="1" noChangeArrowheads="1"/>
          </p:cNvSpPr>
          <p:nvPr/>
        </p:nvSpPr>
        <p:spPr bwMode="auto">
          <a:xfrm>
            <a:off x="155575" y="-108346"/>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323232"/>
              </a:solidFill>
            </a:endParaRPr>
          </a:p>
        </p:txBody>
      </p:sp>
      <p:sp>
        <p:nvSpPr>
          <p:cNvPr id="36" name="AutoShape 6" descr="data:image/jpeg;base64,/9j/4AAQSkZJRgABAQAAAQABAAD/2wCEAAkGBhASEBISEBIQDxAPEA8PDxQQEBAUEBAQFBAVFBQVFBQXHCYfFxkjGRQUHy8gIycpLCwsFR4xNTAqNSYrLCkBCQoKDgwOGg8PGikkHR4qKSwsLCkqLCwsKSwqLC0sKSwpLCwsKSwsLCwpLCwsLCksLCksLCwsLCksLCwsKSwpKf/AABEIALABHwMBIgACEQEDEQH/xAAcAAABBQEBAQAAAAAAAAAAAAAAAQIEBQYDBwj/xABJEAABAgMEBAkHCQcDBQAAAAABAAIDBBEFEiExBkFRcRMiMmFzgZGxsgczNHKhwdEjQlJTVIKSorMUFSRik+HwNWN0FhdDo8L/xAAaAQACAwEBAAAAAAAAAAAAAAAABQIDBAEG/8QAMxEAAgECAwYEBAYDAQAAAAAAAAECAxEEBTESIUFRcYEyM5HBE0JhsRQiIzRyoRVS0ST/2gAMAwEAAhEDEQA/APDUIQgCRZ/noXSQ/EF6aCvMrP8APQ+kh+IL0tP8o8MuqE2ZeKPc6VRVMqiqdiq50RVMqiq7Yix9UXkwlJVdsRH3kXkyqKrpEUu4rtx7ljNFOW71D4gtiXYHce5Y7RU8d3qHxhKscv1afVjLCb6NTovc3M7ClxEaIMR7oV0FznN4wdU1AFBqp2p4ZLfWROb5PWoUjKuixGQ2AOc9wa0HKp2pXQ3AuFwVYbrsDga0pntChbhcp+tic1sv9Y/PAhmY3LlGLL3ELnN1FwoVFMWhoWgHcfipUjKxYt7goXCXKF10ZVrSuPMexGm9sNdyQrXLoHpsBt5pd8mKajWpSGLT5rfb8UBY7tcury3golSQ66bo1HDWuMJxIJuto3M0PxSx2uuON2gunGh2b1GWhKOphtE3cWIPU8KvKqg0SPFifc7le1W3L/28e/3DG+fLt9hyAU2qVbjHYdVCbVLVdOCoSIqgBaoqkqkquBYWqxOkHpMT7vgatrVYrSD0mJ93wNSfN/JX8vZjTLPNfT3RXIQheZH4IQhAEiQ87D6RniC9JqvNZDzsPpGeIL0e8vQ5P4Z9UJM08Ue50qiqZVAKdim48FKmVReXbBccSkJSVTaqSRBsdeRVNqhdsQFJwO4rI6MD5R3qu8YWseeKdx7lltFWEvdQVNwnn5YSjMPNp9WM8J5NXovc1UhHeyLDdDF57HtcwUJq4HAUCV7n3nAhwJPHFDnWuIT5CLFgxGxYYo9hJbUAjEEZV2FPmZqYiRXRXVvvpeIoAaAAYdQVbTvoU7StqRSVLkJiKy9wT7l4BjsQK1rQCuvPFR3Q4hzBONfm5rvJxYkO9RlQ4UcCaVGzAhdktxyMlfURkwblLuFah1N+Ff8AMkhi1SVi3blDdBqBxc6196DDiHMH2ISO7S5ncTBoG14oNac6WLHcWEEkgNNBXLAri2C/6J7R8UroT7p4p5J2bFyS3M7GW9GP0RPnd0P3q/qs/ol/5dzPer+q15dvw0e/3Lccv15dvsKhJVKt5jFqhIhcODqpEVQgAQkqiqABYu3/AEmJ93wNWzqsZb/pET7vgak+b+Sv5ezGeW+a+nuivQhC8yPgQhCAO8h52H0jPEF6JVedyPnYfSM8QXoQcvQ5P4Z9UI808Ue4+qQv9/UkvKPEOZGJFTjXB10UoNeCdydhVFXZ24XCuH0sagBtdfPRdA8HLUoWvZqB17K45mnUu8F5PXiezUda5CVyc4WV0dqpaptUK4zjkVTUVXQsDzgdxVBoU4CO68KgNJI2gRG1CvXnA7ioPkzkYcWaitiXqCC4i6aGvCNSXM5KE6cnorjPBwc6VSK1djZTkCEIjGF1wFpe54aMiOKLo3fmTIcCCRjHumrgfkyRSuBWpj6ESrYZfWLUCvLHwXSV0JlXMDiYuIryx8Fh/G0rav0D/H1m9F6mRbKQdcfUcRDdSuFO89iIkrCDSRGDiBgODcK9a1cPQ6Vq686I0N/naO8KtgWVIuiXOFPKLfOM+CI4+k1e79AlltZaxXqzOUS1W1GiEpwly9Fyry2/BPmtCZZjSQYuG14+Cn+PpfX0If42v9PUxkFgOb2t9a97glmAAx3HaeKcAHVy3LRS+jMFwdUvwy4w+CmzOhUsIL3Vi1EN7uXhUNJ2KDx9GV0r+hZHLa6s2l6nh+iruX6rPZVXlVQaLZv9Rver6qa5b+3j3+4Y3z32+wtUoKagFMDHYfVFU1Dj/nwXGcsBibqUSNf14583Mo73bdWGOYy5qA4lKw02A4agMcagY50oqdt3Lvh7iVVJVNY7AasNaWqtuVWCqx1vekRPu+ALYLHW76RE+74Ak+b+Sv5ezGWXea+nuiAhCF5oeAhCEAd5HzsPpGeIL0BefyXnYfSM8QW+qvQ5P4Z9UJM08Ue48FNiNrTLCuYxy1IqlBTy1xQtxGDMOq7raK8mlMwKqQxuOWRwx5k5LVcUbEpTbFRVJVCsKxUqalqunBsTI7io3kjp+3Ra5cC6v9VqkRMjuPconkm9Ni9A79VqQZzpHuOcs0n29z3S0j8gdwVTb2lDJGSbEcL73ANhN+k6mZOoBWtpeYO4LDaSwOGnJeG8VhwZZsUN1FznUFez2LzUnZDyC2pWMdaD7RnXF7w8NOIbUtaAdg1p8loXNHY2u05LfwwNmSkwH4qhVHwN/wACJlZSDaEg5sQ8eE3PEuYN4zatzZmkcOblyQLkRoAiMrUtO0cylQobXMcHCoLSCNoKwFlSroU1RtaNLmb4dcAd2Cvg7mSpFLQ2snyXb1Zz5/honQxPAVU2eeK7eraf9HidDE8BXI+NnH4UfNui3Kieo3vV+s/otyn+o3vWgXsss/bR7/c83jvPfb7AhCEwMYtUhCKpFwDlcO4kDCp1VrV2zFPYzeMdYFcBTP3p9EpaRmCN4Vairljk2gSJEqmQsCx9u+kRPu+ALX1WQtz0iJ93wBKM38ldfZjHLvMfT3RAQhC80OwQhCAO0l52H67PEFvarz+C+jmnYQewq8ZbUTUe0BO8srxpxkn9BbjcPKq01wNLVLVQzMkQr5zDbx7FWC3z/gTydeELX4imGFnO9uBoQhUI0gP+BPbbx1AFcWKp8yTwVXkXiFD/AG35PhCMCAab1HFtjYrnVjHXiUrD1JXstC0SqtFtN2e0LvK2i17i0AggVx2IjVg3ZM5KhUirtEiJkdxXTyHAG0I1QD/CPP8A7oa5RDgdxXXyGf6hG/4j/wBaGkuc6Q7jPK9Jdvc9yc3BYTS512dYRhSTd1fK4e9bwrN6UyjSYcSnG4zCddKgj39q8zU8I+o+NGOk7ZeYl2pcKgYsLaV2HWre1XPZdDbxLhe4uHUo8RjRidozOWKu5yNDMJoNC4NaaUNaHYs6GFuB10dnHlrS5rxfHzxiDsKpnyj/ANvjFvIDqO2AuAIWgsZjSKjUuk7Z9C+I08vF4I+i0BtOeo9qti3qjPUir2Zzs7kHerOeP8O/oongKq7NHyZ3qztD0eJ0UTwFWR8TMr8KPm3Rg8d4/wBsd60Czui/nH9H7wtA53xXr8sf/mXf7nnsar1n2HIUP95NzoRXamm1G/4Vs+NDmU/h6nInIUKFaAc4DDFE3PljqU1VqUOtG1w+BO+yaazbbZDY1rg/iV5IwNSfio1rWmIoYAXm5fxeADxiCMtmSzItok0GJ5gnfvJ+x34UvToKp8S7ua3TquGxZWLSqKqtlLQLol0gioJxA1JLUm3tcADRtK85K2fHi4ba0KFh5bWwWSyNuekRPu+AKabUftPaqqciFz3E5mncEozKuqlJJc/ZjDCYd05tvkcEIQkQxBCEIAVuY3hT4QxUFmY3hWEMYphg+JCZoo/ozuiPcsutRG9GPRnuVXYdgPma0c2GxuBcQSSeYBNsbJLZvyMGD+fqVRK7QMwulqWa+BEMN9CRiCMnNORCbACyQ3myWhfR/RupveFREq9jejdQ71SBhNaagSdwTDE6x6GLCaS6saHK4sblfdPeqlrVcWS3jDcfco4dfnRPFP8ASZbPyO4rr5DP9Qjf8SJ+tDXF+R3FdfId/qMb/iRT18PC/uqM50h3M2WfN29z3VVekErfguIzZxhz7fYrNNeKg1yINV5uW9DuDs7nmE3FN4CjiHGhIybv1qzkYbrp4MCK6mDTea3PW45YcyW17PMMlzeQTTdzLnY7qE0OazIYbSaLewWvAdeo0mI3AVoKYmhVxaZ4g3tr2qsgz7QQ1gvuOQGddqtobDSr6E0yzA212lXU1vMtV3RBkTxDvU+0PMROiieArlOua0MIAaHm7gKCtMF0tF3yEQ/7MTwFSintMpfhR826L+cf6nvC0JOB3FZ7Rfzj/UHetAfcV67Lf267iDGec+xQTbSCQo1VPtBuKgqqa3jWm7xRIkPON3+5S7bbgDzKNZ5+UbvU+2G8XsViX6MjLV3Vo9CqsVpLoh1thkjtXWDarqgEV1Z0NV20Yg3nRhl8nTHnNF1ZYFH4RW1b/IBsqPakyUnoaZON9497KTMPnhuXO3BkplpwwJqDT6tyjWyMAmdHfQfUzS89dCkCiR+UeruU0BQ5jlHq7ksxS/IupuickIQlxYCEIQA5mY3hWTBiq2HmN471aNCZYJbmVzL6L6O7oz4VL0NYeA4uB4RxOGpRImMuejPhU/Qk0gn13e5b8xX5Y9BfhNJdSq059IZ0Q8RVRLtV1pv59nRDxFU8BUUFuRtehcxvRzuHeo9jcFfa1zHPdHvtaQcA0VB7ipEU/wAOfV96uNG7HbwMOOaXmQojhhjU3zWvWtWOk0o25Ix4TSXVmTuYnmJHtVnZg43UVUMecCczid5xVtZhxG4q7D+JBifLZZPyO4p/kSeRaEWgr/DPB5hwsPFMeMDuK4eSW1YEvOxnR4sOC0y7mgxHBoLuFYaVOvA9iy5z8ncqyz5u3ue9TEYgYUJwzOCjzFoBrXOcQ1jQS4nIADEqgi6b2cAT+1y5oK0EVpPUstB0hl51xiTU7BgS94cHK8JDBcxrs4xOJrTLnSKMVxGzZrpuPw0C8Gloc0RGgijrubajUSMaaqqtk9HTEo41Y0485HMuUXS2z3OLnTUAgckcIztUmU07kb10zMuGUzMVuB7VQ7Odrbi9NqGpoZGz4cJtGNptJxcd5UtsOuJwAVK3TSzftsr/AFmfFRLZ8ocjCgvdCmZeLEApDYyKwkuOArjltKvS4IpbepZRIojzjWNpwMq0uifzRXto0dTTXrVjaTPkYgGI4KIOq4VldH9JbPgwQIk9KuivJiRncMzjRHYnXqU6a02s4w4gE5KkmG8AcMypJaaDNSm1fdwIxR4Po0KRHdGD7QtB/dUGjZ+Ud0Y7wtAPivS5b+3XViXGec+xVz7FDlpGJEN2Gxzzmaahzk4BWE6rfQ+MGtiAEBxcDjsoP7qGIlsRckhhRf5TPQZV8OK1r2lhva/iptpji9isLYj3phtBezrzYZqBaAw7F2jJyoNviU1n+rE46KQqvjg48RviKvTBNSCBSgGtYyFaESDELoZocjXIhTW6XTO1vYfilqnsXRdOk5u5a2t6VB6IqJaoy61ClbSfGmGufSoDgKbKKfaQy61vw2+i+pTNWqroUpCgzPKPV3KyLVXTfLPV3JdjFaC6m+BxQhCVlgIQhAD4Q4w3jvVy2Xd9F3YVUynnGeuzxBbU5FOstp7cZMxYms6bSS1OLRWDQCpLCANuCnaNRBDhkP4hvE0OajyzOKBrou3BO+i7sKbVcPGsltcBbGvKm2lxZF0ilzGihzKEBgGeupVeyyYg2dquIEQhzg5l4FtG1oLp2p3Bnm7QuU8PBbrPcSnipq29byJwBdBujMintV7IWoyHLCFdcXCFwdRSlaUJVfBlnUoATuBKkNsyKcmP/A73qdWlSnbb4fUojXqRvscfoUgsfnwyyXeVlLjhjXA6lcS9hzN24WGgcSOSM+tTYWiUwfmtB2uf8Aoxq0I720n1LJuvL8u9roUzsjuWBcMTvPeva5TQgZxYhPMwADtPwT3eTuQcamFUnEmuJPYleY16Veyi9PoasFSqUr7S1PEEOC9vHk5s/wCp/MUo8nFnfU/mKU7MeYx23yPDUMdRe6jyb2d9T7U4eTezvqPzFGzHn/R3aly/s8Ioii93Hk3s76gdpTx5OrO+oai0ef8AQbUuR4MAloF70PJ7Z32dh3hH/b+zvszOxFo8/wCgu+R45o2PlXep/wDQWiAXoX/Q0i0cSFwdfoOIVVOaCHODEB/liCn5h8E7wOKo06apt7+grxVCpOe2kYt0sCMdaWBJGG6uIqMslezGiswzNopzOqO2iiGx5kmrw52oUu4DqK2yq0Z2V1bjvK06sYtb/QrnQavvY695PPzJkzBLsOYKwfZkUZsf+ArlEl3A1oRqIcHD2q2MYbOzHQqlUne8uBnpmwYhNQW9q5N0fiUNSARkM69epaVsW4alrX54VXNrXHMY9SzSwkJStZmhYqaje6KGzLOisiguaQMcag6uZWc6wnLFTCw7CmFhrWhpkrYUFTjsoi67lJSKUyzth7FTzzaRHdXcFsqrLW9d/aIl03hxaH7ja+1LMygo011/6bsNVc3vK9CEJGbQQhCAJNmsrGhDbFhjteF6yywm63v6ro9y8osn0iD00Lxhe1tK00a9SmmoO1ympShN3kiCzR+DrDjvcfcu7LEg/QB3knvKmsapMOWcdXbgpvE1XrJ+pD4FNfKiDDsyEMobPwhSGQGjJoG4BT4chtPYpDYLRkB71U6knqyxRS0RBhS7jkPcu7JL6R7FJJTVE6IyG0ZBPCQBOCAFXl1q2/OxZiMYEfg4TYhZDFNTcCes1W/0jtHgJWNE1tYQz13YN9pXnMhLXGtGsAV361fSp7TMGNxDoxWzqwEzan2r8qThrV+1exWrAuoat6wcGJXmdZcvQpxEtX7YeoUS3rV+1u9quw1OAUvwcCDzWvzXoUl+1vtZ/MgOtX7V4le3U9kGuse1DwlM4s1xD0t6FADaf2s/n+KU/vGmM2fz/FaAQVHm4VAoSwtNE1mWJfFeh10BteMY0aXmIhiuuiNCJ2A3XgV6j1rb0XlkKa/Z5uXj5NETgovRxMD2Gh6l6qUvqR2XY9Dhavxqak9RlFxiSMN2baHaMFIohVGkrolkn5rq781Eiyjm8oH3K8SouzpmXyrDm1p3tC4Ps2Ec4bPwhaiJJw3ZtpzjBRIlkfRdXmKkqslxZFwT4GbiWLBPzKbi4e9R32FC1X27nH3rQRpJ7cwR3KFFarViaq0k/Ug6MHqkUkWwxTCI8b7p9y840kleDmorK1uluNKVqxp969ZeV5Zpj6bG3w/0mqNavUqRtJ3JU6UIO8UUyEIWUuBCEIAlWV6RB6aF4wvZhMBtC7KuNM14zZXn4PTQvGF6lbJJhkA0OeClFnGa+SmYLhxKdfKU28vKJW3XsPHxp85uDgtTZWldQKkPH5hvU9xGzNbVIo8pPw4g4rgebX2KRRAChFEAJyDgAJQEJaIAxvlBm68BLj57zFf6jMvb3KiGaW2Z7hp6M8YthUgM2cXle1NqmNCNonncfPaq25EyGV2BUWGV2D0yiJpI7hPC4NeugcplTR2aB16lKg4dajQW4jmKmMVM3wL6NN6imGoloMF2qnVUC0zxVnbb3GtwSizN2pBvw3t2g035heiaJWp+0ScGJm64GP8AXZxXdywEVXPkynbsSZljkHCPD3HB1Ouiy4mO641yydrw7m8QnIosA6GoTqJKIAEoKaq+ctuGytDeI7BvK4BZF9M8udUlrTkChAAvbW4CvvWatjTKtQ03jsbyB8VSS01EixAXk0BqBqCCRonOXmGl3psbez9Nq9JDl5rpb6ZG3s/Tah6AVCEIUDoIQhAEqy/PwelheML0+0DUFeX2Z5+F0sPxhenTRzUkcM3MQ8VwBINQSDzKfNMxUNzV0Cwkrfe0i9U0+c3BwWtsvSyoxIiDfxl5+WoaSDUEg8y7c5Y9hlLWhRMnAHY7AqaF5DLW29vK4w7Cr2z9LSMohbzPxHtXdxGx6FRLRZyV0srymh3O0+5WUDSCC7Mlp/mC7YCMzQyTBJDHcZznH5R+LianMp//AEjK/Qd/UcrOHNw3cl7TuIXYFT+JJcSl0KUndxRUjROV1Nd/UcnDRWW+i/8AGVbBOUvjVObIvCUf9V6FU3RiW+i78ZThozLfRd+IqzSodeo/mZz8JQ/0XoV7bBgDJp/EV0/ckHYfxFTUtVH4s+ZJYekvlXoQf3NB2H8RXKNo/LuFHNJ+85WaaVz4kuZL4FPTZXoUp0RlPqz/AFH/ABXSQ0YlYMXhoUO7Full688m6cxQmitC7q3rhFtCE3lPaOup9i45yerOwowi7xSR3QqqNpFCHJvP6qD2qpndMKa2M3GpUC01T3AYkgDnKrJu3obOTxz2N7VhZ7S0uyvPO1xw7FSzNoxYmbqDYMAg7Y1Nr6Y1qK3v5W4N6ystOWnEi8o0GwZKNROa1cudBkNW9nw6KBBYrWXC4BOaV5zpZ6ZG3s/TavQ2led6Velxd7P02oZ0qUIQogf/2Q=="/>
          <p:cNvSpPr>
            <a:spLocks noChangeAspect="1" noChangeArrowheads="1"/>
          </p:cNvSpPr>
          <p:nvPr/>
        </p:nvSpPr>
        <p:spPr bwMode="auto">
          <a:xfrm>
            <a:off x="307975" y="5954"/>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323232"/>
              </a:solidFill>
            </a:endParaRPr>
          </a:p>
        </p:txBody>
      </p:sp>
      <p:sp>
        <p:nvSpPr>
          <p:cNvPr id="129" name="AutoShape 6"/>
          <p:cNvSpPr>
            <a:spLocks noChangeArrowheads="1"/>
          </p:cNvSpPr>
          <p:nvPr>
            <p:custDataLst>
              <p:tags r:id="rId1"/>
            </p:custDataLst>
          </p:nvPr>
        </p:nvSpPr>
        <p:spPr bwMode="auto">
          <a:xfrm>
            <a:off x="142876" y="790192"/>
            <a:ext cx="1847850" cy="296465"/>
          </a:xfrm>
          <a:prstGeom prst="roundRect">
            <a:avLst>
              <a:gd name="adj" fmla="val 14380"/>
            </a:avLst>
          </a:prstGeom>
          <a:solidFill>
            <a:schemeClr val="tx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defRPr/>
            </a:pPr>
            <a:r>
              <a:rPr lang="en-US" sz="1400" b="1" dirty="0">
                <a:solidFill>
                  <a:srgbClr val="FFFFFF"/>
                </a:solidFill>
                <a:effectLst>
                  <a:outerShdw blurRad="38100" dist="38100" dir="2700000" algn="tl">
                    <a:srgbClr val="000000">
                      <a:alpha val="43137"/>
                    </a:srgbClr>
                  </a:outerShdw>
                </a:effectLst>
              </a:rPr>
              <a:t>Challenges</a:t>
            </a:r>
          </a:p>
        </p:txBody>
      </p:sp>
      <p:sp>
        <p:nvSpPr>
          <p:cNvPr id="131" name="Text Box 66"/>
          <p:cNvSpPr txBox="1">
            <a:spLocks noChangeArrowheads="1"/>
          </p:cNvSpPr>
          <p:nvPr/>
        </p:nvSpPr>
        <p:spPr bwMode="auto">
          <a:xfrm>
            <a:off x="152401" y="1115097"/>
            <a:ext cx="1847850" cy="1711438"/>
          </a:xfrm>
          <a:prstGeom prst="rect">
            <a:avLst/>
          </a:prstGeom>
          <a:solidFill>
            <a:schemeClr val="accent1">
              <a:lumMod val="20000"/>
              <a:lumOff val="80000"/>
            </a:schemeClr>
          </a:solidFill>
          <a:ln w="9525" algn="ctr">
            <a:noFill/>
            <a:miter lim="800000"/>
            <a:headEnd/>
            <a:tailEnd/>
          </a:ln>
          <a:effectLst>
            <a:softEdge rad="12700"/>
          </a:effectLst>
        </p:spPr>
        <p:txBody>
          <a:bodyPr lIns="82124" tIns="41061" rIns="82124" bIns="41061" anchor="t" anchorCtr="0"/>
          <a:lstStyle/>
          <a:p>
            <a:pPr marL="120650" indent="-120650" defTabSz="814388">
              <a:lnSpc>
                <a:spcPct val="110000"/>
              </a:lnSpc>
              <a:spcAft>
                <a:spcPts val="300"/>
              </a:spcAft>
              <a:buFont typeface="Arial" pitchFamily="34" charset="0"/>
              <a:buChar char="•"/>
              <a:defRPr/>
            </a:pPr>
            <a:r>
              <a:rPr lang="en-US" sz="1200" dirty="0">
                <a:solidFill>
                  <a:srgbClr val="000000"/>
                </a:solidFill>
              </a:rPr>
              <a:t>Public sector firms need fast, seamless communication to support field staff without costly plans or private radio systems</a:t>
            </a:r>
          </a:p>
          <a:p>
            <a:pPr marL="120650" indent="-120650" defTabSz="814388">
              <a:lnSpc>
                <a:spcPct val="110000"/>
              </a:lnSpc>
              <a:spcAft>
                <a:spcPts val="300"/>
              </a:spcAft>
              <a:buFont typeface="Arial" pitchFamily="34" charset="0"/>
              <a:buChar char="•"/>
              <a:defRPr/>
            </a:pPr>
            <a:r>
              <a:rPr lang="en-US" sz="1200" dirty="0">
                <a:solidFill>
                  <a:srgbClr val="000000"/>
                </a:solidFill>
              </a:rPr>
              <a:t>Need to provide differentiated support</a:t>
            </a:r>
          </a:p>
        </p:txBody>
      </p:sp>
      <p:sp>
        <p:nvSpPr>
          <p:cNvPr id="132" name="AutoShape 6"/>
          <p:cNvSpPr>
            <a:spLocks noChangeArrowheads="1"/>
          </p:cNvSpPr>
          <p:nvPr>
            <p:custDataLst>
              <p:tags r:id="rId2"/>
            </p:custDataLst>
          </p:nvPr>
        </p:nvSpPr>
        <p:spPr bwMode="auto">
          <a:xfrm>
            <a:off x="152400" y="2965182"/>
            <a:ext cx="1847850" cy="296465"/>
          </a:xfrm>
          <a:prstGeom prst="roundRect">
            <a:avLst>
              <a:gd name="adj" fmla="val 14380"/>
            </a:avLst>
          </a:prstGeom>
          <a:solidFill>
            <a:schemeClr val="tx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defRPr/>
            </a:pPr>
            <a:r>
              <a:rPr lang="en-US" sz="1400" b="1" dirty="0">
                <a:solidFill>
                  <a:srgbClr val="FFFFFF"/>
                </a:solidFill>
                <a:effectLst>
                  <a:outerShdw blurRad="38100" dist="38100" dir="2700000" algn="tl">
                    <a:srgbClr val="000000">
                      <a:alpha val="43137"/>
                    </a:srgbClr>
                  </a:outerShdw>
                </a:effectLst>
              </a:rPr>
              <a:t>Outcome</a:t>
            </a:r>
          </a:p>
        </p:txBody>
      </p:sp>
      <p:sp>
        <p:nvSpPr>
          <p:cNvPr id="133" name="Text Box 66"/>
          <p:cNvSpPr txBox="1">
            <a:spLocks noChangeArrowheads="1"/>
          </p:cNvSpPr>
          <p:nvPr/>
        </p:nvSpPr>
        <p:spPr bwMode="auto">
          <a:xfrm>
            <a:off x="161925" y="3279648"/>
            <a:ext cx="1828800" cy="1501902"/>
          </a:xfrm>
          <a:prstGeom prst="rect">
            <a:avLst/>
          </a:prstGeom>
          <a:solidFill>
            <a:schemeClr val="accent1">
              <a:lumMod val="20000"/>
              <a:lumOff val="80000"/>
            </a:schemeClr>
          </a:solidFill>
          <a:ln w="9525" algn="ctr">
            <a:noFill/>
            <a:miter lim="800000"/>
            <a:headEnd/>
            <a:tailEnd/>
          </a:ln>
          <a:effectLst>
            <a:softEdge rad="12700"/>
          </a:effectLst>
        </p:spPr>
        <p:txBody>
          <a:bodyPr lIns="82124" tIns="41061" rIns="82124" bIns="41061" anchor="t" anchorCtr="0"/>
          <a:lstStyle/>
          <a:p>
            <a:pPr marL="120650" indent="-120650" defTabSz="814388">
              <a:lnSpc>
                <a:spcPct val="110000"/>
              </a:lnSpc>
              <a:spcAft>
                <a:spcPts val="300"/>
              </a:spcAft>
              <a:buFont typeface="Arial" pitchFamily="34" charset="0"/>
              <a:buChar char="•"/>
              <a:defRPr/>
            </a:pPr>
            <a:r>
              <a:rPr lang="en-US" sz="1200" dirty="0">
                <a:solidFill>
                  <a:srgbClr val="000000"/>
                </a:solidFill>
              </a:rPr>
              <a:t>Save time with instant video chat &amp; auto-answer</a:t>
            </a:r>
          </a:p>
          <a:p>
            <a:pPr marL="120650" indent="-120650" defTabSz="814388">
              <a:lnSpc>
                <a:spcPct val="110000"/>
              </a:lnSpc>
              <a:spcAft>
                <a:spcPts val="300"/>
              </a:spcAft>
              <a:buFont typeface="Arial" pitchFamily="34" charset="0"/>
              <a:buChar char="•"/>
              <a:defRPr/>
            </a:pPr>
            <a:r>
              <a:rPr lang="en-US" sz="1200" dirty="0">
                <a:solidFill>
                  <a:srgbClr val="000000"/>
                </a:solidFill>
              </a:rPr>
              <a:t>Faster decision-making within business process</a:t>
            </a:r>
          </a:p>
          <a:p>
            <a:pPr marL="120650" indent="-120650" defTabSz="814388">
              <a:lnSpc>
                <a:spcPct val="110000"/>
              </a:lnSpc>
              <a:spcAft>
                <a:spcPts val="300"/>
              </a:spcAft>
              <a:buFont typeface="Arial" pitchFamily="34" charset="0"/>
              <a:buChar char="•"/>
              <a:defRPr/>
            </a:pPr>
            <a:r>
              <a:rPr lang="en-US" sz="1200" dirty="0">
                <a:solidFill>
                  <a:srgbClr val="000000"/>
                </a:solidFill>
              </a:rPr>
              <a:t>Improved service levels and field productivity</a:t>
            </a:r>
          </a:p>
        </p:txBody>
      </p:sp>
      <p:sp>
        <p:nvSpPr>
          <p:cNvPr id="134" name="AutoShape 9"/>
          <p:cNvSpPr>
            <a:spLocks noChangeArrowheads="1"/>
          </p:cNvSpPr>
          <p:nvPr>
            <p:custDataLst>
              <p:tags r:id="rId3"/>
            </p:custDataLst>
          </p:nvPr>
        </p:nvSpPr>
        <p:spPr bwMode="auto">
          <a:xfrm>
            <a:off x="2230419" y="790193"/>
            <a:ext cx="6752806" cy="296465"/>
          </a:xfrm>
          <a:prstGeom prst="roundRect">
            <a:avLst>
              <a:gd name="adj" fmla="val 14380"/>
            </a:avLst>
          </a:prstGeom>
          <a:solidFill>
            <a:schemeClr val="tx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r>
              <a:rPr lang="en-US" sz="1400" b="1" dirty="0">
                <a:solidFill>
                  <a:srgbClr val="FFFFFF"/>
                </a:solidFill>
                <a:effectLst>
                  <a:outerShdw blurRad="38100" dist="38100" dir="2700000" algn="tl">
                    <a:srgbClr val="000000">
                      <a:alpha val="43137"/>
                    </a:srgbClr>
                  </a:outerShdw>
                </a:effectLst>
              </a:rPr>
              <a:t>Scenario</a:t>
            </a:r>
          </a:p>
        </p:txBody>
      </p:sp>
      <p:sp>
        <p:nvSpPr>
          <p:cNvPr id="135" name="Title 1"/>
          <p:cNvSpPr txBox="1">
            <a:spLocks/>
          </p:cNvSpPr>
          <p:nvPr/>
        </p:nvSpPr>
        <p:spPr>
          <a:xfrm>
            <a:off x="1392380" y="152400"/>
            <a:ext cx="7370620" cy="514350"/>
          </a:xfrm>
          <a:prstGeom prst="rect">
            <a:avLst/>
          </a:prstGeom>
        </p:spPr>
        <p:txBody>
          <a:bodyPr anchor="b" anchorCtr="0"/>
          <a:lstStyle>
            <a:lvl1pPr algn="l" defTabSz="457200" rtl="0" eaLnBrk="1" latinLnBrk="0" hangingPunct="1">
              <a:spcBef>
                <a:spcPct val="0"/>
              </a:spcBef>
              <a:buNone/>
              <a:defRPr sz="2800" kern="1200" baseline="0">
                <a:solidFill>
                  <a:schemeClr val="tx1"/>
                </a:solidFill>
                <a:latin typeface="Arial" pitchFamily="34" charset="0"/>
                <a:ea typeface="+mj-ea"/>
                <a:cs typeface="+mj-cs"/>
              </a:defRPr>
            </a:lvl1pPr>
          </a:lstStyle>
          <a:p>
            <a:pPr>
              <a:lnSpc>
                <a:spcPct val="90000"/>
              </a:lnSpc>
            </a:pPr>
            <a:r>
              <a:rPr lang="en-US" b="1" dirty="0" smtClean="0">
                <a:solidFill>
                  <a:srgbClr val="323232"/>
                </a:solidFill>
                <a:latin typeface="Calibri"/>
              </a:rPr>
              <a:t>Push to Talk for Remote Support Services</a:t>
            </a:r>
            <a:endParaRPr lang="en-US" b="1" i="1" dirty="0">
              <a:solidFill>
                <a:srgbClr val="D55D21"/>
              </a:solidFill>
              <a:latin typeface="Calibri"/>
            </a:endParaRPr>
          </a:p>
        </p:txBody>
      </p:sp>
      <p:sp>
        <p:nvSpPr>
          <p:cNvPr id="59" name="Rectangle 25"/>
          <p:cNvSpPr txBox="1">
            <a:spLocks noGrp="1" noChangeArrowheads="1"/>
          </p:cNvSpPr>
          <p:nvPr/>
        </p:nvSpPr>
        <p:spPr bwMode="auto">
          <a:xfrm>
            <a:off x="7924800" y="4933952"/>
            <a:ext cx="1138238" cy="198835"/>
          </a:xfrm>
          <a:prstGeom prst="rect">
            <a:avLst/>
          </a:prstGeom>
          <a:noFill/>
          <a:ln>
            <a:miter lim="800000"/>
            <a:headEnd/>
            <a:tailEnd/>
          </a:ln>
        </p:spPr>
        <p:txBody>
          <a:bodyPr/>
          <a:lstStyle/>
          <a:p>
            <a:pPr algn="r" eaLnBrk="0" hangingPunct="0">
              <a:defRPr/>
            </a:pPr>
            <a:fld id="{4E5E3B44-619E-46AE-84C1-2778BE5C3AF4}" type="slidenum">
              <a:rPr lang="en-US" sz="1050">
                <a:solidFill>
                  <a:srgbClr val="FFFFFF"/>
                </a:solidFill>
                <a:cs typeface="Arial" pitchFamily="34" charset="0"/>
              </a:rPr>
              <a:pPr algn="r" eaLnBrk="0" hangingPunct="0">
                <a:defRPr/>
              </a:pPr>
              <a:t>70</a:t>
            </a:fld>
            <a:endParaRPr lang="en-US" sz="1050" dirty="0">
              <a:solidFill>
                <a:srgbClr val="FFFFFF"/>
              </a:solidFill>
              <a:cs typeface="Arial" pitchFamily="34" charset="0"/>
            </a:endParaRPr>
          </a:p>
        </p:txBody>
      </p:sp>
      <p:grpSp>
        <p:nvGrpSpPr>
          <p:cNvPr id="40" name="Group 82"/>
          <p:cNvGrpSpPr/>
          <p:nvPr/>
        </p:nvGrpSpPr>
        <p:grpSpPr>
          <a:xfrm>
            <a:off x="2209800" y="2038346"/>
            <a:ext cx="2895600" cy="636922"/>
            <a:chOff x="2209800" y="2930324"/>
            <a:chExt cx="2895600" cy="636922"/>
          </a:xfrm>
        </p:grpSpPr>
        <p:sp>
          <p:nvSpPr>
            <p:cNvPr id="41" name="Text Box 26"/>
            <p:cNvSpPr txBox="1">
              <a:spLocks noChangeArrowheads="1"/>
            </p:cNvSpPr>
            <p:nvPr/>
          </p:nvSpPr>
          <p:spPr bwMode="gray">
            <a:xfrm>
              <a:off x="2540832" y="2930324"/>
              <a:ext cx="2564568" cy="636922"/>
            </a:xfrm>
            <a:prstGeom prst="rect">
              <a:avLst/>
            </a:prstGeom>
            <a:noFill/>
            <a:ln w="9525" algn="ctr">
              <a:noFill/>
              <a:miter lim="800000"/>
              <a:headEnd/>
              <a:tailEnd/>
            </a:ln>
          </p:spPr>
          <p:txBody>
            <a:bodyPr wrap="square" lIns="82124" tIns="41061" rIns="82124" bIns="41061">
              <a:spAutoFit/>
            </a:bodyPr>
            <a:lstStyle/>
            <a:p>
              <a:pPr defTabSz="814388">
                <a:spcBef>
                  <a:spcPct val="50000"/>
                </a:spcBef>
              </a:pPr>
              <a:r>
                <a:rPr lang="en-US" sz="1200" dirty="0">
                  <a:solidFill>
                    <a:srgbClr val="000000"/>
                  </a:solidFill>
                </a:rPr>
                <a:t>Field technician is on a job site and requires assistance from an engineer to troubleshoot a service request.</a:t>
              </a:r>
            </a:p>
          </p:txBody>
        </p:sp>
        <p:sp>
          <p:nvSpPr>
            <p:cNvPr id="42" name="Oval 41"/>
            <p:cNvSpPr>
              <a:spLocks noChangeArrowheads="1"/>
            </p:cNvSpPr>
            <p:nvPr/>
          </p:nvSpPr>
          <p:spPr bwMode="auto">
            <a:xfrm>
              <a:off x="2209800" y="2970726"/>
              <a:ext cx="304800" cy="315913"/>
            </a:xfrm>
            <a:prstGeom prst="ellipse">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path path="circle">
                <a:fillToRect l="50000" t="50000" r="50000" b="50000"/>
              </a:path>
              <a:tileRect/>
            </a:gradFill>
            <a:ln w="9525">
              <a:noFill/>
              <a:round/>
              <a:headEnd/>
              <a:tailEnd/>
            </a:ln>
          </p:spPr>
          <p:txBody>
            <a:bodyPr wrap="none" anchor="ctr"/>
            <a:lstStyle/>
            <a:p>
              <a:pPr algn="ctr"/>
              <a:r>
                <a:rPr lang="en-US" sz="2000" dirty="0">
                  <a:solidFill>
                    <a:srgbClr val="FFFFFF"/>
                  </a:solidFill>
                </a:rPr>
                <a:t>1</a:t>
              </a:r>
            </a:p>
          </p:txBody>
        </p:sp>
      </p:grpSp>
      <p:sp>
        <p:nvSpPr>
          <p:cNvPr id="44" name="Text Box 26"/>
          <p:cNvSpPr txBox="1">
            <a:spLocks noChangeArrowheads="1"/>
          </p:cNvSpPr>
          <p:nvPr/>
        </p:nvSpPr>
        <p:spPr bwMode="gray">
          <a:xfrm>
            <a:off x="2667000" y="4294510"/>
            <a:ext cx="2628900" cy="452256"/>
          </a:xfrm>
          <a:prstGeom prst="rect">
            <a:avLst/>
          </a:prstGeom>
          <a:noFill/>
          <a:ln w="9525" algn="ctr">
            <a:noFill/>
            <a:miter lim="800000"/>
            <a:headEnd/>
            <a:tailEnd/>
          </a:ln>
        </p:spPr>
        <p:txBody>
          <a:bodyPr wrap="square" lIns="82124" tIns="41061" rIns="82124" bIns="41061">
            <a:spAutoFit/>
          </a:bodyPr>
          <a:lstStyle/>
          <a:p>
            <a:pPr defTabSz="814388">
              <a:spcBef>
                <a:spcPct val="50000"/>
              </a:spcBef>
            </a:pPr>
            <a:r>
              <a:rPr lang="en-US" sz="1200" dirty="0">
                <a:solidFill>
                  <a:srgbClr val="000000"/>
                </a:solidFill>
              </a:rPr>
              <a:t>Technician uses video-enabled Push-to-Talk iPad app with Auto-Answer</a:t>
            </a:r>
          </a:p>
        </p:txBody>
      </p:sp>
      <p:sp>
        <p:nvSpPr>
          <p:cNvPr id="45" name="Oval 44"/>
          <p:cNvSpPr>
            <a:spLocks noChangeArrowheads="1"/>
          </p:cNvSpPr>
          <p:nvPr/>
        </p:nvSpPr>
        <p:spPr bwMode="auto">
          <a:xfrm>
            <a:off x="2286000" y="4294513"/>
            <a:ext cx="304800" cy="315913"/>
          </a:xfrm>
          <a:prstGeom prst="ellipse">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path path="circle">
              <a:fillToRect l="50000" t="50000" r="50000" b="50000"/>
            </a:path>
            <a:tileRect/>
          </a:gradFill>
          <a:ln w="9525">
            <a:noFill/>
            <a:round/>
            <a:headEnd/>
            <a:tailEnd/>
          </a:ln>
        </p:spPr>
        <p:txBody>
          <a:bodyPr wrap="none" anchor="ctr" anchorCtr="1"/>
          <a:lstStyle/>
          <a:p>
            <a:pPr algn="ctr"/>
            <a:r>
              <a:rPr lang="en-US" sz="2000" dirty="0">
                <a:solidFill>
                  <a:srgbClr val="FFFFFF"/>
                </a:solidFill>
              </a:rPr>
              <a:t>2</a:t>
            </a:r>
          </a:p>
        </p:txBody>
      </p:sp>
      <p:grpSp>
        <p:nvGrpSpPr>
          <p:cNvPr id="46" name="Group 87"/>
          <p:cNvGrpSpPr/>
          <p:nvPr/>
        </p:nvGrpSpPr>
        <p:grpSpPr>
          <a:xfrm>
            <a:off x="5181604" y="1123949"/>
            <a:ext cx="3124199" cy="821588"/>
            <a:chOff x="5523963" y="3661865"/>
            <a:chExt cx="3124199" cy="821588"/>
          </a:xfrm>
        </p:grpSpPr>
        <p:sp>
          <p:nvSpPr>
            <p:cNvPr id="47" name="Text Box 26"/>
            <p:cNvSpPr txBox="1">
              <a:spLocks noChangeArrowheads="1"/>
            </p:cNvSpPr>
            <p:nvPr/>
          </p:nvSpPr>
          <p:spPr bwMode="gray">
            <a:xfrm>
              <a:off x="5867399" y="3661865"/>
              <a:ext cx="2780763" cy="821588"/>
            </a:xfrm>
            <a:prstGeom prst="rect">
              <a:avLst/>
            </a:prstGeom>
            <a:noFill/>
            <a:ln w="9525" algn="ctr">
              <a:noFill/>
              <a:miter lim="800000"/>
              <a:headEnd/>
              <a:tailEnd/>
            </a:ln>
          </p:spPr>
          <p:txBody>
            <a:bodyPr wrap="square" lIns="82124" tIns="41061" rIns="82124" bIns="41061">
              <a:spAutoFit/>
            </a:bodyPr>
            <a:lstStyle/>
            <a:p>
              <a:pPr defTabSz="814388">
                <a:spcBef>
                  <a:spcPct val="50000"/>
                </a:spcBef>
              </a:pPr>
              <a:r>
                <a:rPr lang="en-US" sz="1200" dirty="0">
                  <a:solidFill>
                    <a:srgbClr val="000000"/>
                  </a:solidFill>
                </a:rPr>
                <a:t>Instant visual context allows expert to identify issue and advise technician, leading to rapid resolution of service request.</a:t>
              </a:r>
            </a:p>
          </p:txBody>
        </p:sp>
        <p:sp>
          <p:nvSpPr>
            <p:cNvPr id="48" name="Oval 47"/>
            <p:cNvSpPr>
              <a:spLocks noChangeArrowheads="1"/>
            </p:cNvSpPr>
            <p:nvPr/>
          </p:nvSpPr>
          <p:spPr bwMode="auto">
            <a:xfrm>
              <a:off x="5523963" y="3708279"/>
              <a:ext cx="304800" cy="315913"/>
            </a:xfrm>
            <a:prstGeom prst="ellipse">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path path="circle">
                <a:fillToRect l="50000" t="50000" r="50000" b="50000"/>
              </a:path>
              <a:tileRect/>
            </a:gradFill>
            <a:ln w="9525">
              <a:noFill/>
              <a:round/>
              <a:headEnd/>
              <a:tailEnd/>
            </a:ln>
          </p:spPr>
          <p:txBody>
            <a:bodyPr wrap="none" anchor="ctr"/>
            <a:lstStyle/>
            <a:p>
              <a:pPr algn="ctr"/>
              <a:r>
                <a:rPr lang="en-US" sz="2000" dirty="0">
                  <a:solidFill>
                    <a:srgbClr val="FFFFFF"/>
                  </a:solidFill>
                </a:rPr>
                <a:t>3</a:t>
              </a:r>
            </a:p>
          </p:txBody>
        </p:sp>
      </p:grpSp>
      <p:grpSp>
        <p:nvGrpSpPr>
          <p:cNvPr id="49" name="Group 48"/>
          <p:cNvGrpSpPr/>
          <p:nvPr/>
        </p:nvGrpSpPr>
        <p:grpSpPr>
          <a:xfrm>
            <a:off x="3352800" y="3568272"/>
            <a:ext cx="762000" cy="533400"/>
            <a:chOff x="3627610" y="3678751"/>
            <a:chExt cx="762000" cy="533400"/>
          </a:xfrm>
        </p:grpSpPr>
        <p:sp>
          <p:nvSpPr>
            <p:cNvPr id="50" name="Cloud 49"/>
            <p:cNvSpPr/>
            <p:nvPr/>
          </p:nvSpPr>
          <p:spPr>
            <a:xfrm>
              <a:off x="3627610" y="3678751"/>
              <a:ext cx="762000" cy="533400"/>
            </a:xfrm>
            <a:prstGeom prst="cloud">
              <a:avLst/>
            </a:prstGeom>
            <a:noFill/>
            <a:ln>
              <a:solidFill>
                <a:srgbClr val="4F81B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1" name="TextBox 50"/>
            <p:cNvSpPr txBox="1"/>
            <p:nvPr/>
          </p:nvSpPr>
          <p:spPr>
            <a:xfrm>
              <a:off x="3692727" y="3813530"/>
              <a:ext cx="607859" cy="246221"/>
            </a:xfrm>
            <a:prstGeom prst="rect">
              <a:avLst/>
            </a:prstGeom>
            <a:noFill/>
          </p:spPr>
          <p:txBody>
            <a:bodyPr wrap="none" rtlCol="0">
              <a:spAutoFit/>
            </a:bodyPr>
            <a:lstStyle/>
            <a:p>
              <a:r>
                <a:rPr lang="en-US" sz="1000" dirty="0">
                  <a:solidFill>
                    <a:srgbClr val="323232"/>
                  </a:solidFill>
                </a:rPr>
                <a:t>internet</a:t>
              </a:r>
            </a:p>
          </p:txBody>
        </p:sp>
      </p:grpSp>
      <p:pic>
        <p:nvPicPr>
          <p:cNvPr id="52" name="Picture 4" descr="http://www.utilityproducts.com/content/dam/up/print-articles/volume-16/issue-09/retreiver_PDA-in-field.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7324" y="1170366"/>
            <a:ext cx="1434098" cy="85687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28593" y="3746405"/>
            <a:ext cx="258682" cy="300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12" descr="C:\Users\AMacGowen\AppData\Local\Microsoft\Windows\Temporary Internet Files\Content.Outlook\IB3R1B6Q\feild_videodevice.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178262" y="3296287"/>
            <a:ext cx="787483" cy="880128"/>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p:cNvGrpSpPr>
            <a:grpSpLocks noChangeAspect="1"/>
          </p:cNvGrpSpPr>
          <p:nvPr/>
        </p:nvGrpSpPr>
        <p:grpSpPr>
          <a:xfrm>
            <a:off x="5678707" y="2003036"/>
            <a:ext cx="2815212" cy="2199660"/>
            <a:chOff x="5257800" y="2503484"/>
            <a:chExt cx="3720130" cy="2906716"/>
          </a:xfrm>
        </p:grpSpPr>
        <p:pic>
          <p:nvPicPr>
            <p:cNvPr id="56" name="Picture 2" descr="C:\Users\AMacGowen\AppData\Local\Microsoft\Windows\Temporary Internet Files\Content.Outlook\IB3R1B6Q\Medical_WebRTCv3.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257800" y="2503484"/>
              <a:ext cx="3720130" cy="29067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3" descr="C:\Users\AMacGowen\AppData\Local\Microsoft\Windows\Temporary Internet Files\Content.Outlook\IB3R1B6Q\pushtotalk_engineer (3).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504503" y="2746821"/>
              <a:ext cx="3226724" cy="24200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6" name="Group 85"/>
          <p:cNvGrpSpPr>
            <a:grpSpLocks noChangeAspect="1"/>
          </p:cNvGrpSpPr>
          <p:nvPr/>
        </p:nvGrpSpPr>
        <p:grpSpPr>
          <a:xfrm>
            <a:off x="2183176" y="3307407"/>
            <a:ext cx="1017224" cy="794806"/>
            <a:chOff x="5257800" y="2503484"/>
            <a:chExt cx="3720130" cy="2906716"/>
          </a:xfrm>
        </p:grpSpPr>
        <p:pic>
          <p:nvPicPr>
            <p:cNvPr id="87" name="Picture 2" descr="C:\Users\AMacGowen\AppData\Local\Microsoft\Windows\Temporary Internet Files\Content.Outlook\IB3R1B6Q\Medical_WebRTCv3.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257800" y="2503484"/>
              <a:ext cx="3720130" cy="2906716"/>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3" descr="C:\Users\AMacGowen\AppData\Local\Microsoft\Windows\Temporary Internet Files\Content.Outlook\IB3R1B6Q\pushtotalk_engineer (3).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504503" y="2746821"/>
              <a:ext cx="3226724" cy="2420043"/>
            </a:xfrm>
            <a:prstGeom prst="rect">
              <a:avLst/>
            </a:prstGeom>
            <a:noFill/>
            <a:extLst>
              <a:ext uri="{909E8E84-426E-40DD-AFC4-6F175D3DCCD1}">
                <a14:hiddenFill xmlns:a14="http://schemas.microsoft.com/office/drawing/2010/main">
                  <a:solidFill>
                    <a:srgbClr val="FFFFFF"/>
                  </a:solidFill>
                </a14:hiddenFill>
              </a:ext>
            </a:extLst>
          </p:spPr>
        </p:pic>
      </p:grpSp>
      <p:sp>
        <p:nvSpPr>
          <p:cNvPr id="89" name="TextBox 88"/>
          <p:cNvSpPr txBox="1"/>
          <p:nvPr/>
        </p:nvSpPr>
        <p:spPr>
          <a:xfrm>
            <a:off x="2057400" y="2876552"/>
            <a:ext cx="1295400" cy="276999"/>
          </a:xfrm>
          <a:prstGeom prst="rect">
            <a:avLst/>
          </a:prstGeom>
          <a:noFill/>
        </p:spPr>
        <p:txBody>
          <a:bodyPr wrap="square" rtlCol="0">
            <a:spAutoFit/>
          </a:bodyPr>
          <a:lstStyle/>
          <a:p>
            <a:pPr algn="ctr"/>
            <a:r>
              <a:rPr lang="en-US" sz="1200" b="1" dirty="0">
                <a:solidFill>
                  <a:srgbClr val="323232"/>
                </a:solidFill>
              </a:rPr>
              <a:t>Technician’s iPad</a:t>
            </a:r>
          </a:p>
        </p:txBody>
      </p:sp>
      <p:sp>
        <p:nvSpPr>
          <p:cNvPr id="90" name="TextBox 89"/>
          <p:cNvSpPr txBox="1"/>
          <p:nvPr/>
        </p:nvSpPr>
        <p:spPr>
          <a:xfrm>
            <a:off x="3581400" y="2876552"/>
            <a:ext cx="1752600" cy="461665"/>
          </a:xfrm>
          <a:prstGeom prst="rect">
            <a:avLst/>
          </a:prstGeom>
          <a:noFill/>
        </p:spPr>
        <p:txBody>
          <a:bodyPr wrap="square" rtlCol="0">
            <a:spAutoFit/>
          </a:bodyPr>
          <a:lstStyle/>
          <a:p>
            <a:pPr algn="ctr"/>
            <a:r>
              <a:rPr lang="en-US" sz="1200" b="1" dirty="0">
                <a:solidFill>
                  <a:srgbClr val="323232"/>
                </a:solidFill>
              </a:rPr>
              <a:t>Expert’s Enterprise Cisco Endpoint</a:t>
            </a:r>
          </a:p>
        </p:txBody>
      </p:sp>
      <p:sp>
        <p:nvSpPr>
          <p:cNvPr id="91" name="Line Callout 1 90"/>
          <p:cNvSpPr/>
          <p:nvPr/>
        </p:nvSpPr>
        <p:spPr>
          <a:xfrm>
            <a:off x="7208384" y="4231826"/>
            <a:ext cx="1774843" cy="514941"/>
          </a:xfrm>
          <a:prstGeom prst="borderCallout1">
            <a:avLst>
              <a:gd name="adj1" fmla="val -2805"/>
              <a:gd name="adj2" fmla="val 47070"/>
              <a:gd name="adj3" fmla="val -60676"/>
              <a:gd name="adj4" fmla="val 11741"/>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600" kern="0" dirty="0">
                <a:solidFill>
                  <a:prstClr val="white"/>
                </a:solidFill>
                <a:sym typeface="Arial"/>
                <a:rtl val="0"/>
              </a:rPr>
              <a:t>Click-to-video with auto-answer</a:t>
            </a:r>
          </a:p>
        </p:txBody>
      </p:sp>
      <p:sp>
        <p:nvSpPr>
          <p:cNvPr id="92" name="Line Callout 1 91"/>
          <p:cNvSpPr/>
          <p:nvPr/>
        </p:nvSpPr>
        <p:spPr>
          <a:xfrm>
            <a:off x="5340686" y="4231826"/>
            <a:ext cx="1574732" cy="514941"/>
          </a:xfrm>
          <a:prstGeom prst="borderCallout1">
            <a:avLst>
              <a:gd name="adj1" fmla="val -2805"/>
              <a:gd name="adj2" fmla="val 47070"/>
              <a:gd name="adj3" fmla="val -181065"/>
              <a:gd name="adj4" fmla="val 41431"/>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lnSpc>
                <a:spcPct val="85000"/>
              </a:lnSpc>
            </a:pPr>
            <a:r>
              <a:rPr lang="en-US" sz="1600" kern="0" dirty="0">
                <a:solidFill>
                  <a:prstClr val="white"/>
                </a:solidFill>
                <a:sym typeface="Arial"/>
                <a:rtl val="0"/>
              </a:rPr>
              <a:t>Presence-enabled contacts</a:t>
            </a:r>
          </a:p>
        </p:txBody>
      </p:sp>
      <p:sp>
        <p:nvSpPr>
          <p:cNvPr id="3" name="Footer Placeholder 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Slide Number Placeholder 3"/>
          <p:cNvSpPr>
            <a:spLocks noGrp="1"/>
          </p:cNvSpPr>
          <p:nvPr>
            <p:ph type="sldNum" sz="quarter" idx="12"/>
          </p:nvPr>
        </p:nvSpPr>
        <p:spPr/>
        <p:txBody>
          <a:bodyPr/>
          <a:lstStyle/>
          <a:p>
            <a:fld id="{0431C951-9D62-474D-B35D-66AB940D3B2F}" type="slidenum">
              <a:rPr lang="en-US" smtClean="0"/>
              <a:pPr/>
              <a:t>70</a:t>
            </a:fld>
            <a:endParaRPr lang="en-US" dirty="0"/>
          </a:p>
        </p:txBody>
      </p:sp>
    </p:spTree>
    <p:extLst>
      <p:ext uri="{BB962C8B-B14F-4D97-AF65-F5344CB8AC3E}">
        <p14:creationId xmlns:p14="http://schemas.microsoft.com/office/powerpoint/2010/main" val="374660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Oil/Gas Rig Cameras Linked to Web Portal</a:t>
            </a:r>
            <a:endParaRPr lang="en-US" dirty="0"/>
          </a:p>
        </p:txBody>
      </p:sp>
      <p:sp>
        <p:nvSpPr>
          <p:cNvPr id="3" name="Content Placeholder 2"/>
          <p:cNvSpPr>
            <a:spLocks noGrp="1"/>
          </p:cNvSpPr>
          <p:nvPr>
            <p:ph idx="1"/>
          </p:nvPr>
        </p:nvSpPr>
        <p:spPr>
          <a:xfrm>
            <a:off x="304800" y="1143000"/>
            <a:ext cx="4467784" cy="3394472"/>
          </a:xfrm>
        </p:spPr>
        <p:txBody>
          <a:bodyPr>
            <a:normAutofit fontScale="92500" lnSpcReduction="20000"/>
          </a:bodyPr>
          <a:lstStyle/>
          <a:p>
            <a:r>
              <a:rPr lang="en-US" sz="1800" dirty="0" smtClean="0"/>
              <a:t>Security cameras on oil rigs</a:t>
            </a:r>
          </a:p>
          <a:p>
            <a:r>
              <a:rPr lang="en-US" sz="1800" dirty="0" smtClean="0"/>
              <a:t>Customer ask: Link oil rig cameras into web portal and to enterprise network (specifically teleconference)</a:t>
            </a:r>
          </a:p>
          <a:p>
            <a:r>
              <a:rPr lang="en-US" sz="1800" dirty="0" smtClean="0"/>
              <a:t>Server application generates SDP and sets up media channels into the enterprise via the Fusion Media Broker</a:t>
            </a:r>
          </a:p>
          <a:p>
            <a:r>
              <a:rPr lang="en-US" sz="1800" dirty="0"/>
              <a:t>Technologies:</a:t>
            </a:r>
          </a:p>
          <a:p>
            <a:pPr lvl="1"/>
            <a:r>
              <a:rPr lang="en-US" sz="1800" dirty="0" smtClean="0"/>
              <a:t>Fusion Client SDK</a:t>
            </a:r>
          </a:p>
          <a:p>
            <a:pPr lvl="1"/>
            <a:r>
              <a:rPr lang="en-US" sz="1800" dirty="0" smtClean="0"/>
              <a:t>Fusion Web Gateway </a:t>
            </a:r>
          </a:p>
          <a:p>
            <a:pPr lvl="1"/>
            <a:r>
              <a:rPr lang="en-US" sz="1800" dirty="0" smtClean="0"/>
              <a:t>Fusion Media Broker</a:t>
            </a:r>
          </a:p>
          <a:p>
            <a:pPr lvl="1"/>
            <a:r>
              <a:rPr lang="en-US" sz="1800" dirty="0" smtClean="0"/>
              <a:t>Cisco VCS-C and VCS-E</a:t>
            </a:r>
          </a:p>
          <a:p>
            <a:pPr lvl="1"/>
            <a:r>
              <a:rPr lang="en-US" sz="1800" dirty="0" smtClean="0"/>
              <a:t>Cisco MCU</a:t>
            </a:r>
            <a:endParaRPr lang="en-US" sz="18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0" y="1504950"/>
            <a:ext cx="3954441" cy="2499887"/>
          </a:xfrm>
          <a:prstGeom prst="rect">
            <a:avLst/>
          </a:prstGeom>
        </p:spPr>
      </p:pic>
      <p:sp>
        <p:nvSpPr>
          <p:cNvPr id="6" name="Rectangle 25"/>
          <p:cNvSpPr txBox="1">
            <a:spLocks noGrp="1" noChangeArrowheads="1"/>
          </p:cNvSpPr>
          <p:nvPr/>
        </p:nvSpPr>
        <p:spPr bwMode="auto">
          <a:xfrm>
            <a:off x="7924800" y="4933950"/>
            <a:ext cx="1138238" cy="198835"/>
          </a:xfrm>
          <a:prstGeom prst="rect">
            <a:avLst/>
          </a:prstGeom>
          <a:noFill/>
          <a:ln>
            <a:miter lim="800000"/>
            <a:headEnd/>
            <a:tailEnd/>
          </a:ln>
        </p:spPr>
        <p:txBody>
          <a:bodyPr/>
          <a:lstStyle/>
          <a:p>
            <a:pPr algn="r" eaLnBrk="0" hangingPunct="0">
              <a:defRPr/>
            </a:pPr>
            <a:fld id="{4E5E3B44-619E-46AE-84C1-2778BE5C3AF4}" type="slidenum">
              <a:rPr lang="en-US" sz="1050" kern="1200" smtClean="0">
                <a:solidFill>
                  <a:srgbClr val="FFFFFF"/>
                </a:solidFill>
                <a:ea typeface="+mn-ea"/>
                <a:cs typeface="Arial" pitchFamily="34" charset="0"/>
              </a:rPr>
              <a:pPr algn="r" eaLnBrk="0" hangingPunct="0">
                <a:defRPr/>
              </a:pPr>
              <a:t>71</a:t>
            </a:fld>
            <a:endParaRPr lang="en-US" sz="1050" kern="1200" dirty="0">
              <a:solidFill>
                <a:srgbClr val="FFFFFF"/>
              </a:solidFill>
              <a:ea typeface="+mn-ea"/>
              <a:cs typeface="Arial" pitchFamily="34" charset="0"/>
            </a:endParaRPr>
          </a:p>
        </p:txBody>
      </p:sp>
      <p:sp>
        <p:nvSpPr>
          <p:cNvPr id="8" name="Footer Placeholder 7"/>
          <p:cNvSpPr>
            <a:spLocks noGrp="1"/>
          </p:cNvSpPr>
          <p:nvPr>
            <p:ph type="ftr" sz="quarter" idx="11"/>
          </p:nvPr>
        </p:nvSpPr>
        <p:spPr/>
        <p:txBody>
          <a:bodyPr/>
          <a:lstStyle/>
          <a:p>
            <a:r>
              <a:rPr lang="en-US" smtClean="0"/>
              <a:t>CaféX Communications Confidential © 2015 – All Rights Reserved. </a:t>
            </a:r>
            <a:endParaRPr lang="en-US" dirty="0"/>
          </a:p>
        </p:txBody>
      </p:sp>
      <p:sp>
        <p:nvSpPr>
          <p:cNvPr id="9" name="Slide Number Placeholder 8"/>
          <p:cNvSpPr>
            <a:spLocks noGrp="1"/>
          </p:cNvSpPr>
          <p:nvPr>
            <p:ph type="sldNum" sz="quarter" idx="12"/>
          </p:nvPr>
        </p:nvSpPr>
        <p:spPr/>
        <p:txBody>
          <a:bodyPr/>
          <a:lstStyle/>
          <a:p>
            <a:fld id="{0431C951-9D62-474D-B35D-66AB940D3B2F}" type="slidenum">
              <a:rPr lang="en-US" smtClean="0"/>
              <a:pPr/>
              <a:t>71</a:t>
            </a:fld>
            <a:endParaRPr lang="en-US" dirty="0"/>
          </a:p>
        </p:txBody>
      </p:sp>
    </p:spTree>
    <p:extLst>
      <p:ext uri="{BB962C8B-B14F-4D97-AF65-F5344CB8AC3E}">
        <p14:creationId xmlns:p14="http://schemas.microsoft.com/office/powerpoint/2010/main" val="323761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lstStyle/>
          <a:p>
            <a:r>
              <a:rPr lang="en-US" dirty="0" smtClean="0"/>
              <a:t>Higher Education</a:t>
            </a:r>
            <a:endParaRPr lang="en-US" dirty="0"/>
          </a:p>
        </p:txBody>
      </p:sp>
      <p:sp>
        <p:nvSpPr>
          <p:cNvPr id="6" name="Footer Placeholder 5"/>
          <p:cNvSpPr>
            <a:spLocks noGrp="1"/>
          </p:cNvSpPr>
          <p:nvPr>
            <p:ph type="ftr" sz="quarter" idx="11"/>
          </p:nvPr>
        </p:nvSpPr>
        <p:spPr/>
        <p:txBody>
          <a:bodyPr/>
          <a:lstStyle/>
          <a:p>
            <a:r>
              <a:rPr lang="en-US" smtClean="0"/>
              <a:t>CaféX Communications Confidential © 2015 – All Rights Reserved. </a:t>
            </a:r>
            <a:endParaRPr lang="en-US" dirty="0"/>
          </a:p>
        </p:txBody>
      </p:sp>
    </p:spTree>
    <p:extLst>
      <p:ext uri="{BB962C8B-B14F-4D97-AF65-F5344CB8AC3E}">
        <p14:creationId xmlns:p14="http://schemas.microsoft.com/office/powerpoint/2010/main" val="209830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5120" y="138115"/>
            <a:ext cx="9172425" cy="2728067"/>
          </a:xfrm>
          <a:prstGeom prst="rect">
            <a:avLst/>
          </a:prstGeom>
          <a:solidFill>
            <a:srgbClr val="FFFFF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3" name="Title 2"/>
          <p:cNvSpPr>
            <a:spLocks noGrp="1"/>
          </p:cNvSpPr>
          <p:nvPr>
            <p:ph type="title"/>
          </p:nvPr>
        </p:nvSpPr>
        <p:spPr/>
        <p:txBody>
          <a:bodyPr/>
          <a:lstStyle/>
          <a:p>
            <a:r>
              <a:rPr lang="en-US" sz="2800" b="0" dirty="0" smtClean="0">
                <a:cs typeface="Calibri"/>
              </a:rPr>
              <a:t>Elevated Student Experience for Financial Aid</a:t>
            </a:r>
            <a:endParaRPr lang="en-US" sz="2800" dirty="0"/>
          </a:p>
        </p:txBody>
      </p:sp>
      <p:pic>
        <p:nvPicPr>
          <p:cNvPr id="20" name="Picture 1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538" y="196686"/>
            <a:ext cx="1039745" cy="451632"/>
          </a:xfrm>
          <a:prstGeom prst="rect">
            <a:avLst/>
          </a:prstGeom>
        </p:spPr>
      </p:pic>
      <p:pic>
        <p:nvPicPr>
          <p:cNvPr id="22" name="Picture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0876" y="878920"/>
            <a:ext cx="1358074" cy="1911085"/>
          </a:xfrm>
          <a:prstGeom prst="rect">
            <a:avLst/>
          </a:prstGeom>
          <a:ln w="12700" cmpd="sng">
            <a:solidFill>
              <a:schemeClr val="bg2"/>
            </a:solidFill>
          </a:ln>
        </p:spPr>
        <p:style>
          <a:lnRef idx="2">
            <a:schemeClr val="dk1"/>
          </a:lnRef>
          <a:fillRef idx="1">
            <a:schemeClr val="lt1"/>
          </a:fillRef>
          <a:effectRef idx="0">
            <a:schemeClr val="dk1"/>
          </a:effectRef>
          <a:fontRef idx="minor">
            <a:schemeClr val="dk1"/>
          </a:fontRef>
        </p:style>
      </p:pic>
      <p:pic>
        <p:nvPicPr>
          <p:cNvPr id="23" name="Picture 22"/>
          <p:cNvPicPr>
            <a:picLocks noChangeAspect="1"/>
          </p:cNvPicPr>
          <p:nvPr/>
        </p:nvPicPr>
        <p:blipFill rotWithShape="1">
          <a:blip r:embed="rId5" cstate="screen">
            <a:extLst>
              <a:ext uri="{28A0092B-C50C-407E-A947-70E740481C1C}">
                <a14:useLocalDpi xmlns:a14="http://schemas.microsoft.com/office/drawing/2010/main"/>
              </a:ext>
            </a:extLst>
          </a:blip>
          <a:srcRect t="-947" b="-947"/>
          <a:stretch/>
        </p:blipFill>
        <p:spPr>
          <a:xfrm>
            <a:off x="5825532" y="878917"/>
            <a:ext cx="1358074" cy="1911086"/>
          </a:xfrm>
          <a:prstGeom prst="rect">
            <a:avLst/>
          </a:prstGeom>
          <a:ln w="12700" cmpd="sng">
            <a:solidFill>
              <a:schemeClr val="bg2"/>
            </a:solidFill>
          </a:ln>
        </p:spPr>
        <p:style>
          <a:lnRef idx="2">
            <a:schemeClr val="dk1"/>
          </a:lnRef>
          <a:fillRef idx="1">
            <a:schemeClr val="lt1"/>
          </a:fillRef>
          <a:effectRef idx="0">
            <a:schemeClr val="dk1"/>
          </a:effectRef>
          <a:fontRef idx="minor">
            <a:schemeClr val="dk1"/>
          </a:fontRef>
        </p:style>
      </p:pic>
      <p:pic>
        <p:nvPicPr>
          <p:cNvPr id="24" name="Picture 2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87239" y="878917"/>
            <a:ext cx="1341430" cy="1911086"/>
          </a:xfrm>
          <a:prstGeom prst="rect">
            <a:avLst/>
          </a:prstGeom>
          <a:ln w="12700" cmpd="sng">
            <a:solidFill>
              <a:schemeClr val="bg2"/>
            </a:solidFill>
          </a:ln>
        </p:spPr>
        <p:style>
          <a:lnRef idx="2">
            <a:schemeClr val="dk1"/>
          </a:lnRef>
          <a:fillRef idx="1">
            <a:schemeClr val="lt1"/>
          </a:fillRef>
          <a:effectRef idx="0">
            <a:schemeClr val="dk1"/>
          </a:effectRef>
          <a:fontRef idx="minor">
            <a:schemeClr val="dk1"/>
          </a:fontRef>
        </p:style>
      </p:pic>
      <p:pic>
        <p:nvPicPr>
          <p:cNvPr id="33" name="Picture 32" descr="C:\Users\AMacGowen\AppData\Local\Microsoft\Windows\Temporary Internet Files\Content.Outlook\IB3R1B6Q\Medical_WebRTCv3.png"/>
          <p:cNvPicPr/>
          <p:nvPr/>
        </p:nvPicPr>
        <p:blipFill>
          <a:blip r:embed="rId7" cstate="screen">
            <a:extLst>
              <a:ext uri="{28A0092B-C50C-407E-A947-70E740481C1C}">
                <a14:useLocalDpi xmlns:a14="http://schemas.microsoft.com/office/drawing/2010/main"/>
              </a:ext>
            </a:extLst>
          </a:blip>
          <a:stretch>
            <a:fillRect/>
          </a:stretch>
        </p:blipFill>
        <p:spPr bwMode="auto">
          <a:xfrm>
            <a:off x="4290282" y="1452089"/>
            <a:ext cx="1308008" cy="996578"/>
          </a:xfrm>
          <a:prstGeom prst="roundRect">
            <a:avLst>
              <a:gd name="adj" fmla="val 8901"/>
            </a:avLst>
          </a:prstGeom>
          <a:noFill/>
          <a:extLst/>
        </p:spPr>
      </p:pic>
      <p:pic>
        <p:nvPicPr>
          <p:cNvPr id="59" name="Picture 2" descr="C:\Users\AMacGowen\AppData\Local\Microsoft\Windows\Temporary Internet Files\Content.Outlook\IB3R1B6Q\menu_ivvr (2).png"/>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945843" y="914183"/>
            <a:ext cx="867705" cy="177068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C:\Users\AMacGowen\AppData\Local\Microsoft\Windows\Temporary Internet Files\Content.Outlook\IB3R1B6Q\menu_ivvr (2).png"/>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181454" y="906422"/>
            <a:ext cx="867705" cy="1774596"/>
          </a:xfrm>
          <a:prstGeom prst="rect">
            <a:avLst/>
          </a:prstGeom>
          <a:noFill/>
          <a:extLst>
            <a:ext uri="{909E8E84-426E-40DD-AFC4-6F175D3DCCD1}">
              <a14:hiddenFill xmlns:a14="http://schemas.microsoft.com/office/drawing/2010/main">
                <a:solidFill>
                  <a:srgbClr val="FFFFFF"/>
                </a:solidFill>
              </a14:hiddenFill>
            </a:ext>
          </a:extLst>
        </p:spPr>
      </p:pic>
      <p:sp>
        <p:nvSpPr>
          <p:cNvPr id="70" name="Rounded Rectangular Callout 69"/>
          <p:cNvSpPr/>
          <p:nvPr/>
        </p:nvSpPr>
        <p:spPr>
          <a:xfrm>
            <a:off x="52905" y="4119343"/>
            <a:ext cx="9027491" cy="591997"/>
          </a:xfrm>
          <a:prstGeom prst="wedgeRoundRectCallout">
            <a:avLst>
              <a:gd name="adj1" fmla="val 19562"/>
              <a:gd name="adj2" fmla="val -18220"/>
              <a:gd name="adj3" fmla="val 16667"/>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45720" tIns="0" rIns="45720" bIns="0" rtlCol="0" anchor="ctr" anchorCtr="0"/>
          <a:lstStyle/>
          <a:p>
            <a:pPr algn="ctr">
              <a:lnSpc>
                <a:spcPct val="80000"/>
              </a:lnSpc>
              <a:spcAft>
                <a:spcPts val="500"/>
              </a:spcAft>
            </a:pPr>
            <a:r>
              <a:rPr lang="en-US" sz="2400" b="1" dirty="0">
                <a:solidFill>
                  <a:prstClr val="white"/>
                </a:solidFill>
                <a:effectLst>
                  <a:outerShdw blurRad="50800" dist="38100" dir="2700000" algn="tl" rotWithShape="0">
                    <a:prstClr val="black">
                      <a:alpha val="40000"/>
                    </a:prstClr>
                  </a:outerShdw>
                </a:effectLst>
                <a:cs typeface="Calibri"/>
              </a:rPr>
              <a:t>Accelerate resolution &amp; attract prospective Gen-Y students</a:t>
            </a:r>
          </a:p>
        </p:txBody>
      </p:sp>
      <p:sp>
        <p:nvSpPr>
          <p:cNvPr id="72" name="Pentagon 71"/>
          <p:cNvSpPr/>
          <p:nvPr/>
        </p:nvSpPr>
        <p:spPr>
          <a:xfrm>
            <a:off x="57726" y="3168787"/>
            <a:ext cx="1483947" cy="864824"/>
          </a:xfrm>
          <a:prstGeom prst="homePlate">
            <a:avLst/>
          </a:prstGeom>
          <a:solidFill>
            <a:srgbClr val="E1E1E1"/>
          </a:solidFill>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dirty="0">
                <a:solidFill>
                  <a:srgbClr val="092E4D"/>
                </a:solidFill>
                <a:cs typeface="Calibri"/>
              </a:rPr>
              <a:t>Student engages </a:t>
            </a:r>
            <a:br>
              <a:rPr lang="en-US" sz="1200" b="1" dirty="0">
                <a:solidFill>
                  <a:srgbClr val="092E4D"/>
                </a:solidFill>
                <a:cs typeface="Calibri"/>
              </a:rPr>
            </a:br>
            <a:r>
              <a:rPr lang="en-US" sz="1200" b="1" dirty="0">
                <a:solidFill>
                  <a:srgbClr val="092E4D"/>
                </a:solidFill>
                <a:cs typeface="Calibri"/>
              </a:rPr>
              <a:t>school’s financial aid department  via mobile app</a:t>
            </a:r>
          </a:p>
        </p:txBody>
      </p:sp>
      <p:sp>
        <p:nvSpPr>
          <p:cNvPr id="73" name="Chevron 72"/>
          <p:cNvSpPr/>
          <p:nvPr/>
        </p:nvSpPr>
        <p:spPr>
          <a:xfrm>
            <a:off x="1232194" y="3168789"/>
            <a:ext cx="1847841" cy="852715"/>
          </a:xfrm>
          <a:prstGeom prst="chevron">
            <a:avLst/>
          </a:prstGeom>
          <a:solidFill>
            <a:schemeClr val="accent4">
              <a:lumMod val="20000"/>
              <a:lumOff val="80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0000"/>
              </a:lnSpc>
            </a:pPr>
            <a:r>
              <a:rPr lang="en-US" sz="1200" b="1" dirty="0">
                <a:solidFill>
                  <a:srgbClr val="000000"/>
                </a:solidFill>
                <a:cs typeface="Calibri"/>
              </a:rPr>
              <a:t>IVR displayed visually &amp; dynamically</a:t>
            </a:r>
          </a:p>
        </p:txBody>
      </p:sp>
      <p:sp>
        <p:nvSpPr>
          <p:cNvPr id="74" name="Chevron 73"/>
          <p:cNvSpPr/>
          <p:nvPr/>
        </p:nvSpPr>
        <p:spPr>
          <a:xfrm>
            <a:off x="2771603" y="3171827"/>
            <a:ext cx="1830621" cy="852715"/>
          </a:xfrm>
          <a:prstGeom prst="chevron">
            <a:avLst/>
          </a:prstGeom>
          <a:solidFill>
            <a:schemeClr val="accent4">
              <a:lumMod val="40000"/>
              <a:lumOff val="60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0000"/>
              </a:lnSpc>
            </a:pPr>
            <a:endParaRPr lang="en-US" sz="1100" b="1" dirty="0">
              <a:solidFill>
                <a:srgbClr val="000000"/>
              </a:solidFill>
              <a:cs typeface="Calibri"/>
            </a:endParaRPr>
          </a:p>
        </p:txBody>
      </p:sp>
      <p:sp>
        <p:nvSpPr>
          <p:cNvPr id="75" name="Chevron 74"/>
          <p:cNvSpPr/>
          <p:nvPr/>
        </p:nvSpPr>
        <p:spPr>
          <a:xfrm>
            <a:off x="4298337" y="3180898"/>
            <a:ext cx="1831215" cy="852715"/>
          </a:xfrm>
          <a:prstGeom prst="chevron">
            <a:avLst/>
          </a:prstGeom>
          <a:solidFill>
            <a:schemeClr val="accent4">
              <a:lumMod val="60000"/>
              <a:lumOff val="40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0000"/>
              </a:lnSpc>
              <a:defRPr/>
            </a:pPr>
            <a:endParaRPr lang="en-US" sz="1050" b="1" dirty="0">
              <a:solidFill>
                <a:srgbClr val="000000"/>
              </a:solidFill>
              <a:cs typeface="Calibri"/>
            </a:endParaRPr>
          </a:p>
        </p:txBody>
      </p:sp>
      <p:sp>
        <p:nvSpPr>
          <p:cNvPr id="76" name="Chevron 75"/>
          <p:cNvSpPr/>
          <p:nvPr/>
        </p:nvSpPr>
        <p:spPr>
          <a:xfrm>
            <a:off x="5813265" y="3180898"/>
            <a:ext cx="1829405" cy="852715"/>
          </a:xfrm>
          <a:prstGeom prst="chevron">
            <a:avLst/>
          </a:prstGeom>
          <a:solidFill>
            <a:schemeClr val="accent4">
              <a:lumMod val="75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0000"/>
              </a:lnSpc>
            </a:pPr>
            <a:endParaRPr lang="en-US" sz="1100" b="1" dirty="0">
              <a:solidFill>
                <a:srgbClr val="FFFFFF"/>
              </a:solidFill>
              <a:cs typeface="Calibri"/>
            </a:endParaRPr>
          </a:p>
        </p:txBody>
      </p:sp>
      <p:sp>
        <p:nvSpPr>
          <p:cNvPr id="77" name="Chevron 76"/>
          <p:cNvSpPr/>
          <p:nvPr/>
        </p:nvSpPr>
        <p:spPr>
          <a:xfrm>
            <a:off x="7327509" y="3181998"/>
            <a:ext cx="1828272" cy="852715"/>
          </a:xfrm>
          <a:prstGeom prst="chevron">
            <a:avLst/>
          </a:prstGeom>
          <a:solidFill>
            <a:srgbClr val="5C94C3"/>
          </a:solidFill>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0000"/>
              </a:lnSpc>
            </a:pPr>
            <a:endParaRPr lang="en-US" sz="1200" b="1" dirty="0">
              <a:solidFill>
                <a:prstClr val="white"/>
              </a:solidFill>
              <a:cs typeface="Calibri"/>
            </a:endParaRPr>
          </a:p>
        </p:txBody>
      </p:sp>
      <p:sp>
        <p:nvSpPr>
          <p:cNvPr id="78" name="TextBox 77"/>
          <p:cNvSpPr txBox="1"/>
          <p:nvPr/>
        </p:nvSpPr>
        <p:spPr>
          <a:xfrm>
            <a:off x="-15120" y="2816368"/>
            <a:ext cx="9172425" cy="338554"/>
          </a:xfrm>
          <a:prstGeom prst="rect">
            <a:avLst/>
          </a:prstGeom>
          <a:noFill/>
        </p:spPr>
        <p:txBody>
          <a:bodyPr wrap="square" rtlCol="0">
            <a:spAutoFit/>
          </a:bodyPr>
          <a:lstStyle/>
          <a:p>
            <a:pPr algn="ctr"/>
            <a:r>
              <a:rPr lang="en-US" sz="1600" b="1" dirty="0" err="1">
                <a:solidFill>
                  <a:prstClr val="white"/>
                </a:solidFill>
                <a:effectLst>
                  <a:outerShdw blurRad="50800" dist="38100" dir="2700000" algn="tl" rotWithShape="0">
                    <a:prstClr val="black">
                      <a:alpha val="40000"/>
                    </a:prstClr>
                  </a:outerShdw>
                </a:effectLst>
                <a:cs typeface="Calibri"/>
              </a:rPr>
              <a:t>CaféX</a:t>
            </a:r>
            <a:r>
              <a:rPr lang="en-US" sz="1600" b="1" dirty="0">
                <a:solidFill>
                  <a:prstClr val="white"/>
                </a:solidFill>
                <a:effectLst>
                  <a:outerShdw blurRad="50800" dist="38100" dir="2700000" algn="tl" rotWithShape="0">
                    <a:prstClr val="black">
                      <a:alpha val="40000"/>
                    </a:prstClr>
                  </a:outerShdw>
                </a:effectLst>
                <a:cs typeface="Calibri"/>
              </a:rPr>
              <a:t> USER EXPERIENCE</a:t>
            </a:r>
          </a:p>
        </p:txBody>
      </p:sp>
      <p:sp>
        <p:nvSpPr>
          <p:cNvPr id="2" name="Rectangle 1"/>
          <p:cNvSpPr/>
          <p:nvPr/>
        </p:nvSpPr>
        <p:spPr>
          <a:xfrm>
            <a:off x="6094915" y="3216631"/>
            <a:ext cx="1357691" cy="757130"/>
          </a:xfrm>
          <a:prstGeom prst="rect">
            <a:avLst/>
          </a:prstGeom>
        </p:spPr>
        <p:txBody>
          <a:bodyPr wrap="square">
            <a:spAutoFit/>
          </a:bodyPr>
          <a:lstStyle/>
          <a:p>
            <a:pPr algn="ctr">
              <a:lnSpc>
                <a:spcPct val="90000"/>
              </a:lnSpc>
            </a:pPr>
            <a:r>
              <a:rPr lang="en-US" sz="1200" b="1" dirty="0">
                <a:solidFill>
                  <a:srgbClr val="FFFFFF"/>
                </a:solidFill>
                <a:cs typeface="Calibri"/>
              </a:rPr>
              <a:t>Capture student context for </a:t>
            </a:r>
          </a:p>
          <a:p>
            <a:pPr algn="ctr">
              <a:lnSpc>
                <a:spcPct val="90000"/>
              </a:lnSpc>
            </a:pPr>
            <a:r>
              <a:rPr lang="en-US" sz="1200" b="1" dirty="0">
                <a:solidFill>
                  <a:srgbClr val="FFFFFF"/>
                </a:solidFill>
                <a:cs typeface="Calibri"/>
              </a:rPr>
              <a:t>smart routing &amp; analytics</a:t>
            </a:r>
          </a:p>
        </p:txBody>
      </p:sp>
      <p:sp>
        <p:nvSpPr>
          <p:cNvPr id="4" name="Rectangle 3"/>
          <p:cNvSpPr/>
          <p:nvPr/>
        </p:nvSpPr>
        <p:spPr>
          <a:xfrm>
            <a:off x="7608031" y="3333752"/>
            <a:ext cx="1293516" cy="590931"/>
          </a:xfrm>
          <a:prstGeom prst="rect">
            <a:avLst/>
          </a:prstGeom>
        </p:spPr>
        <p:txBody>
          <a:bodyPr wrap="square">
            <a:spAutoFit/>
          </a:bodyPr>
          <a:lstStyle/>
          <a:p>
            <a:pPr algn="ctr">
              <a:lnSpc>
                <a:spcPct val="90000"/>
              </a:lnSpc>
            </a:pPr>
            <a:r>
              <a:rPr lang="en-US" sz="1200" b="1" dirty="0">
                <a:solidFill>
                  <a:prstClr val="white"/>
                </a:solidFill>
                <a:cs typeface="Calibri"/>
              </a:rPr>
              <a:t>Aid specialist resolves issue rapidly </a:t>
            </a:r>
          </a:p>
        </p:txBody>
      </p:sp>
      <p:sp>
        <p:nvSpPr>
          <p:cNvPr id="6" name="Rectangle 5"/>
          <p:cNvSpPr/>
          <p:nvPr/>
        </p:nvSpPr>
        <p:spPr>
          <a:xfrm>
            <a:off x="3091580" y="3208861"/>
            <a:ext cx="1221049" cy="757130"/>
          </a:xfrm>
          <a:prstGeom prst="rect">
            <a:avLst/>
          </a:prstGeom>
        </p:spPr>
        <p:txBody>
          <a:bodyPr wrap="square">
            <a:spAutoFit/>
          </a:bodyPr>
          <a:lstStyle/>
          <a:p>
            <a:pPr algn="ctr">
              <a:lnSpc>
                <a:spcPct val="90000"/>
              </a:lnSpc>
            </a:pPr>
            <a:r>
              <a:rPr lang="en-US" sz="1200" b="1" dirty="0">
                <a:solidFill>
                  <a:srgbClr val="000000"/>
                </a:solidFill>
                <a:cs typeface="Calibri"/>
              </a:rPr>
              <a:t>Fills in complex form</a:t>
            </a:r>
          </a:p>
          <a:p>
            <a:pPr algn="ctr">
              <a:lnSpc>
                <a:spcPct val="90000"/>
              </a:lnSpc>
            </a:pPr>
            <a:r>
              <a:rPr lang="en-US" sz="1200" b="1" dirty="0">
                <a:solidFill>
                  <a:srgbClr val="000000"/>
                </a:solidFill>
                <a:cs typeface="Calibri"/>
              </a:rPr>
              <a:t>but no agent needed</a:t>
            </a:r>
          </a:p>
        </p:txBody>
      </p:sp>
      <p:sp>
        <p:nvSpPr>
          <p:cNvPr id="36" name="Rectangle 35"/>
          <p:cNvSpPr/>
          <p:nvPr/>
        </p:nvSpPr>
        <p:spPr>
          <a:xfrm>
            <a:off x="4496161" y="3233486"/>
            <a:ext cx="1523643" cy="757130"/>
          </a:xfrm>
          <a:prstGeom prst="rect">
            <a:avLst/>
          </a:prstGeom>
        </p:spPr>
        <p:txBody>
          <a:bodyPr wrap="square">
            <a:spAutoFit/>
          </a:bodyPr>
          <a:lstStyle/>
          <a:p>
            <a:pPr algn="ctr">
              <a:lnSpc>
                <a:spcPct val="90000"/>
              </a:lnSpc>
            </a:pPr>
            <a:r>
              <a:rPr lang="en-US" sz="1200" b="1" dirty="0">
                <a:solidFill>
                  <a:srgbClr val="000000"/>
                </a:solidFill>
                <a:cs typeface="Calibri"/>
              </a:rPr>
              <a:t>Switches to tablet and has </a:t>
            </a:r>
            <a:r>
              <a:rPr lang="en-US" sz="1200" b="1" dirty="0" smtClean="0">
                <a:solidFill>
                  <a:srgbClr val="000000"/>
                </a:solidFill>
                <a:cs typeface="Calibri"/>
              </a:rPr>
              <a:t>question </a:t>
            </a:r>
            <a:r>
              <a:rPr lang="en-US" sz="1200" b="1" dirty="0">
                <a:solidFill>
                  <a:srgbClr val="000000"/>
                </a:solidFill>
                <a:cs typeface="Calibri"/>
              </a:rPr>
              <a:t>- seamless </a:t>
            </a:r>
            <a:br>
              <a:rPr lang="en-US" sz="1200" b="1" dirty="0">
                <a:solidFill>
                  <a:srgbClr val="000000"/>
                </a:solidFill>
                <a:cs typeface="Calibri"/>
              </a:rPr>
            </a:br>
            <a:r>
              <a:rPr lang="en-US" sz="1200" b="1" dirty="0">
                <a:solidFill>
                  <a:srgbClr val="000000"/>
                </a:solidFill>
                <a:cs typeface="Calibri"/>
              </a:rPr>
              <a:t>click-to-video</a:t>
            </a:r>
          </a:p>
        </p:txBody>
      </p:sp>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7" name="Slide Number Placeholder 6"/>
          <p:cNvSpPr>
            <a:spLocks noGrp="1"/>
          </p:cNvSpPr>
          <p:nvPr>
            <p:ph type="sldNum" sz="quarter" idx="12"/>
          </p:nvPr>
        </p:nvSpPr>
        <p:spPr/>
        <p:txBody>
          <a:bodyPr/>
          <a:lstStyle/>
          <a:p>
            <a:fld id="{0431C951-9D62-474D-B35D-66AB940D3B2F}" type="slidenum">
              <a:rPr lang="en-US" smtClean="0"/>
              <a:pPr/>
              <a:t>73</a:t>
            </a:fld>
            <a:endParaRPr lang="en-US" dirty="0"/>
          </a:p>
        </p:txBody>
      </p:sp>
    </p:spTree>
    <p:extLst>
      <p:ext uri="{BB962C8B-B14F-4D97-AF65-F5344CB8AC3E}">
        <p14:creationId xmlns:p14="http://schemas.microsoft.com/office/powerpoint/2010/main" val="195888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Real-Time Student Engagement</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62926" y="819150"/>
            <a:ext cx="4528503" cy="2286000"/>
          </a:xfrm>
          <a:prstGeom prst="rect">
            <a:avLst/>
          </a:prstGeom>
        </p:spPr>
      </p:pic>
      <p:grpSp>
        <p:nvGrpSpPr>
          <p:cNvPr id="7" name="Group 6"/>
          <p:cNvGrpSpPr/>
          <p:nvPr/>
        </p:nvGrpSpPr>
        <p:grpSpPr>
          <a:xfrm>
            <a:off x="4495800" y="1241291"/>
            <a:ext cx="1501879" cy="1441717"/>
            <a:chOff x="360787" y="1083734"/>
            <a:chExt cx="2540000" cy="254000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787" y="1083734"/>
              <a:ext cx="2540000" cy="2540000"/>
            </a:xfrm>
            <a:prstGeom prst="rect">
              <a:avLst/>
            </a:prstGeom>
            <a:ln w="19050">
              <a:solidFill>
                <a:schemeClr val="bg1"/>
              </a:solidFill>
            </a:ln>
          </p:spPr>
        </p:pic>
        <p:pic>
          <p:nvPicPr>
            <p:cNvPr id="9" name="Picture 8"/>
            <p:cNvPicPr>
              <a:picLocks noChangeAspect="1"/>
            </p:cNvPicPr>
            <p:nvPr/>
          </p:nvPicPr>
          <p:blipFill>
            <a:blip r:embed="rId4"/>
            <a:stretch>
              <a:fillRect/>
            </a:stretch>
          </p:blipFill>
          <p:spPr>
            <a:xfrm>
              <a:off x="467097" y="1464734"/>
              <a:ext cx="2327380" cy="1825156"/>
            </a:xfrm>
            <a:prstGeom prst="rect">
              <a:avLst/>
            </a:prstGeom>
          </p:spPr>
        </p:pic>
      </p:gr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400" y="2585498"/>
            <a:ext cx="3671792" cy="1967452"/>
          </a:xfrm>
          <a:prstGeom prst="rect">
            <a:avLst/>
          </a:prstGeom>
        </p:spPr>
      </p:pic>
      <p:sp>
        <p:nvSpPr>
          <p:cNvPr id="10" name="Right Arrow 9"/>
          <p:cNvSpPr/>
          <p:nvPr/>
        </p:nvSpPr>
        <p:spPr>
          <a:xfrm rot="8761130">
            <a:off x="3810845" y="2778479"/>
            <a:ext cx="770467" cy="5111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182440" y="3490377"/>
            <a:ext cx="2062849" cy="1138773"/>
          </a:xfrm>
          <a:prstGeom prst="rect">
            <a:avLst/>
          </a:prstGeom>
          <a:solidFill>
            <a:schemeClr val="accent1">
              <a:lumMod val="20000"/>
              <a:lumOff val="80000"/>
            </a:schemeClr>
          </a:solidFill>
        </p:spPr>
        <p:txBody>
          <a:bodyPr wrap="square" rtlCol="0">
            <a:spAutoFit/>
          </a:bodyPr>
          <a:lstStyle/>
          <a:p>
            <a:r>
              <a:rPr lang="en-US" sz="2000" dirty="0" smtClean="0">
                <a:cs typeface="Arial" pitchFamily="34" charset="0"/>
              </a:rPr>
              <a:t>Click-to-Video</a:t>
            </a:r>
          </a:p>
          <a:p>
            <a:r>
              <a:rPr lang="en-US" sz="1600" dirty="0" smtClean="0">
                <a:cs typeface="Arial" pitchFamily="34" charset="0"/>
              </a:rPr>
              <a:t>No browser plugin</a:t>
            </a:r>
          </a:p>
          <a:p>
            <a:r>
              <a:rPr lang="en-US" sz="1600" dirty="0" smtClean="0">
                <a:cs typeface="Arial" pitchFamily="34" charset="0"/>
              </a:rPr>
              <a:t>Floating window</a:t>
            </a:r>
          </a:p>
          <a:p>
            <a:r>
              <a:rPr lang="en-US" sz="1600" dirty="0" smtClean="0">
                <a:cs typeface="Arial" pitchFamily="34" charset="0"/>
              </a:rPr>
              <a:t>Enterprise integration</a:t>
            </a:r>
            <a:endParaRPr lang="en-US" sz="1600" dirty="0">
              <a:cs typeface="Arial" pitchFamily="34" charset="0"/>
            </a:endParaRPr>
          </a:p>
        </p:txBody>
      </p:sp>
      <p:sp>
        <p:nvSpPr>
          <p:cNvPr id="16" name="TextBox 15"/>
          <p:cNvSpPr txBox="1"/>
          <p:nvPr/>
        </p:nvSpPr>
        <p:spPr>
          <a:xfrm>
            <a:off x="240747" y="1131293"/>
            <a:ext cx="3874053" cy="907941"/>
          </a:xfrm>
          <a:prstGeom prst="rect">
            <a:avLst/>
          </a:prstGeom>
          <a:solidFill>
            <a:schemeClr val="accent1">
              <a:lumMod val="20000"/>
              <a:lumOff val="80000"/>
            </a:schemeClr>
          </a:solidFill>
        </p:spPr>
        <p:txBody>
          <a:bodyPr wrap="square" rtlCol="0">
            <a:spAutoFit/>
          </a:bodyPr>
          <a:lstStyle/>
          <a:p>
            <a:pPr>
              <a:lnSpc>
                <a:spcPct val="80000"/>
              </a:lnSpc>
              <a:spcAft>
                <a:spcPts val="300"/>
              </a:spcAft>
            </a:pPr>
            <a:r>
              <a:rPr lang="en-US" sz="2000" dirty="0" smtClean="0">
                <a:solidFill>
                  <a:srgbClr val="092E4D"/>
                </a:solidFill>
                <a:cs typeface="Arial" pitchFamily="34" charset="0"/>
              </a:rPr>
              <a:t>Screen Share &amp; Remote Control</a:t>
            </a:r>
          </a:p>
          <a:p>
            <a:pPr>
              <a:spcAft>
                <a:spcPts val="300"/>
              </a:spcAft>
            </a:pPr>
            <a:r>
              <a:rPr lang="en-US" sz="1600" dirty="0" smtClean="0">
                <a:solidFill>
                  <a:srgbClr val="092E4D"/>
                </a:solidFill>
                <a:cs typeface="Arial" pitchFamily="34" charset="0"/>
              </a:rPr>
              <a:t>Agent helps student navigate website / app</a:t>
            </a:r>
          </a:p>
          <a:p>
            <a:r>
              <a:rPr lang="en-US" sz="1600" dirty="0" smtClean="0">
                <a:solidFill>
                  <a:srgbClr val="092E4D"/>
                </a:solidFill>
                <a:cs typeface="Arial" pitchFamily="34" charset="0"/>
              </a:rPr>
              <a:t>Shared control, no ball passing</a:t>
            </a:r>
            <a:endParaRPr lang="en-US" sz="1600" dirty="0">
              <a:solidFill>
                <a:srgbClr val="092E4D"/>
              </a:solidFill>
              <a:cs typeface="Arial" pitchFamily="34" charset="0"/>
            </a:endParaRPr>
          </a:p>
        </p:txBody>
      </p:sp>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6629400" y="1729388"/>
            <a:ext cx="1828804" cy="1731442"/>
          </a:xfrm>
          <a:prstGeom prst="rect">
            <a:avLst/>
          </a:prstGeom>
        </p:spPr>
      </p:pic>
      <p:cxnSp>
        <p:nvCxnSpPr>
          <p:cNvPr id="19" name="Straight Arrow Connector 18"/>
          <p:cNvCxnSpPr/>
          <p:nvPr/>
        </p:nvCxnSpPr>
        <p:spPr>
          <a:xfrm>
            <a:off x="7543802" y="3012666"/>
            <a:ext cx="0" cy="473484"/>
          </a:xfrm>
          <a:prstGeom prst="straightConnector1">
            <a:avLst/>
          </a:prstGeom>
          <a:ln w="22225">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858000" y="3490377"/>
            <a:ext cx="2062849" cy="1138773"/>
          </a:xfrm>
          <a:prstGeom prst="rect">
            <a:avLst/>
          </a:prstGeom>
          <a:solidFill>
            <a:schemeClr val="accent1">
              <a:lumMod val="20000"/>
              <a:lumOff val="80000"/>
            </a:schemeClr>
          </a:solidFill>
        </p:spPr>
        <p:txBody>
          <a:bodyPr wrap="square" rtlCol="0">
            <a:spAutoFit/>
          </a:bodyPr>
          <a:lstStyle/>
          <a:p>
            <a:r>
              <a:rPr lang="en-US" sz="2000" dirty="0" smtClean="0">
                <a:cs typeface="Arial" pitchFamily="34" charset="0"/>
              </a:rPr>
              <a:t>Annotation</a:t>
            </a:r>
          </a:p>
          <a:p>
            <a:r>
              <a:rPr lang="en-US" sz="1600" dirty="0" smtClean="0">
                <a:cs typeface="Arial" pitchFamily="34" charset="0"/>
              </a:rPr>
              <a:t>Agent draws on site, displayed on student’s screen</a:t>
            </a:r>
            <a:endParaRPr lang="en-US" sz="1600" dirty="0">
              <a:cs typeface="Arial" pitchFamily="34" charset="0"/>
            </a:endParaRPr>
          </a:p>
        </p:txBody>
      </p:sp>
      <p:cxnSp>
        <p:nvCxnSpPr>
          <p:cNvPr id="23" name="Straight Arrow Connector 22"/>
          <p:cNvCxnSpPr/>
          <p:nvPr/>
        </p:nvCxnSpPr>
        <p:spPr>
          <a:xfrm>
            <a:off x="5213865" y="2417317"/>
            <a:ext cx="0" cy="1073060"/>
          </a:xfrm>
          <a:prstGeom prst="straightConnector1">
            <a:avLst/>
          </a:prstGeom>
          <a:ln w="22225">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128614" y="2025754"/>
            <a:ext cx="0" cy="473484"/>
          </a:xfrm>
          <a:prstGeom prst="straightConnector1">
            <a:avLst/>
          </a:prstGeom>
          <a:ln w="2222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462926" y="819150"/>
            <a:ext cx="1099674" cy="228600"/>
          </a:xfrm>
          <a:prstGeom prst="rect">
            <a:avLst/>
          </a:prstGeom>
          <a:solidFill>
            <a:srgbClr val="FFCB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152400" y="2606040"/>
            <a:ext cx="1099674" cy="168288"/>
          </a:xfrm>
          <a:prstGeom prst="rect">
            <a:avLst/>
          </a:prstGeom>
          <a:solidFill>
            <a:srgbClr val="FFCB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ooter Placeholder 10"/>
          <p:cNvSpPr>
            <a:spLocks noGrp="1"/>
          </p:cNvSpPr>
          <p:nvPr>
            <p:ph type="ftr" sz="quarter" idx="11"/>
          </p:nvPr>
        </p:nvSpPr>
        <p:spPr/>
        <p:txBody>
          <a:bodyPr/>
          <a:lstStyle/>
          <a:p>
            <a:r>
              <a:rPr lang="en-US" smtClean="0"/>
              <a:t>CaféX Communications Confidential © 2015 – All Rights Reserved. </a:t>
            </a:r>
            <a:endParaRPr lang="en-US" dirty="0"/>
          </a:p>
        </p:txBody>
      </p:sp>
      <p:sp>
        <p:nvSpPr>
          <p:cNvPr id="12" name="Slide Number Placeholder 11"/>
          <p:cNvSpPr>
            <a:spLocks noGrp="1"/>
          </p:cNvSpPr>
          <p:nvPr>
            <p:ph type="sldNum" sz="quarter" idx="12"/>
          </p:nvPr>
        </p:nvSpPr>
        <p:spPr/>
        <p:txBody>
          <a:bodyPr/>
          <a:lstStyle/>
          <a:p>
            <a:fld id="{0431C951-9D62-474D-B35D-66AB940D3B2F}" type="slidenum">
              <a:rPr lang="en-US" smtClean="0"/>
              <a:pPr/>
              <a:t>74</a:t>
            </a:fld>
            <a:endParaRPr lang="en-US" dirty="0"/>
          </a:p>
        </p:txBody>
      </p:sp>
    </p:spTree>
    <p:extLst>
      <p:ext uri="{BB962C8B-B14F-4D97-AF65-F5344CB8AC3E}">
        <p14:creationId xmlns:p14="http://schemas.microsoft.com/office/powerpoint/2010/main" val="90660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Contextual Student Engagement</a:t>
            </a:r>
            <a:endParaRPr lang="en-US" dirty="0"/>
          </a:p>
        </p:txBody>
      </p:sp>
      <p:grpSp>
        <p:nvGrpSpPr>
          <p:cNvPr id="20" name="Group 19"/>
          <p:cNvGrpSpPr>
            <a:grpSpLocks noChangeAspect="1"/>
          </p:cNvGrpSpPr>
          <p:nvPr/>
        </p:nvGrpSpPr>
        <p:grpSpPr>
          <a:xfrm>
            <a:off x="5720780" y="955893"/>
            <a:ext cx="3347020" cy="1952725"/>
            <a:chOff x="5009697" y="1416123"/>
            <a:chExt cx="3784953" cy="2208225"/>
          </a:xfrm>
        </p:grpSpPr>
        <p:pic>
          <p:nvPicPr>
            <p:cNvPr id="22" name="Picture 2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9697" y="1416123"/>
              <a:ext cx="3784953" cy="2208225"/>
            </a:xfrm>
            <a:prstGeom prst="rect">
              <a:avLst/>
            </a:prstGeom>
          </p:spPr>
        </p:pic>
        <p:sp>
          <p:nvSpPr>
            <p:cNvPr id="29" name="Rectangle 28"/>
            <p:cNvSpPr/>
            <p:nvPr/>
          </p:nvSpPr>
          <p:spPr>
            <a:xfrm>
              <a:off x="5089466" y="1416123"/>
              <a:ext cx="1099674" cy="201168"/>
            </a:xfrm>
            <a:prstGeom prst="rect">
              <a:avLst/>
            </a:prstGeom>
            <a:solidFill>
              <a:srgbClr val="FFCB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009697" y="1416123"/>
              <a:ext cx="3784953" cy="2208225"/>
            </a:xfrm>
            <a:prstGeom prst="rect">
              <a:avLst/>
            </a:prstGeom>
            <a:solidFill>
              <a:schemeClr val="accent3">
                <a:lumMod val="20000"/>
                <a:lumOff val="80000"/>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5639303" y="1671623"/>
              <a:ext cx="2525739" cy="1697223"/>
              <a:chOff x="5633759" y="1227050"/>
              <a:chExt cx="2525739" cy="1697223"/>
            </a:xfrm>
          </p:grpSpPr>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3759" y="1227050"/>
                <a:ext cx="2525739" cy="1697223"/>
              </a:xfrm>
              <a:prstGeom prst="rect">
                <a:avLst/>
              </a:prstGeom>
              <a:ln>
                <a:solidFill>
                  <a:schemeClr val="tx2"/>
                </a:solidFill>
              </a:ln>
            </p:spPr>
          </p:pic>
          <p:sp>
            <p:nvSpPr>
              <p:cNvPr id="28" name="Rectangle 27"/>
              <p:cNvSpPr/>
              <p:nvPr/>
            </p:nvSpPr>
            <p:spPr>
              <a:xfrm>
                <a:off x="5702477" y="1243584"/>
                <a:ext cx="393523" cy="274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0" name="TextBox 29"/>
          <p:cNvSpPr txBox="1"/>
          <p:nvPr/>
        </p:nvSpPr>
        <p:spPr>
          <a:xfrm>
            <a:off x="4267200" y="1418332"/>
            <a:ext cx="1371600" cy="1077218"/>
          </a:xfrm>
          <a:prstGeom prst="rect">
            <a:avLst/>
          </a:prstGeom>
          <a:solidFill>
            <a:schemeClr val="accent1">
              <a:lumMod val="20000"/>
              <a:lumOff val="80000"/>
            </a:schemeClr>
          </a:solidFill>
        </p:spPr>
        <p:txBody>
          <a:bodyPr wrap="square" lIns="45720" rIns="45720" rtlCol="0">
            <a:spAutoFit/>
          </a:bodyPr>
          <a:lstStyle/>
          <a:p>
            <a:pPr>
              <a:lnSpc>
                <a:spcPct val="80000"/>
              </a:lnSpc>
              <a:spcAft>
                <a:spcPts val="300"/>
              </a:spcAft>
            </a:pPr>
            <a:r>
              <a:rPr lang="en-US" sz="2000" dirty="0" smtClean="0">
                <a:solidFill>
                  <a:srgbClr val="092E4D"/>
                </a:solidFill>
                <a:cs typeface="Arial" pitchFamily="34" charset="0"/>
              </a:rPr>
              <a:t>Push Documents &amp; Links to Student</a:t>
            </a:r>
          </a:p>
        </p:txBody>
      </p:sp>
      <p:pic>
        <p:nvPicPr>
          <p:cNvPr id="40" name="Picture 3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1015" y="3028950"/>
            <a:ext cx="3286584" cy="1762371"/>
          </a:xfrm>
          <a:prstGeom prst="rect">
            <a:avLst/>
          </a:prstGeom>
        </p:spPr>
      </p:pic>
      <p:sp>
        <p:nvSpPr>
          <p:cNvPr id="31" name="Right Arrow 30"/>
          <p:cNvSpPr/>
          <p:nvPr/>
        </p:nvSpPr>
        <p:spPr>
          <a:xfrm rot="5400000">
            <a:off x="1454711" y="2710356"/>
            <a:ext cx="770467" cy="5111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Arrow 25"/>
          <p:cNvSpPr/>
          <p:nvPr/>
        </p:nvSpPr>
        <p:spPr>
          <a:xfrm>
            <a:off x="3505200" y="1685599"/>
            <a:ext cx="770467" cy="5111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1015" y="3162388"/>
            <a:ext cx="704948" cy="1257476"/>
          </a:xfrm>
          <a:prstGeom prst="rect">
            <a:avLst/>
          </a:prstGeom>
          <a:ln>
            <a:solidFill>
              <a:schemeClr val="tx1"/>
            </a:solidFill>
          </a:ln>
        </p:spPr>
      </p:pic>
      <p:sp>
        <p:nvSpPr>
          <p:cNvPr id="43" name="TextBox 42"/>
          <p:cNvSpPr txBox="1"/>
          <p:nvPr/>
        </p:nvSpPr>
        <p:spPr>
          <a:xfrm>
            <a:off x="4495800" y="3181350"/>
            <a:ext cx="4267200" cy="1384995"/>
          </a:xfrm>
          <a:prstGeom prst="rect">
            <a:avLst/>
          </a:prstGeom>
          <a:solidFill>
            <a:schemeClr val="accent1">
              <a:lumMod val="20000"/>
              <a:lumOff val="80000"/>
            </a:schemeClr>
          </a:solidFill>
        </p:spPr>
        <p:txBody>
          <a:bodyPr wrap="square" rtlCol="0">
            <a:spAutoFit/>
          </a:bodyPr>
          <a:lstStyle/>
          <a:p>
            <a:r>
              <a:rPr lang="en-US" sz="2000" dirty="0" smtClean="0">
                <a:cs typeface="Arial" pitchFamily="34" charset="0"/>
              </a:rPr>
              <a:t>Push Other Content &amp; Capture Context</a:t>
            </a:r>
          </a:p>
          <a:p>
            <a:r>
              <a:rPr lang="en-US" sz="1600" dirty="0" smtClean="0">
                <a:cs typeface="Arial" pitchFamily="34" charset="0"/>
              </a:rPr>
              <a:t>Videos</a:t>
            </a:r>
          </a:p>
          <a:p>
            <a:r>
              <a:rPr lang="en-US" sz="1600" dirty="0" smtClean="0">
                <a:cs typeface="Arial" pitchFamily="34" charset="0"/>
              </a:rPr>
              <a:t>Visual IVR</a:t>
            </a:r>
          </a:p>
          <a:p>
            <a:r>
              <a:rPr lang="en-US" sz="1600" dirty="0" smtClean="0">
                <a:cs typeface="Arial" pitchFamily="34" charset="0"/>
              </a:rPr>
              <a:t>Web applications</a:t>
            </a:r>
          </a:p>
          <a:p>
            <a:r>
              <a:rPr lang="en-US" sz="1600" dirty="0" smtClean="0">
                <a:cs typeface="Arial" pitchFamily="34" charset="0"/>
              </a:rPr>
              <a:t>Capture student’s online context &amp; relay to agent</a:t>
            </a:r>
            <a:endParaRPr lang="en-US" sz="1600" dirty="0">
              <a:cs typeface="Arial" pitchFamily="34" charset="0"/>
            </a:endParaRPr>
          </a:p>
        </p:txBody>
      </p:sp>
      <p:pic>
        <p:nvPicPr>
          <p:cNvPr id="42" name="Picture 4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80737" y="3257550"/>
            <a:ext cx="1976862" cy="1197255"/>
          </a:xfrm>
          <a:prstGeom prst="rect">
            <a:avLst/>
          </a:prstGeom>
          <a:ln>
            <a:solidFill>
              <a:schemeClr val="tx1"/>
            </a:solidFill>
          </a:ln>
        </p:spPr>
      </p:pic>
      <p:grpSp>
        <p:nvGrpSpPr>
          <p:cNvPr id="44" name="Group 43"/>
          <p:cNvGrpSpPr/>
          <p:nvPr/>
        </p:nvGrpSpPr>
        <p:grpSpPr>
          <a:xfrm>
            <a:off x="304800" y="819151"/>
            <a:ext cx="3581400" cy="2089467"/>
            <a:chOff x="304800" y="819151"/>
            <a:chExt cx="3581400" cy="2089467"/>
          </a:xfrm>
        </p:grpSpPr>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800" y="819151"/>
              <a:ext cx="3581400" cy="2089467"/>
            </a:xfrm>
            <a:prstGeom prst="rect">
              <a:avLst/>
            </a:prstGeom>
          </p:spPr>
        </p:pic>
        <p:sp>
          <p:nvSpPr>
            <p:cNvPr id="45" name="Rectangle 44"/>
            <p:cNvSpPr/>
            <p:nvPr/>
          </p:nvSpPr>
          <p:spPr>
            <a:xfrm>
              <a:off x="325395" y="822960"/>
              <a:ext cx="1099674" cy="182880"/>
            </a:xfrm>
            <a:prstGeom prst="rect">
              <a:avLst/>
            </a:prstGeom>
            <a:solidFill>
              <a:srgbClr val="FFCB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6" name="Slide Number Placeholder 5"/>
          <p:cNvSpPr>
            <a:spLocks noGrp="1"/>
          </p:cNvSpPr>
          <p:nvPr>
            <p:ph type="sldNum" sz="quarter" idx="12"/>
          </p:nvPr>
        </p:nvSpPr>
        <p:spPr/>
        <p:txBody>
          <a:bodyPr/>
          <a:lstStyle/>
          <a:p>
            <a:fld id="{0431C951-9D62-474D-B35D-66AB940D3B2F}" type="slidenum">
              <a:rPr lang="en-US" smtClean="0"/>
              <a:pPr/>
              <a:t>75</a:t>
            </a:fld>
            <a:endParaRPr lang="en-US" dirty="0"/>
          </a:p>
        </p:txBody>
      </p:sp>
    </p:spTree>
    <p:extLst>
      <p:ext uri="{BB962C8B-B14F-4D97-AF65-F5344CB8AC3E}">
        <p14:creationId xmlns:p14="http://schemas.microsoft.com/office/powerpoint/2010/main" val="378178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981200" y="866106"/>
            <a:ext cx="5172062" cy="3915444"/>
            <a:chOff x="1981200" y="866106"/>
            <a:chExt cx="5172062" cy="3915444"/>
          </a:xfrm>
        </p:grpSpPr>
        <p:grpSp>
          <p:nvGrpSpPr>
            <p:cNvPr id="11" name="Group 10"/>
            <p:cNvGrpSpPr/>
            <p:nvPr/>
          </p:nvGrpSpPr>
          <p:grpSpPr>
            <a:xfrm>
              <a:off x="1981200" y="866106"/>
              <a:ext cx="5172062" cy="3915444"/>
              <a:chOff x="1981200" y="866106"/>
              <a:chExt cx="5172062" cy="3915444"/>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1200" y="866106"/>
                <a:ext cx="5172062" cy="3915444"/>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1972" y="3028950"/>
                <a:ext cx="1632828" cy="1174400"/>
              </a:xfrm>
              <a:prstGeom prst="rect">
                <a:avLst/>
              </a:prstGeom>
            </p:spPr>
          </p:pic>
        </p:grpSp>
        <p:pic>
          <p:nvPicPr>
            <p:cNvPr id="39" name="Picture 38"/>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4664616" y="1386208"/>
              <a:ext cx="1828804" cy="1731442"/>
            </a:xfrm>
            <a:prstGeom prst="rect">
              <a:avLst/>
            </a:prstGeom>
          </p:spPr>
        </p:pic>
      </p:grpSp>
      <p:sp>
        <p:nvSpPr>
          <p:cNvPr id="4" name="Title 3"/>
          <p:cNvSpPr>
            <a:spLocks noGrp="1"/>
          </p:cNvSpPr>
          <p:nvPr>
            <p:ph type="title"/>
          </p:nvPr>
        </p:nvSpPr>
        <p:spPr/>
        <p:txBody>
          <a:bodyPr/>
          <a:lstStyle/>
          <a:p>
            <a:r>
              <a:rPr lang="en-US" dirty="0" smtClean="0"/>
              <a:t>Student – TA – Professor Collaboration</a:t>
            </a:r>
            <a:endParaRPr lang="en-US" dirty="0"/>
          </a:p>
        </p:txBody>
      </p:sp>
      <p:sp>
        <p:nvSpPr>
          <p:cNvPr id="42" name="TextBox 41"/>
          <p:cNvSpPr txBox="1"/>
          <p:nvPr/>
        </p:nvSpPr>
        <p:spPr>
          <a:xfrm>
            <a:off x="154839" y="4073378"/>
            <a:ext cx="1219200" cy="757130"/>
          </a:xfrm>
          <a:prstGeom prst="rect">
            <a:avLst/>
          </a:prstGeom>
          <a:noFill/>
        </p:spPr>
        <p:txBody>
          <a:bodyPr wrap="square" rtlCol="0">
            <a:spAutoFit/>
          </a:bodyPr>
          <a:lstStyle/>
          <a:p>
            <a:pPr>
              <a:lnSpc>
                <a:spcPct val="90000"/>
              </a:lnSpc>
            </a:pPr>
            <a:r>
              <a:rPr lang="en-US" sz="1600" dirty="0">
                <a:solidFill>
                  <a:srgbClr val="092E4D"/>
                </a:solidFill>
                <a:cs typeface="Arial" pitchFamily="34" charset="0"/>
              </a:rPr>
              <a:t>Integrated Jabber Presence</a:t>
            </a:r>
          </a:p>
        </p:txBody>
      </p:sp>
      <p:sp>
        <p:nvSpPr>
          <p:cNvPr id="44" name="TextBox 43"/>
          <p:cNvSpPr txBox="1"/>
          <p:nvPr/>
        </p:nvSpPr>
        <p:spPr>
          <a:xfrm>
            <a:off x="154839" y="2990752"/>
            <a:ext cx="1219200" cy="978729"/>
          </a:xfrm>
          <a:prstGeom prst="rect">
            <a:avLst/>
          </a:prstGeom>
          <a:noFill/>
        </p:spPr>
        <p:txBody>
          <a:bodyPr wrap="square" rtlCol="0">
            <a:spAutoFit/>
          </a:bodyPr>
          <a:lstStyle/>
          <a:p>
            <a:pPr>
              <a:lnSpc>
                <a:spcPct val="90000"/>
              </a:lnSpc>
            </a:pPr>
            <a:r>
              <a:rPr lang="en-US" sz="1600" dirty="0">
                <a:solidFill>
                  <a:srgbClr val="092E4D"/>
                </a:solidFill>
                <a:cs typeface="Arial" pitchFamily="34" charset="0"/>
              </a:rPr>
              <a:t>Dial Pad with Short Number Dialing</a:t>
            </a:r>
          </a:p>
        </p:txBody>
      </p:sp>
      <p:sp>
        <p:nvSpPr>
          <p:cNvPr id="45" name="TextBox 44"/>
          <p:cNvSpPr txBox="1"/>
          <p:nvPr/>
        </p:nvSpPr>
        <p:spPr>
          <a:xfrm>
            <a:off x="154839" y="2278480"/>
            <a:ext cx="1219200" cy="535531"/>
          </a:xfrm>
          <a:prstGeom prst="rect">
            <a:avLst/>
          </a:prstGeom>
          <a:noFill/>
        </p:spPr>
        <p:txBody>
          <a:bodyPr wrap="square" rtlCol="0">
            <a:spAutoFit/>
          </a:bodyPr>
          <a:lstStyle/>
          <a:p>
            <a:pPr>
              <a:lnSpc>
                <a:spcPct val="90000"/>
              </a:lnSpc>
            </a:pPr>
            <a:r>
              <a:rPr lang="en-US" sz="1600" dirty="0">
                <a:solidFill>
                  <a:srgbClr val="092E4D"/>
                </a:solidFill>
                <a:cs typeface="Arial" pitchFamily="34" charset="0"/>
              </a:rPr>
              <a:t>Instant Messaging</a:t>
            </a:r>
          </a:p>
        </p:txBody>
      </p:sp>
      <p:sp>
        <p:nvSpPr>
          <p:cNvPr id="46" name="TextBox 45"/>
          <p:cNvSpPr txBox="1"/>
          <p:nvPr/>
        </p:nvSpPr>
        <p:spPr>
          <a:xfrm>
            <a:off x="154839" y="1452343"/>
            <a:ext cx="1219200" cy="535531"/>
          </a:xfrm>
          <a:prstGeom prst="rect">
            <a:avLst/>
          </a:prstGeom>
          <a:noFill/>
        </p:spPr>
        <p:txBody>
          <a:bodyPr wrap="square" rtlCol="0">
            <a:spAutoFit/>
          </a:bodyPr>
          <a:lstStyle/>
          <a:p>
            <a:pPr>
              <a:lnSpc>
                <a:spcPct val="90000"/>
              </a:lnSpc>
            </a:pPr>
            <a:r>
              <a:rPr lang="en-US" sz="1600" dirty="0">
                <a:solidFill>
                  <a:srgbClr val="092E4D"/>
                </a:solidFill>
                <a:cs typeface="Arial" pitchFamily="34" charset="0"/>
              </a:rPr>
              <a:t>Visual Voicemail</a:t>
            </a:r>
          </a:p>
        </p:txBody>
      </p:sp>
      <p:sp>
        <p:nvSpPr>
          <p:cNvPr id="47" name="TextBox 46"/>
          <p:cNvSpPr txBox="1"/>
          <p:nvPr/>
        </p:nvSpPr>
        <p:spPr>
          <a:xfrm>
            <a:off x="154839" y="822011"/>
            <a:ext cx="1219200" cy="338554"/>
          </a:xfrm>
          <a:prstGeom prst="rect">
            <a:avLst/>
          </a:prstGeom>
          <a:noFill/>
        </p:spPr>
        <p:txBody>
          <a:bodyPr wrap="square" rtlCol="0">
            <a:spAutoFit/>
          </a:bodyPr>
          <a:lstStyle/>
          <a:p>
            <a:r>
              <a:rPr lang="en-US" sz="1600" dirty="0">
                <a:solidFill>
                  <a:srgbClr val="092E4D"/>
                </a:solidFill>
                <a:cs typeface="Arial" pitchFamily="34" charset="0"/>
              </a:rPr>
              <a:t>CUCM Voice</a:t>
            </a:r>
          </a:p>
        </p:txBody>
      </p:sp>
      <p:sp>
        <p:nvSpPr>
          <p:cNvPr id="48" name="TextBox 47"/>
          <p:cNvSpPr txBox="1"/>
          <p:nvPr/>
        </p:nvSpPr>
        <p:spPr>
          <a:xfrm>
            <a:off x="7651747" y="828100"/>
            <a:ext cx="1219200" cy="338554"/>
          </a:xfrm>
          <a:prstGeom prst="rect">
            <a:avLst/>
          </a:prstGeom>
          <a:noFill/>
        </p:spPr>
        <p:txBody>
          <a:bodyPr wrap="square" rtlCol="0">
            <a:spAutoFit/>
          </a:bodyPr>
          <a:lstStyle/>
          <a:p>
            <a:r>
              <a:rPr lang="en-US" sz="1600" dirty="0">
                <a:solidFill>
                  <a:srgbClr val="092E4D"/>
                </a:solidFill>
                <a:cs typeface="Arial" pitchFamily="34" charset="0"/>
              </a:rPr>
              <a:t>Help Page</a:t>
            </a:r>
          </a:p>
        </p:txBody>
      </p:sp>
      <p:sp>
        <p:nvSpPr>
          <p:cNvPr id="49" name="TextBox 48"/>
          <p:cNvSpPr txBox="1"/>
          <p:nvPr/>
        </p:nvSpPr>
        <p:spPr>
          <a:xfrm>
            <a:off x="7651747" y="1709893"/>
            <a:ext cx="1219200" cy="757130"/>
          </a:xfrm>
          <a:prstGeom prst="rect">
            <a:avLst/>
          </a:prstGeom>
          <a:noFill/>
        </p:spPr>
        <p:txBody>
          <a:bodyPr wrap="square" rtlCol="0">
            <a:spAutoFit/>
          </a:bodyPr>
          <a:lstStyle/>
          <a:p>
            <a:pPr>
              <a:lnSpc>
                <a:spcPct val="90000"/>
              </a:lnSpc>
            </a:pPr>
            <a:r>
              <a:rPr lang="en-US" sz="1600" dirty="0">
                <a:solidFill>
                  <a:srgbClr val="092E4D"/>
                </a:solidFill>
                <a:cs typeface="Arial" pitchFamily="34" charset="0"/>
              </a:rPr>
              <a:t>Video with Full Screen Option</a:t>
            </a:r>
          </a:p>
        </p:txBody>
      </p:sp>
      <p:sp>
        <p:nvSpPr>
          <p:cNvPr id="50" name="TextBox 49"/>
          <p:cNvSpPr txBox="1"/>
          <p:nvPr/>
        </p:nvSpPr>
        <p:spPr>
          <a:xfrm>
            <a:off x="7651747" y="3015601"/>
            <a:ext cx="1219200" cy="535531"/>
          </a:xfrm>
          <a:prstGeom prst="rect">
            <a:avLst/>
          </a:prstGeom>
          <a:noFill/>
        </p:spPr>
        <p:txBody>
          <a:bodyPr wrap="square" rtlCol="0">
            <a:spAutoFit/>
          </a:bodyPr>
          <a:lstStyle/>
          <a:p>
            <a:pPr>
              <a:lnSpc>
                <a:spcPct val="90000"/>
              </a:lnSpc>
            </a:pPr>
            <a:r>
              <a:rPr lang="en-US" sz="1600" dirty="0">
                <a:solidFill>
                  <a:srgbClr val="092E4D"/>
                </a:solidFill>
                <a:cs typeface="Arial" pitchFamily="34" charset="0"/>
              </a:rPr>
              <a:t>File Sharing &amp; Streaming</a:t>
            </a:r>
          </a:p>
        </p:txBody>
      </p:sp>
      <p:sp>
        <p:nvSpPr>
          <p:cNvPr id="52" name="TextBox 51"/>
          <p:cNvSpPr txBox="1"/>
          <p:nvPr/>
        </p:nvSpPr>
        <p:spPr>
          <a:xfrm>
            <a:off x="7651747" y="4124306"/>
            <a:ext cx="1219200" cy="338554"/>
          </a:xfrm>
          <a:prstGeom prst="rect">
            <a:avLst/>
          </a:prstGeom>
          <a:noFill/>
        </p:spPr>
        <p:txBody>
          <a:bodyPr wrap="square" rtlCol="0">
            <a:spAutoFit/>
          </a:bodyPr>
          <a:lstStyle/>
          <a:p>
            <a:r>
              <a:rPr lang="en-US" sz="1600" dirty="0">
                <a:solidFill>
                  <a:srgbClr val="092E4D"/>
                </a:solidFill>
                <a:cs typeface="Arial" pitchFamily="34" charset="0"/>
              </a:rPr>
              <a:t>Full Screen</a:t>
            </a:r>
          </a:p>
        </p:txBody>
      </p:sp>
      <p:sp>
        <p:nvSpPr>
          <p:cNvPr id="53" name="TextBox 52"/>
          <p:cNvSpPr txBox="1"/>
          <p:nvPr/>
        </p:nvSpPr>
        <p:spPr>
          <a:xfrm>
            <a:off x="482381" y="5701305"/>
            <a:ext cx="3816569" cy="338554"/>
          </a:xfrm>
          <a:prstGeom prst="rect">
            <a:avLst/>
          </a:prstGeom>
          <a:noFill/>
        </p:spPr>
        <p:txBody>
          <a:bodyPr wrap="square" rtlCol="0">
            <a:spAutoFit/>
          </a:bodyPr>
          <a:lstStyle/>
          <a:p>
            <a:r>
              <a:rPr lang="en-US" sz="1600" dirty="0">
                <a:solidFill>
                  <a:srgbClr val="092E4D"/>
                </a:solidFill>
                <a:latin typeface="Arial" pitchFamily="34" charset="0"/>
                <a:cs typeface="Arial" pitchFamily="34" charset="0"/>
              </a:rPr>
              <a:t>Contacts from Directory, Address Book</a:t>
            </a:r>
          </a:p>
        </p:txBody>
      </p:sp>
      <p:sp>
        <p:nvSpPr>
          <p:cNvPr id="40" name="TextBox 39"/>
          <p:cNvSpPr txBox="1"/>
          <p:nvPr/>
        </p:nvSpPr>
        <p:spPr>
          <a:xfrm>
            <a:off x="4664616" y="5979924"/>
            <a:ext cx="4028089" cy="338554"/>
          </a:xfrm>
          <a:prstGeom prst="rect">
            <a:avLst/>
          </a:prstGeom>
          <a:noFill/>
        </p:spPr>
        <p:txBody>
          <a:bodyPr wrap="square" rtlCol="0">
            <a:spAutoFit/>
          </a:bodyPr>
          <a:lstStyle/>
          <a:p>
            <a:r>
              <a:rPr lang="en-US" sz="1600" dirty="0">
                <a:solidFill>
                  <a:prstClr val="white"/>
                </a:solidFill>
                <a:latin typeface="Arial" pitchFamily="34" charset="0"/>
                <a:cs typeface="Arial" pitchFamily="34" charset="0"/>
              </a:rPr>
              <a:t>N-Way Voice/Video Calling</a:t>
            </a:r>
          </a:p>
        </p:txBody>
      </p:sp>
      <p:cxnSp>
        <p:nvCxnSpPr>
          <p:cNvPr id="63" name="Straight Arrow Connector 62"/>
          <p:cNvCxnSpPr/>
          <p:nvPr/>
        </p:nvCxnSpPr>
        <p:spPr>
          <a:xfrm>
            <a:off x="1405753" y="941235"/>
            <a:ext cx="2276770" cy="3328060"/>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6571301" y="4300110"/>
            <a:ext cx="1034336" cy="0"/>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851415" y="1554418"/>
            <a:ext cx="2583447" cy="2714879"/>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1015556" y="2789158"/>
            <a:ext cx="1963191" cy="1504427"/>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1277819" y="4300110"/>
            <a:ext cx="1266323" cy="0"/>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5779482" y="1166656"/>
            <a:ext cx="1926391" cy="3102641"/>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5943604" y="2177287"/>
            <a:ext cx="1662037" cy="2092008"/>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6178066" y="3232592"/>
            <a:ext cx="1473685" cy="1036705"/>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AutoShape 4" descr="http://wp.patheos.com.s3.amazonaws.com/blogs/camelswithhammers/files/2013/09/IMG_650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6" name="Slide Number Placeholder 5"/>
          <p:cNvSpPr>
            <a:spLocks noGrp="1"/>
          </p:cNvSpPr>
          <p:nvPr>
            <p:ph type="sldNum" sz="quarter" idx="12"/>
          </p:nvPr>
        </p:nvSpPr>
        <p:spPr/>
        <p:txBody>
          <a:bodyPr/>
          <a:lstStyle/>
          <a:p>
            <a:fld id="{0431C951-9D62-474D-B35D-66AB940D3B2F}" type="slidenum">
              <a:rPr lang="en-US" smtClean="0"/>
              <a:pPr/>
              <a:t>76</a:t>
            </a:fld>
            <a:endParaRPr lang="en-US" dirty="0"/>
          </a:p>
        </p:txBody>
      </p:sp>
    </p:spTree>
    <p:extLst>
      <p:ext uri="{BB962C8B-B14F-4D97-AF65-F5344CB8AC3E}">
        <p14:creationId xmlns:p14="http://schemas.microsoft.com/office/powerpoint/2010/main" val="406720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cs typeface="Calibri"/>
              </a:rPr>
              <a:t>Enhance Student / Supervisor Interactions</a:t>
            </a:r>
            <a:endParaRPr lang="en-US" dirty="0"/>
          </a:p>
        </p:txBody>
      </p:sp>
      <p:sp>
        <p:nvSpPr>
          <p:cNvPr id="37" name="Rectangle 36"/>
          <p:cNvSpPr/>
          <p:nvPr/>
        </p:nvSpPr>
        <p:spPr>
          <a:xfrm>
            <a:off x="1856116" y="4290295"/>
            <a:ext cx="7059284" cy="538961"/>
          </a:xfrm>
          <a:prstGeom prst="rect">
            <a:avLst/>
          </a:prstGeom>
          <a:solidFill>
            <a:schemeClr val="accent1">
              <a:lumMod val="20000"/>
              <a:lumOff val="80000"/>
            </a:schemeClr>
          </a:solidFill>
          <a:ln w="9525" algn="ctr">
            <a:noFill/>
            <a:miter lim="800000"/>
            <a:headEnd/>
            <a:tailEnd/>
          </a:ln>
          <a:effectLst>
            <a:softEdge rad="12700"/>
          </a:effectLst>
        </p:spPr>
        <p:txBody>
          <a:bodyPr lIns="82124" tIns="41061" rIns="82124" bIns="41061" anchor="ctr" anchorCtr="0"/>
          <a:lstStyle/>
          <a:p>
            <a:pPr marL="111125" indent="-111125" defTabSz="814388" fontAlgn="base">
              <a:spcAft>
                <a:spcPts val="200"/>
              </a:spcAft>
              <a:buFont typeface="Arial" pitchFamily="34" charset="0"/>
              <a:buChar char="•"/>
              <a:defRPr/>
            </a:pPr>
            <a:r>
              <a:rPr lang="en-US" sz="1400" kern="0" dirty="0">
                <a:solidFill>
                  <a:srgbClr val="000000"/>
                </a:solidFill>
              </a:rPr>
              <a:t>Personalized interaction using video, easy setup, less no-shows</a:t>
            </a:r>
          </a:p>
          <a:p>
            <a:pPr marL="111125" indent="-111125" defTabSz="814388" fontAlgn="base">
              <a:spcAft>
                <a:spcPts val="200"/>
              </a:spcAft>
              <a:buFont typeface="Arial" pitchFamily="34" charset="0"/>
              <a:buChar char="•"/>
              <a:defRPr/>
            </a:pPr>
            <a:r>
              <a:rPr lang="en-US" sz="1400" kern="0" dirty="0">
                <a:solidFill>
                  <a:srgbClr val="000000"/>
                </a:solidFill>
              </a:rPr>
              <a:t>Leverage current investments in network infrastructure and video endpoints</a:t>
            </a:r>
          </a:p>
        </p:txBody>
      </p:sp>
      <p:sp>
        <p:nvSpPr>
          <p:cNvPr id="38" name="AutoShape 6"/>
          <p:cNvSpPr>
            <a:spLocks noChangeArrowheads="1"/>
          </p:cNvSpPr>
          <p:nvPr>
            <p:custDataLst>
              <p:tags r:id="rId1"/>
            </p:custDataLst>
          </p:nvPr>
        </p:nvSpPr>
        <p:spPr bwMode="auto">
          <a:xfrm>
            <a:off x="142875" y="891963"/>
            <a:ext cx="1462881" cy="395287"/>
          </a:xfrm>
          <a:prstGeom prst="roundRect">
            <a:avLst>
              <a:gd name="adj" fmla="val 14380"/>
            </a:avLst>
          </a:prstGeom>
          <a:solidFill>
            <a:schemeClr val="tx2"/>
          </a:solidFill>
          <a:ln w="25400" cap="flat" cmpd="sng" algn="ctr">
            <a:noFill/>
            <a:prstDash val="solid"/>
            <a:headEnd/>
            <a:tailEnd/>
          </a:ln>
          <a:effectLst/>
        </p:spPr>
        <p:txBody>
          <a:bodyPr lIns="82124" tIns="0" rIns="82124" bIns="0" anchor="ctr"/>
          <a:lstStyle/>
          <a:p>
            <a:pPr defTabSz="814388" fontAlgn="base">
              <a:spcBef>
                <a:spcPct val="0"/>
              </a:spcBef>
              <a:spcAft>
                <a:spcPct val="0"/>
              </a:spcAft>
              <a:defRPr/>
            </a:pPr>
            <a:r>
              <a:rPr lang="en-US" sz="1400" b="1" kern="0" dirty="0">
                <a:solidFill>
                  <a:srgbClr val="FFFFFF"/>
                </a:solidFill>
                <a:effectLst>
                  <a:outerShdw blurRad="38100" dist="38100" dir="2700000" algn="tl">
                    <a:srgbClr val="000000">
                      <a:alpha val="43137"/>
                    </a:srgbClr>
                  </a:outerShdw>
                </a:effectLst>
              </a:rPr>
              <a:t>Challenges</a:t>
            </a:r>
          </a:p>
        </p:txBody>
      </p:sp>
      <p:sp>
        <p:nvSpPr>
          <p:cNvPr id="39" name="Rectangle 7"/>
          <p:cNvSpPr>
            <a:spLocks noChangeArrowheads="1"/>
          </p:cNvSpPr>
          <p:nvPr>
            <p:custDataLst>
              <p:tags r:id="rId2"/>
            </p:custDataLst>
          </p:nvPr>
        </p:nvSpPr>
        <p:spPr bwMode="blackWhite">
          <a:xfrm>
            <a:off x="196850" y="995150"/>
            <a:ext cx="1793875" cy="190500"/>
          </a:xfrm>
          <a:prstGeom prst="rect">
            <a:avLst/>
          </a:prstGeom>
          <a:noFill/>
          <a:ln w="9525" algn="ctr">
            <a:noFill/>
            <a:miter lim="800000"/>
            <a:headEnd/>
            <a:tailEnd/>
          </a:ln>
        </p:spPr>
        <p:txBody>
          <a:bodyPr lIns="0" tIns="0" rIns="0" bIns="0" anchor="ctr"/>
          <a:lstStyle/>
          <a:p>
            <a:pPr defTabSz="798513" fontAlgn="base">
              <a:spcBef>
                <a:spcPct val="0"/>
              </a:spcBef>
              <a:spcAft>
                <a:spcPct val="0"/>
              </a:spcAft>
              <a:buClr>
                <a:srgbClr val="6DB344"/>
              </a:buClr>
              <a:buSzPct val="100000"/>
              <a:buFont typeface="Wingdings" pitchFamily="2" charset="2"/>
              <a:buNone/>
              <a:defRPr/>
            </a:pPr>
            <a:endParaRPr lang="en-US" sz="1400" kern="0" dirty="0">
              <a:solidFill>
                <a:srgbClr val="FFFFFF"/>
              </a:solidFill>
              <a:effectLst>
                <a:outerShdw blurRad="38100" dist="38100" dir="2700000" algn="tl">
                  <a:srgbClr val="000000">
                    <a:alpha val="43137"/>
                  </a:srgbClr>
                </a:outerShdw>
              </a:effectLst>
            </a:endParaRPr>
          </a:p>
        </p:txBody>
      </p:sp>
      <p:sp>
        <p:nvSpPr>
          <p:cNvPr id="40" name="AutoShape 9"/>
          <p:cNvSpPr>
            <a:spLocks noChangeArrowheads="1"/>
          </p:cNvSpPr>
          <p:nvPr>
            <p:custDataLst>
              <p:tags r:id="rId3"/>
            </p:custDataLst>
          </p:nvPr>
        </p:nvSpPr>
        <p:spPr bwMode="auto">
          <a:xfrm>
            <a:off x="1856116" y="795496"/>
            <a:ext cx="6752806" cy="395287"/>
          </a:xfrm>
          <a:prstGeom prst="roundRect">
            <a:avLst>
              <a:gd name="adj" fmla="val 14380"/>
            </a:avLst>
          </a:prstGeom>
          <a:solidFill>
            <a:schemeClr val="tx2"/>
          </a:solidFill>
          <a:ln w="25400" cap="flat" cmpd="sng" algn="ctr">
            <a:noFill/>
            <a:prstDash val="solid"/>
            <a:headEnd/>
            <a:tailEnd/>
          </a:ln>
          <a:effectLst/>
        </p:spPr>
        <p:txBody>
          <a:bodyPr lIns="82124" tIns="0" rIns="82124" bIns="0" anchor="ctr"/>
          <a:lstStyle/>
          <a:p>
            <a:pPr defTabSz="814388" fontAlgn="base">
              <a:spcBef>
                <a:spcPct val="0"/>
              </a:spcBef>
              <a:spcAft>
                <a:spcPct val="0"/>
              </a:spcAft>
              <a:defRPr/>
            </a:pPr>
            <a:r>
              <a:rPr lang="en-US" sz="1400" b="1" kern="0" dirty="0">
                <a:solidFill>
                  <a:srgbClr val="FFFFFF"/>
                </a:solidFill>
                <a:effectLst>
                  <a:outerShdw blurRad="38100" dist="38100" dir="2700000" algn="tl">
                    <a:srgbClr val="000000">
                      <a:alpha val="43137"/>
                    </a:srgbClr>
                  </a:outerShdw>
                </a:effectLst>
              </a:rPr>
              <a:t>Scenario</a:t>
            </a:r>
          </a:p>
        </p:txBody>
      </p:sp>
      <p:sp>
        <p:nvSpPr>
          <p:cNvPr id="41" name="Text Box 66"/>
          <p:cNvSpPr txBox="1">
            <a:spLocks noChangeArrowheads="1"/>
          </p:cNvSpPr>
          <p:nvPr/>
        </p:nvSpPr>
        <p:spPr bwMode="auto">
          <a:xfrm>
            <a:off x="152400" y="1325172"/>
            <a:ext cx="1447800" cy="3460770"/>
          </a:xfrm>
          <a:prstGeom prst="rect">
            <a:avLst/>
          </a:prstGeom>
          <a:solidFill>
            <a:schemeClr val="accent1">
              <a:lumMod val="20000"/>
              <a:lumOff val="80000"/>
            </a:schemeClr>
          </a:solidFill>
          <a:ln w="9525" algn="ctr">
            <a:noFill/>
            <a:miter lim="800000"/>
            <a:headEnd/>
            <a:tailEnd/>
          </a:ln>
          <a:effectLst>
            <a:softEdge rad="12700"/>
          </a:effectLst>
        </p:spPr>
        <p:txBody>
          <a:bodyPr lIns="82124" tIns="41061" rIns="82124" bIns="41061" anchor="t" anchorCtr="0"/>
          <a:lstStyle/>
          <a:p>
            <a:pPr defTabSz="814388" fontAlgn="base">
              <a:spcBef>
                <a:spcPts val="600"/>
              </a:spcBef>
              <a:spcAft>
                <a:spcPct val="0"/>
              </a:spcAft>
              <a:defRPr/>
            </a:pPr>
            <a:endParaRPr lang="en-US" sz="1400" kern="0" dirty="0">
              <a:solidFill>
                <a:srgbClr val="000000"/>
              </a:solidFill>
            </a:endParaRPr>
          </a:p>
          <a:p>
            <a:pPr defTabSz="814388" fontAlgn="base">
              <a:spcBef>
                <a:spcPts val="600"/>
              </a:spcBef>
              <a:spcAft>
                <a:spcPct val="0"/>
              </a:spcAft>
              <a:defRPr/>
            </a:pPr>
            <a:r>
              <a:rPr lang="en-GB" sz="1400" kern="0" dirty="0">
                <a:solidFill>
                  <a:srgbClr val="000000"/>
                </a:solidFill>
              </a:rPr>
              <a:t>Student has an appointment with teaching supervisor for a 1:1 meeting, currently has to travel from dormitory or from off-site to campus. </a:t>
            </a:r>
          </a:p>
        </p:txBody>
      </p:sp>
      <p:sp>
        <p:nvSpPr>
          <p:cNvPr id="42" name="AutoShape 9"/>
          <p:cNvSpPr>
            <a:spLocks noChangeArrowheads="1"/>
          </p:cNvSpPr>
          <p:nvPr>
            <p:custDataLst>
              <p:tags r:id="rId4"/>
            </p:custDataLst>
          </p:nvPr>
        </p:nvSpPr>
        <p:spPr bwMode="auto">
          <a:xfrm>
            <a:off x="1856116" y="3943350"/>
            <a:ext cx="7043106" cy="346946"/>
          </a:xfrm>
          <a:prstGeom prst="roundRect">
            <a:avLst/>
          </a:prstGeom>
          <a:solidFill>
            <a:schemeClr val="tx2"/>
          </a:solidFill>
          <a:ln w="25400" cap="flat" cmpd="sng" algn="ctr">
            <a:noFill/>
            <a:prstDash val="solid"/>
            <a:headEnd/>
            <a:tailEnd/>
          </a:ln>
          <a:effectLst/>
        </p:spPr>
        <p:txBody>
          <a:bodyPr lIns="82124" tIns="0" rIns="82124" bIns="0" anchor="ctr"/>
          <a:lstStyle/>
          <a:p>
            <a:pPr defTabSz="814388" fontAlgn="base">
              <a:spcBef>
                <a:spcPct val="0"/>
              </a:spcBef>
              <a:spcAft>
                <a:spcPct val="0"/>
              </a:spcAft>
              <a:defRPr/>
            </a:pPr>
            <a:r>
              <a:rPr lang="en-US" sz="1400" b="1" kern="0" dirty="0">
                <a:solidFill>
                  <a:srgbClr val="FFFFFF"/>
                </a:solidFill>
                <a:effectLst>
                  <a:outerShdw blurRad="38100" dist="38100" dir="2700000" algn="tl">
                    <a:srgbClr val="000000">
                      <a:alpha val="43137"/>
                    </a:srgbClr>
                  </a:outerShdw>
                </a:effectLst>
              </a:rPr>
              <a:t>Outcome</a:t>
            </a:r>
          </a:p>
        </p:txBody>
      </p:sp>
      <p:sp>
        <p:nvSpPr>
          <p:cNvPr id="43" name="Text Box 26"/>
          <p:cNvSpPr txBox="1">
            <a:spLocks noChangeArrowheads="1"/>
          </p:cNvSpPr>
          <p:nvPr/>
        </p:nvSpPr>
        <p:spPr bwMode="gray">
          <a:xfrm>
            <a:off x="1905000" y="2190750"/>
            <a:ext cx="2791177" cy="1006254"/>
          </a:xfrm>
          <a:prstGeom prst="rect">
            <a:avLst/>
          </a:prstGeom>
          <a:noFill/>
          <a:ln w="9525" algn="ctr">
            <a:noFill/>
            <a:miter lim="800000"/>
            <a:headEnd/>
            <a:tailEnd/>
          </a:ln>
        </p:spPr>
        <p:txBody>
          <a:bodyPr wrap="square" lIns="82124" tIns="41061" rIns="82124" bIns="41061">
            <a:spAutoFit/>
          </a:bodyPr>
          <a:lstStyle/>
          <a:p>
            <a:pPr defTabSz="814388" fontAlgn="base">
              <a:spcBef>
                <a:spcPct val="50000"/>
              </a:spcBef>
              <a:spcAft>
                <a:spcPct val="0"/>
              </a:spcAft>
              <a:defRPr/>
            </a:pPr>
            <a:r>
              <a:rPr lang="en-US" sz="1200" kern="0" dirty="0">
                <a:solidFill>
                  <a:srgbClr val="000000"/>
                </a:solidFill>
              </a:rPr>
              <a:t>Student logs onto portal and books an appointment with teaching supervisor. Calendar and presence (Lync/Jabber) exposed for either immediate or scheduled appointment </a:t>
            </a:r>
          </a:p>
        </p:txBody>
      </p:sp>
      <p:sp>
        <p:nvSpPr>
          <p:cNvPr id="46" name="Oval 45"/>
          <p:cNvSpPr>
            <a:spLocks noChangeArrowheads="1"/>
          </p:cNvSpPr>
          <p:nvPr/>
        </p:nvSpPr>
        <p:spPr bwMode="auto">
          <a:xfrm>
            <a:off x="1790993" y="1265908"/>
            <a:ext cx="304800" cy="315913"/>
          </a:xfrm>
          <a:prstGeom prst="ellipse">
            <a:avLst/>
          </a:prstGeom>
          <a:gradFill flip="none" rotWithShape="1">
            <a:gsLst>
              <a:gs pos="0">
                <a:srgbClr val="ABDFF0">
                  <a:lumMod val="50000"/>
                  <a:shade val="30000"/>
                  <a:satMod val="115000"/>
                </a:srgbClr>
              </a:gs>
              <a:gs pos="50000">
                <a:srgbClr val="ABDFF0">
                  <a:lumMod val="50000"/>
                  <a:shade val="67500"/>
                  <a:satMod val="115000"/>
                </a:srgbClr>
              </a:gs>
              <a:gs pos="100000">
                <a:srgbClr val="ABDFF0">
                  <a:lumMod val="50000"/>
                  <a:shade val="100000"/>
                  <a:satMod val="115000"/>
                </a:srgbClr>
              </a:gs>
            </a:gsLst>
            <a:path path="circle">
              <a:fillToRect l="50000" t="50000" r="50000" b="50000"/>
            </a:path>
            <a:tileRect/>
          </a:gradFill>
          <a:ln w="9525">
            <a:noFill/>
            <a:round/>
            <a:headEnd/>
            <a:tailEnd/>
          </a:ln>
        </p:spPr>
        <p:txBody>
          <a:bodyPr wrap="none" anchor="ctr"/>
          <a:lstStyle/>
          <a:p>
            <a:pPr algn="ctr" fontAlgn="base">
              <a:spcBef>
                <a:spcPct val="0"/>
              </a:spcBef>
              <a:spcAft>
                <a:spcPct val="0"/>
              </a:spcAft>
              <a:defRPr/>
            </a:pPr>
            <a:r>
              <a:rPr lang="en-US" sz="2000" kern="0" dirty="0">
                <a:solidFill>
                  <a:srgbClr val="FFFFFF"/>
                </a:solidFill>
              </a:rPr>
              <a:t>1</a:t>
            </a:r>
          </a:p>
        </p:txBody>
      </p:sp>
      <p:sp>
        <p:nvSpPr>
          <p:cNvPr id="52" name="Text Box 26"/>
          <p:cNvSpPr txBox="1">
            <a:spLocks noChangeArrowheads="1"/>
          </p:cNvSpPr>
          <p:nvPr/>
        </p:nvSpPr>
        <p:spPr bwMode="gray">
          <a:xfrm>
            <a:off x="5151875" y="3181350"/>
            <a:ext cx="3763525" cy="636922"/>
          </a:xfrm>
          <a:prstGeom prst="rect">
            <a:avLst/>
          </a:prstGeom>
          <a:noFill/>
          <a:ln w="9525" algn="ctr">
            <a:noFill/>
            <a:miter lim="800000"/>
            <a:headEnd/>
            <a:tailEnd/>
          </a:ln>
        </p:spPr>
        <p:txBody>
          <a:bodyPr wrap="square" lIns="82124" tIns="41061" rIns="82124" bIns="41061">
            <a:spAutoFit/>
          </a:bodyPr>
          <a:lstStyle/>
          <a:p>
            <a:pPr defTabSz="814388" fontAlgn="base">
              <a:spcBef>
                <a:spcPct val="50000"/>
              </a:spcBef>
              <a:spcAft>
                <a:spcPct val="0"/>
              </a:spcAft>
              <a:defRPr/>
            </a:pPr>
            <a:r>
              <a:rPr lang="en-US" sz="1200" kern="0" dirty="0">
                <a:solidFill>
                  <a:srgbClr val="000000"/>
                </a:solidFill>
              </a:rPr>
              <a:t>1:1 session is established and student and tutor have full voice, video and collaboration through standard Internet browser</a:t>
            </a:r>
          </a:p>
        </p:txBody>
      </p:sp>
      <p:sp>
        <p:nvSpPr>
          <p:cNvPr id="55" name="Oval 54"/>
          <p:cNvSpPr>
            <a:spLocks noChangeArrowheads="1"/>
          </p:cNvSpPr>
          <p:nvPr/>
        </p:nvSpPr>
        <p:spPr bwMode="auto">
          <a:xfrm>
            <a:off x="4542275" y="1265908"/>
            <a:ext cx="304800" cy="315913"/>
          </a:xfrm>
          <a:prstGeom prst="ellipse">
            <a:avLst/>
          </a:prstGeom>
          <a:gradFill flip="none" rotWithShape="1">
            <a:gsLst>
              <a:gs pos="0">
                <a:srgbClr val="ABDFF0">
                  <a:lumMod val="50000"/>
                  <a:shade val="30000"/>
                  <a:satMod val="115000"/>
                </a:srgbClr>
              </a:gs>
              <a:gs pos="50000">
                <a:srgbClr val="ABDFF0">
                  <a:lumMod val="50000"/>
                  <a:shade val="67500"/>
                  <a:satMod val="115000"/>
                </a:srgbClr>
              </a:gs>
              <a:gs pos="100000">
                <a:srgbClr val="ABDFF0">
                  <a:lumMod val="50000"/>
                  <a:shade val="100000"/>
                  <a:satMod val="115000"/>
                </a:srgbClr>
              </a:gs>
            </a:gsLst>
            <a:path path="circle">
              <a:fillToRect l="50000" t="50000" r="50000" b="50000"/>
            </a:path>
            <a:tileRect/>
          </a:gradFill>
          <a:ln w="9525">
            <a:noFill/>
            <a:round/>
            <a:headEnd/>
            <a:tailEnd/>
          </a:ln>
        </p:spPr>
        <p:txBody>
          <a:bodyPr wrap="none" anchor="ctr" anchorCtr="1"/>
          <a:lstStyle/>
          <a:p>
            <a:pPr algn="ctr" fontAlgn="base">
              <a:spcBef>
                <a:spcPct val="0"/>
              </a:spcBef>
              <a:spcAft>
                <a:spcPct val="0"/>
              </a:spcAft>
              <a:defRPr/>
            </a:pPr>
            <a:r>
              <a:rPr lang="en-US" sz="2000" kern="0" dirty="0">
                <a:solidFill>
                  <a:srgbClr val="FFFFFF"/>
                </a:solidFill>
              </a:rPr>
              <a:t>2</a:t>
            </a:r>
          </a:p>
        </p:txBody>
      </p:sp>
      <p:sp>
        <p:nvSpPr>
          <p:cNvPr id="56" name="Oval 55"/>
          <p:cNvSpPr>
            <a:spLocks noChangeArrowheads="1"/>
          </p:cNvSpPr>
          <p:nvPr/>
        </p:nvSpPr>
        <p:spPr bwMode="auto">
          <a:xfrm>
            <a:off x="1790993" y="3418495"/>
            <a:ext cx="304800" cy="315913"/>
          </a:xfrm>
          <a:prstGeom prst="ellipse">
            <a:avLst/>
          </a:prstGeom>
          <a:gradFill flip="none" rotWithShape="1">
            <a:gsLst>
              <a:gs pos="0">
                <a:srgbClr val="ABDFF0">
                  <a:lumMod val="50000"/>
                  <a:shade val="30000"/>
                  <a:satMod val="115000"/>
                </a:srgbClr>
              </a:gs>
              <a:gs pos="50000">
                <a:srgbClr val="ABDFF0">
                  <a:lumMod val="50000"/>
                  <a:shade val="67500"/>
                  <a:satMod val="115000"/>
                </a:srgbClr>
              </a:gs>
              <a:gs pos="100000">
                <a:srgbClr val="ABDFF0">
                  <a:lumMod val="50000"/>
                  <a:shade val="100000"/>
                  <a:satMod val="115000"/>
                </a:srgbClr>
              </a:gs>
            </a:gsLst>
            <a:path path="circle">
              <a:fillToRect l="50000" t="50000" r="50000" b="50000"/>
            </a:path>
            <a:tileRect/>
          </a:gradFill>
          <a:ln w="9525">
            <a:noFill/>
            <a:round/>
            <a:headEnd/>
            <a:tailEnd/>
          </a:ln>
        </p:spPr>
        <p:txBody>
          <a:bodyPr wrap="none" anchor="ctr"/>
          <a:lstStyle/>
          <a:p>
            <a:pPr algn="ctr" fontAlgn="base">
              <a:spcBef>
                <a:spcPct val="0"/>
              </a:spcBef>
              <a:spcAft>
                <a:spcPct val="0"/>
              </a:spcAft>
              <a:defRPr/>
            </a:pPr>
            <a:r>
              <a:rPr lang="en-US" sz="2000" kern="0" dirty="0">
                <a:solidFill>
                  <a:srgbClr val="FFFFFF"/>
                </a:solidFill>
              </a:rPr>
              <a:t>3</a:t>
            </a:r>
          </a:p>
        </p:txBody>
      </p:sp>
      <p:pic>
        <p:nvPicPr>
          <p:cNvPr id="59" name="Picture 18" descr="3A1_ipad-landscape_4-peeps_150dpi.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95182" y="3202416"/>
            <a:ext cx="883868" cy="654293"/>
          </a:xfrm>
          <a:prstGeom prst="rect">
            <a:avLst/>
          </a:prstGeom>
          <a:noFill/>
          <a:ln w="9525">
            <a:noFill/>
            <a:miter lim="800000"/>
            <a:headEnd/>
            <a:tailEnd/>
          </a:ln>
          <a:effectLst>
            <a:outerShdw blurRad="63500" dist="38100" dir="5400000" algn="t" rotWithShape="0">
              <a:srgbClr val="000000">
                <a:alpha val="39999"/>
              </a:srgbClr>
            </a:outerShdw>
          </a:effectLst>
        </p:spPr>
      </p:pic>
      <p:sp>
        <p:nvSpPr>
          <p:cNvPr id="60" name="Cloud 59"/>
          <p:cNvSpPr/>
          <p:nvPr/>
        </p:nvSpPr>
        <p:spPr>
          <a:xfrm>
            <a:off x="3179050" y="3247109"/>
            <a:ext cx="762000" cy="533400"/>
          </a:xfrm>
          <a:prstGeom prst="cloud">
            <a:avLst/>
          </a:prstGeom>
          <a:noFill/>
          <a:ln w="25400" cap="flat" cmpd="sng" algn="ctr">
            <a:solidFill>
              <a:srgbClr val="4F81BD"/>
            </a:solidFill>
            <a:prstDash val="solid"/>
          </a:ln>
          <a:effectLst/>
        </p:spPr>
        <p:txBody>
          <a:bodyPr rtlCol="0" anchor="ctr"/>
          <a:lstStyle/>
          <a:p>
            <a:pPr algn="ctr" fontAlgn="base">
              <a:spcBef>
                <a:spcPct val="0"/>
              </a:spcBef>
              <a:spcAft>
                <a:spcPct val="0"/>
              </a:spcAft>
              <a:defRPr/>
            </a:pPr>
            <a:endParaRPr lang="en-US" sz="2400" kern="0" dirty="0">
              <a:solidFill>
                <a:srgbClr val="FFFFFF"/>
              </a:solidFill>
            </a:endParaRPr>
          </a:p>
        </p:txBody>
      </p:sp>
      <p:pic>
        <p:nvPicPr>
          <p:cNvPr id="61" name="Picture 60" descr="Screen Shot 2012-12-02 at 8.12.28 AM.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17050" y="3247109"/>
            <a:ext cx="380999" cy="548640"/>
          </a:xfrm>
          <a:prstGeom prst="rect">
            <a:avLst/>
          </a:prstGeom>
        </p:spPr>
      </p:pic>
      <p:sp>
        <p:nvSpPr>
          <p:cNvPr id="62" name="TextBox 61"/>
          <p:cNvSpPr txBox="1"/>
          <p:nvPr/>
        </p:nvSpPr>
        <p:spPr>
          <a:xfrm>
            <a:off x="3225695" y="3313754"/>
            <a:ext cx="696883" cy="400110"/>
          </a:xfrm>
          <a:prstGeom prst="rect">
            <a:avLst/>
          </a:prstGeom>
          <a:noFill/>
        </p:spPr>
        <p:txBody>
          <a:bodyPr wrap="square" rtlCol="0">
            <a:spAutoFit/>
          </a:bodyPr>
          <a:lstStyle/>
          <a:p>
            <a:pPr fontAlgn="base">
              <a:spcBef>
                <a:spcPct val="0"/>
              </a:spcBef>
              <a:spcAft>
                <a:spcPct val="0"/>
              </a:spcAft>
              <a:defRPr/>
            </a:pPr>
            <a:r>
              <a:rPr lang="en-US" sz="1000" kern="0" dirty="0">
                <a:solidFill>
                  <a:srgbClr val="000000"/>
                </a:solidFill>
              </a:rPr>
              <a:t>Internet/Campus</a:t>
            </a:r>
          </a:p>
        </p:txBody>
      </p:sp>
      <p:pic>
        <p:nvPicPr>
          <p:cNvPr id="63" name="Picture 17" descr="Vieo_Senario"/>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gray">
          <a:xfrm>
            <a:off x="3922578" y="3202221"/>
            <a:ext cx="1125813" cy="748463"/>
          </a:xfrm>
          <a:prstGeom prst="rect">
            <a:avLst/>
          </a:prstGeom>
          <a:noFill/>
          <a:ln w="9525">
            <a:noFill/>
            <a:miter lim="800000"/>
            <a:headEnd/>
            <a:tailEnd/>
          </a:ln>
          <a:effectLst/>
        </p:spPr>
      </p:pic>
      <p:pic>
        <p:nvPicPr>
          <p:cNvPr id="64"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245521" y="1425332"/>
            <a:ext cx="853643" cy="730732"/>
          </a:xfrm>
          <a:prstGeom prst="rect">
            <a:avLst/>
          </a:prstGeom>
          <a:noFill/>
          <a:ln w="28575">
            <a:solidFill>
              <a:srgbClr val="ABDFF0">
                <a:lumMod val="10000"/>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25"/>
          <p:cNvPicPr>
            <a:picLocks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242175" y="1644650"/>
            <a:ext cx="1673225" cy="1079500"/>
          </a:xfrm>
          <a:prstGeom prst="ellipse">
            <a:avLst/>
          </a:prstGeom>
          <a:ln w="28575" cap="rnd">
            <a:solidFill>
              <a:srgbClr val="ABDFF0">
                <a:lumMod val="10000"/>
              </a:srgbClr>
            </a:solidFill>
          </a:ln>
          <a:effectLst/>
          <a:scene3d>
            <a:camera prst="orthographicFront"/>
            <a:lightRig rig="contrasting" dir="t">
              <a:rot lat="0" lon="0" rev="3000000"/>
            </a:lightRig>
          </a:scene3d>
          <a:sp3d contourW="7620">
            <a:bevelT w="95250" h="31750"/>
            <a:contourClr>
              <a:srgbClr val="333333"/>
            </a:contourClr>
          </a:sp3d>
        </p:spPr>
      </p:pic>
      <p:sp>
        <p:nvSpPr>
          <p:cNvPr id="66" name="Text Box 26"/>
          <p:cNvSpPr txBox="1">
            <a:spLocks noChangeArrowheads="1"/>
          </p:cNvSpPr>
          <p:nvPr/>
        </p:nvSpPr>
        <p:spPr bwMode="gray">
          <a:xfrm>
            <a:off x="4884309" y="1397700"/>
            <a:ext cx="2507091" cy="1560251"/>
          </a:xfrm>
          <a:prstGeom prst="rect">
            <a:avLst/>
          </a:prstGeom>
          <a:noFill/>
          <a:ln w="9525" algn="ctr">
            <a:noFill/>
            <a:miter lim="800000"/>
            <a:headEnd/>
            <a:tailEnd/>
          </a:ln>
        </p:spPr>
        <p:txBody>
          <a:bodyPr wrap="square" lIns="82124" tIns="41061" rIns="82124" bIns="41061">
            <a:spAutoFit/>
          </a:bodyPr>
          <a:lstStyle/>
          <a:p>
            <a:pPr defTabSz="814388" fontAlgn="base">
              <a:spcBef>
                <a:spcPct val="50000"/>
              </a:spcBef>
              <a:spcAft>
                <a:spcPct val="0"/>
              </a:spcAft>
              <a:defRPr/>
            </a:pPr>
            <a:r>
              <a:rPr lang="en-US" sz="1200" kern="0" dirty="0">
                <a:solidFill>
                  <a:srgbClr val="000000"/>
                </a:solidFill>
              </a:rPr>
              <a:t>At the appropriate time the student receives a reminder to join the meeting. A simple URL is presented which opens the browser and immediately rings the supervisors endpoint (Cisco 9971 / EX90 / Jabber /Lync/Web-RTC). No plug-ins installed on student computer.</a:t>
            </a:r>
          </a:p>
        </p:txBody>
      </p:sp>
      <p:pic>
        <p:nvPicPr>
          <p:cNvPr id="67" name="Picture 66"/>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3203233" y="1470561"/>
            <a:ext cx="967140" cy="722788"/>
          </a:xfrm>
          <a:prstGeom prst="rect">
            <a:avLst/>
          </a:prstGeom>
          <a:noFill/>
          <a:ln w="9525">
            <a:noFill/>
            <a:miter lim="800000"/>
            <a:headEnd/>
            <a:tailEnd/>
          </a:ln>
        </p:spPr>
      </p:pic>
      <p:pic>
        <p:nvPicPr>
          <p:cNvPr id="68" name="Picture 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299620" y="1581821"/>
            <a:ext cx="791527" cy="501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6" name="Slide Number Placeholder 5"/>
          <p:cNvSpPr>
            <a:spLocks noGrp="1"/>
          </p:cNvSpPr>
          <p:nvPr>
            <p:ph type="sldNum" sz="quarter" idx="12"/>
          </p:nvPr>
        </p:nvSpPr>
        <p:spPr/>
        <p:txBody>
          <a:bodyPr/>
          <a:lstStyle/>
          <a:p>
            <a:fld id="{0431C951-9D62-474D-B35D-66AB940D3B2F}" type="slidenum">
              <a:rPr lang="en-US" smtClean="0"/>
              <a:pPr/>
              <a:t>77</a:t>
            </a:fld>
            <a:endParaRPr lang="en-US" dirty="0"/>
          </a:p>
        </p:txBody>
      </p:sp>
    </p:spTree>
    <p:extLst>
      <p:ext uri="{BB962C8B-B14F-4D97-AF65-F5344CB8AC3E}">
        <p14:creationId xmlns:p14="http://schemas.microsoft.com/office/powerpoint/2010/main" val="194691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2" grpId="0" animBg="1"/>
      <p:bldP spid="43" grpId="0"/>
      <p:bldP spid="46" grpId="0" animBg="1"/>
      <p:bldP spid="52" grpId="0"/>
      <p:bldP spid="55" grpId="0" animBg="1"/>
      <p:bldP spid="56" grpId="0" animBg="1"/>
      <p:bldP spid="60" grpId="0" animBg="1"/>
      <p:bldP spid="62" grpId="0"/>
      <p:bldP spid="6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89042" y="1981501"/>
            <a:ext cx="3594183" cy="1853471"/>
          </a:xfrm>
          <a:prstGeom prst="rect">
            <a:avLst/>
          </a:prstGeom>
        </p:spPr>
      </p:pic>
      <p:sp>
        <p:nvSpPr>
          <p:cNvPr id="35" name="AutoShape 4" descr="data:image/jpeg;base64,/9j/4AAQSkZJRgABAQAAAQABAAD/2wCEAAkGBhASEBISEBIQDxAPEA8PDxQQEBAUEBAQFBAVFBQVFBQXHCYfFxkjGRQUHy8gIycpLCwsFR4xNTAqNSYrLCkBCQoKDgwOGg8PGikkHR4qKSwsLCkqLCwsKSwqLC0sKSwpLCwsKSwsLCwpLCwsLCksLCksLCwsLCksLCwsKSwpKf/AABEIALABHwMBIgACEQEDEQH/xAAcAAABBQEBAQAAAAAAAAAAAAAAAQIEBQYDBwj/xABJEAABAgMEBAkHCQcDBQAAAAABAAIDBBEFEiExBkFRcRMiMmFzgZGxsgczNHKhwdEjQlJTVIKSorMUFSRik+HwNWN0FhdDo8L/xAAaAQACAwEBAAAAAAAAAAAAAAAABQIDBAEG/8QAMxEAAgECAwYEBAYDAQAAAAAAAAECAxEEBTESIUFRcYEyM5HBE0JhsRQiIzRyoRVS0ST/2gAMAwEAAhEDEQA/APDUIQgCRZ/noXSQ/EF6aCvMrP8APQ+kh+IL0tP8o8MuqE2ZeKPc6VRVMqiqdiq50RVMqiq7Yix9UXkwlJVdsRH3kXkyqKrpEUu4rtx7ljNFOW71D4gtiXYHce5Y7RU8d3qHxhKscv1afVjLCb6NTovc3M7ClxEaIMR7oV0FznN4wdU1AFBqp2p4ZLfWROb5PWoUjKuixGQ2AOc9wa0HKp2pXQ3AuFwVYbrsDga0pntChbhcp+tic1sv9Y/PAhmY3LlGLL3ELnN1FwoVFMWhoWgHcfipUjKxYt7goXCXKF10ZVrSuPMexGm9sNdyQrXLoHpsBt5pd8mKajWpSGLT5rfb8UBY7tcury3golSQ66bo1HDWuMJxIJuto3M0PxSx2uuON2gunGh2b1GWhKOphtE3cWIPU8KvKqg0SPFifc7le1W3L/28e/3DG+fLt9hyAU2qVbjHYdVCbVLVdOCoSIqgBaoqkqkquBYWqxOkHpMT7vgatrVYrSD0mJ93wNSfN/JX8vZjTLPNfT3RXIQheZH4IQhAEiQ87D6RniC9JqvNZDzsPpGeIL0e8vQ5P4Z9UJM08Ue50qiqZVAKdim48FKmVReXbBccSkJSVTaqSRBsdeRVNqhdsQFJwO4rI6MD5R3qu8YWseeKdx7lltFWEvdQVNwnn5YSjMPNp9WM8J5NXovc1UhHeyLDdDF57HtcwUJq4HAUCV7n3nAhwJPHFDnWuIT5CLFgxGxYYo9hJbUAjEEZV2FPmZqYiRXRXVvvpeIoAaAAYdQVbTvoU7StqRSVLkJiKy9wT7l4BjsQK1rQCuvPFR3Q4hzBONfm5rvJxYkO9RlQ4UcCaVGzAhdktxyMlfURkwblLuFah1N+Ff8AMkhi1SVi3blDdBqBxc6196DDiHMH2ISO7S5ncTBoG14oNac6WLHcWEEkgNNBXLAri2C/6J7R8UroT7p4p5J2bFyS3M7GW9GP0RPnd0P3q/qs/ol/5dzPer+q15dvw0e/3Lccv15dvsKhJVKt5jFqhIhcODqpEVQgAQkqiqABYu3/AEmJ93wNWzqsZb/pET7vgak+b+Sv5ezGeW+a+nuivQhC8yPgQhCAO8h52H0jPEF6JVedyPnYfSM8QXoQcvQ5P4Z9UI808Ue4+qQv9/UkvKPEOZGJFTjXB10UoNeCdydhVFXZ24XCuH0sagBtdfPRdA8HLUoWvZqB17K45mnUu8F5PXiezUda5CVyc4WV0dqpaptUK4zjkVTUVXQsDzgdxVBoU4CO68KgNJI2gRG1CvXnA7ioPkzkYcWaitiXqCC4i6aGvCNSXM5KE6cnorjPBwc6VSK1djZTkCEIjGF1wFpe54aMiOKLo3fmTIcCCRjHumrgfkyRSuBWpj6ESrYZfWLUCvLHwXSV0JlXMDiYuIryx8Fh/G0rav0D/H1m9F6mRbKQdcfUcRDdSuFO89iIkrCDSRGDiBgODcK9a1cPQ6Vq686I0N/naO8KtgWVIuiXOFPKLfOM+CI4+k1e79AlltZaxXqzOUS1W1GiEpwly9Fyry2/BPmtCZZjSQYuG14+Cn+PpfX0If42v9PUxkFgOb2t9a97glmAAx3HaeKcAHVy3LRS+jMFwdUvwy4w+CmzOhUsIL3Vi1EN7uXhUNJ2KDx9GV0r+hZHLa6s2l6nh+iruX6rPZVXlVQaLZv9Rver6qa5b+3j3+4Y3z32+wtUoKagFMDHYfVFU1Dj/nwXGcsBibqUSNf14583Mo73bdWGOYy5qA4lKw02A4agMcagY50oqdt3Lvh7iVVJVNY7AasNaWqtuVWCqx1vekRPu+ALYLHW76RE+74Ak+b+Sv5ezGWXea+nuiAhCF5oeAhCEAd5HzsPpGeIL0BefyXnYfSM8QW+qvQ5P4Z9UJM08Ue48FNiNrTLCuYxy1IqlBTy1xQtxGDMOq7raK8mlMwKqQxuOWRwx5k5LVcUbEpTbFRVJVCsKxUqalqunBsTI7io3kjp+3Ra5cC6v9VqkRMjuPconkm9Ni9A79VqQZzpHuOcs0n29z3S0j8gdwVTb2lDJGSbEcL73ANhN+k6mZOoBWtpeYO4LDaSwOGnJeG8VhwZZsUN1FznUFez2LzUnZDyC2pWMdaD7RnXF7w8NOIbUtaAdg1p8loXNHY2u05LfwwNmSkwH4qhVHwN/wACJlZSDaEg5sQ8eE3PEuYN4zatzZmkcOblyQLkRoAiMrUtO0cylQobXMcHCoLSCNoKwFlSroU1RtaNLmb4dcAd2Cvg7mSpFLQ2snyXb1Zz5/honQxPAVU2eeK7eraf9HidDE8BXI+NnH4UfNui3Kieo3vV+s/otyn+o3vWgXsss/bR7/c83jvPfb7AhCEwMYtUhCKpFwDlcO4kDCp1VrV2zFPYzeMdYFcBTP3p9EpaRmCN4Vairljk2gSJEqmQsCx9u+kRPu+ALX1WQtz0iJ93wBKM38ldfZjHLvMfT3RAQhC80OwQhCAO0l52H67PEFvarz+C+jmnYQewq8ZbUTUe0BO8srxpxkn9BbjcPKq01wNLVLVQzMkQr5zDbx7FWC3z/gTydeELX4imGFnO9uBoQhUI0gP+BPbbx1AFcWKp8yTwVXkXiFD/AG35PhCMCAab1HFtjYrnVjHXiUrD1JXstC0SqtFtN2e0LvK2i17i0AggVx2IjVg3ZM5KhUirtEiJkdxXTyHAG0I1QD/CPP8A7oa5RDgdxXXyGf6hG/4j/wBaGkuc6Q7jPK9Jdvc9yc3BYTS512dYRhSTd1fK4e9bwrN6UyjSYcSnG4zCddKgj39q8zU8I+o+NGOk7ZeYl2pcKgYsLaV2HWre1XPZdDbxLhe4uHUo8RjRidozOWKu5yNDMJoNC4NaaUNaHYs6GFuB10dnHlrS5rxfHzxiDsKpnyj/ANvjFvIDqO2AuAIWgsZjSKjUuk7Z9C+I08vF4I+i0BtOeo9qti3qjPUir2Zzs7kHerOeP8O/oongKq7NHyZ3qztD0eJ0UTwFWR8TMr8KPm3Rg8d4/wBsd60Czui/nH9H7wtA53xXr8sf/mXf7nnsar1n2HIUP95NzoRXamm1G/4Vs+NDmU/h6nInIUKFaAc4DDFE3PljqU1VqUOtG1w+BO+yaazbbZDY1rg/iV5IwNSfio1rWmIoYAXm5fxeADxiCMtmSzItok0GJ5gnfvJ+x34UvToKp8S7ua3TquGxZWLSqKqtlLQLol0gioJxA1JLUm3tcADRtK85K2fHi4ba0KFh5bWwWSyNuekRPu+AKabUftPaqqciFz3E5mncEozKuqlJJc/ZjDCYd05tvkcEIQkQxBCEIAVuY3hT4QxUFmY3hWEMYphg+JCZoo/ozuiPcsutRG9GPRnuVXYdgPma0c2GxuBcQSSeYBNsbJLZvyMGD+fqVRK7QMwulqWa+BEMN9CRiCMnNORCbACyQ3myWhfR/RupveFREq9jejdQ71SBhNaagSdwTDE6x6GLCaS6saHK4sblfdPeqlrVcWS3jDcfco4dfnRPFP8ASZbPyO4rr5DP9Qjf8SJ+tDXF+R3FdfId/qMb/iRT18PC/uqM50h3M2WfN29z3VVekErfguIzZxhz7fYrNNeKg1yINV5uW9DuDs7nmE3FN4CjiHGhIybv1qzkYbrp4MCK6mDTea3PW45YcyW17PMMlzeQTTdzLnY7qE0OazIYbSaLewWvAdeo0mI3AVoKYmhVxaZ4g3tr2qsgz7QQ1gvuOQGddqtobDSr6E0yzA212lXU1vMtV3RBkTxDvU+0PMROiieArlOua0MIAaHm7gKCtMF0tF3yEQ/7MTwFSintMpfhR826L+cf6nvC0JOB3FZ7Rfzj/UHetAfcV67Lf267iDGec+xQTbSCQo1VPtBuKgqqa3jWm7xRIkPON3+5S7bbgDzKNZ5+UbvU+2G8XsViX6MjLV3Vo9CqsVpLoh1thkjtXWDarqgEV1Z0NV20Yg3nRhl8nTHnNF1ZYFH4RW1b/IBsqPakyUnoaZON9497KTMPnhuXO3BkplpwwJqDT6tyjWyMAmdHfQfUzS89dCkCiR+UeruU0BQ5jlHq7ksxS/IupuickIQlxYCEIQA5mY3hWTBiq2HmN471aNCZYJbmVzL6L6O7oz4VL0NYeA4uB4RxOGpRImMuejPhU/Qk0gn13e5b8xX5Y9BfhNJdSq059IZ0Q8RVRLtV1pv59nRDxFU8BUUFuRtehcxvRzuHeo9jcFfa1zHPdHvtaQcA0VB7ipEU/wAOfV96uNG7HbwMOOaXmQojhhjU3zWvWtWOk0o25Ix4TSXVmTuYnmJHtVnZg43UVUMecCczid5xVtZhxG4q7D+JBifLZZPyO4p/kSeRaEWgr/DPB5hwsPFMeMDuK4eSW1YEvOxnR4sOC0y7mgxHBoLuFYaVOvA9iy5z8ncqyz5u3ue9TEYgYUJwzOCjzFoBrXOcQ1jQS4nIADEqgi6b2cAT+1y5oK0EVpPUstB0hl51xiTU7BgS94cHK8JDBcxrs4xOJrTLnSKMVxGzZrpuPw0C8Gloc0RGgijrubajUSMaaqqtk9HTEo41Y0485HMuUXS2z3OLnTUAgckcIztUmU07kb10zMuGUzMVuB7VQ7Odrbi9NqGpoZGz4cJtGNptJxcd5UtsOuJwAVK3TSzftsr/AFmfFRLZ8ocjCgvdCmZeLEApDYyKwkuOArjltKvS4IpbepZRIojzjWNpwMq0uifzRXto0dTTXrVjaTPkYgGI4KIOq4VldH9JbPgwQIk9KuivJiRncMzjRHYnXqU6a02s4w4gE5KkmG8AcMypJaaDNSm1fdwIxR4Po0KRHdGD7QtB/dUGjZ+Ud0Y7wtAPivS5b+3XViXGec+xVz7FDlpGJEN2Gxzzmaahzk4BWE6rfQ+MGtiAEBxcDjsoP7qGIlsRckhhRf5TPQZV8OK1r2lhva/iptpji9isLYj3phtBezrzYZqBaAw7F2jJyoNviU1n+rE46KQqvjg48RviKvTBNSCBSgGtYyFaESDELoZocjXIhTW6XTO1vYfilqnsXRdOk5u5a2t6VB6IqJaoy61ClbSfGmGufSoDgKbKKfaQy61vw2+i+pTNWqroUpCgzPKPV3KyLVXTfLPV3JdjFaC6m+BxQhCVlgIQhAD4Q4w3jvVy2Xd9F3YVUynnGeuzxBbU5FOstp7cZMxYms6bSS1OLRWDQCpLCANuCnaNRBDhkP4hvE0OajyzOKBrou3BO+i7sKbVcPGsltcBbGvKm2lxZF0ilzGihzKEBgGeupVeyyYg2dquIEQhzg5l4FtG1oLp2p3Bnm7QuU8PBbrPcSnipq29byJwBdBujMintV7IWoyHLCFdcXCFwdRSlaUJVfBlnUoATuBKkNsyKcmP/A73qdWlSnbb4fUojXqRvscfoUgsfnwyyXeVlLjhjXA6lcS9hzN24WGgcSOSM+tTYWiUwfmtB2uf8Aoxq0I720n1LJuvL8u9roUzsjuWBcMTvPeva5TQgZxYhPMwADtPwT3eTuQcamFUnEmuJPYleY16Veyi9PoasFSqUr7S1PEEOC9vHk5s/wCp/MUo8nFnfU/mKU7MeYx23yPDUMdRe6jyb2d9T7U4eTezvqPzFGzHn/R3aly/s8Ioii93Hk3s76gdpTx5OrO+oai0ef8AQbUuR4MAloF70PJ7Z32dh3hH/b+zvszOxFo8/wCgu+R45o2PlXep/wDQWiAXoX/Q0i0cSFwdfoOIVVOaCHODEB/liCn5h8E7wOKo06apt7+grxVCpOe2kYt0sCMdaWBJGG6uIqMslezGiswzNopzOqO2iiGx5kmrw52oUu4DqK2yq0Z2V1bjvK06sYtb/QrnQavvY695PPzJkzBLsOYKwfZkUZsf+ArlEl3A1oRqIcHD2q2MYbOzHQqlUne8uBnpmwYhNQW9q5N0fiUNSARkM69epaVsW4alrX54VXNrXHMY9SzSwkJStZmhYqaje6KGzLOisiguaQMcag6uZWc6wnLFTCw7CmFhrWhpkrYUFTjsoi67lJSKUyzth7FTzzaRHdXcFsqrLW9d/aIl03hxaH7ja+1LMygo011/6bsNVc3vK9CEJGbQQhCAJNmsrGhDbFhjteF6yywm63v6ro9y8osn0iD00Lxhe1tK00a9SmmoO1ympShN3kiCzR+DrDjvcfcu7LEg/QB3knvKmsapMOWcdXbgpvE1XrJ+pD4FNfKiDDsyEMobPwhSGQGjJoG4BT4chtPYpDYLRkB71U6knqyxRS0RBhS7jkPcu7JL6R7FJJTVE6IyG0ZBPCQBOCAFXl1q2/OxZiMYEfg4TYhZDFNTcCes1W/0jtHgJWNE1tYQz13YN9pXnMhLXGtGsAV361fSp7TMGNxDoxWzqwEzan2r8qThrV+1exWrAuoat6wcGJXmdZcvQpxEtX7YeoUS3rV+1u9quw1OAUvwcCDzWvzXoUl+1vtZ/MgOtX7V4le3U9kGuse1DwlM4s1xD0t6FADaf2s/n+KU/vGmM2fz/FaAQVHm4VAoSwtNE1mWJfFeh10BteMY0aXmIhiuuiNCJ2A3XgV6j1rb0XlkKa/Z5uXj5NETgovRxMD2Gh6l6qUvqR2XY9Dhavxqak9RlFxiSMN2baHaMFIohVGkrolkn5rq781Eiyjm8oH3K8SouzpmXyrDm1p3tC4Ps2Ec4bPwhaiJJw3ZtpzjBRIlkfRdXmKkqslxZFwT4GbiWLBPzKbi4e9R32FC1X27nH3rQRpJ7cwR3KFFarViaq0k/Ug6MHqkUkWwxTCI8b7p9y840kleDmorK1uluNKVqxp969ZeV5Zpj6bG3w/0mqNavUqRtJ3JU6UIO8UUyEIWUuBCEIAlWV6RB6aF4wvZhMBtC7KuNM14zZXn4PTQvGF6lbJJhkA0OeClFnGa+SmYLhxKdfKU28vKJW3XsPHxp85uDgtTZWldQKkPH5hvU9xGzNbVIo8pPw4g4rgebX2KRRAChFEAJyDgAJQEJaIAxvlBm68BLj57zFf6jMvb3KiGaW2Z7hp6M8YthUgM2cXle1NqmNCNonncfPaq25EyGV2BUWGV2D0yiJpI7hPC4NeugcplTR2aB16lKg4dajQW4jmKmMVM3wL6NN6imGoloMF2qnVUC0zxVnbb3GtwSizN2pBvw3t2g035heiaJWp+0ScGJm64GP8AXZxXdywEVXPkynbsSZljkHCPD3HB1Ouiy4mO641yydrw7m8QnIosA6GoTqJKIAEoKaq+ctuGytDeI7BvK4BZF9M8udUlrTkChAAvbW4CvvWatjTKtQ03jsbyB8VSS01EixAXk0BqBqCCRonOXmGl3psbez9Nq9JDl5rpb6ZG3s/Tah6AVCEIUDoIQhAEqy/PwelheML0+0DUFeX2Z5+F0sPxhenTRzUkcM3MQ8VwBINQSDzKfNMxUNzV0Cwkrfe0i9U0+c3BwWtsvSyoxIiDfxl5+WoaSDUEg8y7c5Y9hlLWhRMnAHY7AqaF5DLW29vK4w7Cr2z9LSMohbzPxHtXdxGx6FRLRZyV0srymh3O0+5WUDSCC7Mlp/mC7YCMzQyTBJDHcZznH5R+LianMp//AEjK/Qd/UcrOHNw3cl7TuIXYFT+JJcSl0KUndxRUjROV1Nd/UcnDRWW+i/8AGVbBOUvjVObIvCUf9V6FU3RiW+i78ZThozLfRd+IqzSodeo/mZz8JQ/0XoV7bBgDJp/EV0/ckHYfxFTUtVH4s+ZJYekvlXoQf3NB2H8RXKNo/LuFHNJ+85WaaVz4kuZL4FPTZXoUp0RlPqz/AFH/ABXSQ0YlYMXhoUO7Full688m6cxQmitC7q3rhFtCE3lPaOup9i45yerOwowi7xSR3QqqNpFCHJvP6qD2qpndMKa2M3GpUC01T3AYkgDnKrJu3obOTxz2N7VhZ7S0uyvPO1xw7FSzNoxYmbqDYMAg7Y1Nr6Y1qK3v5W4N6ystOWnEi8o0GwZKNROa1cudBkNW9nw6KBBYrWXC4BOaV5zpZ6ZG3s/TavQ2led6Velxd7P02oZ0qUIQogf/2Q=="/>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323232"/>
              </a:solidFill>
            </a:endParaRPr>
          </a:p>
        </p:txBody>
      </p:sp>
      <p:sp>
        <p:nvSpPr>
          <p:cNvPr id="36" name="AutoShape 6" descr="data:image/jpeg;base64,/9j/4AAQSkZJRgABAQAAAQABAAD/2wCEAAkGBhASEBISEBIQDxAPEA8PDxQQEBAUEBAQFBAVFBQVFBQXHCYfFxkjGRQUHy8gIycpLCwsFR4xNTAqNSYrLCkBCQoKDgwOGg8PGikkHR4qKSwsLCkqLCwsKSwqLC0sKSwpLCwsKSwsLCwpLCwsLCksLCksLCwsLCksLCwsKSwpKf/AABEIALABHwMBIgACEQEDEQH/xAAcAAABBQEBAQAAAAAAAAAAAAAAAQIEBQYDBwj/xABJEAABAgMEBAkHCQcDBQAAAAABAAIDBBEFEiExBkFRcRMiMmFzgZGxsgczNHKhwdEjQlJTVIKSorMUFSRik+HwNWN0FhdDo8L/xAAaAQACAwEBAAAAAAAAAAAAAAAABQIDBAEG/8QAMxEAAgECAwYEBAYDAQAAAAAAAAECAxEEBTESIUFRcYEyM5HBE0JhsRQiIzRyoRVS0ST/2gAMAwEAAhEDEQA/APDUIQgCRZ/noXSQ/EF6aCvMrP8APQ+kh+IL0tP8o8MuqE2ZeKPc6VRVMqiqdiq50RVMqiq7Yix9UXkwlJVdsRH3kXkyqKrpEUu4rtx7ljNFOW71D4gtiXYHce5Y7RU8d3qHxhKscv1afVjLCb6NTovc3M7ClxEaIMR7oV0FznN4wdU1AFBqp2p4ZLfWROb5PWoUjKuixGQ2AOc9wa0HKp2pXQ3AuFwVYbrsDga0pntChbhcp+tic1sv9Y/PAhmY3LlGLL3ELnN1FwoVFMWhoWgHcfipUjKxYt7goXCXKF10ZVrSuPMexGm9sNdyQrXLoHpsBt5pd8mKajWpSGLT5rfb8UBY7tcury3golSQ66bo1HDWuMJxIJuto3M0PxSx2uuON2gunGh2b1GWhKOphtE3cWIPU8KvKqg0SPFifc7le1W3L/28e/3DG+fLt9hyAU2qVbjHYdVCbVLVdOCoSIqgBaoqkqkquBYWqxOkHpMT7vgatrVYrSD0mJ93wNSfN/JX8vZjTLPNfT3RXIQheZH4IQhAEiQ87D6RniC9JqvNZDzsPpGeIL0e8vQ5P4Z9UJM08Ue50qiqZVAKdim48FKmVReXbBccSkJSVTaqSRBsdeRVNqhdsQFJwO4rI6MD5R3qu8YWseeKdx7lltFWEvdQVNwnn5YSjMPNp9WM8J5NXovc1UhHeyLDdDF57HtcwUJq4HAUCV7n3nAhwJPHFDnWuIT5CLFgxGxYYo9hJbUAjEEZV2FPmZqYiRXRXVvvpeIoAaAAYdQVbTvoU7StqRSVLkJiKy9wT7l4BjsQK1rQCuvPFR3Q4hzBONfm5rvJxYkO9RlQ4UcCaVGzAhdktxyMlfURkwblLuFah1N+Ff8AMkhi1SVi3blDdBqBxc6196DDiHMH2ISO7S5ncTBoG14oNac6WLHcWEEkgNNBXLAri2C/6J7R8UroT7p4p5J2bFyS3M7GW9GP0RPnd0P3q/qs/ol/5dzPer+q15dvw0e/3Lccv15dvsKhJVKt5jFqhIhcODqpEVQgAQkqiqABYu3/AEmJ93wNWzqsZb/pET7vgak+b+Sv5ezGeW+a+nuivQhC8yPgQhCAO8h52H0jPEF6JVedyPnYfSM8QXoQcvQ5P4Z9UI808Ue4+qQv9/UkvKPEOZGJFTjXB10UoNeCdydhVFXZ24XCuH0sagBtdfPRdA8HLUoWvZqB17K45mnUu8F5PXiezUda5CVyc4WV0dqpaptUK4zjkVTUVXQsDzgdxVBoU4CO68KgNJI2gRG1CvXnA7ioPkzkYcWaitiXqCC4i6aGvCNSXM5KE6cnorjPBwc6VSK1djZTkCEIjGF1wFpe54aMiOKLo3fmTIcCCRjHumrgfkyRSuBWpj6ESrYZfWLUCvLHwXSV0JlXMDiYuIryx8Fh/G0rav0D/H1m9F6mRbKQdcfUcRDdSuFO89iIkrCDSRGDiBgODcK9a1cPQ6Vq686I0N/naO8KtgWVIuiXOFPKLfOM+CI4+k1e79AlltZaxXqzOUS1W1GiEpwly9Fyry2/BPmtCZZjSQYuG14+Cn+PpfX0If42v9PUxkFgOb2t9a97glmAAx3HaeKcAHVy3LRS+jMFwdUvwy4w+CmzOhUsIL3Vi1EN7uXhUNJ2KDx9GV0r+hZHLa6s2l6nh+iruX6rPZVXlVQaLZv9Rver6qa5b+3j3+4Y3z32+wtUoKagFMDHYfVFU1Dj/nwXGcsBibqUSNf14583Mo73bdWGOYy5qA4lKw02A4agMcagY50oqdt3Lvh7iVVJVNY7AasNaWqtuVWCqx1vekRPu+ALYLHW76RE+74Ak+b+Sv5ezGWXea+nuiAhCF5oeAhCEAd5HzsPpGeIL0BefyXnYfSM8QW+qvQ5P4Z9UJM08Ue48FNiNrTLCuYxy1IqlBTy1xQtxGDMOq7raK8mlMwKqQxuOWRwx5k5LVcUbEpTbFRVJVCsKxUqalqunBsTI7io3kjp+3Ra5cC6v9VqkRMjuPconkm9Ni9A79VqQZzpHuOcs0n29z3S0j8gdwVTb2lDJGSbEcL73ANhN+k6mZOoBWtpeYO4LDaSwOGnJeG8VhwZZsUN1FznUFez2LzUnZDyC2pWMdaD7RnXF7w8NOIbUtaAdg1p8loXNHY2u05LfwwNmSkwH4qhVHwN/wACJlZSDaEg5sQ8eE3PEuYN4zatzZmkcOblyQLkRoAiMrUtO0cylQobXMcHCoLSCNoKwFlSroU1RtaNLmb4dcAd2Cvg7mSpFLQ2snyXb1Zz5/honQxPAVU2eeK7eraf9HidDE8BXI+NnH4UfNui3Kieo3vV+s/otyn+o3vWgXsss/bR7/c83jvPfb7AhCEwMYtUhCKpFwDlcO4kDCp1VrV2zFPYzeMdYFcBTP3p9EpaRmCN4Vairljk2gSJEqmQsCx9u+kRPu+ALX1WQtz0iJ93wBKM38ldfZjHLvMfT3RAQhC80OwQhCAO0l52H67PEFvarz+C+jmnYQewq8ZbUTUe0BO8srxpxkn9BbjcPKq01wNLVLVQzMkQr5zDbx7FWC3z/gTydeELX4imGFnO9uBoQhUI0gP+BPbbx1AFcWKp8yTwVXkXiFD/AG35PhCMCAab1HFtjYrnVjHXiUrD1JXstC0SqtFtN2e0LvK2i17i0AggVx2IjVg3ZM5KhUirtEiJkdxXTyHAG0I1QD/CPP8A7oa5RDgdxXXyGf6hG/4j/wBaGkuc6Q7jPK9Jdvc9yc3BYTS512dYRhSTd1fK4e9bwrN6UyjSYcSnG4zCddKgj39q8zU8I+o+NGOk7ZeYl2pcKgYsLaV2HWre1XPZdDbxLhe4uHUo8RjRidozOWKu5yNDMJoNC4NaaUNaHYs6GFuB10dnHlrS5rxfHzxiDsKpnyj/ANvjFvIDqO2AuAIWgsZjSKjUuk7Z9C+I08vF4I+i0BtOeo9qti3qjPUir2Zzs7kHerOeP8O/oongKq7NHyZ3qztD0eJ0UTwFWR8TMr8KPm3Rg8d4/wBsd60Czui/nH9H7wtA53xXr8sf/mXf7nnsar1n2HIUP95NzoRXamm1G/4Vs+NDmU/h6nInIUKFaAc4DDFE3PljqU1VqUOtG1w+BO+yaazbbZDY1rg/iV5IwNSfio1rWmIoYAXm5fxeADxiCMtmSzItok0GJ5gnfvJ+x34UvToKp8S7ua3TquGxZWLSqKqtlLQLol0gioJxA1JLUm3tcADRtK85K2fHi4ba0KFh5bWwWSyNuekRPu+AKabUftPaqqciFz3E5mncEozKuqlJJc/ZjDCYd05tvkcEIQkQxBCEIAVuY3hT4QxUFmY3hWEMYphg+JCZoo/ozuiPcsutRG9GPRnuVXYdgPma0c2GxuBcQSSeYBNsbJLZvyMGD+fqVRK7QMwulqWa+BEMN9CRiCMnNORCbACyQ3myWhfR/RupveFREq9jejdQ71SBhNaagSdwTDE6x6GLCaS6saHK4sblfdPeqlrVcWS3jDcfco4dfnRPFP8ASZbPyO4rr5DP9Qjf8SJ+tDXF+R3FdfId/qMb/iRT18PC/uqM50h3M2WfN29z3VVekErfguIzZxhz7fYrNNeKg1yINV5uW9DuDs7nmE3FN4CjiHGhIybv1qzkYbrp4MCK6mDTea3PW45YcyW17PMMlzeQTTdzLnY7qE0OazIYbSaLewWvAdeo0mI3AVoKYmhVxaZ4g3tr2qsgz7QQ1gvuOQGddqtobDSr6E0yzA212lXU1vMtV3RBkTxDvU+0PMROiieArlOua0MIAaHm7gKCtMF0tF3yEQ/7MTwFSintMpfhR826L+cf6nvC0JOB3FZ7Rfzj/UHetAfcV67Lf267iDGec+xQTbSCQo1VPtBuKgqqa3jWm7xRIkPON3+5S7bbgDzKNZ5+UbvU+2G8XsViX6MjLV3Vo9CqsVpLoh1thkjtXWDarqgEV1Z0NV20Yg3nRhl8nTHnNF1ZYFH4RW1b/IBsqPakyUnoaZON9497KTMPnhuXO3BkplpwwJqDT6tyjWyMAmdHfQfUzS89dCkCiR+UeruU0BQ5jlHq7ksxS/IupuickIQlxYCEIQA5mY3hWTBiq2HmN471aNCZYJbmVzL6L6O7oz4VL0NYeA4uB4RxOGpRImMuejPhU/Qk0gn13e5b8xX5Y9BfhNJdSq059IZ0Q8RVRLtV1pv59nRDxFU8BUUFuRtehcxvRzuHeo9jcFfa1zHPdHvtaQcA0VB7ipEU/wAOfV96uNG7HbwMOOaXmQojhhjU3zWvWtWOk0o25Ix4TSXVmTuYnmJHtVnZg43UVUMecCczid5xVtZhxG4q7D+JBifLZZPyO4p/kSeRaEWgr/DPB5hwsPFMeMDuK4eSW1YEvOxnR4sOC0y7mgxHBoLuFYaVOvA9iy5z8ncqyz5u3ue9TEYgYUJwzOCjzFoBrXOcQ1jQS4nIADEqgi6b2cAT+1y5oK0EVpPUstB0hl51xiTU7BgS94cHK8JDBcxrs4xOJrTLnSKMVxGzZrpuPw0C8Gloc0RGgijrubajUSMaaqqtk9HTEo41Y0485HMuUXS2z3OLnTUAgckcIztUmU07kb10zMuGUzMVuB7VQ7Odrbi9NqGpoZGz4cJtGNptJxcd5UtsOuJwAVK3TSzftsr/AFmfFRLZ8ocjCgvdCmZeLEApDYyKwkuOArjltKvS4IpbepZRIojzjWNpwMq0uifzRXto0dTTXrVjaTPkYgGI4KIOq4VldH9JbPgwQIk9KuivJiRncMzjRHYnXqU6a02s4w4gE5KkmG8AcMypJaaDNSm1fdwIxR4Po0KRHdGD7QtB/dUGjZ+Ud0Y7wtAPivS5b+3XViXGec+xVz7FDlpGJEN2Gxzzmaahzk4BWE6rfQ+MGtiAEBxcDjsoP7qGIlsRckhhRf5TPQZV8OK1r2lhva/iptpji9isLYj3phtBezrzYZqBaAw7F2jJyoNviU1n+rE46KQqvjg48RviKvTBNSCBSgGtYyFaESDELoZocjXIhTW6XTO1vYfilqnsXRdOk5u5a2t6VB6IqJaoy61ClbSfGmGufSoDgKbKKfaQy61vw2+i+pTNWqroUpCgzPKPV3KyLVXTfLPV3JdjFaC6m+BxQhCVlgIQhAD4Q4w3jvVy2Xd9F3YVUynnGeuzxBbU5FOstp7cZMxYms6bSS1OLRWDQCpLCANuCnaNRBDhkP4hvE0OajyzOKBrou3BO+i7sKbVcPGsltcBbGvKm2lxZF0ilzGihzKEBgGeupVeyyYg2dquIEQhzg5l4FtG1oLp2p3Bnm7QuU8PBbrPcSnipq29byJwBdBujMintV7IWoyHLCFdcXCFwdRSlaUJVfBlnUoATuBKkNsyKcmP/A73qdWlSnbb4fUojXqRvscfoUgsfnwyyXeVlLjhjXA6lcS9hzN24WGgcSOSM+tTYWiUwfmtB2uf8Aoxq0I720n1LJuvL8u9roUzsjuWBcMTvPeva5TQgZxYhPMwADtPwT3eTuQcamFUnEmuJPYleY16Veyi9PoasFSqUr7S1PEEOC9vHk5s/wCp/MUo8nFnfU/mKU7MeYx23yPDUMdRe6jyb2d9T7U4eTezvqPzFGzHn/R3aly/s8Ioii93Hk3s76gdpTx5OrO+oai0ef8AQbUuR4MAloF70PJ7Z32dh3hH/b+zvszOxFo8/wCgu+R45o2PlXep/wDQWiAXoX/Q0i0cSFwdfoOIVVOaCHODEB/liCn5h8E7wOKo06apt7+grxVCpOe2kYt0sCMdaWBJGG6uIqMslezGiswzNopzOqO2iiGx5kmrw52oUu4DqK2yq0Z2V1bjvK06sYtb/QrnQavvY695PPzJkzBLsOYKwfZkUZsf+ArlEl3A1oRqIcHD2q2MYbOzHQqlUne8uBnpmwYhNQW9q5N0fiUNSARkM69epaVsW4alrX54VXNrXHMY9SzSwkJStZmhYqaje6KGzLOisiguaQMcag6uZWc6wnLFTCw7CmFhrWhpkrYUFTjsoi67lJSKUyzth7FTzzaRHdXcFsqrLW9d/aIl03hxaH7ja+1LMygo011/6bsNVc3vK9CEJGbQQhCAJNmsrGhDbFhjteF6yywm63v6ro9y8osn0iD00Lxhe1tK00a9SmmoO1ympShN3kiCzR+DrDjvcfcu7LEg/QB3knvKmsapMOWcdXbgpvE1XrJ+pD4FNfKiDDsyEMobPwhSGQGjJoG4BT4chtPYpDYLRkB71U6knqyxRS0RBhS7jkPcu7JL6R7FJJTVE6IyG0ZBPCQBOCAFXl1q2/OxZiMYEfg4TYhZDFNTcCes1W/0jtHgJWNE1tYQz13YN9pXnMhLXGtGsAV361fSp7TMGNxDoxWzqwEzan2r8qThrV+1exWrAuoat6wcGJXmdZcvQpxEtX7YeoUS3rV+1u9quw1OAUvwcCDzWvzXoUl+1vtZ/MgOtX7V4le3U9kGuse1DwlM4s1xD0t6FADaf2s/n+KU/vGmM2fz/FaAQVHm4VAoSwtNE1mWJfFeh10BteMY0aXmIhiuuiNCJ2A3XgV6j1rb0XlkKa/Z5uXj5NETgovRxMD2Gh6l6qUvqR2XY9Dhavxqak9RlFxiSMN2baHaMFIohVGkrolkn5rq781Eiyjm8oH3K8SouzpmXyrDm1p3tC4Ps2Ec4bPwhaiJJw3ZtpzjBRIlkfRdXmKkqslxZFwT4GbiWLBPzKbi4e9R32FC1X27nH3rQRpJ7cwR3KFFarViaq0k/Ug6MHqkUkWwxTCI8b7p9y840kleDmorK1uluNKVqxp969ZeV5Zpj6bG3w/0mqNavUqRtJ3JU6UIO8UUyEIWUuBCEIAlWV6RB6aF4wvZhMBtC7KuNM14zZXn4PTQvGF6lbJJhkA0OeClFnGa+SmYLhxKdfKU28vKJW3XsPHxp85uDgtTZWldQKkPH5hvU9xGzNbVIo8pPw4g4rgebX2KRRAChFEAJyDgAJQEJaIAxvlBm68BLj57zFf6jMvb3KiGaW2Z7hp6M8YthUgM2cXle1NqmNCNonncfPaq25EyGV2BUWGV2D0yiJpI7hPC4NeugcplTR2aB16lKg4dajQW4jmKmMVM3wL6NN6imGoloMF2qnVUC0zxVnbb3GtwSizN2pBvw3t2g035heiaJWp+0ScGJm64GP8AXZxXdywEVXPkynbsSZljkHCPD3HB1Ouiy4mO641yydrw7m8QnIosA6GoTqJKIAEoKaq+ctuGytDeI7BvK4BZF9M8udUlrTkChAAvbW4CvvWatjTKtQ03jsbyB8VSS01EixAXk0BqBqCCRonOXmGl3psbez9Nq9JDl5rpb6ZG3s/Tah6AVCEIUDoIQhAEqy/PwelheML0+0DUFeX2Z5+F0sPxhenTRzUkcM3MQ8VwBINQSDzKfNMxUNzV0Cwkrfe0i9U0+c3BwWtsvSyoxIiDfxl5+WoaSDUEg8y7c5Y9hlLWhRMnAHY7AqaF5DLW29vK4w7Cr2z9LSMohbzPxHtXdxGx6FRLRZyV0srymh3O0+5WUDSCC7Mlp/mC7YCMzQyTBJDHcZznH5R+LianMp//AEjK/Qd/UcrOHNw3cl7TuIXYFT+JJcSl0KUndxRUjROV1Nd/UcnDRWW+i/8AGVbBOUvjVObIvCUf9V6FU3RiW+i78ZThozLfRd+IqzSodeo/mZz8JQ/0XoV7bBgDJp/EV0/ckHYfxFTUtVH4s+ZJYekvlXoQf3NB2H8RXKNo/LuFHNJ+85WaaVz4kuZL4FPTZXoUp0RlPqz/AFH/ABXSQ0YlYMXhoUO7Full688m6cxQmitC7q3rhFtCE3lPaOup9i45yerOwowi7xSR3QqqNpFCHJvP6qD2qpndMKa2M3GpUC01T3AYkgDnKrJu3obOTxz2N7VhZ7S0uyvPO1xw7FSzNoxYmbqDYMAg7Y1Nr6Y1qK3v5W4N6ystOWnEi8o0GwZKNROa1cudBkNW9nw6KBBYrWXC4BOaV5zpZ6ZG3s/TavQ2led6Velxd7P02oZ0qUIQogf/2Q=="/>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323232"/>
              </a:solidFill>
            </a:endParaRPr>
          </a:p>
        </p:txBody>
      </p:sp>
      <p:sp>
        <p:nvSpPr>
          <p:cNvPr id="129" name="AutoShape 6"/>
          <p:cNvSpPr>
            <a:spLocks noChangeArrowheads="1"/>
          </p:cNvSpPr>
          <p:nvPr>
            <p:custDataLst>
              <p:tags r:id="rId1"/>
            </p:custDataLst>
          </p:nvPr>
        </p:nvSpPr>
        <p:spPr bwMode="auto">
          <a:xfrm>
            <a:off x="142876" y="790190"/>
            <a:ext cx="1847850" cy="296465"/>
          </a:xfrm>
          <a:prstGeom prst="roundRect">
            <a:avLst>
              <a:gd name="adj" fmla="val 14380"/>
            </a:avLst>
          </a:prstGeom>
          <a:solidFill>
            <a:schemeClr val="tx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defRPr/>
            </a:pPr>
            <a:r>
              <a:rPr lang="en-US" sz="1400" b="1" dirty="0">
                <a:solidFill>
                  <a:srgbClr val="FFFFFF"/>
                </a:solidFill>
                <a:effectLst>
                  <a:outerShdw blurRad="38100" dist="38100" dir="2700000" algn="tl">
                    <a:srgbClr val="000000">
                      <a:alpha val="43137"/>
                    </a:srgbClr>
                  </a:outerShdw>
                </a:effectLst>
              </a:rPr>
              <a:t>Challenges</a:t>
            </a:r>
          </a:p>
        </p:txBody>
      </p:sp>
      <p:sp>
        <p:nvSpPr>
          <p:cNvPr id="131" name="Text Box 66"/>
          <p:cNvSpPr txBox="1">
            <a:spLocks noChangeArrowheads="1"/>
          </p:cNvSpPr>
          <p:nvPr/>
        </p:nvSpPr>
        <p:spPr bwMode="auto">
          <a:xfrm>
            <a:off x="152401" y="1115097"/>
            <a:ext cx="1847850" cy="1711438"/>
          </a:xfrm>
          <a:prstGeom prst="rect">
            <a:avLst/>
          </a:prstGeom>
          <a:solidFill>
            <a:schemeClr val="accent2">
              <a:lumMod val="20000"/>
              <a:lumOff val="80000"/>
            </a:schemeClr>
          </a:solidFill>
          <a:ln w="9525" algn="ctr">
            <a:noFill/>
            <a:miter lim="800000"/>
            <a:headEnd/>
            <a:tailEnd/>
          </a:ln>
          <a:effectLst>
            <a:softEdge rad="12700"/>
          </a:effectLst>
        </p:spPr>
        <p:txBody>
          <a:bodyPr lIns="82124" tIns="41061" rIns="82124" bIns="41061" anchor="t" anchorCtr="0"/>
          <a:lstStyle/>
          <a:p>
            <a:pPr marL="120650" indent="-120650" defTabSz="814388">
              <a:lnSpc>
                <a:spcPct val="110000"/>
              </a:lnSpc>
              <a:spcAft>
                <a:spcPts val="300"/>
              </a:spcAft>
              <a:buFont typeface="Arial" pitchFamily="34" charset="0"/>
              <a:buChar char="•"/>
              <a:defRPr/>
            </a:pPr>
            <a:r>
              <a:rPr lang="en-US" sz="1200" dirty="0" smtClean="0">
                <a:solidFill>
                  <a:srgbClr val="000000"/>
                </a:solidFill>
              </a:rPr>
              <a:t>Colleges/universities campuses need instant communication between students &amp; campus security without </a:t>
            </a:r>
            <a:r>
              <a:rPr lang="en-US" sz="1200" dirty="0">
                <a:solidFill>
                  <a:srgbClr val="000000"/>
                </a:solidFill>
              </a:rPr>
              <a:t>costly </a:t>
            </a:r>
            <a:r>
              <a:rPr lang="en-US" sz="1200" dirty="0" smtClean="0">
                <a:solidFill>
                  <a:srgbClr val="000000"/>
                </a:solidFill>
              </a:rPr>
              <a:t>radio </a:t>
            </a:r>
            <a:r>
              <a:rPr lang="en-US" sz="1200" dirty="0">
                <a:solidFill>
                  <a:srgbClr val="000000"/>
                </a:solidFill>
              </a:rPr>
              <a:t>systems</a:t>
            </a:r>
          </a:p>
          <a:p>
            <a:pPr marL="120650" indent="-120650" defTabSz="814388">
              <a:lnSpc>
                <a:spcPct val="110000"/>
              </a:lnSpc>
              <a:spcAft>
                <a:spcPts val="300"/>
              </a:spcAft>
              <a:buFont typeface="Arial" pitchFamily="34" charset="0"/>
              <a:buChar char="•"/>
              <a:defRPr/>
            </a:pPr>
            <a:r>
              <a:rPr lang="en-US" sz="1200" dirty="0">
                <a:solidFill>
                  <a:srgbClr val="000000"/>
                </a:solidFill>
              </a:rPr>
              <a:t>Need to provide differentiated support</a:t>
            </a:r>
          </a:p>
        </p:txBody>
      </p:sp>
      <p:sp>
        <p:nvSpPr>
          <p:cNvPr id="132" name="AutoShape 6"/>
          <p:cNvSpPr>
            <a:spLocks noChangeArrowheads="1"/>
          </p:cNvSpPr>
          <p:nvPr>
            <p:custDataLst>
              <p:tags r:id="rId2"/>
            </p:custDataLst>
          </p:nvPr>
        </p:nvSpPr>
        <p:spPr bwMode="auto">
          <a:xfrm>
            <a:off x="152400" y="2876550"/>
            <a:ext cx="1847850" cy="296465"/>
          </a:xfrm>
          <a:prstGeom prst="roundRect">
            <a:avLst>
              <a:gd name="adj" fmla="val 14380"/>
            </a:avLst>
          </a:prstGeom>
          <a:solidFill>
            <a:schemeClr val="tx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defRPr/>
            </a:pPr>
            <a:r>
              <a:rPr lang="en-US" sz="1400" b="1" dirty="0">
                <a:solidFill>
                  <a:srgbClr val="FFFFFF"/>
                </a:solidFill>
                <a:effectLst>
                  <a:outerShdw blurRad="38100" dist="38100" dir="2700000" algn="tl">
                    <a:srgbClr val="000000">
                      <a:alpha val="43137"/>
                    </a:srgbClr>
                  </a:outerShdw>
                </a:effectLst>
              </a:rPr>
              <a:t>Outcome</a:t>
            </a:r>
          </a:p>
        </p:txBody>
      </p:sp>
      <p:sp>
        <p:nvSpPr>
          <p:cNvPr id="133" name="Text Box 66"/>
          <p:cNvSpPr txBox="1">
            <a:spLocks noChangeArrowheads="1"/>
          </p:cNvSpPr>
          <p:nvPr/>
        </p:nvSpPr>
        <p:spPr bwMode="auto">
          <a:xfrm>
            <a:off x="161925" y="3191018"/>
            <a:ext cx="1828800" cy="1666732"/>
          </a:xfrm>
          <a:prstGeom prst="rect">
            <a:avLst/>
          </a:prstGeom>
          <a:solidFill>
            <a:schemeClr val="accent2">
              <a:lumMod val="20000"/>
              <a:lumOff val="80000"/>
            </a:schemeClr>
          </a:solidFill>
          <a:ln w="9525" algn="ctr">
            <a:noFill/>
            <a:miter lim="800000"/>
            <a:headEnd/>
            <a:tailEnd/>
          </a:ln>
          <a:effectLst>
            <a:softEdge rad="12700"/>
          </a:effectLst>
        </p:spPr>
        <p:txBody>
          <a:bodyPr lIns="82124" tIns="41061" rIns="82124" bIns="41061" anchor="t" anchorCtr="0"/>
          <a:lstStyle/>
          <a:p>
            <a:pPr marL="120650" indent="-120650" defTabSz="814388">
              <a:lnSpc>
                <a:spcPct val="110000"/>
              </a:lnSpc>
              <a:spcAft>
                <a:spcPts val="300"/>
              </a:spcAft>
              <a:buFont typeface="Arial" pitchFamily="34" charset="0"/>
              <a:buChar char="•"/>
              <a:defRPr/>
            </a:pPr>
            <a:r>
              <a:rPr lang="en-US" sz="1200" dirty="0" smtClean="0">
                <a:solidFill>
                  <a:srgbClr val="000000"/>
                </a:solidFill>
              </a:rPr>
              <a:t>Enhanced student safety</a:t>
            </a:r>
          </a:p>
          <a:p>
            <a:pPr marL="120650" indent="-120650" defTabSz="814388">
              <a:lnSpc>
                <a:spcPct val="110000"/>
              </a:lnSpc>
              <a:spcAft>
                <a:spcPts val="300"/>
              </a:spcAft>
              <a:buFont typeface="Arial" pitchFamily="34" charset="0"/>
              <a:buChar char="•"/>
              <a:defRPr/>
            </a:pPr>
            <a:r>
              <a:rPr lang="en-US" sz="1200" dirty="0" smtClean="0">
                <a:solidFill>
                  <a:srgbClr val="000000"/>
                </a:solidFill>
              </a:rPr>
              <a:t>Rapid response with video </a:t>
            </a:r>
            <a:r>
              <a:rPr lang="en-US" sz="1200" dirty="0">
                <a:solidFill>
                  <a:srgbClr val="000000"/>
                </a:solidFill>
              </a:rPr>
              <a:t>chat &amp; auto-answer</a:t>
            </a:r>
          </a:p>
          <a:p>
            <a:pPr marL="120650" indent="-120650" defTabSz="814388">
              <a:lnSpc>
                <a:spcPct val="110000"/>
              </a:lnSpc>
              <a:spcAft>
                <a:spcPts val="300"/>
              </a:spcAft>
              <a:buFont typeface="Arial" pitchFamily="34" charset="0"/>
              <a:buChar char="•"/>
              <a:defRPr/>
            </a:pPr>
            <a:r>
              <a:rPr lang="en-US" sz="1200" dirty="0" smtClean="0">
                <a:solidFill>
                  <a:srgbClr val="000000"/>
                </a:solidFill>
              </a:rPr>
              <a:t>Avoid cost of dedicated terminals</a:t>
            </a:r>
          </a:p>
          <a:p>
            <a:pPr marL="120650" indent="-120650" defTabSz="814388">
              <a:lnSpc>
                <a:spcPct val="110000"/>
              </a:lnSpc>
              <a:spcAft>
                <a:spcPts val="300"/>
              </a:spcAft>
              <a:buFont typeface="Arial" pitchFamily="34" charset="0"/>
              <a:buChar char="•"/>
              <a:defRPr/>
            </a:pPr>
            <a:r>
              <a:rPr lang="en-US" sz="1200" dirty="0" smtClean="0">
                <a:solidFill>
                  <a:srgbClr val="000000"/>
                </a:solidFill>
              </a:rPr>
              <a:t>Reuse UC infrastructure</a:t>
            </a:r>
            <a:endParaRPr lang="en-US" sz="1200" dirty="0">
              <a:solidFill>
                <a:srgbClr val="000000"/>
              </a:solidFill>
            </a:endParaRPr>
          </a:p>
        </p:txBody>
      </p:sp>
      <p:sp>
        <p:nvSpPr>
          <p:cNvPr id="134" name="AutoShape 9"/>
          <p:cNvSpPr>
            <a:spLocks noChangeArrowheads="1"/>
          </p:cNvSpPr>
          <p:nvPr>
            <p:custDataLst>
              <p:tags r:id="rId3"/>
            </p:custDataLst>
          </p:nvPr>
        </p:nvSpPr>
        <p:spPr bwMode="auto">
          <a:xfrm>
            <a:off x="2230419" y="790191"/>
            <a:ext cx="6752806" cy="296465"/>
          </a:xfrm>
          <a:prstGeom prst="roundRect">
            <a:avLst>
              <a:gd name="adj" fmla="val 14380"/>
            </a:avLst>
          </a:prstGeom>
          <a:solidFill>
            <a:schemeClr val="tx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r>
              <a:rPr lang="en-US" sz="1400" b="1" dirty="0">
                <a:solidFill>
                  <a:srgbClr val="FFFFFF"/>
                </a:solidFill>
                <a:effectLst>
                  <a:outerShdw blurRad="38100" dist="38100" dir="2700000" algn="tl">
                    <a:srgbClr val="000000">
                      <a:alpha val="43137"/>
                    </a:srgbClr>
                  </a:outerShdw>
                </a:effectLst>
              </a:rPr>
              <a:t>Scenario</a:t>
            </a:r>
          </a:p>
        </p:txBody>
      </p:sp>
      <p:sp>
        <p:nvSpPr>
          <p:cNvPr id="135" name="Title 1"/>
          <p:cNvSpPr txBox="1">
            <a:spLocks/>
          </p:cNvSpPr>
          <p:nvPr/>
        </p:nvSpPr>
        <p:spPr>
          <a:xfrm>
            <a:off x="1392380" y="152400"/>
            <a:ext cx="7370620" cy="514350"/>
          </a:xfrm>
          <a:prstGeom prst="rect">
            <a:avLst/>
          </a:prstGeom>
        </p:spPr>
        <p:txBody>
          <a:bodyPr anchor="b" anchorCtr="0"/>
          <a:lstStyle>
            <a:lvl1pPr algn="l" defTabSz="457200" rtl="0" eaLnBrk="1" latinLnBrk="0" hangingPunct="1">
              <a:spcBef>
                <a:spcPct val="0"/>
              </a:spcBef>
              <a:buNone/>
              <a:defRPr sz="2800" kern="1200" baseline="0">
                <a:solidFill>
                  <a:schemeClr val="tx1"/>
                </a:solidFill>
                <a:latin typeface="Arial" pitchFamily="34" charset="0"/>
                <a:ea typeface="+mj-ea"/>
                <a:cs typeface="+mj-cs"/>
              </a:defRPr>
            </a:lvl1pPr>
          </a:lstStyle>
          <a:p>
            <a:pPr>
              <a:lnSpc>
                <a:spcPct val="90000"/>
              </a:lnSpc>
            </a:pPr>
            <a:r>
              <a:rPr lang="en-US" b="1" dirty="0" smtClean="0">
                <a:solidFill>
                  <a:srgbClr val="323232"/>
                </a:solidFill>
                <a:latin typeface="Calibri"/>
              </a:rPr>
              <a:t>Push to Talk/Video for Campus Security</a:t>
            </a:r>
            <a:endParaRPr lang="en-US" b="1" i="1" dirty="0">
              <a:solidFill>
                <a:srgbClr val="D55D21"/>
              </a:solidFill>
              <a:latin typeface="Calibri"/>
            </a:endParaRPr>
          </a:p>
        </p:txBody>
      </p:sp>
      <p:sp>
        <p:nvSpPr>
          <p:cNvPr id="41" name="Text Box 26"/>
          <p:cNvSpPr txBox="1">
            <a:spLocks noChangeArrowheads="1"/>
          </p:cNvSpPr>
          <p:nvPr/>
        </p:nvSpPr>
        <p:spPr bwMode="gray">
          <a:xfrm>
            <a:off x="3563484" y="1684575"/>
            <a:ext cx="1777202" cy="821588"/>
          </a:xfrm>
          <a:prstGeom prst="rect">
            <a:avLst/>
          </a:prstGeom>
          <a:noFill/>
          <a:ln w="9525" algn="ctr">
            <a:noFill/>
            <a:miter lim="800000"/>
            <a:headEnd/>
            <a:tailEnd/>
          </a:ln>
        </p:spPr>
        <p:txBody>
          <a:bodyPr wrap="square" lIns="82124" tIns="41061" rIns="82124" bIns="41061">
            <a:spAutoFit/>
          </a:bodyPr>
          <a:lstStyle/>
          <a:p>
            <a:pPr defTabSz="814388">
              <a:spcBef>
                <a:spcPct val="50000"/>
              </a:spcBef>
            </a:pPr>
            <a:r>
              <a:rPr lang="en-US" sz="1200" dirty="0" smtClean="0">
                <a:solidFill>
                  <a:srgbClr val="000000"/>
                </a:solidFill>
              </a:rPr>
              <a:t>Students on campus encounter a safety issue and need to reach campus security ASAP.</a:t>
            </a:r>
            <a:endParaRPr lang="en-US" sz="1200" dirty="0">
              <a:solidFill>
                <a:srgbClr val="000000"/>
              </a:solidFill>
            </a:endParaRPr>
          </a:p>
        </p:txBody>
      </p:sp>
      <p:sp>
        <p:nvSpPr>
          <p:cNvPr id="42" name="Oval 41"/>
          <p:cNvSpPr>
            <a:spLocks noChangeArrowheads="1"/>
          </p:cNvSpPr>
          <p:nvPr/>
        </p:nvSpPr>
        <p:spPr bwMode="auto">
          <a:xfrm>
            <a:off x="3557954" y="1256685"/>
            <a:ext cx="304800" cy="315913"/>
          </a:xfrm>
          <a:prstGeom prst="ellipse">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path path="circle">
              <a:fillToRect l="50000" t="50000" r="50000" b="50000"/>
            </a:path>
            <a:tileRect/>
          </a:gradFill>
          <a:ln w="9525">
            <a:noFill/>
            <a:round/>
            <a:headEnd/>
            <a:tailEnd/>
          </a:ln>
        </p:spPr>
        <p:txBody>
          <a:bodyPr wrap="none" anchor="ctr"/>
          <a:lstStyle/>
          <a:p>
            <a:pPr algn="ctr"/>
            <a:r>
              <a:rPr lang="en-US" sz="2000" dirty="0">
                <a:solidFill>
                  <a:srgbClr val="FFFFFF"/>
                </a:solidFill>
              </a:rPr>
              <a:t>1</a:t>
            </a:r>
          </a:p>
        </p:txBody>
      </p:sp>
      <p:sp>
        <p:nvSpPr>
          <p:cNvPr id="44" name="Text Box 26"/>
          <p:cNvSpPr txBox="1">
            <a:spLocks noChangeArrowheads="1"/>
          </p:cNvSpPr>
          <p:nvPr/>
        </p:nvSpPr>
        <p:spPr bwMode="gray">
          <a:xfrm>
            <a:off x="2667000" y="4294510"/>
            <a:ext cx="2628900" cy="636922"/>
          </a:xfrm>
          <a:prstGeom prst="rect">
            <a:avLst/>
          </a:prstGeom>
          <a:noFill/>
          <a:ln w="9525" algn="ctr">
            <a:noFill/>
            <a:miter lim="800000"/>
            <a:headEnd/>
            <a:tailEnd/>
          </a:ln>
        </p:spPr>
        <p:txBody>
          <a:bodyPr wrap="square" lIns="82124" tIns="41061" rIns="82124" bIns="41061">
            <a:spAutoFit/>
          </a:bodyPr>
          <a:lstStyle/>
          <a:p>
            <a:pPr defTabSz="814388">
              <a:spcBef>
                <a:spcPct val="50000"/>
              </a:spcBef>
            </a:pPr>
            <a:r>
              <a:rPr lang="en-US" sz="1200" dirty="0" smtClean="0">
                <a:solidFill>
                  <a:srgbClr val="000000"/>
                </a:solidFill>
              </a:rPr>
              <a:t>Student uses school’s video-enabled </a:t>
            </a:r>
            <a:r>
              <a:rPr lang="en-US" sz="1200" dirty="0">
                <a:solidFill>
                  <a:srgbClr val="000000"/>
                </a:solidFill>
              </a:rPr>
              <a:t>Push-to-Talk </a:t>
            </a:r>
            <a:r>
              <a:rPr lang="en-US" sz="1200" dirty="0" smtClean="0">
                <a:solidFill>
                  <a:srgbClr val="000000"/>
                </a:solidFill>
              </a:rPr>
              <a:t>iPhone </a:t>
            </a:r>
            <a:r>
              <a:rPr lang="en-US" sz="1200" dirty="0">
                <a:solidFill>
                  <a:srgbClr val="000000"/>
                </a:solidFill>
              </a:rPr>
              <a:t>app with Auto-Answer</a:t>
            </a:r>
          </a:p>
        </p:txBody>
      </p:sp>
      <p:sp>
        <p:nvSpPr>
          <p:cNvPr id="45" name="Oval 44"/>
          <p:cNvSpPr>
            <a:spLocks noChangeArrowheads="1"/>
          </p:cNvSpPr>
          <p:nvPr/>
        </p:nvSpPr>
        <p:spPr bwMode="auto">
          <a:xfrm>
            <a:off x="2286000" y="4294511"/>
            <a:ext cx="304800" cy="315913"/>
          </a:xfrm>
          <a:prstGeom prst="ellipse">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path path="circle">
              <a:fillToRect l="50000" t="50000" r="50000" b="50000"/>
            </a:path>
            <a:tileRect/>
          </a:gradFill>
          <a:ln w="9525">
            <a:noFill/>
            <a:round/>
            <a:headEnd/>
            <a:tailEnd/>
          </a:ln>
        </p:spPr>
        <p:txBody>
          <a:bodyPr wrap="none" anchor="ctr" anchorCtr="1"/>
          <a:lstStyle/>
          <a:p>
            <a:pPr algn="ctr"/>
            <a:r>
              <a:rPr lang="en-US" sz="2000" dirty="0">
                <a:solidFill>
                  <a:srgbClr val="FFFFFF"/>
                </a:solidFill>
              </a:rPr>
              <a:t>2</a:t>
            </a:r>
          </a:p>
        </p:txBody>
      </p:sp>
      <p:grpSp>
        <p:nvGrpSpPr>
          <p:cNvPr id="46" name="Group 87"/>
          <p:cNvGrpSpPr/>
          <p:nvPr/>
        </p:nvGrpSpPr>
        <p:grpSpPr>
          <a:xfrm>
            <a:off x="5181600" y="1123950"/>
            <a:ext cx="3124199" cy="636922"/>
            <a:chOff x="5523963" y="3661865"/>
            <a:chExt cx="3124199" cy="636922"/>
          </a:xfrm>
        </p:grpSpPr>
        <p:sp>
          <p:nvSpPr>
            <p:cNvPr id="47" name="Text Box 26"/>
            <p:cNvSpPr txBox="1">
              <a:spLocks noChangeArrowheads="1"/>
            </p:cNvSpPr>
            <p:nvPr/>
          </p:nvSpPr>
          <p:spPr bwMode="gray">
            <a:xfrm>
              <a:off x="5867399" y="3661865"/>
              <a:ext cx="2780763" cy="636922"/>
            </a:xfrm>
            <a:prstGeom prst="rect">
              <a:avLst/>
            </a:prstGeom>
            <a:noFill/>
            <a:ln w="9525" algn="ctr">
              <a:noFill/>
              <a:miter lim="800000"/>
              <a:headEnd/>
              <a:tailEnd/>
            </a:ln>
          </p:spPr>
          <p:txBody>
            <a:bodyPr wrap="square" lIns="82124" tIns="41061" rIns="82124" bIns="41061">
              <a:spAutoFit/>
            </a:bodyPr>
            <a:lstStyle/>
            <a:p>
              <a:pPr defTabSz="814388">
                <a:spcBef>
                  <a:spcPct val="50000"/>
                </a:spcBef>
              </a:pPr>
              <a:r>
                <a:rPr lang="en-US" sz="1200" dirty="0">
                  <a:solidFill>
                    <a:srgbClr val="000000"/>
                  </a:solidFill>
                </a:rPr>
                <a:t>Instant visual context allows </a:t>
              </a:r>
              <a:r>
                <a:rPr lang="en-US" sz="1200" dirty="0" smtClean="0">
                  <a:solidFill>
                    <a:srgbClr val="000000"/>
                  </a:solidFill>
                </a:rPr>
                <a:t>security to </a:t>
              </a:r>
              <a:r>
                <a:rPr lang="en-US" sz="1200" dirty="0">
                  <a:solidFill>
                    <a:srgbClr val="000000"/>
                  </a:solidFill>
                </a:rPr>
                <a:t>identify issue and advise </a:t>
              </a:r>
              <a:r>
                <a:rPr lang="en-US" sz="1200" dirty="0" smtClean="0">
                  <a:solidFill>
                    <a:srgbClr val="000000"/>
                  </a:solidFill>
                </a:rPr>
                <a:t>student, </a:t>
              </a:r>
              <a:r>
                <a:rPr lang="en-US" sz="1200" dirty="0">
                  <a:solidFill>
                    <a:srgbClr val="000000"/>
                  </a:solidFill>
                </a:rPr>
                <a:t>leading to rapid </a:t>
              </a:r>
              <a:r>
                <a:rPr lang="en-US" sz="1200" dirty="0" smtClean="0">
                  <a:solidFill>
                    <a:srgbClr val="000000"/>
                  </a:solidFill>
                </a:rPr>
                <a:t>response and resolution.</a:t>
              </a:r>
              <a:endParaRPr lang="en-US" sz="1200" dirty="0">
                <a:solidFill>
                  <a:srgbClr val="000000"/>
                </a:solidFill>
              </a:endParaRPr>
            </a:p>
          </p:txBody>
        </p:sp>
        <p:sp>
          <p:nvSpPr>
            <p:cNvPr id="48" name="Oval 47"/>
            <p:cNvSpPr>
              <a:spLocks noChangeArrowheads="1"/>
            </p:cNvSpPr>
            <p:nvPr/>
          </p:nvSpPr>
          <p:spPr bwMode="auto">
            <a:xfrm>
              <a:off x="5523963" y="3708279"/>
              <a:ext cx="304800" cy="315913"/>
            </a:xfrm>
            <a:prstGeom prst="ellipse">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path path="circle">
                <a:fillToRect l="50000" t="50000" r="50000" b="50000"/>
              </a:path>
              <a:tileRect/>
            </a:gradFill>
            <a:ln w="9525">
              <a:noFill/>
              <a:round/>
              <a:headEnd/>
              <a:tailEnd/>
            </a:ln>
          </p:spPr>
          <p:txBody>
            <a:bodyPr wrap="none" anchor="ctr"/>
            <a:lstStyle/>
            <a:p>
              <a:pPr algn="ctr"/>
              <a:r>
                <a:rPr lang="en-US" sz="2000" dirty="0">
                  <a:solidFill>
                    <a:srgbClr val="FFFFFF"/>
                  </a:solidFill>
                </a:rPr>
                <a:t>3</a:t>
              </a:r>
            </a:p>
          </p:txBody>
        </p:sp>
      </p:grpSp>
      <p:grpSp>
        <p:nvGrpSpPr>
          <p:cNvPr id="49" name="Group 48"/>
          <p:cNvGrpSpPr/>
          <p:nvPr/>
        </p:nvGrpSpPr>
        <p:grpSpPr>
          <a:xfrm>
            <a:off x="3352800" y="3568272"/>
            <a:ext cx="762000" cy="533400"/>
            <a:chOff x="3627610" y="3678751"/>
            <a:chExt cx="762000" cy="533400"/>
          </a:xfrm>
        </p:grpSpPr>
        <p:sp>
          <p:nvSpPr>
            <p:cNvPr id="50" name="Cloud 49"/>
            <p:cNvSpPr/>
            <p:nvPr/>
          </p:nvSpPr>
          <p:spPr>
            <a:xfrm>
              <a:off x="3627610" y="3678751"/>
              <a:ext cx="762000" cy="533400"/>
            </a:xfrm>
            <a:prstGeom prst="cloud">
              <a:avLst/>
            </a:prstGeom>
            <a:noFill/>
            <a:ln>
              <a:solidFill>
                <a:srgbClr val="4F81B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1" name="TextBox 50"/>
            <p:cNvSpPr txBox="1"/>
            <p:nvPr/>
          </p:nvSpPr>
          <p:spPr>
            <a:xfrm>
              <a:off x="3692727" y="3813530"/>
              <a:ext cx="620683" cy="246221"/>
            </a:xfrm>
            <a:prstGeom prst="rect">
              <a:avLst/>
            </a:prstGeom>
            <a:noFill/>
          </p:spPr>
          <p:txBody>
            <a:bodyPr wrap="none" rtlCol="0">
              <a:spAutoFit/>
            </a:bodyPr>
            <a:lstStyle/>
            <a:p>
              <a:r>
                <a:rPr lang="en-US" sz="1000" dirty="0">
                  <a:solidFill>
                    <a:srgbClr val="323232"/>
                  </a:solidFill>
                </a:rPr>
                <a:t>internet</a:t>
              </a:r>
            </a:p>
          </p:txBody>
        </p:sp>
      </p:grpSp>
      <p:sp>
        <p:nvSpPr>
          <p:cNvPr id="89" name="TextBox 88"/>
          <p:cNvSpPr txBox="1"/>
          <p:nvPr/>
        </p:nvSpPr>
        <p:spPr>
          <a:xfrm>
            <a:off x="2057400" y="2876550"/>
            <a:ext cx="1295400" cy="461665"/>
          </a:xfrm>
          <a:prstGeom prst="rect">
            <a:avLst/>
          </a:prstGeom>
          <a:noFill/>
        </p:spPr>
        <p:txBody>
          <a:bodyPr wrap="square" rtlCol="0">
            <a:spAutoFit/>
          </a:bodyPr>
          <a:lstStyle/>
          <a:p>
            <a:pPr algn="ctr"/>
            <a:r>
              <a:rPr lang="en-US" sz="1200" b="1" dirty="0" smtClean="0">
                <a:solidFill>
                  <a:srgbClr val="323232"/>
                </a:solidFill>
              </a:rPr>
              <a:t>Student’s iPhone with School App</a:t>
            </a:r>
            <a:endParaRPr lang="en-US" sz="1200" b="1" dirty="0">
              <a:solidFill>
                <a:srgbClr val="323232"/>
              </a:solidFill>
            </a:endParaRPr>
          </a:p>
        </p:txBody>
      </p:sp>
      <p:sp>
        <p:nvSpPr>
          <p:cNvPr id="90" name="TextBox 89"/>
          <p:cNvSpPr txBox="1"/>
          <p:nvPr/>
        </p:nvSpPr>
        <p:spPr>
          <a:xfrm>
            <a:off x="3581400" y="2876550"/>
            <a:ext cx="1752600" cy="461665"/>
          </a:xfrm>
          <a:prstGeom prst="rect">
            <a:avLst/>
          </a:prstGeom>
          <a:noFill/>
        </p:spPr>
        <p:txBody>
          <a:bodyPr wrap="square" rtlCol="0">
            <a:spAutoFit/>
          </a:bodyPr>
          <a:lstStyle/>
          <a:p>
            <a:pPr algn="ctr"/>
            <a:r>
              <a:rPr lang="en-US" sz="1200" b="1" dirty="0" smtClean="0">
                <a:solidFill>
                  <a:srgbClr val="323232"/>
                </a:solidFill>
              </a:rPr>
              <a:t>Campus Security Cisco </a:t>
            </a:r>
            <a:r>
              <a:rPr lang="en-US" sz="1200" b="1" dirty="0">
                <a:solidFill>
                  <a:srgbClr val="323232"/>
                </a:solidFill>
              </a:rPr>
              <a:t>Endpoint</a:t>
            </a:r>
          </a:p>
        </p:txBody>
      </p:sp>
      <p:sp>
        <p:nvSpPr>
          <p:cNvPr id="91" name="Line Callout 1 90"/>
          <p:cNvSpPr/>
          <p:nvPr/>
        </p:nvSpPr>
        <p:spPr>
          <a:xfrm>
            <a:off x="7208382" y="4231825"/>
            <a:ext cx="1774843" cy="514941"/>
          </a:xfrm>
          <a:prstGeom prst="borderCallout1">
            <a:avLst>
              <a:gd name="adj1" fmla="val -2805"/>
              <a:gd name="adj2" fmla="val 47070"/>
              <a:gd name="adj3" fmla="val -147186"/>
              <a:gd name="adj4" fmla="val 40804"/>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600" kern="0" dirty="0">
                <a:solidFill>
                  <a:prstClr val="white"/>
                </a:solidFill>
                <a:sym typeface="Arial"/>
                <a:rtl val="0"/>
              </a:rPr>
              <a:t>Click-to-video with auto-answer</a:t>
            </a:r>
          </a:p>
        </p:txBody>
      </p:sp>
      <p:sp>
        <p:nvSpPr>
          <p:cNvPr id="92" name="Line Callout 1 91"/>
          <p:cNvSpPr/>
          <p:nvPr/>
        </p:nvSpPr>
        <p:spPr>
          <a:xfrm>
            <a:off x="5340686" y="4231824"/>
            <a:ext cx="1574732" cy="514941"/>
          </a:xfrm>
          <a:prstGeom prst="borderCallout1">
            <a:avLst>
              <a:gd name="adj1" fmla="val -2805"/>
              <a:gd name="adj2" fmla="val 47070"/>
              <a:gd name="adj3" fmla="val -217490"/>
              <a:gd name="adj4" fmla="val 57809"/>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lnSpc>
                <a:spcPct val="85000"/>
              </a:lnSpc>
            </a:pPr>
            <a:r>
              <a:rPr lang="en-US" sz="1600" kern="0" dirty="0">
                <a:solidFill>
                  <a:prstClr val="white"/>
                </a:solidFill>
                <a:sym typeface="Arial"/>
                <a:rtl val="0"/>
              </a:rPr>
              <a:t>Presence-enabled contacts</a:t>
            </a:r>
          </a:p>
        </p:txBody>
      </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30419" y="1276350"/>
            <a:ext cx="1213990" cy="1334840"/>
          </a:xfrm>
          <a:prstGeom prst="rect">
            <a:avLst/>
          </a:prstGeom>
        </p:spPr>
      </p:pic>
      <p:pic>
        <p:nvPicPr>
          <p:cNvPr id="39" name="Picture 3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8170" y="3470608"/>
            <a:ext cx="1073860" cy="553775"/>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191000" y="3355525"/>
            <a:ext cx="790575" cy="876300"/>
          </a:xfrm>
          <a:prstGeom prst="rect">
            <a:avLst/>
          </a:prstGeom>
        </p:spPr>
      </p:pic>
      <p:sp>
        <p:nvSpPr>
          <p:cNvPr id="6" name="Footer Placeholder 5"/>
          <p:cNvSpPr>
            <a:spLocks noGrp="1"/>
          </p:cNvSpPr>
          <p:nvPr>
            <p:ph type="ftr" sz="quarter" idx="11"/>
          </p:nvPr>
        </p:nvSpPr>
        <p:spPr/>
        <p:txBody>
          <a:bodyPr/>
          <a:lstStyle/>
          <a:p>
            <a:r>
              <a:rPr lang="en-US" smtClean="0"/>
              <a:t>CaféX Communications Confidential © 2015 – All Rights Reserved. </a:t>
            </a:r>
            <a:endParaRPr lang="en-US" dirty="0"/>
          </a:p>
        </p:txBody>
      </p:sp>
      <p:sp>
        <p:nvSpPr>
          <p:cNvPr id="7" name="Slide Number Placeholder 6"/>
          <p:cNvSpPr>
            <a:spLocks noGrp="1"/>
          </p:cNvSpPr>
          <p:nvPr>
            <p:ph type="sldNum" sz="quarter" idx="12"/>
          </p:nvPr>
        </p:nvSpPr>
        <p:spPr/>
        <p:txBody>
          <a:bodyPr/>
          <a:lstStyle/>
          <a:p>
            <a:fld id="{0431C951-9D62-474D-B35D-66AB940D3B2F}" type="slidenum">
              <a:rPr lang="en-US" smtClean="0"/>
              <a:pPr/>
              <a:t>78</a:t>
            </a:fld>
            <a:endParaRPr lang="en-US" dirty="0"/>
          </a:p>
        </p:txBody>
      </p:sp>
    </p:spTree>
    <p:extLst>
      <p:ext uri="{BB962C8B-B14F-4D97-AF65-F5344CB8AC3E}">
        <p14:creationId xmlns:p14="http://schemas.microsoft.com/office/powerpoint/2010/main" val="300980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Title 3"/>
          <p:cNvSpPr>
            <a:spLocks noGrp="1"/>
          </p:cNvSpPr>
          <p:nvPr>
            <p:ph type="title"/>
          </p:nvPr>
        </p:nvSpPr>
        <p:spPr/>
        <p:txBody>
          <a:bodyPr/>
          <a:lstStyle/>
          <a:p>
            <a:r>
              <a:rPr lang="en-US" dirty="0" smtClean="0"/>
              <a:t>Insurance</a:t>
            </a:r>
            <a:endParaRPr lang="en-US" dirty="0"/>
          </a:p>
        </p:txBody>
      </p:sp>
    </p:spTree>
    <p:extLst>
      <p:ext uri="{BB962C8B-B14F-4D97-AF65-F5344CB8AC3E}">
        <p14:creationId xmlns:p14="http://schemas.microsoft.com/office/powerpoint/2010/main" val="143064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a:spLocks noChangeAspect="1"/>
          </p:cNvSpPr>
          <p:nvPr/>
        </p:nvSpPr>
        <p:spPr bwMode="auto">
          <a:xfrm>
            <a:off x="3723213" y="787399"/>
            <a:ext cx="4968395" cy="3979375"/>
          </a:xfrm>
          <a:prstGeom prst="roundRect">
            <a:avLst>
              <a:gd name="adj" fmla="val 3592"/>
            </a:avLst>
          </a:prstGeom>
          <a:solidFill>
            <a:schemeClr val="bg1"/>
          </a:solidFill>
          <a:ln w="9525" cap="flat" cmpd="sng" algn="ctr">
            <a:solidFill>
              <a:schemeClr val="accent1"/>
            </a:solidFill>
            <a:prstDash val="solid"/>
            <a:round/>
            <a:headEnd type="none" w="med" len="med"/>
            <a:tailEnd type="none" w="med" len="med"/>
          </a:ln>
          <a:effectLst/>
        </p:spPr>
        <p:txBody>
          <a:bodyPr rIns="0">
            <a:prstTxWarp prst="textNoShape">
              <a:avLst/>
            </a:prstTxWarp>
          </a:bodyPr>
          <a:lstStyle/>
          <a:p>
            <a:pPr>
              <a:defRPr/>
            </a:pPr>
            <a:endParaRPr lang="en-US" sz="1200" dirty="0">
              <a:latin typeface="Arial Narrow" charset="0"/>
            </a:endParaRPr>
          </a:p>
          <a:p>
            <a:pPr>
              <a:defRPr/>
            </a:pPr>
            <a:endParaRPr lang="en-US" sz="800" dirty="0">
              <a:latin typeface="Arial Narrow" charset="0"/>
            </a:endParaRPr>
          </a:p>
          <a:p>
            <a:pPr>
              <a:defRPr/>
            </a:pPr>
            <a:endParaRPr lang="en-US" sz="1200" b="1" dirty="0">
              <a:latin typeface="Arial Bold" charset="0"/>
              <a:ea typeface="Arial Bold" charset="0"/>
              <a:cs typeface="Arial Bold" charset="0"/>
            </a:endParaRPr>
          </a:p>
        </p:txBody>
      </p:sp>
      <p:sp>
        <p:nvSpPr>
          <p:cNvPr id="27" name="AutoShape 20"/>
          <p:cNvSpPr>
            <a:spLocks noChangeAspect="1" noChangeArrowheads="1"/>
          </p:cNvSpPr>
          <p:nvPr/>
        </p:nvSpPr>
        <p:spPr bwMode="auto">
          <a:xfrm rot="12937952">
            <a:off x="4429918" y="1655151"/>
            <a:ext cx="609600" cy="1447800"/>
          </a:xfrm>
          <a:prstGeom prst="triangle">
            <a:avLst>
              <a:gd name="adj" fmla="val 50000"/>
            </a:avLst>
          </a:prstGeom>
          <a:solidFill>
            <a:schemeClr val="bg1">
              <a:lumMod val="75000"/>
              <a:alpha val="25000"/>
            </a:schemeClr>
          </a:solidFill>
          <a:ln w="9525">
            <a:noFill/>
            <a:miter lim="800000"/>
            <a:headEnd/>
            <a:tailEnd/>
          </a:ln>
        </p:spPr>
        <p:txBody>
          <a:bodyPr wrap="none" anchor="ctr">
            <a:prstTxWarp prst="textNoShape">
              <a:avLst/>
            </a:prstTxWarp>
          </a:bodyPr>
          <a:lstStyle/>
          <a:p>
            <a:endParaRPr lang="en-US" dirty="0"/>
          </a:p>
        </p:txBody>
      </p:sp>
      <p:sp>
        <p:nvSpPr>
          <p:cNvPr id="33" name="AutoShape 24"/>
          <p:cNvSpPr>
            <a:spLocks noChangeAspect="1" noChangeArrowheads="1"/>
          </p:cNvSpPr>
          <p:nvPr/>
        </p:nvSpPr>
        <p:spPr bwMode="auto">
          <a:xfrm rot="-4717344">
            <a:off x="6372131" y="171013"/>
            <a:ext cx="896865" cy="2330450"/>
          </a:xfrm>
          <a:prstGeom prst="triangle">
            <a:avLst>
              <a:gd name="adj" fmla="val 50000"/>
            </a:avLst>
          </a:prstGeom>
          <a:solidFill>
            <a:schemeClr val="bg1">
              <a:lumMod val="75000"/>
              <a:alpha val="25000"/>
            </a:schemeClr>
          </a:solidFill>
          <a:ln w="9525">
            <a:noFill/>
            <a:miter lim="800000"/>
            <a:headEnd/>
            <a:tailEnd/>
          </a:ln>
        </p:spPr>
        <p:txBody>
          <a:bodyPr wrap="none" anchor="ctr">
            <a:prstTxWarp prst="textNoShape">
              <a:avLst/>
            </a:prstTxWarp>
          </a:bodyPr>
          <a:lstStyle/>
          <a:p>
            <a:endParaRPr lang="en-US" dirty="0"/>
          </a:p>
        </p:txBody>
      </p:sp>
      <p:sp>
        <p:nvSpPr>
          <p:cNvPr id="34" name="AutoShape 28"/>
          <p:cNvSpPr>
            <a:spLocks noChangeAspect="1" noChangeArrowheads="1"/>
          </p:cNvSpPr>
          <p:nvPr/>
        </p:nvSpPr>
        <p:spPr bwMode="auto">
          <a:xfrm rot="39452">
            <a:off x="7464258" y="2160471"/>
            <a:ext cx="496887" cy="1447800"/>
          </a:xfrm>
          <a:prstGeom prst="triangle">
            <a:avLst>
              <a:gd name="adj" fmla="val 50000"/>
            </a:avLst>
          </a:prstGeom>
          <a:solidFill>
            <a:schemeClr val="accent1">
              <a:alpha val="25000"/>
            </a:schemeClr>
          </a:solidFill>
          <a:ln w="9525">
            <a:noFill/>
            <a:miter lim="800000"/>
            <a:headEnd/>
            <a:tailEnd/>
          </a:ln>
        </p:spPr>
        <p:txBody>
          <a:bodyPr wrap="none" anchor="ctr">
            <a:prstTxWarp prst="textNoShape">
              <a:avLst/>
            </a:prstTxWarp>
          </a:bodyPr>
          <a:lstStyle/>
          <a:p>
            <a:endParaRPr lang="en-US" dirty="0"/>
          </a:p>
        </p:txBody>
      </p:sp>
      <p:sp>
        <p:nvSpPr>
          <p:cNvPr id="35" name="AutoShape 30"/>
          <p:cNvSpPr>
            <a:spLocks noChangeAspect="1" noChangeArrowheads="1"/>
          </p:cNvSpPr>
          <p:nvPr/>
        </p:nvSpPr>
        <p:spPr bwMode="auto">
          <a:xfrm rot="4017751">
            <a:off x="5468837" y="2835408"/>
            <a:ext cx="609600" cy="2194860"/>
          </a:xfrm>
          <a:prstGeom prst="triangle">
            <a:avLst>
              <a:gd name="adj" fmla="val 50000"/>
            </a:avLst>
          </a:prstGeom>
          <a:solidFill>
            <a:schemeClr val="bg1">
              <a:lumMod val="75000"/>
              <a:alpha val="25000"/>
            </a:schemeClr>
          </a:solidFill>
          <a:ln w="9525">
            <a:noFill/>
            <a:miter lim="800000"/>
            <a:headEnd/>
            <a:tailEnd/>
          </a:ln>
        </p:spPr>
        <p:txBody>
          <a:bodyPr rot="10800000" vert="eaVert" wrap="none" anchor="ctr">
            <a:prstTxWarp prst="textNoShape">
              <a:avLst/>
            </a:prstTxWarp>
          </a:bodyPr>
          <a:lstStyle/>
          <a:p>
            <a:pPr algn="ctr"/>
            <a:endParaRPr lang="en-US" dirty="0"/>
          </a:p>
        </p:txBody>
      </p:sp>
      <p:sp>
        <p:nvSpPr>
          <p:cNvPr id="19" name="Rectangle 1058"/>
          <p:cNvSpPr>
            <a:spLocks noChangeArrowheads="1"/>
          </p:cNvSpPr>
          <p:nvPr/>
        </p:nvSpPr>
        <p:spPr bwMode="auto">
          <a:xfrm>
            <a:off x="5804147" y="1002031"/>
            <a:ext cx="2120653" cy="807720"/>
          </a:xfrm>
          <a:prstGeom prst="rect">
            <a:avLst/>
          </a:prstGeom>
          <a:noFill/>
          <a:ln w="9525">
            <a:noFill/>
            <a:miter lim="800000"/>
            <a:headEnd/>
            <a:tailEnd/>
          </a:ln>
        </p:spPr>
        <p:txBody>
          <a:bodyPr anchor="ctr">
            <a:prstTxWarp prst="textNoShape">
              <a:avLst/>
            </a:prstTxWarp>
          </a:bodyPr>
          <a:lstStyle/>
          <a:p>
            <a:pPr algn="ctr"/>
            <a:r>
              <a:rPr lang="en-US" sz="1400" dirty="0" smtClean="0"/>
              <a:t>Customer dials company support through normal mechanisms</a:t>
            </a:r>
            <a:endParaRPr lang="en-US" sz="1400" dirty="0"/>
          </a:p>
        </p:txBody>
      </p:sp>
      <p:sp>
        <p:nvSpPr>
          <p:cNvPr id="20" name="Rectangle 1058"/>
          <p:cNvSpPr>
            <a:spLocks noChangeArrowheads="1"/>
          </p:cNvSpPr>
          <p:nvPr/>
        </p:nvSpPr>
        <p:spPr bwMode="auto">
          <a:xfrm>
            <a:off x="3809999" y="2259891"/>
            <a:ext cx="2678537" cy="962994"/>
          </a:xfrm>
          <a:prstGeom prst="rect">
            <a:avLst/>
          </a:prstGeom>
          <a:noFill/>
          <a:ln w="9525">
            <a:noFill/>
            <a:miter lim="800000"/>
            <a:headEnd/>
            <a:tailEnd/>
          </a:ln>
        </p:spPr>
        <p:txBody>
          <a:bodyPr anchor="ctr">
            <a:prstTxWarp prst="textNoShape">
              <a:avLst/>
            </a:prstTxWarp>
          </a:bodyPr>
          <a:lstStyle/>
          <a:p>
            <a:pPr algn="ctr"/>
            <a:r>
              <a:rPr lang="en-US" sz="1400" dirty="0" smtClean="0"/>
              <a:t>Call is routed to home based agent utilizing the </a:t>
            </a:r>
            <a:r>
              <a:rPr lang="en-US" sz="1400" dirty="0" err="1" smtClean="0"/>
              <a:t>CafeX</a:t>
            </a:r>
            <a:r>
              <a:rPr lang="en-US" sz="1400" dirty="0" smtClean="0"/>
              <a:t> based </a:t>
            </a:r>
            <a:r>
              <a:rPr lang="en-US" sz="1400" dirty="0" err="1" smtClean="0"/>
              <a:t>MacOS</a:t>
            </a:r>
            <a:r>
              <a:rPr lang="en-US" sz="1400" dirty="0" smtClean="0"/>
              <a:t> Desktop client with CRM integration</a:t>
            </a:r>
            <a:endParaRPr lang="en-US" sz="1400" dirty="0"/>
          </a:p>
        </p:txBody>
      </p:sp>
      <p:sp>
        <p:nvSpPr>
          <p:cNvPr id="21" name="Rectangle 1058"/>
          <p:cNvSpPr>
            <a:spLocks noChangeArrowheads="1"/>
          </p:cNvSpPr>
          <p:nvPr/>
        </p:nvSpPr>
        <p:spPr bwMode="auto">
          <a:xfrm>
            <a:off x="4724400" y="3714750"/>
            <a:ext cx="2852358" cy="914400"/>
          </a:xfrm>
          <a:prstGeom prst="rect">
            <a:avLst/>
          </a:prstGeom>
          <a:noFill/>
          <a:ln w="9525">
            <a:noFill/>
            <a:miter lim="800000"/>
            <a:headEnd/>
            <a:tailEnd/>
          </a:ln>
        </p:spPr>
        <p:txBody>
          <a:bodyPr anchor="ctr">
            <a:prstTxWarp prst="textNoShape">
              <a:avLst/>
            </a:prstTxWarp>
          </a:bodyPr>
          <a:lstStyle/>
          <a:p>
            <a:pPr algn="ctr"/>
            <a:r>
              <a:rPr lang="en-US" sz="1400" dirty="0"/>
              <a:t> </a:t>
            </a:r>
            <a:r>
              <a:rPr lang="en-US" sz="1400" dirty="0" smtClean="0"/>
              <a:t>Account information and communications solutions integrated for more efficient interaction</a:t>
            </a:r>
            <a:endParaRPr lang="en-US" sz="14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8885" y="895734"/>
            <a:ext cx="1591668" cy="1066417"/>
          </a:xfrm>
          <a:prstGeom prst="rect">
            <a:avLst/>
          </a:prstGeom>
        </p:spPr>
      </p:pic>
      <p:sp>
        <p:nvSpPr>
          <p:cNvPr id="24" name="Rounded Rectangle 23"/>
          <p:cNvSpPr/>
          <p:nvPr/>
        </p:nvSpPr>
        <p:spPr bwMode="auto">
          <a:xfrm>
            <a:off x="135618" y="823648"/>
            <a:ext cx="3443776" cy="1010685"/>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rIns="0">
            <a:prstTxWarp prst="textNoShape">
              <a:avLst/>
            </a:prstTxWarp>
          </a:bodyPr>
          <a:lstStyle/>
          <a:p>
            <a:pPr marL="85725" indent="-85725">
              <a:defRPr/>
            </a:pPr>
            <a:endParaRPr lang="en-US" sz="600" dirty="0"/>
          </a:p>
          <a:p>
            <a:pPr marL="85725" indent="-85725">
              <a:defRPr/>
            </a:pPr>
            <a:endParaRPr lang="en-US" sz="525" dirty="0"/>
          </a:p>
        </p:txBody>
      </p:sp>
      <p:sp>
        <p:nvSpPr>
          <p:cNvPr id="25" name="Round Same Side Corner Rectangle 24"/>
          <p:cNvSpPr/>
          <p:nvPr/>
        </p:nvSpPr>
        <p:spPr bwMode="auto">
          <a:xfrm>
            <a:off x="135618" y="823647"/>
            <a:ext cx="3443776" cy="301752"/>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500" b="1" dirty="0">
                <a:solidFill>
                  <a:schemeClr val="bg1"/>
                </a:solidFill>
              </a:rPr>
              <a:t>Use Case </a:t>
            </a:r>
          </a:p>
        </p:txBody>
      </p:sp>
      <p:sp>
        <p:nvSpPr>
          <p:cNvPr id="28" name="Rounded Rectangle 27"/>
          <p:cNvSpPr/>
          <p:nvPr/>
        </p:nvSpPr>
        <p:spPr bwMode="auto">
          <a:xfrm>
            <a:off x="135618" y="1962150"/>
            <a:ext cx="3443775" cy="1491584"/>
          </a:xfrm>
          <a:prstGeom prst="roundRect">
            <a:avLst>
              <a:gd name="adj" fmla="val 11196"/>
            </a:avLst>
          </a:prstGeom>
          <a:solidFill>
            <a:schemeClr val="accent1">
              <a:lumMod val="20000"/>
              <a:lumOff val="80000"/>
            </a:schemeClr>
          </a:solidFill>
          <a:ln w="9525" cap="flat" cmpd="sng" algn="ctr">
            <a:noFill/>
            <a:prstDash val="solid"/>
            <a:round/>
            <a:headEnd type="none" w="med" len="med"/>
            <a:tailEnd type="none" w="med" len="med"/>
          </a:ln>
          <a:effectLst/>
        </p:spPr>
        <p:txBody>
          <a:bodyPr rIns="0">
            <a:prstTxWarp prst="textNoShape">
              <a:avLst/>
            </a:prstTxWarp>
          </a:bodyPr>
          <a:lstStyle/>
          <a:p>
            <a:pPr>
              <a:defRPr/>
            </a:pPr>
            <a:endParaRPr lang="en-US" sz="1400" dirty="0">
              <a:ea typeface="Arial Bold" charset="0"/>
              <a:cs typeface="Arial Bold" charset="0"/>
            </a:endParaRPr>
          </a:p>
          <a:p>
            <a:pPr marL="214313" indent="-214313">
              <a:buFont typeface="Arial"/>
              <a:buChar char="•"/>
              <a:defRPr/>
            </a:pPr>
            <a:r>
              <a:rPr lang="en-US" sz="1400" dirty="0" smtClean="0">
                <a:ea typeface="Arial Bold" charset="0"/>
                <a:cs typeface="Arial Bold" charset="0"/>
              </a:rPr>
              <a:t>Lower operational support cost</a:t>
            </a:r>
            <a:endParaRPr lang="en-US" sz="1400" dirty="0">
              <a:ea typeface="Arial Bold" charset="0"/>
              <a:cs typeface="Arial Bold" charset="0"/>
            </a:endParaRPr>
          </a:p>
          <a:p>
            <a:pPr marL="214313" indent="-214313">
              <a:buFont typeface="Arial"/>
              <a:buChar char="•"/>
              <a:defRPr/>
            </a:pPr>
            <a:r>
              <a:rPr lang="en-US" sz="1400" dirty="0" smtClean="0">
                <a:ea typeface="Arial Bold" charset="0"/>
                <a:cs typeface="Arial Bold" charset="0"/>
              </a:rPr>
              <a:t>Unified CRM and communications</a:t>
            </a:r>
            <a:endParaRPr lang="en-US" sz="1400" dirty="0">
              <a:ea typeface="Arial Bold" charset="0"/>
              <a:cs typeface="Arial Bold" charset="0"/>
            </a:endParaRPr>
          </a:p>
          <a:p>
            <a:pPr marL="214313" indent="-214313">
              <a:buFont typeface="Arial"/>
              <a:buChar char="•"/>
              <a:defRPr/>
            </a:pPr>
            <a:r>
              <a:rPr lang="en-US" sz="1400" dirty="0" smtClean="0">
                <a:ea typeface="Arial Bold" charset="0"/>
                <a:cs typeface="Arial Bold" charset="0"/>
              </a:rPr>
              <a:t>Allows for migration to richer support solutions utilizing </a:t>
            </a:r>
            <a:r>
              <a:rPr lang="en-US" sz="1400" dirty="0" err="1" smtClean="0">
                <a:ea typeface="Arial Bold" charset="0"/>
                <a:cs typeface="Arial Bold" charset="0"/>
              </a:rPr>
              <a:t>WebRTC</a:t>
            </a:r>
            <a:r>
              <a:rPr lang="en-US" sz="1400" dirty="0" smtClean="0">
                <a:ea typeface="Arial Bold" charset="0"/>
                <a:cs typeface="Arial Bold" charset="0"/>
              </a:rPr>
              <a:t> Mac OS apps</a:t>
            </a:r>
            <a:endParaRPr lang="en-US" sz="1400" dirty="0">
              <a:ea typeface="Arial Bold" charset="0"/>
              <a:cs typeface="Arial Bold" charset="0"/>
            </a:endParaRPr>
          </a:p>
          <a:p>
            <a:pPr marL="214313" indent="-214313">
              <a:buFont typeface="Arial"/>
              <a:buChar char="•"/>
              <a:defRPr/>
            </a:pPr>
            <a:r>
              <a:rPr lang="en-US" sz="1400" dirty="0" smtClean="0">
                <a:ea typeface="Arial Bold" charset="0"/>
                <a:cs typeface="Arial Bold" charset="0"/>
              </a:rPr>
              <a:t>Decreases security risk inherent in SIP</a:t>
            </a:r>
            <a:endParaRPr lang="en-US" sz="1400" dirty="0">
              <a:ea typeface="Arial Bold" charset="0"/>
              <a:cs typeface="Arial Bold" charset="0"/>
            </a:endParaRPr>
          </a:p>
        </p:txBody>
      </p:sp>
      <p:sp>
        <p:nvSpPr>
          <p:cNvPr id="29" name="Round Same Side Corner Rectangle 28"/>
          <p:cNvSpPr/>
          <p:nvPr/>
        </p:nvSpPr>
        <p:spPr bwMode="auto">
          <a:xfrm>
            <a:off x="135618" y="1962150"/>
            <a:ext cx="3443776" cy="304839"/>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500" b="1" dirty="0">
                <a:solidFill>
                  <a:schemeClr val="bg1"/>
                </a:solidFill>
                <a:ea typeface="MS PGothic" pitchFamily="34" charset="-128"/>
                <a:cs typeface="MS PGothic" pitchFamily="34" charset="-128"/>
              </a:rPr>
              <a:t> Impact</a:t>
            </a:r>
          </a:p>
        </p:txBody>
      </p:sp>
      <p:sp>
        <p:nvSpPr>
          <p:cNvPr id="31" name="Rounded Rectangle 30"/>
          <p:cNvSpPr/>
          <p:nvPr/>
        </p:nvSpPr>
        <p:spPr bwMode="auto">
          <a:xfrm>
            <a:off x="135618" y="3719248"/>
            <a:ext cx="3434236" cy="1062302"/>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rIns="0">
            <a:prstTxWarp prst="textNoShape">
              <a:avLst/>
            </a:prstTxWarp>
          </a:bodyPr>
          <a:lstStyle/>
          <a:p>
            <a:pPr>
              <a:defRPr/>
            </a:pPr>
            <a:endParaRPr lang="en-US" sz="1400" dirty="0">
              <a:ea typeface="Arial Bold" charset="0"/>
              <a:cs typeface="Arial Bold" charset="0"/>
            </a:endParaRPr>
          </a:p>
          <a:p>
            <a:pPr marL="214313" indent="-214313">
              <a:buFont typeface="Arial"/>
              <a:buChar char="•"/>
              <a:defRPr/>
            </a:pPr>
            <a:r>
              <a:rPr lang="en-US" sz="1400" dirty="0" err="1" smtClean="0">
                <a:ea typeface="Arial Bold" charset="0"/>
                <a:cs typeface="Arial Bold" charset="0"/>
              </a:rPr>
              <a:t>CaféX</a:t>
            </a:r>
            <a:r>
              <a:rPr lang="en-US" sz="1400" dirty="0" smtClean="0">
                <a:ea typeface="Arial Bold" charset="0"/>
                <a:cs typeface="Arial Bold" charset="0"/>
              </a:rPr>
              <a:t> Fusion</a:t>
            </a:r>
            <a:endParaRPr lang="en-US" sz="1400" dirty="0">
              <a:ea typeface="Arial Bold" charset="0"/>
              <a:cs typeface="Arial Bold" charset="0"/>
            </a:endParaRPr>
          </a:p>
          <a:p>
            <a:pPr marL="214313" indent="-214313">
              <a:buFont typeface="Arial"/>
              <a:buChar char="•"/>
              <a:defRPr/>
            </a:pPr>
            <a:r>
              <a:rPr lang="en-US" sz="1400" dirty="0" err="1" smtClean="0">
                <a:ea typeface="Arial Bold" charset="0"/>
                <a:cs typeface="Arial Bold" charset="0"/>
              </a:rPr>
              <a:t>Genesys</a:t>
            </a:r>
            <a:r>
              <a:rPr lang="en-US" sz="1400" dirty="0" smtClean="0">
                <a:ea typeface="Arial Bold" charset="0"/>
                <a:cs typeface="Arial Bold" charset="0"/>
              </a:rPr>
              <a:t> Contact Center</a:t>
            </a:r>
          </a:p>
          <a:p>
            <a:pPr marL="214313" indent="-214313">
              <a:buFont typeface="Arial"/>
              <a:buChar char="•"/>
              <a:defRPr/>
            </a:pPr>
            <a:r>
              <a:rPr lang="en-US" sz="1400" dirty="0" smtClean="0">
                <a:ea typeface="Arial Bold" charset="0"/>
                <a:cs typeface="Arial Bold" charset="0"/>
              </a:rPr>
              <a:t>Avaya CM</a:t>
            </a:r>
            <a:endParaRPr lang="en-US" sz="1400" dirty="0">
              <a:ea typeface="Arial Bold" charset="0"/>
              <a:cs typeface="Arial Bold" charset="0"/>
            </a:endParaRPr>
          </a:p>
        </p:txBody>
      </p:sp>
      <p:sp>
        <p:nvSpPr>
          <p:cNvPr id="32" name="Round Same Side Corner Rectangle 31"/>
          <p:cNvSpPr/>
          <p:nvPr/>
        </p:nvSpPr>
        <p:spPr bwMode="auto">
          <a:xfrm>
            <a:off x="135618" y="3719248"/>
            <a:ext cx="3443776" cy="304139"/>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500" b="1" dirty="0">
                <a:solidFill>
                  <a:schemeClr val="bg1"/>
                </a:solidFill>
              </a:rPr>
              <a:t>Technology</a:t>
            </a:r>
          </a:p>
        </p:txBody>
      </p:sp>
      <p:sp>
        <p:nvSpPr>
          <p:cNvPr id="36" name="Rectangle 50"/>
          <p:cNvSpPr>
            <a:spLocks noChangeArrowheads="1"/>
          </p:cNvSpPr>
          <p:nvPr/>
        </p:nvSpPr>
        <p:spPr bwMode="auto">
          <a:xfrm>
            <a:off x="135618" y="1119673"/>
            <a:ext cx="3509828" cy="738664"/>
          </a:xfrm>
          <a:prstGeom prst="rect">
            <a:avLst/>
          </a:prstGeom>
          <a:noFill/>
          <a:ln w="9525">
            <a:noFill/>
            <a:miter lim="800000"/>
            <a:headEnd/>
            <a:tailEnd/>
          </a:ln>
        </p:spPr>
        <p:txBody>
          <a:bodyPr wrap="square">
            <a:prstTxWarp prst="textNoShape">
              <a:avLst/>
            </a:prstTxWarp>
            <a:spAutoFit/>
          </a:bodyPr>
          <a:lstStyle/>
          <a:p>
            <a:pPr marL="53975"/>
            <a:r>
              <a:rPr lang="en-US" sz="1400" dirty="0" smtClean="0">
                <a:ea typeface="Arial Bold" charset="0"/>
                <a:cs typeface="Arial Bold" charset="0"/>
              </a:rPr>
              <a:t>Integrated desktop app for home based support agents operating with </a:t>
            </a:r>
            <a:r>
              <a:rPr lang="en-US" sz="1400" dirty="0" err="1" smtClean="0">
                <a:ea typeface="Arial Bold" charset="0"/>
                <a:cs typeface="Arial Bold" charset="0"/>
              </a:rPr>
              <a:t>Genesys</a:t>
            </a:r>
            <a:r>
              <a:rPr lang="en-US" sz="1400" dirty="0" smtClean="0">
                <a:ea typeface="Arial Bold" charset="0"/>
                <a:cs typeface="Arial Bold" charset="0"/>
              </a:rPr>
              <a:t> and Avaya infrastructure</a:t>
            </a:r>
            <a:endParaRPr lang="en-US" sz="1400" dirty="0">
              <a:ea typeface="Arial Bold" charset="0"/>
              <a:cs typeface="Arial Bold" charset="0"/>
            </a:endParaRPr>
          </a:p>
        </p:txBody>
      </p:sp>
      <p:pic>
        <p:nvPicPr>
          <p:cNvPr id="7" name="Picture 6" descr="Screen Shot 2014-10-06 at 7.32.38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3200" y="2266950"/>
            <a:ext cx="2108200" cy="1186784"/>
          </a:xfrm>
          <a:prstGeom prst="rect">
            <a:avLst/>
          </a:prstGeom>
        </p:spPr>
      </p:pic>
      <p:sp>
        <p:nvSpPr>
          <p:cNvPr id="2" name="Title 1"/>
          <p:cNvSpPr>
            <a:spLocks noGrp="1"/>
          </p:cNvSpPr>
          <p:nvPr>
            <p:ph type="title"/>
          </p:nvPr>
        </p:nvSpPr>
        <p:spPr/>
        <p:txBody>
          <a:bodyPr/>
          <a:lstStyle/>
          <a:p>
            <a:r>
              <a:rPr lang="en-US" dirty="0"/>
              <a:t>Home Based Agents for Global Tech Giant </a:t>
            </a:r>
          </a:p>
        </p:txBody>
      </p:sp>
      <p:sp>
        <p:nvSpPr>
          <p:cNvPr id="4" name="Footer Placeholder 3"/>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8</a:t>
            </a:fld>
            <a:endParaRPr lang="en-US" dirty="0"/>
          </a:p>
        </p:txBody>
      </p:sp>
    </p:spTree>
    <p:extLst>
      <p:ext uri="{BB962C8B-B14F-4D97-AF65-F5344CB8AC3E}">
        <p14:creationId xmlns:p14="http://schemas.microsoft.com/office/powerpoint/2010/main" val="199567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entagon 17"/>
          <p:cNvSpPr/>
          <p:nvPr/>
        </p:nvSpPr>
        <p:spPr>
          <a:xfrm>
            <a:off x="172996" y="3201721"/>
            <a:ext cx="1640532" cy="1031059"/>
          </a:xfrm>
          <a:prstGeom prst="homePlate">
            <a:avLst/>
          </a:prstGeom>
          <a:solidFill>
            <a:schemeClr val="accent6">
              <a:lumMod val="20000"/>
              <a:lumOff val="80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80000"/>
              </a:lnSpc>
            </a:pPr>
            <a:r>
              <a:rPr lang="en-US" sz="1200" dirty="0">
                <a:solidFill>
                  <a:srgbClr val="092E4D"/>
                </a:solidFill>
                <a:cs typeface="Calibri"/>
              </a:rPr>
              <a:t>Existing client has ‘life event’. Agent sends invite for virtual meeting to review needs</a:t>
            </a:r>
          </a:p>
        </p:txBody>
      </p:sp>
      <p:sp>
        <p:nvSpPr>
          <p:cNvPr id="19" name="Chevron 18"/>
          <p:cNvSpPr/>
          <p:nvPr/>
        </p:nvSpPr>
        <p:spPr>
          <a:xfrm>
            <a:off x="1396314" y="3207540"/>
            <a:ext cx="1943219" cy="1016623"/>
          </a:xfrm>
          <a:prstGeom prst="chevron">
            <a:avLst/>
          </a:prstGeom>
          <a:solidFill>
            <a:schemeClr val="accent5">
              <a:lumMod val="20000"/>
              <a:lumOff val="80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lIns="0" rIns="0" rtlCol="0" anchor="ctr"/>
          <a:lstStyle/>
          <a:p>
            <a:pPr algn="ctr">
              <a:lnSpc>
                <a:spcPct val="80000"/>
              </a:lnSpc>
            </a:pPr>
            <a:endParaRPr lang="en-US" sz="1200" dirty="0">
              <a:solidFill>
                <a:srgbClr val="000000"/>
              </a:solidFill>
              <a:cs typeface="Calibri"/>
            </a:endParaRPr>
          </a:p>
        </p:txBody>
      </p:sp>
      <p:sp>
        <p:nvSpPr>
          <p:cNvPr id="20" name="Chevron 19"/>
          <p:cNvSpPr/>
          <p:nvPr/>
        </p:nvSpPr>
        <p:spPr>
          <a:xfrm>
            <a:off x="2932245" y="3207540"/>
            <a:ext cx="1830621" cy="1016623"/>
          </a:xfrm>
          <a:prstGeom prst="chevron">
            <a:avLst/>
          </a:prstGeom>
          <a:solidFill>
            <a:schemeClr val="accent3">
              <a:lumMod val="90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lIns="27432" rIns="27432" rtlCol="0" anchor="ctr"/>
          <a:lstStyle/>
          <a:p>
            <a:pPr algn="ctr">
              <a:lnSpc>
                <a:spcPct val="80000"/>
              </a:lnSpc>
            </a:pPr>
            <a:endParaRPr lang="en-US" sz="1100" b="1" dirty="0">
              <a:solidFill>
                <a:srgbClr val="000000"/>
              </a:solidFill>
              <a:cs typeface="Calibri"/>
            </a:endParaRPr>
          </a:p>
        </p:txBody>
      </p:sp>
      <p:sp>
        <p:nvSpPr>
          <p:cNvPr id="21" name="Chevron 20"/>
          <p:cNvSpPr/>
          <p:nvPr/>
        </p:nvSpPr>
        <p:spPr>
          <a:xfrm>
            <a:off x="4335408" y="3207540"/>
            <a:ext cx="1987735" cy="1016623"/>
          </a:xfrm>
          <a:prstGeom prst="chevron">
            <a:avLst/>
          </a:prstGeom>
          <a:solidFill>
            <a:schemeClr val="accent2">
              <a:lumMod val="20000"/>
              <a:lumOff val="80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lIns="27432" rIns="27432" rtlCol="0" anchor="ctr"/>
          <a:lstStyle/>
          <a:p>
            <a:pPr algn="ctr">
              <a:lnSpc>
                <a:spcPct val="80000"/>
              </a:lnSpc>
              <a:defRPr/>
            </a:pPr>
            <a:endParaRPr lang="en-US" sz="1050" b="1" dirty="0">
              <a:solidFill>
                <a:srgbClr val="000000"/>
              </a:solidFill>
              <a:cs typeface="Calibri"/>
            </a:endParaRPr>
          </a:p>
        </p:txBody>
      </p:sp>
      <p:sp>
        <p:nvSpPr>
          <p:cNvPr id="22" name="Chevron 21"/>
          <p:cNvSpPr/>
          <p:nvPr/>
        </p:nvSpPr>
        <p:spPr>
          <a:xfrm>
            <a:off x="5918514" y="3207540"/>
            <a:ext cx="1743301" cy="1016623"/>
          </a:xfrm>
          <a:prstGeom prst="chevron">
            <a:avLst/>
          </a:prstGeom>
          <a:solidFill>
            <a:schemeClr val="accent1">
              <a:lumMod val="20000"/>
              <a:lumOff val="80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lIns="27432" rIns="27432" rtlCol="0" anchor="ctr"/>
          <a:lstStyle/>
          <a:p>
            <a:pPr algn="ctr">
              <a:lnSpc>
                <a:spcPct val="80000"/>
              </a:lnSpc>
            </a:pPr>
            <a:endParaRPr lang="en-US" sz="1100" b="1" dirty="0">
              <a:solidFill>
                <a:srgbClr val="FFFFFF"/>
              </a:solidFill>
              <a:cs typeface="Calibri"/>
            </a:endParaRPr>
          </a:p>
        </p:txBody>
      </p:sp>
      <p:sp>
        <p:nvSpPr>
          <p:cNvPr id="26" name="Chevron 25"/>
          <p:cNvSpPr/>
          <p:nvPr/>
        </p:nvSpPr>
        <p:spPr>
          <a:xfrm>
            <a:off x="7241057" y="3207540"/>
            <a:ext cx="1767017" cy="1016623"/>
          </a:xfrm>
          <a:prstGeom prst="chevron">
            <a:avLst/>
          </a:prstGeom>
          <a:solidFill>
            <a:schemeClr val="accent1">
              <a:lumMod val="75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lIns="27432" rIns="27432" rtlCol="0" anchor="ctr"/>
          <a:lstStyle/>
          <a:p>
            <a:pPr algn="ctr">
              <a:lnSpc>
                <a:spcPct val="80000"/>
              </a:lnSpc>
            </a:pPr>
            <a:endParaRPr lang="en-US" sz="1200" b="1" dirty="0">
              <a:solidFill>
                <a:srgbClr val="FFFFFF"/>
              </a:solidFill>
              <a:cs typeface="Calibri"/>
            </a:endParaRPr>
          </a:p>
        </p:txBody>
      </p:sp>
      <p:sp>
        <p:nvSpPr>
          <p:cNvPr id="3" name="Rectangle 2"/>
          <p:cNvSpPr/>
          <p:nvPr/>
        </p:nvSpPr>
        <p:spPr>
          <a:xfrm>
            <a:off x="172997" y="4324350"/>
            <a:ext cx="8835077" cy="481913"/>
          </a:xfrm>
          <a:prstGeom prst="rect">
            <a:avLst/>
          </a:prstGeom>
          <a:solidFill>
            <a:schemeClr val="accent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rPr>
              <a:t>Accelerate Time To Revenue &amp; Improve Client Satisfaction</a:t>
            </a:r>
          </a:p>
        </p:txBody>
      </p:sp>
      <p:pic>
        <p:nvPicPr>
          <p:cNvPr id="28" name="Picture 2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732624"/>
            <a:ext cx="1795066" cy="1655215"/>
          </a:xfrm>
          <a:prstGeom prst="rect">
            <a:avLst/>
          </a:prstGeom>
        </p:spPr>
      </p:pic>
      <p:sp>
        <p:nvSpPr>
          <p:cNvPr id="30" name="TextBox 29"/>
          <p:cNvSpPr txBox="1"/>
          <p:nvPr/>
        </p:nvSpPr>
        <p:spPr>
          <a:xfrm>
            <a:off x="1813529" y="3250280"/>
            <a:ext cx="1168144" cy="830997"/>
          </a:xfrm>
          <a:prstGeom prst="rect">
            <a:avLst/>
          </a:prstGeom>
          <a:noFill/>
        </p:spPr>
        <p:txBody>
          <a:bodyPr wrap="square" rtlCol="0">
            <a:spAutoFit/>
          </a:bodyPr>
          <a:lstStyle/>
          <a:p>
            <a:pPr algn="ctr">
              <a:lnSpc>
                <a:spcPct val="80000"/>
              </a:lnSpc>
            </a:pPr>
            <a:r>
              <a:rPr lang="en-US" sz="1200" dirty="0">
                <a:solidFill>
                  <a:srgbClr val="000000"/>
                </a:solidFill>
                <a:cs typeface="Calibri"/>
              </a:rPr>
              <a:t>Client clicks on link to connect to agent – no plugins or downloads!</a:t>
            </a:r>
          </a:p>
        </p:txBody>
      </p:sp>
      <p:sp>
        <p:nvSpPr>
          <p:cNvPr id="54" name="TextBox 53"/>
          <p:cNvSpPr txBox="1"/>
          <p:nvPr/>
        </p:nvSpPr>
        <p:spPr>
          <a:xfrm>
            <a:off x="3332096" y="3250280"/>
            <a:ext cx="1111819" cy="978729"/>
          </a:xfrm>
          <a:prstGeom prst="rect">
            <a:avLst/>
          </a:prstGeom>
          <a:noFill/>
        </p:spPr>
        <p:txBody>
          <a:bodyPr wrap="square" rtlCol="0">
            <a:spAutoFit/>
          </a:bodyPr>
          <a:lstStyle/>
          <a:p>
            <a:pPr algn="ctr">
              <a:lnSpc>
                <a:spcPct val="80000"/>
              </a:lnSpc>
            </a:pPr>
            <a:r>
              <a:rPr lang="en-US" sz="1200" dirty="0">
                <a:solidFill>
                  <a:schemeClr val="bg1"/>
                </a:solidFill>
                <a:cs typeface="Calibri"/>
              </a:rPr>
              <a:t>Agent &amp; client engage </a:t>
            </a:r>
            <a:r>
              <a:rPr lang="en-US" sz="1200" dirty="0" smtClean="0">
                <a:solidFill>
                  <a:schemeClr val="bg1"/>
                </a:solidFill>
                <a:cs typeface="Calibri"/>
              </a:rPr>
              <a:t>via </a:t>
            </a:r>
            <a:r>
              <a:rPr lang="en-US" sz="1200" dirty="0">
                <a:solidFill>
                  <a:schemeClr val="bg1"/>
                </a:solidFill>
                <a:cs typeface="Calibri"/>
              </a:rPr>
              <a:t>video</a:t>
            </a:r>
            <a:r>
              <a:rPr lang="en-US" sz="1200" dirty="0" smtClean="0">
                <a:solidFill>
                  <a:schemeClr val="bg1"/>
                </a:solidFill>
                <a:cs typeface="Calibri"/>
              </a:rPr>
              <a:t>, </a:t>
            </a:r>
            <a:r>
              <a:rPr lang="en-US" sz="1200" dirty="0">
                <a:solidFill>
                  <a:schemeClr val="bg1"/>
                </a:solidFill>
                <a:cs typeface="Calibri"/>
              </a:rPr>
              <a:t>co-browse, file </a:t>
            </a:r>
            <a:r>
              <a:rPr lang="en-US" sz="1200" dirty="0" smtClean="0">
                <a:solidFill>
                  <a:schemeClr val="bg1"/>
                </a:solidFill>
                <a:cs typeface="Calibri"/>
              </a:rPr>
              <a:t>share &amp; annotation</a:t>
            </a:r>
            <a:endParaRPr lang="en-US" sz="1200" dirty="0">
              <a:solidFill>
                <a:schemeClr val="bg1"/>
              </a:solidFill>
              <a:cs typeface="Calibri"/>
            </a:endParaRPr>
          </a:p>
        </p:txBody>
      </p:sp>
      <p:sp>
        <p:nvSpPr>
          <p:cNvPr id="55" name="TextBox 54"/>
          <p:cNvSpPr txBox="1"/>
          <p:nvPr/>
        </p:nvSpPr>
        <p:spPr>
          <a:xfrm>
            <a:off x="4744909" y="3250280"/>
            <a:ext cx="1248118" cy="978729"/>
          </a:xfrm>
          <a:prstGeom prst="rect">
            <a:avLst/>
          </a:prstGeom>
          <a:noFill/>
        </p:spPr>
        <p:txBody>
          <a:bodyPr wrap="square" rtlCol="0">
            <a:spAutoFit/>
          </a:bodyPr>
          <a:lstStyle/>
          <a:p>
            <a:pPr algn="ctr">
              <a:lnSpc>
                <a:spcPct val="80000"/>
              </a:lnSpc>
            </a:pPr>
            <a:r>
              <a:rPr lang="en-US" sz="1200" dirty="0">
                <a:solidFill>
                  <a:srgbClr val="000000"/>
                </a:solidFill>
                <a:cs typeface="Calibri"/>
              </a:rPr>
              <a:t>Agent brings in expert to explain taxation of cash value withdrawals for new policy</a:t>
            </a:r>
          </a:p>
        </p:txBody>
      </p:sp>
      <p:sp>
        <p:nvSpPr>
          <p:cNvPr id="56" name="TextBox 55"/>
          <p:cNvSpPr txBox="1"/>
          <p:nvPr/>
        </p:nvSpPr>
        <p:spPr>
          <a:xfrm>
            <a:off x="6273716" y="3250280"/>
            <a:ext cx="1111819" cy="978729"/>
          </a:xfrm>
          <a:prstGeom prst="rect">
            <a:avLst/>
          </a:prstGeom>
          <a:noFill/>
        </p:spPr>
        <p:txBody>
          <a:bodyPr wrap="square" rtlCol="0">
            <a:spAutoFit/>
          </a:bodyPr>
          <a:lstStyle/>
          <a:p>
            <a:pPr algn="ctr">
              <a:lnSpc>
                <a:spcPct val="80000"/>
              </a:lnSpc>
            </a:pPr>
            <a:r>
              <a:rPr lang="en-US" sz="1200" dirty="0">
                <a:solidFill>
                  <a:srgbClr val="08252E"/>
                </a:solidFill>
                <a:cs typeface="Calibri"/>
              </a:rPr>
              <a:t>Client completes life insurance application virtually with wet signature</a:t>
            </a:r>
          </a:p>
        </p:txBody>
      </p:sp>
      <p:sp>
        <p:nvSpPr>
          <p:cNvPr id="57" name="TextBox 56"/>
          <p:cNvSpPr txBox="1"/>
          <p:nvPr/>
        </p:nvSpPr>
        <p:spPr>
          <a:xfrm>
            <a:off x="7661816" y="3250280"/>
            <a:ext cx="1111819" cy="978729"/>
          </a:xfrm>
          <a:prstGeom prst="rect">
            <a:avLst/>
          </a:prstGeom>
          <a:noFill/>
          <a:ln w="38100">
            <a:noFill/>
          </a:ln>
        </p:spPr>
        <p:txBody>
          <a:bodyPr wrap="square" rtlCol="0">
            <a:spAutoFit/>
          </a:bodyPr>
          <a:lstStyle/>
          <a:p>
            <a:pPr algn="ctr">
              <a:lnSpc>
                <a:spcPct val="80000"/>
              </a:lnSpc>
            </a:pPr>
            <a:r>
              <a:rPr lang="en-US" sz="1200" dirty="0">
                <a:solidFill>
                  <a:srgbClr val="FFFFFF"/>
                </a:solidFill>
                <a:cs typeface="Calibri"/>
              </a:rPr>
              <a:t>Agent sets stage for underwriting process &amp; schedules lab work</a:t>
            </a:r>
          </a:p>
        </p:txBody>
      </p:sp>
      <p:pic>
        <p:nvPicPr>
          <p:cNvPr id="2049" name="Picture 204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6585" y="2474993"/>
            <a:ext cx="1670730" cy="639399"/>
          </a:xfrm>
          <a:prstGeom prst="rect">
            <a:avLst/>
          </a:prstGeom>
        </p:spPr>
      </p:pic>
      <p:pic>
        <p:nvPicPr>
          <p:cNvPr id="61" name="007c0e95-d3fa-40f6-9b36-9f59a1fb14dd" descr="1D401601-D703-42B6-8713-133E9B06E88C"/>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073615" y="620359"/>
            <a:ext cx="3546824" cy="263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agent_dad_ciscoendpoint.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32690" y="1938955"/>
            <a:ext cx="1425510" cy="1314450"/>
          </a:xfrm>
          <a:prstGeom prst="rect">
            <a:avLst/>
          </a:prstGeom>
        </p:spPr>
      </p:pic>
      <p:pic>
        <p:nvPicPr>
          <p:cNvPr id="25" name="Picture 24" descr="expert_laptop.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28992" y="753664"/>
            <a:ext cx="1409395" cy="1299591"/>
          </a:xfrm>
          <a:prstGeom prst="rect">
            <a:avLst/>
          </a:prstGeom>
        </p:spPr>
      </p:pic>
      <p:sp>
        <p:nvSpPr>
          <p:cNvPr id="5" name="Freeform 4"/>
          <p:cNvSpPr/>
          <p:nvPr/>
        </p:nvSpPr>
        <p:spPr>
          <a:xfrm>
            <a:off x="5448300" y="1793081"/>
            <a:ext cx="266700" cy="142875"/>
          </a:xfrm>
          <a:custGeom>
            <a:avLst/>
            <a:gdLst>
              <a:gd name="connsiteX0" fmla="*/ 0 w 266700"/>
              <a:gd name="connsiteY0" fmla="*/ 152400 h 190500"/>
              <a:gd name="connsiteX1" fmla="*/ 38100 w 266700"/>
              <a:gd name="connsiteY1" fmla="*/ 95250 h 190500"/>
              <a:gd name="connsiteX2" fmla="*/ 76200 w 266700"/>
              <a:gd name="connsiteY2" fmla="*/ 76200 h 190500"/>
              <a:gd name="connsiteX3" fmla="*/ 114300 w 266700"/>
              <a:gd name="connsiteY3" fmla="*/ 0 h 190500"/>
              <a:gd name="connsiteX4" fmla="*/ 190500 w 266700"/>
              <a:gd name="connsiteY4" fmla="*/ 57150 h 190500"/>
              <a:gd name="connsiteX5" fmla="*/ 228600 w 266700"/>
              <a:gd name="connsiteY5" fmla="*/ 133350 h 190500"/>
              <a:gd name="connsiteX6" fmla="*/ 247650 w 266700"/>
              <a:gd name="connsiteY6" fmla="*/ 171450 h 190500"/>
              <a:gd name="connsiteX7" fmla="*/ 266700 w 266700"/>
              <a:gd name="connsiteY7"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00" h="190500">
                <a:moveTo>
                  <a:pt x="0" y="152400"/>
                </a:moveTo>
                <a:cubicBezTo>
                  <a:pt x="12700" y="133350"/>
                  <a:pt x="21911" y="111439"/>
                  <a:pt x="38100" y="95250"/>
                </a:cubicBezTo>
                <a:cubicBezTo>
                  <a:pt x="48140" y="85210"/>
                  <a:pt x="67330" y="87288"/>
                  <a:pt x="76200" y="76200"/>
                </a:cubicBezTo>
                <a:cubicBezTo>
                  <a:pt x="93940" y="54025"/>
                  <a:pt x="114300" y="0"/>
                  <a:pt x="114300" y="0"/>
                </a:cubicBezTo>
                <a:cubicBezTo>
                  <a:pt x="149435" y="17568"/>
                  <a:pt x="166430" y="21045"/>
                  <a:pt x="190500" y="57150"/>
                </a:cubicBezTo>
                <a:cubicBezTo>
                  <a:pt x="206252" y="80779"/>
                  <a:pt x="215900" y="107950"/>
                  <a:pt x="228600" y="133350"/>
                </a:cubicBezTo>
                <a:cubicBezTo>
                  <a:pt x="234950" y="146050"/>
                  <a:pt x="237610" y="161410"/>
                  <a:pt x="247650" y="171450"/>
                </a:cubicBezTo>
                <a:lnTo>
                  <a:pt x="266700" y="190500"/>
                </a:lnTo>
              </a:path>
            </a:pathLst>
          </a:cu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581651" y="1807369"/>
            <a:ext cx="20867" cy="342900"/>
          </a:xfrm>
          <a:custGeom>
            <a:avLst/>
            <a:gdLst>
              <a:gd name="connsiteX0" fmla="*/ 0 w 20867"/>
              <a:gd name="connsiteY0" fmla="*/ 0 h 457200"/>
              <a:gd name="connsiteX1" fmla="*/ 19050 w 20867"/>
              <a:gd name="connsiteY1" fmla="*/ 457200 h 457200"/>
            </a:gdLst>
            <a:ahLst/>
            <a:cxnLst>
              <a:cxn ang="0">
                <a:pos x="connsiteX0" y="connsiteY0"/>
              </a:cxn>
              <a:cxn ang="0">
                <a:pos x="connsiteX1" y="connsiteY1"/>
              </a:cxn>
            </a:cxnLst>
            <a:rect l="l" t="t" r="r" b="b"/>
            <a:pathLst>
              <a:path w="20867" h="457200">
                <a:moveTo>
                  <a:pt x="0" y="0"/>
                </a:moveTo>
                <a:cubicBezTo>
                  <a:pt x="29569" y="266117"/>
                  <a:pt x="19050" y="113948"/>
                  <a:pt x="19050" y="457200"/>
                </a:cubicBezTo>
              </a:path>
            </a:pathLst>
          </a:cu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191950" y="149837"/>
            <a:ext cx="7952050" cy="566375"/>
          </a:xfrm>
        </p:spPr>
        <p:txBody>
          <a:bodyPr/>
          <a:lstStyle/>
          <a:p>
            <a:r>
              <a:rPr lang="en-US" dirty="0"/>
              <a:t>Insurance Agent &amp; Client Virtual Engagement</a:t>
            </a:r>
          </a:p>
        </p:txBody>
      </p:sp>
      <p:sp>
        <p:nvSpPr>
          <p:cNvPr id="2" name="Footer Placeholder 1"/>
          <p:cNvSpPr>
            <a:spLocks noGrp="1"/>
          </p:cNvSpPr>
          <p:nvPr>
            <p:ph type="ftr" sz="quarter" idx="11"/>
          </p:nvPr>
        </p:nvSpPr>
        <p:spPr/>
        <p:txBody>
          <a:bodyPr/>
          <a:lstStyle/>
          <a:p>
            <a:r>
              <a:rPr lang="en-US" dirty="0" smtClean="0"/>
              <a:t>CaféX Communications Confidential © 2015 – All Rights Reserved. </a:t>
            </a:r>
            <a:endParaRPr lang="en-US" dirty="0"/>
          </a:p>
        </p:txBody>
      </p:sp>
      <p:sp>
        <p:nvSpPr>
          <p:cNvPr id="7" name="Slide Number Placeholder 6"/>
          <p:cNvSpPr>
            <a:spLocks noGrp="1"/>
          </p:cNvSpPr>
          <p:nvPr>
            <p:ph type="sldNum" sz="quarter" idx="12"/>
          </p:nvPr>
        </p:nvSpPr>
        <p:spPr/>
        <p:txBody>
          <a:bodyPr/>
          <a:lstStyle/>
          <a:p>
            <a:fld id="{0431C951-9D62-474D-B35D-66AB940D3B2F}" type="slidenum">
              <a:rPr lang="en-US" smtClean="0"/>
              <a:pPr/>
              <a:t>80</a:t>
            </a:fld>
            <a:endParaRPr lang="en-US" dirty="0"/>
          </a:p>
        </p:txBody>
      </p:sp>
    </p:spTree>
    <p:extLst>
      <p:ext uri="{BB962C8B-B14F-4D97-AF65-F5344CB8AC3E}">
        <p14:creationId xmlns:p14="http://schemas.microsoft.com/office/powerpoint/2010/main" val="394574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t>Virtual Insurance Protection Review </a:t>
            </a:r>
            <a:endParaRPr lang="en-US" dirty="0"/>
          </a:p>
        </p:txBody>
      </p:sp>
      <p:sp>
        <p:nvSpPr>
          <p:cNvPr id="3" name="Pentagon 2"/>
          <p:cNvSpPr/>
          <p:nvPr/>
        </p:nvSpPr>
        <p:spPr>
          <a:xfrm>
            <a:off x="172996" y="3421854"/>
            <a:ext cx="1640532" cy="831164"/>
          </a:xfrm>
          <a:prstGeom prst="homePlate">
            <a:avLst/>
          </a:prstGeom>
          <a:solidFill>
            <a:schemeClr val="accent6">
              <a:lumMod val="20000"/>
              <a:lumOff val="80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lIns="68589" tIns="34295" rIns="68589" bIns="34295" rtlCol="0" anchor="ctr"/>
          <a:lstStyle/>
          <a:p>
            <a:pPr algn="ctr">
              <a:lnSpc>
                <a:spcPct val="80000"/>
              </a:lnSpc>
            </a:pPr>
            <a:r>
              <a:rPr lang="en-US" sz="900" dirty="0">
                <a:solidFill>
                  <a:srgbClr val="092E4D"/>
                </a:solidFill>
                <a:cs typeface="Calibri"/>
              </a:rPr>
              <a:t>Existing client has ‘life event’. Agent sends invite for virtual meeting to review needs</a:t>
            </a:r>
          </a:p>
        </p:txBody>
      </p:sp>
      <p:sp>
        <p:nvSpPr>
          <p:cNvPr id="4" name="Chevron 3"/>
          <p:cNvSpPr/>
          <p:nvPr/>
        </p:nvSpPr>
        <p:spPr>
          <a:xfrm>
            <a:off x="1396313" y="3427672"/>
            <a:ext cx="1943219" cy="819527"/>
          </a:xfrm>
          <a:prstGeom prst="chevron">
            <a:avLst/>
          </a:prstGeom>
          <a:solidFill>
            <a:schemeClr val="accent5">
              <a:lumMod val="20000"/>
              <a:lumOff val="80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lIns="0" tIns="34295" rIns="0" bIns="34295" rtlCol="0" anchor="ctr"/>
          <a:lstStyle/>
          <a:p>
            <a:pPr algn="ctr">
              <a:lnSpc>
                <a:spcPct val="80000"/>
              </a:lnSpc>
            </a:pPr>
            <a:endParaRPr lang="en-US" sz="900" dirty="0">
              <a:solidFill>
                <a:srgbClr val="000000"/>
              </a:solidFill>
              <a:cs typeface="Calibri"/>
            </a:endParaRPr>
          </a:p>
        </p:txBody>
      </p:sp>
      <p:sp>
        <p:nvSpPr>
          <p:cNvPr id="5" name="Chevron 4"/>
          <p:cNvSpPr/>
          <p:nvPr/>
        </p:nvSpPr>
        <p:spPr>
          <a:xfrm>
            <a:off x="2932244" y="3427672"/>
            <a:ext cx="1830621" cy="819527"/>
          </a:xfrm>
          <a:prstGeom prst="chevron">
            <a:avLst/>
          </a:prstGeom>
          <a:solidFill>
            <a:schemeClr val="accent3">
              <a:lumMod val="90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lIns="20577" tIns="34295" rIns="20577" bIns="34295" rtlCol="0" anchor="ctr"/>
          <a:lstStyle/>
          <a:p>
            <a:pPr algn="ctr">
              <a:lnSpc>
                <a:spcPct val="80000"/>
              </a:lnSpc>
            </a:pPr>
            <a:endParaRPr lang="en-US" sz="800" b="1" dirty="0">
              <a:solidFill>
                <a:srgbClr val="000000"/>
              </a:solidFill>
              <a:cs typeface="Calibri"/>
            </a:endParaRPr>
          </a:p>
        </p:txBody>
      </p:sp>
      <p:sp>
        <p:nvSpPr>
          <p:cNvPr id="6" name="Chevron 5"/>
          <p:cNvSpPr/>
          <p:nvPr/>
        </p:nvSpPr>
        <p:spPr>
          <a:xfrm>
            <a:off x="4335408" y="3427672"/>
            <a:ext cx="1987735" cy="819527"/>
          </a:xfrm>
          <a:prstGeom prst="chevron">
            <a:avLst/>
          </a:prstGeom>
          <a:solidFill>
            <a:schemeClr val="accent2">
              <a:lumMod val="20000"/>
              <a:lumOff val="80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lIns="20577" tIns="34295" rIns="20577" bIns="34295" rtlCol="0" anchor="ctr"/>
          <a:lstStyle/>
          <a:p>
            <a:pPr algn="ctr">
              <a:lnSpc>
                <a:spcPct val="80000"/>
              </a:lnSpc>
              <a:defRPr/>
            </a:pPr>
            <a:endParaRPr lang="en-US" sz="800" b="1" dirty="0">
              <a:solidFill>
                <a:srgbClr val="000000"/>
              </a:solidFill>
              <a:cs typeface="Calibri"/>
            </a:endParaRPr>
          </a:p>
        </p:txBody>
      </p:sp>
      <p:sp>
        <p:nvSpPr>
          <p:cNvPr id="7" name="Chevron 6"/>
          <p:cNvSpPr/>
          <p:nvPr/>
        </p:nvSpPr>
        <p:spPr>
          <a:xfrm>
            <a:off x="5918513" y="3427672"/>
            <a:ext cx="1743301" cy="819527"/>
          </a:xfrm>
          <a:prstGeom prst="chevron">
            <a:avLst/>
          </a:prstGeom>
          <a:solidFill>
            <a:schemeClr val="accent1">
              <a:lumMod val="20000"/>
              <a:lumOff val="80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lIns="20577" tIns="34295" rIns="20577" bIns="34295" rtlCol="0" anchor="ctr"/>
          <a:lstStyle/>
          <a:p>
            <a:pPr algn="ctr">
              <a:lnSpc>
                <a:spcPct val="80000"/>
              </a:lnSpc>
            </a:pPr>
            <a:endParaRPr lang="en-US" sz="800" b="1" dirty="0">
              <a:solidFill>
                <a:srgbClr val="FFFFFF"/>
              </a:solidFill>
              <a:cs typeface="Calibri"/>
            </a:endParaRPr>
          </a:p>
        </p:txBody>
      </p:sp>
      <p:sp>
        <p:nvSpPr>
          <p:cNvPr id="8" name="Chevron 7"/>
          <p:cNvSpPr/>
          <p:nvPr/>
        </p:nvSpPr>
        <p:spPr>
          <a:xfrm>
            <a:off x="7241057" y="3427672"/>
            <a:ext cx="1767017" cy="819527"/>
          </a:xfrm>
          <a:prstGeom prst="chevron">
            <a:avLst/>
          </a:prstGeom>
          <a:solidFill>
            <a:schemeClr val="accent1">
              <a:lumMod val="75000"/>
            </a:schemeClr>
          </a:solidFill>
          <a:ln>
            <a:solidFill>
              <a:srgbClr val="FFFFFF"/>
            </a:solidFill>
          </a:ln>
        </p:spPr>
        <p:style>
          <a:lnRef idx="2">
            <a:schemeClr val="accent1"/>
          </a:lnRef>
          <a:fillRef idx="1">
            <a:schemeClr val="lt1"/>
          </a:fillRef>
          <a:effectRef idx="0">
            <a:schemeClr val="accent1"/>
          </a:effectRef>
          <a:fontRef idx="minor">
            <a:schemeClr val="dk1"/>
          </a:fontRef>
        </p:style>
        <p:txBody>
          <a:bodyPr lIns="20577" tIns="34295" rIns="20577" bIns="34295" rtlCol="0" anchor="ctr"/>
          <a:lstStyle/>
          <a:p>
            <a:pPr algn="ctr">
              <a:lnSpc>
                <a:spcPct val="80000"/>
              </a:lnSpc>
            </a:pPr>
            <a:endParaRPr lang="en-US" sz="900" b="1" dirty="0">
              <a:solidFill>
                <a:srgbClr val="FFFFFF"/>
              </a:solidFill>
              <a:cs typeface="Calibri"/>
            </a:endParaRPr>
          </a:p>
        </p:txBody>
      </p:sp>
      <p:sp>
        <p:nvSpPr>
          <p:cNvPr id="9" name="Rectangle 8"/>
          <p:cNvSpPr/>
          <p:nvPr/>
        </p:nvSpPr>
        <p:spPr>
          <a:xfrm>
            <a:off x="172997" y="4443569"/>
            <a:ext cx="8835077" cy="481913"/>
          </a:xfrm>
          <a:prstGeom prst="rect">
            <a:avLst/>
          </a:prstGeom>
          <a:solidFill>
            <a:schemeClr val="accent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dirty="0">
                <a:solidFill>
                  <a:srgbClr val="FFFFFF"/>
                </a:solidFill>
              </a:rPr>
              <a:t>Accelerate Time To Revenue &amp; Improve Client Satisfaction</a:t>
            </a:r>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4784" y="882690"/>
            <a:ext cx="2206953" cy="1655215"/>
          </a:xfrm>
          <a:prstGeom prst="rect">
            <a:avLst/>
          </a:prstGeom>
        </p:spPr>
      </p:pic>
      <p:sp>
        <p:nvSpPr>
          <p:cNvPr id="11" name="TextBox 10"/>
          <p:cNvSpPr txBox="1"/>
          <p:nvPr/>
        </p:nvSpPr>
        <p:spPr>
          <a:xfrm>
            <a:off x="1813529" y="3470412"/>
            <a:ext cx="1168144" cy="734047"/>
          </a:xfrm>
          <a:prstGeom prst="rect">
            <a:avLst/>
          </a:prstGeom>
          <a:noFill/>
        </p:spPr>
        <p:txBody>
          <a:bodyPr wrap="square" lIns="68589" tIns="34295" rIns="68589" bIns="34295" rtlCol="0">
            <a:spAutoFit/>
          </a:bodyPr>
          <a:lstStyle/>
          <a:p>
            <a:pPr algn="ctr">
              <a:lnSpc>
                <a:spcPct val="80000"/>
              </a:lnSpc>
            </a:pPr>
            <a:r>
              <a:rPr lang="en-US" sz="900" dirty="0">
                <a:solidFill>
                  <a:srgbClr val="000000"/>
                </a:solidFill>
                <a:cs typeface="Calibri"/>
              </a:rPr>
              <a:t>Client clicks on link to connect to agent at time of scheduled appointment. One or Two Way video is OPTIONAL. </a:t>
            </a:r>
          </a:p>
        </p:txBody>
      </p:sp>
      <p:sp>
        <p:nvSpPr>
          <p:cNvPr id="12" name="TextBox 11"/>
          <p:cNvSpPr txBox="1"/>
          <p:nvPr/>
        </p:nvSpPr>
        <p:spPr>
          <a:xfrm>
            <a:off x="3332096" y="3470412"/>
            <a:ext cx="1111819" cy="512448"/>
          </a:xfrm>
          <a:prstGeom prst="rect">
            <a:avLst/>
          </a:prstGeom>
          <a:noFill/>
        </p:spPr>
        <p:txBody>
          <a:bodyPr wrap="square" lIns="68589" tIns="34295" rIns="68589" bIns="34295" rtlCol="0">
            <a:spAutoFit/>
          </a:bodyPr>
          <a:lstStyle/>
          <a:p>
            <a:pPr algn="ctr">
              <a:lnSpc>
                <a:spcPct val="80000"/>
              </a:lnSpc>
            </a:pPr>
            <a:r>
              <a:rPr lang="en-US" sz="900" dirty="0">
                <a:solidFill>
                  <a:srgbClr val="000000"/>
                </a:solidFill>
                <a:cs typeface="Calibri"/>
              </a:rPr>
              <a:t>Agent &amp; client engage via video, co-browse, file share &amp; annotation</a:t>
            </a:r>
          </a:p>
        </p:txBody>
      </p:sp>
      <p:sp>
        <p:nvSpPr>
          <p:cNvPr id="13" name="TextBox 12"/>
          <p:cNvSpPr txBox="1"/>
          <p:nvPr/>
        </p:nvSpPr>
        <p:spPr>
          <a:xfrm>
            <a:off x="4744909" y="3470412"/>
            <a:ext cx="1248118" cy="734047"/>
          </a:xfrm>
          <a:prstGeom prst="rect">
            <a:avLst/>
          </a:prstGeom>
          <a:noFill/>
        </p:spPr>
        <p:txBody>
          <a:bodyPr wrap="square" lIns="68589" tIns="34295" rIns="68589" bIns="34295" rtlCol="0">
            <a:spAutoFit/>
          </a:bodyPr>
          <a:lstStyle/>
          <a:p>
            <a:pPr algn="ctr">
              <a:lnSpc>
                <a:spcPct val="80000"/>
              </a:lnSpc>
            </a:pPr>
            <a:r>
              <a:rPr lang="en-US" sz="900" dirty="0">
                <a:solidFill>
                  <a:srgbClr val="000000"/>
                </a:solidFill>
                <a:cs typeface="Calibri"/>
              </a:rPr>
              <a:t>Agent reviews life insurance plan options with customer</a:t>
            </a:r>
          </a:p>
          <a:p>
            <a:pPr algn="ctr">
              <a:lnSpc>
                <a:spcPct val="80000"/>
              </a:lnSpc>
            </a:pPr>
            <a:r>
              <a:rPr lang="en-US" sz="900" dirty="0">
                <a:solidFill>
                  <a:srgbClr val="000000"/>
                </a:solidFill>
                <a:cs typeface="Calibri"/>
              </a:rPr>
              <a:t>and serves as “Trusted Advisor” in planning process </a:t>
            </a:r>
          </a:p>
        </p:txBody>
      </p:sp>
      <p:sp>
        <p:nvSpPr>
          <p:cNvPr id="14" name="TextBox 13"/>
          <p:cNvSpPr txBox="1"/>
          <p:nvPr/>
        </p:nvSpPr>
        <p:spPr>
          <a:xfrm>
            <a:off x="6273716" y="3470412"/>
            <a:ext cx="1111819" cy="512448"/>
          </a:xfrm>
          <a:prstGeom prst="rect">
            <a:avLst/>
          </a:prstGeom>
          <a:noFill/>
        </p:spPr>
        <p:txBody>
          <a:bodyPr wrap="square" lIns="68589" tIns="34295" rIns="68589" bIns="34295" rtlCol="0">
            <a:spAutoFit/>
          </a:bodyPr>
          <a:lstStyle/>
          <a:p>
            <a:pPr algn="ctr">
              <a:lnSpc>
                <a:spcPct val="80000"/>
              </a:lnSpc>
            </a:pPr>
            <a:r>
              <a:rPr lang="en-US" sz="900" dirty="0">
                <a:solidFill>
                  <a:srgbClr val="08252E"/>
                </a:solidFill>
                <a:cs typeface="Calibri"/>
              </a:rPr>
              <a:t>Client completes life insurance application virtually with e-signature</a:t>
            </a:r>
          </a:p>
        </p:txBody>
      </p:sp>
      <p:sp>
        <p:nvSpPr>
          <p:cNvPr id="15" name="TextBox 14"/>
          <p:cNvSpPr txBox="1"/>
          <p:nvPr/>
        </p:nvSpPr>
        <p:spPr>
          <a:xfrm>
            <a:off x="7661816" y="3470412"/>
            <a:ext cx="1111819" cy="512448"/>
          </a:xfrm>
          <a:prstGeom prst="rect">
            <a:avLst/>
          </a:prstGeom>
          <a:noFill/>
          <a:ln w="38100">
            <a:noFill/>
          </a:ln>
        </p:spPr>
        <p:txBody>
          <a:bodyPr wrap="square" lIns="68589" tIns="34295" rIns="68589" bIns="34295" rtlCol="0">
            <a:spAutoFit/>
          </a:bodyPr>
          <a:lstStyle/>
          <a:p>
            <a:pPr algn="ctr">
              <a:lnSpc>
                <a:spcPct val="80000"/>
              </a:lnSpc>
            </a:pPr>
            <a:r>
              <a:rPr lang="en-US" sz="900" dirty="0">
                <a:solidFill>
                  <a:srgbClr val="FFFFFF"/>
                </a:solidFill>
                <a:cs typeface="Calibri"/>
              </a:rPr>
              <a:t>Agent sets stage for underwriting process &amp; schedules lab work</a:t>
            </a: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8028" y="2604020"/>
            <a:ext cx="2054087" cy="639399"/>
          </a:xfrm>
          <a:prstGeom prst="rect">
            <a:avLst/>
          </a:prstGeom>
        </p:spPr>
      </p:pic>
      <p:pic>
        <p:nvPicPr>
          <p:cNvPr id="17" name="007c0e95-d3fa-40f6-9b36-9f59a1fb14dd" descr="1D401601-D703-42B6-8713-133E9B06E88C"/>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2397602" y="807621"/>
            <a:ext cx="4360661" cy="263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gent_dad_ciscoendpoint.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40380" y="660998"/>
            <a:ext cx="1813706" cy="1465217"/>
          </a:xfrm>
          <a:prstGeom prst="rect">
            <a:avLst/>
          </a:prstGeom>
        </p:spPr>
      </p:pic>
      <p:sp>
        <p:nvSpPr>
          <p:cNvPr id="19" name="Freeform 18"/>
          <p:cNvSpPr/>
          <p:nvPr/>
        </p:nvSpPr>
        <p:spPr>
          <a:xfrm>
            <a:off x="5448300" y="2089412"/>
            <a:ext cx="266700" cy="142875"/>
          </a:xfrm>
          <a:custGeom>
            <a:avLst/>
            <a:gdLst>
              <a:gd name="connsiteX0" fmla="*/ 0 w 266700"/>
              <a:gd name="connsiteY0" fmla="*/ 152400 h 190500"/>
              <a:gd name="connsiteX1" fmla="*/ 38100 w 266700"/>
              <a:gd name="connsiteY1" fmla="*/ 95250 h 190500"/>
              <a:gd name="connsiteX2" fmla="*/ 76200 w 266700"/>
              <a:gd name="connsiteY2" fmla="*/ 76200 h 190500"/>
              <a:gd name="connsiteX3" fmla="*/ 114300 w 266700"/>
              <a:gd name="connsiteY3" fmla="*/ 0 h 190500"/>
              <a:gd name="connsiteX4" fmla="*/ 190500 w 266700"/>
              <a:gd name="connsiteY4" fmla="*/ 57150 h 190500"/>
              <a:gd name="connsiteX5" fmla="*/ 228600 w 266700"/>
              <a:gd name="connsiteY5" fmla="*/ 133350 h 190500"/>
              <a:gd name="connsiteX6" fmla="*/ 247650 w 266700"/>
              <a:gd name="connsiteY6" fmla="*/ 171450 h 190500"/>
              <a:gd name="connsiteX7" fmla="*/ 266700 w 266700"/>
              <a:gd name="connsiteY7"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00" h="190500">
                <a:moveTo>
                  <a:pt x="0" y="152400"/>
                </a:moveTo>
                <a:cubicBezTo>
                  <a:pt x="12700" y="133350"/>
                  <a:pt x="21911" y="111439"/>
                  <a:pt x="38100" y="95250"/>
                </a:cubicBezTo>
                <a:cubicBezTo>
                  <a:pt x="48140" y="85210"/>
                  <a:pt x="67330" y="87288"/>
                  <a:pt x="76200" y="76200"/>
                </a:cubicBezTo>
                <a:cubicBezTo>
                  <a:pt x="93940" y="54025"/>
                  <a:pt x="114300" y="0"/>
                  <a:pt x="114300" y="0"/>
                </a:cubicBezTo>
                <a:cubicBezTo>
                  <a:pt x="149435" y="17568"/>
                  <a:pt x="166430" y="21045"/>
                  <a:pt x="190500" y="57150"/>
                </a:cubicBezTo>
                <a:cubicBezTo>
                  <a:pt x="206252" y="80779"/>
                  <a:pt x="215900" y="107950"/>
                  <a:pt x="228600" y="133350"/>
                </a:cubicBezTo>
                <a:cubicBezTo>
                  <a:pt x="234950" y="146050"/>
                  <a:pt x="237610" y="161410"/>
                  <a:pt x="247650" y="171450"/>
                </a:cubicBezTo>
                <a:lnTo>
                  <a:pt x="266700" y="190500"/>
                </a:lnTo>
              </a:path>
            </a:pathLst>
          </a:cu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a:p>
        </p:txBody>
      </p:sp>
      <p:sp>
        <p:nvSpPr>
          <p:cNvPr id="20" name="Freeform 19"/>
          <p:cNvSpPr/>
          <p:nvPr/>
        </p:nvSpPr>
        <p:spPr>
          <a:xfrm>
            <a:off x="5581651" y="2103700"/>
            <a:ext cx="20867" cy="342900"/>
          </a:xfrm>
          <a:custGeom>
            <a:avLst/>
            <a:gdLst>
              <a:gd name="connsiteX0" fmla="*/ 0 w 20867"/>
              <a:gd name="connsiteY0" fmla="*/ 0 h 457200"/>
              <a:gd name="connsiteX1" fmla="*/ 19050 w 20867"/>
              <a:gd name="connsiteY1" fmla="*/ 457200 h 457200"/>
            </a:gdLst>
            <a:ahLst/>
            <a:cxnLst>
              <a:cxn ang="0">
                <a:pos x="connsiteX0" y="connsiteY0"/>
              </a:cxn>
              <a:cxn ang="0">
                <a:pos x="connsiteX1" y="connsiteY1"/>
              </a:cxn>
            </a:cxnLst>
            <a:rect l="l" t="t" r="r" b="b"/>
            <a:pathLst>
              <a:path w="20867" h="457200">
                <a:moveTo>
                  <a:pt x="0" y="0"/>
                </a:moveTo>
                <a:cubicBezTo>
                  <a:pt x="29569" y="266117"/>
                  <a:pt x="19050" y="113948"/>
                  <a:pt x="19050" y="457200"/>
                </a:cubicBezTo>
              </a:path>
            </a:pathLst>
          </a:cu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a:p>
        </p:txBody>
      </p:sp>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75751" y="1160458"/>
            <a:ext cx="1256261" cy="784364"/>
          </a:xfrm>
          <a:prstGeom prst="rect">
            <a:avLst/>
          </a:prstGeom>
        </p:spPr>
      </p:pic>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59379" y="1224178"/>
            <a:ext cx="2263763" cy="1766944"/>
          </a:xfrm>
          <a:prstGeom prst="rect">
            <a:avLst/>
          </a:prstGeom>
        </p:spPr>
      </p:pic>
      <p:pic>
        <p:nvPicPr>
          <p:cNvPr id="2050"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856817" y="1160458"/>
            <a:ext cx="3529932" cy="2019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932244" y="1359446"/>
            <a:ext cx="475789" cy="43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92125" y="993119"/>
            <a:ext cx="761961" cy="847887"/>
          </a:xfrm>
          <a:prstGeom prst="rect">
            <a:avLst/>
          </a:prstGeom>
        </p:spPr>
      </p:pic>
      <p:pic>
        <p:nvPicPr>
          <p:cNvPr id="28" name="Picture 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448537" y="1224178"/>
            <a:ext cx="286476" cy="246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920661" y="1174183"/>
            <a:ext cx="529495" cy="593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9"/>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015512" y="2103701"/>
            <a:ext cx="1663439" cy="1075998"/>
          </a:xfrm>
          <a:prstGeom prst="rect">
            <a:avLst/>
          </a:prstGeom>
        </p:spPr>
      </p:pic>
      <p:pic>
        <p:nvPicPr>
          <p:cNvPr id="31" name="Picture 3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426436" y="1417063"/>
            <a:ext cx="308577" cy="302446"/>
          </a:xfrm>
          <a:prstGeom prst="rect">
            <a:avLst/>
          </a:prstGeom>
        </p:spPr>
      </p:pic>
      <p:sp>
        <p:nvSpPr>
          <p:cNvPr id="23" name="Footer Placeholder 2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24" name="Slide Number Placeholder 23"/>
          <p:cNvSpPr>
            <a:spLocks noGrp="1"/>
          </p:cNvSpPr>
          <p:nvPr>
            <p:ph type="sldNum" sz="quarter" idx="12"/>
          </p:nvPr>
        </p:nvSpPr>
        <p:spPr/>
        <p:txBody>
          <a:bodyPr/>
          <a:lstStyle/>
          <a:p>
            <a:fld id="{0431C951-9D62-474D-B35D-66AB940D3B2F}" type="slidenum">
              <a:rPr lang="en-US" smtClean="0"/>
              <a:pPr/>
              <a:t>81</a:t>
            </a:fld>
            <a:endParaRPr lang="en-US" dirty="0"/>
          </a:p>
        </p:txBody>
      </p:sp>
    </p:spTree>
    <p:extLst>
      <p:ext uri="{BB962C8B-B14F-4D97-AF65-F5344CB8AC3E}">
        <p14:creationId xmlns:p14="http://schemas.microsoft.com/office/powerpoint/2010/main" val="259089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Enhanced Quote Proposal</a:t>
            </a:r>
            <a:endParaRPr lang="en-US" dirty="0"/>
          </a:p>
        </p:txBody>
      </p:sp>
      <p:sp>
        <p:nvSpPr>
          <p:cNvPr id="4" name="Pentagon 3"/>
          <p:cNvSpPr/>
          <p:nvPr/>
        </p:nvSpPr>
        <p:spPr>
          <a:xfrm>
            <a:off x="172996" y="3364168"/>
            <a:ext cx="1640532" cy="831164"/>
          </a:xfrm>
          <a:prstGeom prst="homePlate">
            <a:avLst/>
          </a:prstGeom>
          <a:solidFill>
            <a:schemeClr val="accent1"/>
          </a:solidFill>
          <a:ln>
            <a:solidFill>
              <a:srgbClr val="FFFFFF"/>
            </a:solidFill>
          </a:ln>
        </p:spPr>
        <p:style>
          <a:lnRef idx="2">
            <a:schemeClr val="accent1"/>
          </a:lnRef>
          <a:fillRef idx="1">
            <a:schemeClr val="lt1"/>
          </a:fillRef>
          <a:effectRef idx="0">
            <a:schemeClr val="accent1"/>
          </a:effectRef>
          <a:fontRef idx="minor">
            <a:schemeClr val="dk1"/>
          </a:fontRef>
        </p:style>
        <p:txBody>
          <a:bodyPr lIns="68589" tIns="34295" rIns="68589" bIns="34295" rtlCol="0" anchor="ctr"/>
          <a:lstStyle/>
          <a:p>
            <a:pPr algn="ctr">
              <a:lnSpc>
                <a:spcPct val="80000"/>
              </a:lnSpc>
            </a:pPr>
            <a:r>
              <a:rPr lang="en-US" sz="900" dirty="0">
                <a:solidFill>
                  <a:schemeClr val="bg1"/>
                </a:solidFill>
                <a:cs typeface="Calibri"/>
              </a:rPr>
              <a:t>Prospective client has provided  Agent with information needed for an insurance quote</a:t>
            </a:r>
          </a:p>
        </p:txBody>
      </p:sp>
      <p:sp>
        <p:nvSpPr>
          <p:cNvPr id="5" name="Chevron 4"/>
          <p:cNvSpPr/>
          <p:nvPr/>
        </p:nvSpPr>
        <p:spPr>
          <a:xfrm>
            <a:off x="1853666" y="3369986"/>
            <a:ext cx="1943219" cy="819527"/>
          </a:xfrm>
          <a:prstGeom prst="chevron">
            <a:avLst/>
          </a:prstGeom>
          <a:solidFill>
            <a:schemeClr val="accent1"/>
          </a:solidFill>
          <a:ln>
            <a:solidFill>
              <a:srgbClr val="FFFFFF"/>
            </a:solidFill>
          </a:ln>
        </p:spPr>
        <p:style>
          <a:lnRef idx="2">
            <a:schemeClr val="accent1"/>
          </a:lnRef>
          <a:fillRef idx="1">
            <a:schemeClr val="lt1"/>
          </a:fillRef>
          <a:effectRef idx="0">
            <a:schemeClr val="accent1"/>
          </a:effectRef>
          <a:fontRef idx="minor">
            <a:schemeClr val="dk1"/>
          </a:fontRef>
        </p:style>
        <p:txBody>
          <a:bodyPr lIns="0" tIns="34295" rIns="0" bIns="34295" rtlCol="0" anchor="ctr"/>
          <a:lstStyle/>
          <a:p>
            <a:pPr algn="ctr">
              <a:lnSpc>
                <a:spcPct val="80000"/>
              </a:lnSpc>
            </a:pPr>
            <a:endParaRPr lang="en-US" sz="900" dirty="0">
              <a:solidFill>
                <a:schemeClr val="bg1"/>
              </a:solidFill>
              <a:cs typeface="Calibri"/>
            </a:endParaRPr>
          </a:p>
        </p:txBody>
      </p:sp>
      <p:sp>
        <p:nvSpPr>
          <p:cNvPr id="6" name="Chevron 5"/>
          <p:cNvSpPr/>
          <p:nvPr/>
        </p:nvSpPr>
        <p:spPr>
          <a:xfrm>
            <a:off x="3743887" y="3369986"/>
            <a:ext cx="1830621" cy="819527"/>
          </a:xfrm>
          <a:prstGeom prst="chevron">
            <a:avLst/>
          </a:prstGeom>
          <a:solidFill>
            <a:schemeClr val="accent1"/>
          </a:solidFill>
          <a:ln>
            <a:solidFill>
              <a:srgbClr val="FFFFFF"/>
            </a:solidFill>
          </a:ln>
        </p:spPr>
        <p:style>
          <a:lnRef idx="2">
            <a:schemeClr val="accent1"/>
          </a:lnRef>
          <a:fillRef idx="1">
            <a:schemeClr val="lt1"/>
          </a:fillRef>
          <a:effectRef idx="0">
            <a:schemeClr val="accent1"/>
          </a:effectRef>
          <a:fontRef idx="minor">
            <a:schemeClr val="dk1"/>
          </a:fontRef>
        </p:style>
        <p:txBody>
          <a:bodyPr lIns="20577" tIns="34295" rIns="20577" bIns="34295" rtlCol="0" anchor="ctr"/>
          <a:lstStyle/>
          <a:p>
            <a:pPr algn="ctr">
              <a:lnSpc>
                <a:spcPct val="80000"/>
              </a:lnSpc>
            </a:pPr>
            <a:endParaRPr lang="en-US" sz="800" b="1" dirty="0">
              <a:solidFill>
                <a:srgbClr val="000000"/>
              </a:solidFill>
              <a:cs typeface="Calibri"/>
            </a:endParaRPr>
          </a:p>
        </p:txBody>
      </p:sp>
      <p:sp>
        <p:nvSpPr>
          <p:cNvPr id="7" name="Chevron 6"/>
          <p:cNvSpPr/>
          <p:nvPr/>
        </p:nvSpPr>
        <p:spPr>
          <a:xfrm>
            <a:off x="5497756" y="3369986"/>
            <a:ext cx="1743301" cy="819527"/>
          </a:xfrm>
          <a:prstGeom prst="chevron">
            <a:avLst/>
          </a:prstGeom>
          <a:solidFill>
            <a:schemeClr val="accent1"/>
          </a:solidFill>
          <a:ln>
            <a:solidFill>
              <a:srgbClr val="FFFFFF"/>
            </a:solidFill>
          </a:ln>
        </p:spPr>
        <p:style>
          <a:lnRef idx="2">
            <a:schemeClr val="accent1"/>
          </a:lnRef>
          <a:fillRef idx="1">
            <a:schemeClr val="lt1"/>
          </a:fillRef>
          <a:effectRef idx="0">
            <a:schemeClr val="accent1"/>
          </a:effectRef>
          <a:fontRef idx="minor">
            <a:schemeClr val="dk1"/>
          </a:fontRef>
        </p:style>
        <p:txBody>
          <a:bodyPr lIns="20577" tIns="34295" rIns="20577" bIns="34295" rtlCol="0" anchor="ctr"/>
          <a:lstStyle/>
          <a:p>
            <a:pPr algn="ctr">
              <a:lnSpc>
                <a:spcPct val="80000"/>
              </a:lnSpc>
            </a:pPr>
            <a:endParaRPr lang="en-US" sz="800" b="1" dirty="0">
              <a:solidFill>
                <a:schemeClr val="bg1"/>
              </a:solidFill>
              <a:cs typeface="Calibri"/>
            </a:endParaRPr>
          </a:p>
        </p:txBody>
      </p:sp>
      <p:sp>
        <p:nvSpPr>
          <p:cNvPr id="8" name="Chevron 7"/>
          <p:cNvSpPr/>
          <p:nvPr/>
        </p:nvSpPr>
        <p:spPr>
          <a:xfrm>
            <a:off x="7241057" y="3369986"/>
            <a:ext cx="1767016" cy="819527"/>
          </a:xfrm>
          <a:prstGeom prst="chevron">
            <a:avLst/>
          </a:prstGeom>
          <a:solidFill>
            <a:schemeClr val="accent1"/>
          </a:solidFill>
          <a:ln>
            <a:solidFill>
              <a:srgbClr val="FFFFFF"/>
            </a:solidFill>
          </a:ln>
        </p:spPr>
        <p:style>
          <a:lnRef idx="2">
            <a:schemeClr val="accent1"/>
          </a:lnRef>
          <a:fillRef idx="1">
            <a:schemeClr val="lt1"/>
          </a:fillRef>
          <a:effectRef idx="0">
            <a:schemeClr val="accent1"/>
          </a:effectRef>
          <a:fontRef idx="minor">
            <a:schemeClr val="dk1"/>
          </a:fontRef>
        </p:style>
        <p:txBody>
          <a:bodyPr lIns="20577" tIns="34295" rIns="20577" bIns="34295" rtlCol="0" anchor="ctr"/>
          <a:lstStyle/>
          <a:p>
            <a:pPr algn="ctr">
              <a:lnSpc>
                <a:spcPct val="80000"/>
              </a:lnSpc>
            </a:pPr>
            <a:endParaRPr lang="en-US" sz="900" b="1" dirty="0">
              <a:solidFill>
                <a:schemeClr val="bg1"/>
              </a:solidFill>
              <a:cs typeface="Calibri"/>
            </a:endParaRPr>
          </a:p>
        </p:txBody>
      </p:sp>
      <p:sp>
        <p:nvSpPr>
          <p:cNvPr id="9" name="Rectangle 8"/>
          <p:cNvSpPr/>
          <p:nvPr/>
        </p:nvSpPr>
        <p:spPr>
          <a:xfrm>
            <a:off x="172997" y="4327154"/>
            <a:ext cx="8835077" cy="37184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dirty="0">
                <a:solidFill>
                  <a:srgbClr val="FFFFFF"/>
                </a:solidFill>
              </a:rPr>
              <a:t>Accelerate Time To Revenue &amp; Improve Client Satisfaction</a:t>
            </a:r>
          </a:p>
        </p:txBody>
      </p:sp>
      <p:sp>
        <p:nvSpPr>
          <p:cNvPr id="10" name="TextBox 9"/>
          <p:cNvSpPr txBox="1"/>
          <p:nvPr/>
        </p:nvSpPr>
        <p:spPr>
          <a:xfrm>
            <a:off x="2241203" y="3412726"/>
            <a:ext cx="1168144" cy="734047"/>
          </a:xfrm>
          <a:prstGeom prst="rect">
            <a:avLst/>
          </a:prstGeom>
          <a:noFill/>
        </p:spPr>
        <p:txBody>
          <a:bodyPr wrap="square" lIns="68589" tIns="34295" rIns="68589" bIns="34295" rtlCol="0">
            <a:spAutoFit/>
          </a:bodyPr>
          <a:lstStyle/>
          <a:p>
            <a:pPr algn="ctr">
              <a:lnSpc>
                <a:spcPct val="80000"/>
              </a:lnSpc>
            </a:pPr>
            <a:r>
              <a:rPr lang="en-US" sz="900" dirty="0">
                <a:solidFill>
                  <a:schemeClr val="bg1"/>
                </a:solidFill>
                <a:cs typeface="Calibri"/>
              </a:rPr>
              <a:t>Agent sends prospect link for “click to connect” to virtual meeting to review the quote proposal</a:t>
            </a:r>
          </a:p>
        </p:txBody>
      </p:sp>
      <p:sp>
        <p:nvSpPr>
          <p:cNvPr id="11" name="TextBox 10"/>
          <p:cNvSpPr txBox="1"/>
          <p:nvPr/>
        </p:nvSpPr>
        <p:spPr>
          <a:xfrm>
            <a:off x="4211761" y="3523525"/>
            <a:ext cx="1111819" cy="512448"/>
          </a:xfrm>
          <a:prstGeom prst="rect">
            <a:avLst/>
          </a:prstGeom>
          <a:noFill/>
        </p:spPr>
        <p:txBody>
          <a:bodyPr wrap="square" lIns="68589" tIns="34295" rIns="68589" bIns="34295" rtlCol="0">
            <a:spAutoFit/>
          </a:bodyPr>
          <a:lstStyle/>
          <a:p>
            <a:pPr algn="ctr">
              <a:lnSpc>
                <a:spcPct val="80000"/>
              </a:lnSpc>
            </a:pPr>
            <a:r>
              <a:rPr lang="en-US" sz="900" dirty="0">
                <a:solidFill>
                  <a:schemeClr val="bg1"/>
                </a:solidFill>
                <a:cs typeface="Calibri"/>
              </a:rPr>
              <a:t>Agent &amp; client engage via video, co-browse, file share &amp; annotation</a:t>
            </a:r>
          </a:p>
        </p:txBody>
      </p:sp>
      <p:sp>
        <p:nvSpPr>
          <p:cNvPr id="12" name="TextBox 11"/>
          <p:cNvSpPr txBox="1"/>
          <p:nvPr/>
        </p:nvSpPr>
        <p:spPr>
          <a:xfrm>
            <a:off x="7558687" y="3410418"/>
            <a:ext cx="1217430" cy="738664"/>
          </a:xfrm>
          <a:prstGeom prst="rect">
            <a:avLst/>
          </a:prstGeom>
          <a:noFill/>
        </p:spPr>
        <p:txBody>
          <a:bodyPr wrap="square" lIns="68589" tIns="34295" rIns="68589" bIns="34295" rtlCol="0">
            <a:spAutoFit/>
          </a:bodyPr>
          <a:lstStyle/>
          <a:p>
            <a:pPr algn="ctr">
              <a:lnSpc>
                <a:spcPct val="80000"/>
              </a:lnSpc>
            </a:pPr>
            <a:r>
              <a:rPr lang="en-US" sz="900" dirty="0">
                <a:solidFill>
                  <a:srgbClr val="FFFFFF"/>
                </a:solidFill>
                <a:cs typeface="Calibri"/>
              </a:rPr>
              <a:t>Agent assists customer with e-signature process.    Enhance personal connection as “trusted advisor”</a:t>
            </a:r>
          </a:p>
        </p:txBody>
      </p:sp>
      <p:sp>
        <p:nvSpPr>
          <p:cNvPr id="13" name="TextBox 12"/>
          <p:cNvSpPr txBox="1"/>
          <p:nvPr/>
        </p:nvSpPr>
        <p:spPr>
          <a:xfrm>
            <a:off x="5813497" y="3412726"/>
            <a:ext cx="1111819" cy="734047"/>
          </a:xfrm>
          <a:prstGeom prst="rect">
            <a:avLst/>
          </a:prstGeom>
          <a:noFill/>
          <a:ln w="38100">
            <a:noFill/>
          </a:ln>
        </p:spPr>
        <p:txBody>
          <a:bodyPr wrap="square" lIns="68589" tIns="34295" rIns="68589" bIns="34295" rtlCol="0">
            <a:spAutoFit/>
          </a:bodyPr>
          <a:lstStyle/>
          <a:p>
            <a:pPr algn="ctr">
              <a:lnSpc>
                <a:spcPct val="80000"/>
              </a:lnSpc>
            </a:pPr>
            <a:r>
              <a:rPr lang="en-US" sz="900" dirty="0">
                <a:solidFill>
                  <a:schemeClr val="bg1"/>
                </a:solidFill>
                <a:cs typeface="Calibri"/>
              </a:rPr>
              <a:t>Agent goes through quote proposal with prospect to point out value propositions</a:t>
            </a:r>
          </a:p>
        </p:txBody>
      </p:sp>
      <p:pic>
        <p:nvPicPr>
          <p:cNvPr id="2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23890" y="861071"/>
            <a:ext cx="3019710" cy="2408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5044" y="2529937"/>
            <a:ext cx="2054087" cy="639399"/>
          </a:xfrm>
          <a:prstGeom prst="rect">
            <a:avLst/>
          </a:prstGeom>
        </p:spPr>
      </p:pic>
      <p:sp>
        <p:nvSpPr>
          <p:cNvPr id="25" name="Freeform 24"/>
          <p:cNvSpPr/>
          <p:nvPr/>
        </p:nvSpPr>
        <p:spPr>
          <a:xfrm>
            <a:off x="4367611" y="2139582"/>
            <a:ext cx="266700" cy="142875"/>
          </a:xfrm>
          <a:custGeom>
            <a:avLst/>
            <a:gdLst>
              <a:gd name="connsiteX0" fmla="*/ 0 w 266700"/>
              <a:gd name="connsiteY0" fmla="*/ 152400 h 190500"/>
              <a:gd name="connsiteX1" fmla="*/ 38100 w 266700"/>
              <a:gd name="connsiteY1" fmla="*/ 95250 h 190500"/>
              <a:gd name="connsiteX2" fmla="*/ 76200 w 266700"/>
              <a:gd name="connsiteY2" fmla="*/ 76200 h 190500"/>
              <a:gd name="connsiteX3" fmla="*/ 114300 w 266700"/>
              <a:gd name="connsiteY3" fmla="*/ 0 h 190500"/>
              <a:gd name="connsiteX4" fmla="*/ 190500 w 266700"/>
              <a:gd name="connsiteY4" fmla="*/ 57150 h 190500"/>
              <a:gd name="connsiteX5" fmla="*/ 228600 w 266700"/>
              <a:gd name="connsiteY5" fmla="*/ 133350 h 190500"/>
              <a:gd name="connsiteX6" fmla="*/ 247650 w 266700"/>
              <a:gd name="connsiteY6" fmla="*/ 171450 h 190500"/>
              <a:gd name="connsiteX7" fmla="*/ 266700 w 266700"/>
              <a:gd name="connsiteY7"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00" h="190500">
                <a:moveTo>
                  <a:pt x="0" y="152400"/>
                </a:moveTo>
                <a:cubicBezTo>
                  <a:pt x="12700" y="133350"/>
                  <a:pt x="21911" y="111439"/>
                  <a:pt x="38100" y="95250"/>
                </a:cubicBezTo>
                <a:cubicBezTo>
                  <a:pt x="48140" y="85210"/>
                  <a:pt x="67330" y="87288"/>
                  <a:pt x="76200" y="76200"/>
                </a:cubicBezTo>
                <a:cubicBezTo>
                  <a:pt x="93940" y="54025"/>
                  <a:pt x="114300" y="0"/>
                  <a:pt x="114300" y="0"/>
                </a:cubicBezTo>
                <a:cubicBezTo>
                  <a:pt x="149435" y="17568"/>
                  <a:pt x="166430" y="21045"/>
                  <a:pt x="190500" y="57150"/>
                </a:cubicBezTo>
                <a:cubicBezTo>
                  <a:pt x="206252" y="80779"/>
                  <a:pt x="215900" y="107950"/>
                  <a:pt x="228600" y="133350"/>
                </a:cubicBezTo>
                <a:cubicBezTo>
                  <a:pt x="234950" y="146050"/>
                  <a:pt x="237610" y="161410"/>
                  <a:pt x="247650" y="171450"/>
                </a:cubicBezTo>
                <a:lnTo>
                  <a:pt x="266700" y="190500"/>
                </a:lnTo>
              </a:path>
            </a:pathLst>
          </a:cu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a:p>
        </p:txBody>
      </p:sp>
      <p:sp>
        <p:nvSpPr>
          <p:cNvPr id="26" name="Freeform 25"/>
          <p:cNvSpPr/>
          <p:nvPr/>
        </p:nvSpPr>
        <p:spPr>
          <a:xfrm flipH="1">
            <a:off x="4634311" y="2111007"/>
            <a:ext cx="34298" cy="342900"/>
          </a:xfrm>
          <a:custGeom>
            <a:avLst/>
            <a:gdLst>
              <a:gd name="connsiteX0" fmla="*/ 0 w 20867"/>
              <a:gd name="connsiteY0" fmla="*/ 0 h 457200"/>
              <a:gd name="connsiteX1" fmla="*/ 19050 w 20867"/>
              <a:gd name="connsiteY1" fmla="*/ 457200 h 457200"/>
            </a:gdLst>
            <a:ahLst/>
            <a:cxnLst>
              <a:cxn ang="0">
                <a:pos x="connsiteX0" y="connsiteY0"/>
              </a:cxn>
              <a:cxn ang="0">
                <a:pos x="connsiteX1" y="connsiteY1"/>
              </a:cxn>
            </a:cxnLst>
            <a:rect l="l" t="t" r="r" b="b"/>
            <a:pathLst>
              <a:path w="20867" h="457200">
                <a:moveTo>
                  <a:pt x="0" y="0"/>
                </a:moveTo>
                <a:cubicBezTo>
                  <a:pt x="29569" y="266117"/>
                  <a:pt x="19050" y="113948"/>
                  <a:pt x="19050" y="457200"/>
                </a:cubicBezTo>
              </a:path>
            </a:pathLst>
          </a:cu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a:p>
        </p:txBody>
      </p:sp>
      <p:pic>
        <p:nvPicPr>
          <p:cNvPr id="28" name="Picture 2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7573" y="877073"/>
            <a:ext cx="1930646" cy="1447607"/>
          </a:xfrm>
          <a:prstGeom prst="rect">
            <a:avLst/>
          </a:prstGeom>
        </p:spPr>
      </p:pic>
      <p:pic>
        <p:nvPicPr>
          <p:cNvPr id="32" name="Picture 3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84980" y="2190750"/>
            <a:ext cx="2218811" cy="1119687"/>
          </a:xfrm>
          <a:prstGeom prst="rect">
            <a:avLst/>
          </a:prstGeom>
        </p:spPr>
      </p:pic>
      <p:pic>
        <p:nvPicPr>
          <p:cNvPr id="33" name="Picture 32" descr="agent_dad_ciscoendpoint.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36963" y="590550"/>
            <a:ext cx="2366828" cy="1688453"/>
          </a:xfrm>
          <a:prstGeom prst="rect">
            <a:avLst/>
          </a:prstGeom>
        </p:spPr>
      </p:pic>
      <p:pic>
        <p:nvPicPr>
          <p:cNvPr id="1026"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442775" y="1032415"/>
            <a:ext cx="2054981" cy="1497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30494" y="877073"/>
            <a:ext cx="973297" cy="980967"/>
          </a:xfrm>
          <a:prstGeom prst="rect">
            <a:avLst/>
          </a:prstGeom>
        </p:spPr>
      </p:pic>
      <p:pic>
        <p:nvPicPr>
          <p:cNvPr id="30"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58687" y="1082308"/>
            <a:ext cx="677672" cy="751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236359" y="1205391"/>
            <a:ext cx="367432" cy="261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647913" y="1645600"/>
            <a:ext cx="297945" cy="271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14" name="Slide Number Placeholder 13"/>
          <p:cNvSpPr>
            <a:spLocks noGrp="1"/>
          </p:cNvSpPr>
          <p:nvPr>
            <p:ph type="sldNum" sz="quarter" idx="12"/>
          </p:nvPr>
        </p:nvSpPr>
        <p:spPr/>
        <p:txBody>
          <a:bodyPr/>
          <a:lstStyle/>
          <a:p>
            <a:fld id="{0431C951-9D62-474D-B35D-66AB940D3B2F}" type="slidenum">
              <a:rPr lang="en-US" smtClean="0"/>
              <a:pPr/>
              <a:t>82</a:t>
            </a:fld>
            <a:endParaRPr lang="en-US" dirty="0"/>
          </a:p>
        </p:txBody>
      </p:sp>
    </p:spTree>
    <p:extLst>
      <p:ext uri="{BB962C8B-B14F-4D97-AF65-F5344CB8AC3E}">
        <p14:creationId xmlns:p14="http://schemas.microsoft.com/office/powerpoint/2010/main" val="294690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Warm Transfer of Prospect from Web Channel</a:t>
            </a:r>
            <a:endParaRPr lang="en-US" sz="2800" dirty="0"/>
          </a:p>
        </p:txBody>
      </p:sp>
      <p:grpSp>
        <p:nvGrpSpPr>
          <p:cNvPr id="3" name="Group 2"/>
          <p:cNvGrpSpPr>
            <a:grpSpLocks noChangeAspect="1"/>
          </p:cNvGrpSpPr>
          <p:nvPr/>
        </p:nvGrpSpPr>
        <p:grpSpPr>
          <a:xfrm>
            <a:off x="1578624" y="1278535"/>
            <a:ext cx="2143760" cy="1076165"/>
            <a:chOff x="1432442" y="1586148"/>
            <a:chExt cx="2510123" cy="1680106"/>
          </a:xfrm>
        </p:grpSpPr>
        <p:pic>
          <p:nvPicPr>
            <p:cNvPr id="4" name="Picture 3" descr="macbookpro_video.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32442" y="1586148"/>
              <a:ext cx="2510123" cy="1680106"/>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2568" y="1586148"/>
              <a:ext cx="1889869" cy="1464336"/>
            </a:xfrm>
            <a:prstGeom prst="rect">
              <a:avLst/>
            </a:prstGeom>
          </p:spPr>
        </p:pic>
      </p:grpSp>
      <p:sp>
        <p:nvSpPr>
          <p:cNvPr id="6" name="AutoShape 20"/>
          <p:cNvSpPr>
            <a:spLocks noChangeAspect="1" noChangeArrowheads="1"/>
          </p:cNvSpPr>
          <p:nvPr/>
        </p:nvSpPr>
        <p:spPr bwMode="auto">
          <a:xfrm rot="16666540">
            <a:off x="3218696" y="1324949"/>
            <a:ext cx="975355" cy="871714"/>
          </a:xfrm>
          <a:prstGeom prst="triangle">
            <a:avLst>
              <a:gd name="adj" fmla="val 48511"/>
            </a:avLst>
          </a:prstGeom>
          <a:solidFill>
            <a:schemeClr val="tx1">
              <a:alpha val="58000"/>
            </a:schemeClr>
          </a:solidFill>
          <a:ln w="9525">
            <a:solidFill>
              <a:schemeClr val="accent1"/>
            </a:solidFill>
            <a:miter lim="800000"/>
            <a:headEnd/>
            <a:tailEnd/>
          </a:ln>
        </p:spPr>
        <p:txBody>
          <a:bodyPr wrap="none" lIns="68589" tIns="34295" rIns="68589" bIns="34295" anchor="ctr">
            <a:prstTxWarp prst="textNoShape">
              <a:avLst/>
            </a:prstTxWarp>
          </a:bodyPr>
          <a:lstStyle/>
          <a:p>
            <a:endParaRPr lang="en-US" dirty="0"/>
          </a:p>
        </p:txBody>
      </p:sp>
      <p:sp>
        <p:nvSpPr>
          <p:cNvPr id="7" name="TextBox 6"/>
          <p:cNvSpPr txBox="1"/>
          <p:nvPr/>
        </p:nvSpPr>
        <p:spPr>
          <a:xfrm>
            <a:off x="7262266" y="844550"/>
            <a:ext cx="1777396" cy="657872"/>
          </a:xfrm>
          <a:prstGeom prst="rect">
            <a:avLst/>
          </a:prstGeom>
          <a:noFill/>
        </p:spPr>
        <p:txBody>
          <a:bodyPr wrap="square" lIns="68589" tIns="34295" rIns="68589" bIns="34295" rtlCol="0">
            <a:spAutoFit/>
          </a:bodyPr>
          <a:lstStyle/>
          <a:p>
            <a:pPr algn="ctr">
              <a:lnSpc>
                <a:spcPct val="85000"/>
              </a:lnSpc>
            </a:pPr>
            <a:r>
              <a:rPr lang="en-US" sz="900" dirty="0">
                <a:solidFill>
                  <a:schemeClr val="bg1"/>
                </a:solidFill>
              </a:rPr>
              <a:t>Service rep working from home is connected to client via text &amp; video chat. Can see client’s browsing context, co-browse, annotate, share files </a:t>
            </a:r>
          </a:p>
        </p:txBody>
      </p:sp>
      <p:pic>
        <p:nvPicPr>
          <p:cNvPr id="8" name="Picture 7" descr="client_laptop.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6178" y="797783"/>
            <a:ext cx="1295400" cy="1457325"/>
          </a:xfrm>
          <a:prstGeom prst="rect">
            <a:avLst/>
          </a:prstGeom>
        </p:spPr>
      </p:pic>
      <p:grpSp>
        <p:nvGrpSpPr>
          <p:cNvPr id="9" name="Group 8"/>
          <p:cNvGrpSpPr/>
          <p:nvPr/>
        </p:nvGrpSpPr>
        <p:grpSpPr>
          <a:xfrm>
            <a:off x="3706373" y="1301749"/>
            <a:ext cx="1346092" cy="1085850"/>
            <a:chOff x="4307545" y="914401"/>
            <a:chExt cx="1346092" cy="1447800"/>
          </a:xfrm>
        </p:grpSpPr>
        <p:sp>
          <p:nvSpPr>
            <p:cNvPr id="10" name="Oval 9"/>
            <p:cNvSpPr>
              <a:spLocks noChangeAspect="1"/>
            </p:cNvSpPr>
            <p:nvPr/>
          </p:nvSpPr>
          <p:spPr>
            <a:xfrm>
              <a:off x="4334577" y="914401"/>
              <a:ext cx="1319060" cy="1447800"/>
            </a:xfrm>
            <a:prstGeom prst="ellipse">
              <a:avLst/>
            </a:prstGeom>
            <a:solidFill>
              <a:srgbClr val="157A3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1" name="Picture 10" descr="live_assit_button.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07545" y="1023549"/>
              <a:ext cx="1270000" cy="1270000"/>
            </a:xfrm>
            <a:prstGeom prst="rect">
              <a:avLst/>
            </a:prstGeom>
          </p:spPr>
        </p:pic>
      </p:grpSp>
      <p:pic>
        <p:nvPicPr>
          <p:cNvPr id="12" name="Picture 11" descr="macbookpro_video.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466" y="2808724"/>
            <a:ext cx="4063736" cy="1743343"/>
          </a:xfrm>
          <a:prstGeom prst="rect">
            <a:avLst/>
          </a:prstGeom>
        </p:spPr>
      </p:pic>
      <p:pic>
        <p:nvPicPr>
          <p:cNvPr id="13" name="Picture 12" descr="expert_laptop.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90666" y="730249"/>
            <a:ext cx="1524000" cy="1143000"/>
          </a:xfrm>
          <a:prstGeom prst="rect">
            <a:avLst/>
          </a:prstGeom>
        </p:spPr>
      </p:pic>
      <p:sp>
        <p:nvSpPr>
          <p:cNvPr id="14" name="Freeform 13"/>
          <p:cNvSpPr/>
          <p:nvPr/>
        </p:nvSpPr>
        <p:spPr>
          <a:xfrm>
            <a:off x="745656" y="3404902"/>
            <a:ext cx="639891" cy="240922"/>
          </a:xfrm>
          <a:custGeom>
            <a:avLst/>
            <a:gdLst>
              <a:gd name="connsiteX0" fmla="*/ 106491 w 639891"/>
              <a:gd name="connsiteY0" fmla="*/ 0 h 321229"/>
              <a:gd name="connsiteX1" fmla="*/ 538291 w 639891"/>
              <a:gd name="connsiteY1" fmla="*/ 25400 h 321229"/>
              <a:gd name="connsiteX2" fmla="*/ 589091 w 639891"/>
              <a:gd name="connsiteY2" fmla="*/ 50800 h 321229"/>
              <a:gd name="connsiteX3" fmla="*/ 639891 w 639891"/>
              <a:gd name="connsiteY3" fmla="*/ 152400 h 321229"/>
              <a:gd name="connsiteX4" fmla="*/ 614491 w 639891"/>
              <a:gd name="connsiteY4" fmla="*/ 279400 h 321229"/>
              <a:gd name="connsiteX5" fmla="*/ 538291 w 639891"/>
              <a:gd name="connsiteY5" fmla="*/ 304800 h 321229"/>
              <a:gd name="connsiteX6" fmla="*/ 30291 w 639891"/>
              <a:gd name="connsiteY6" fmla="*/ 279400 h 321229"/>
              <a:gd name="connsiteX7" fmla="*/ 30291 w 639891"/>
              <a:gd name="connsiteY7" fmla="*/ 50800 h 32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891" h="321229">
                <a:moveTo>
                  <a:pt x="106491" y="0"/>
                </a:moveTo>
                <a:cubicBezTo>
                  <a:pt x="250424" y="8467"/>
                  <a:pt x="394901" y="10306"/>
                  <a:pt x="538291" y="25400"/>
                </a:cubicBezTo>
                <a:cubicBezTo>
                  <a:pt x="557119" y="27382"/>
                  <a:pt x="577264" y="36017"/>
                  <a:pt x="589091" y="50800"/>
                </a:cubicBezTo>
                <a:cubicBezTo>
                  <a:pt x="612745" y="80367"/>
                  <a:pt x="639891" y="152400"/>
                  <a:pt x="639891" y="152400"/>
                </a:cubicBezTo>
                <a:cubicBezTo>
                  <a:pt x="631424" y="194733"/>
                  <a:pt x="638438" y="243479"/>
                  <a:pt x="614491" y="279400"/>
                </a:cubicBezTo>
                <a:cubicBezTo>
                  <a:pt x="599639" y="301677"/>
                  <a:pt x="565065" y="304800"/>
                  <a:pt x="538291" y="304800"/>
                </a:cubicBezTo>
                <a:cubicBezTo>
                  <a:pt x="368746" y="304800"/>
                  <a:pt x="181937" y="355223"/>
                  <a:pt x="30291" y="279400"/>
                </a:cubicBezTo>
                <a:cubicBezTo>
                  <a:pt x="-37864" y="245322"/>
                  <a:pt x="30291" y="127000"/>
                  <a:pt x="30291" y="50800"/>
                </a:cubicBezTo>
              </a:path>
            </a:pathLst>
          </a:cu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a:solidFill>
                <a:srgbClr val="FFFFFF"/>
              </a:solidFill>
            </a:endParaRPr>
          </a:p>
        </p:txBody>
      </p:sp>
      <p:sp>
        <p:nvSpPr>
          <p:cNvPr id="15" name="TextBox 14"/>
          <p:cNvSpPr txBox="1"/>
          <p:nvPr/>
        </p:nvSpPr>
        <p:spPr>
          <a:xfrm>
            <a:off x="1664053" y="787400"/>
            <a:ext cx="1889869" cy="422423"/>
          </a:xfrm>
          <a:prstGeom prst="rect">
            <a:avLst/>
          </a:prstGeom>
          <a:noFill/>
        </p:spPr>
        <p:txBody>
          <a:bodyPr wrap="square" lIns="68589" tIns="34295" rIns="68589" bIns="34295" rtlCol="0">
            <a:spAutoFit/>
          </a:bodyPr>
          <a:lstStyle/>
          <a:p>
            <a:pPr algn="ctr">
              <a:lnSpc>
                <a:spcPct val="85000"/>
              </a:lnSpc>
            </a:pPr>
            <a:r>
              <a:rPr lang="en-US" sz="900" dirty="0">
                <a:solidFill>
                  <a:schemeClr val="bg1"/>
                </a:solidFill>
              </a:rPr>
              <a:t>Prospective client shopping for insurance online clicks on “Quick Quote” option</a:t>
            </a:r>
          </a:p>
        </p:txBody>
      </p:sp>
      <p:sp>
        <p:nvSpPr>
          <p:cNvPr id="16" name="Right Arrow 15"/>
          <p:cNvSpPr/>
          <p:nvPr/>
        </p:nvSpPr>
        <p:spPr>
          <a:xfrm>
            <a:off x="5052466" y="1260074"/>
            <a:ext cx="831266" cy="446999"/>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17" name="TextBox 16"/>
          <p:cNvSpPr txBox="1"/>
          <p:nvPr/>
        </p:nvSpPr>
        <p:spPr>
          <a:xfrm>
            <a:off x="3725391" y="787400"/>
            <a:ext cx="1649147" cy="422423"/>
          </a:xfrm>
          <a:prstGeom prst="rect">
            <a:avLst/>
          </a:prstGeom>
          <a:noFill/>
        </p:spPr>
        <p:txBody>
          <a:bodyPr wrap="square" lIns="68589" tIns="34295" rIns="68589" bIns="34295" rtlCol="0">
            <a:spAutoFit/>
          </a:bodyPr>
          <a:lstStyle/>
          <a:p>
            <a:pPr algn="ctr">
              <a:lnSpc>
                <a:spcPct val="85000"/>
              </a:lnSpc>
            </a:pPr>
            <a:r>
              <a:rPr lang="en-US" sz="900" dirty="0">
                <a:solidFill>
                  <a:schemeClr val="bg1"/>
                </a:solidFill>
              </a:rPr>
              <a:t>Client needs help to complete quote so clicks on “Live Assist”</a:t>
            </a:r>
          </a:p>
        </p:txBody>
      </p:sp>
      <p:sp>
        <p:nvSpPr>
          <p:cNvPr id="18" name="TextBox 17"/>
          <p:cNvSpPr txBox="1"/>
          <p:nvPr/>
        </p:nvSpPr>
        <p:spPr>
          <a:xfrm>
            <a:off x="3757066" y="2727606"/>
            <a:ext cx="1275594" cy="1246495"/>
          </a:xfrm>
          <a:prstGeom prst="rect">
            <a:avLst/>
          </a:prstGeom>
          <a:noFill/>
        </p:spPr>
        <p:txBody>
          <a:bodyPr wrap="square" lIns="68589" tIns="34295" rIns="68589" bIns="34295" rtlCol="0">
            <a:spAutoFit/>
          </a:bodyPr>
          <a:lstStyle/>
          <a:p>
            <a:pPr algn="ctr">
              <a:lnSpc>
                <a:spcPct val="85000"/>
              </a:lnSpc>
            </a:pPr>
            <a:r>
              <a:rPr lang="en-US" sz="900" dirty="0">
                <a:solidFill>
                  <a:schemeClr val="bg1"/>
                </a:solidFill>
              </a:rPr>
              <a:t>Client gets real-time help to complete quote and decides to move ahead with a formal application. Client is onboarded with online account login, pocket mobile app, “Customer Rewards” link </a:t>
            </a:r>
          </a:p>
        </p:txBody>
      </p:sp>
      <p:grpSp>
        <p:nvGrpSpPr>
          <p:cNvPr id="19" name="Group 18"/>
          <p:cNvGrpSpPr/>
          <p:nvPr/>
        </p:nvGrpSpPr>
        <p:grpSpPr>
          <a:xfrm>
            <a:off x="4976267" y="1902481"/>
            <a:ext cx="4165468" cy="1743343"/>
            <a:chOff x="5054732" y="2476143"/>
            <a:chExt cx="4165468" cy="2324457"/>
          </a:xfrm>
        </p:grpSpPr>
        <p:pic>
          <p:nvPicPr>
            <p:cNvPr id="20" name="Picture 19" descr="macbookpro_video.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54732" y="2476143"/>
              <a:ext cx="4165468" cy="2324457"/>
            </a:xfrm>
            <a:prstGeom prst="rect">
              <a:avLst/>
            </a:prstGeom>
          </p:spPr>
        </p:pic>
        <p:grpSp>
          <p:nvGrpSpPr>
            <p:cNvPr id="21" name="Group 20"/>
            <p:cNvGrpSpPr>
              <a:grpSpLocks noChangeAspect="1"/>
            </p:cNvGrpSpPr>
            <p:nvPr/>
          </p:nvGrpSpPr>
          <p:grpSpPr>
            <a:xfrm>
              <a:off x="5579779" y="2669131"/>
              <a:ext cx="3146612" cy="1902869"/>
              <a:chOff x="5553490" y="3705009"/>
              <a:chExt cx="3279583" cy="1983281"/>
            </a:xfrm>
          </p:grpSpPr>
          <p:pic>
            <p:nvPicPr>
              <p:cNvPr id="22" name="Picture 3" descr="C:\Users\AMacGowen\AppData\Local\Microsoft\Windows\Temporary Internet Files\Content.Outlook\IB3R1B6Q\agent-console-finesse-skin (2).png"/>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5553490" y="3705009"/>
                <a:ext cx="3279583" cy="198328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5638800" y="5029200"/>
                <a:ext cx="913650" cy="1524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2060"/>
                    </a:solidFill>
                  </a:rPr>
                  <a:t> File Share</a:t>
                </a:r>
              </a:p>
            </p:txBody>
          </p:sp>
          <p:sp>
            <p:nvSpPr>
              <p:cNvPr id="24" name="Rectangle 23"/>
              <p:cNvSpPr/>
              <p:nvPr/>
            </p:nvSpPr>
            <p:spPr>
              <a:xfrm>
                <a:off x="5638900" y="5486400"/>
                <a:ext cx="913918" cy="16465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2060"/>
                    </a:solidFill>
                  </a:rPr>
                  <a:t>Annotate</a:t>
                </a:r>
              </a:p>
            </p:txBody>
          </p:sp>
          <p:sp>
            <p:nvSpPr>
              <p:cNvPr id="25" name="Rectangle 24"/>
              <p:cNvSpPr/>
              <p:nvPr/>
            </p:nvSpPr>
            <p:spPr>
              <a:xfrm>
                <a:off x="5638800" y="5257800"/>
                <a:ext cx="913650" cy="1524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2060"/>
                    </a:solidFill>
                  </a:rPr>
                  <a:t>Co-Browse</a:t>
                </a:r>
              </a:p>
            </p:txBody>
          </p:sp>
        </p:grpSp>
      </p:grpSp>
      <p:sp>
        <p:nvSpPr>
          <p:cNvPr id="26" name="Rounded Rectangle 25"/>
          <p:cNvSpPr/>
          <p:nvPr/>
        </p:nvSpPr>
        <p:spPr>
          <a:xfrm>
            <a:off x="192155" y="2516035"/>
            <a:ext cx="873447" cy="417439"/>
          </a:xfrm>
          <a:prstGeom prst="roundRect">
            <a:avLst>
              <a:gd name="adj" fmla="val 4350"/>
            </a:avLst>
          </a:prstGeom>
          <a:solidFill>
            <a:srgbClr val="272A4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lnSpc>
                <a:spcPct val="90000"/>
              </a:lnSpc>
            </a:pPr>
            <a:r>
              <a:rPr lang="en-US" sz="1200" dirty="0"/>
              <a:t>Client View</a:t>
            </a:r>
          </a:p>
        </p:txBody>
      </p:sp>
      <p:grpSp>
        <p:nvGrpSpPr>
          <p:cNvPr id="27" name="Group 26"/>
          <p:cNvGrpSpPr/>
          <p:nvPr/>
        </p:nvGrpSpPr>
        <p:grpSpPr>
          <a:xfrm>
            <a:off x="1997984" y="3605933"/>
            <a:ext cx="266700" cy="357188"/>
            <a:chOff x="5448300" y="2390775"/>
            <a:chExt cx="266700" cy="476250"/>
          </a:xfrm>
        </p:grpSpPr>
        <p:sp>
          <p:nvSpPr>
            <p:cNvPr id="28" name="Freeform 27"/>
            <p:cNvSpPr/>
            <p:nvPr/>
          </p:nvSpPr>
          <p:spPr>
            <a:xfrm>
              <a:off x="5448300" y="2390775"/>
              <a:ext cx="266700" cy="190500"/>
            </a:xfrm>
            <a:custGeom>
              <a:avLst/>
              <a:gdLst>
                <a:gd name="connsiteX0" fmla="*/ 0 w 266700"/>
                <a:gd name="connsiteY0" fmla="*/ 152400 h 190500"/>
                <a:gd name="connsiteX1" fmla="*/ 38100 w 266700"/>
                <a:gd name="connsiteY1" fmla="*/ 95250 h 190500"/>
                <a:gd name="connsiteX2" fmla="*/ 76200 w 266700"/>
                <a:gd name="connsiteY2" fmla="*/ 76200 h 190500"/>
                <a:gd name="connsiteX3" fmla="*/ 114300 w 266700"/>
                <a:gd name="connsiteY3" fmla="*/ 0 h 190500"/>
                <a:gd name="connsiteX4" fmla="*/ 190500 w 266700"/>
                <a:gd name="connsiteY4" fmla="*/ 57150 h 190500"/>
                <a:gd name="connsiteX5" fmla="*/ 228600 w 266700"/>
                <a:gd name="connsiteY5" fmla="*/ 133350 h 190500"/>
                <a:gd name="connsiteX6" fmla="*/ 247650 w 266700"/>
                <a:gd name="connsiteY6" fmla="*/ 171450 h 190500"/>
                <a:gd name="connsiteX7" fmla="*/ 266700 w 266700"/>
                <a:gd name="connsiteY7"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00" h="190500">
                  <a:moveTo>
                    <a:pt x="0" y="152400"/>
                  </a:moveTo>
                  <a:cubicBezTo>
                    <a:pt x="12700" y="133350"/>
                    <a:pt x="21911" y="111439"/>
                    <a:pt x="38100" y="95250"/>
                  </a:cubicBezTo>
                  <a:cubicBezTo>
                    <a:pt x="48140" y="85210"/>
                    <a:pt x="67330" y="87288"/>
                    <a:pt x="76200" y="76200"/>
                  </a:cubicBezTo>
                  <a:cubicBezTo>
                    <a:pt x="93940" y="54025"/>
                    <a:pt x="114300" y="0"/>
                    <a:pt x="114300" y="0"/>
                  </a:cubicBezTo>
                  <a:cubicBezTo>
                    <a:pt x="149435" y="17568"/>
                    <a:pt x="166430" y="21045"/>
                    <a:pt x="190500" y="57150"/>
                  </a:cubicBezTo>
                  <a:cubicBezTo>
                    <a:pt x="206252" y="80779"/>
                    <a:pt x="215900" y="107950"/>
                    <a:pt x="228600" y="133350"/>
                  </a:cubicBezTo>
                  <a:cubicBezTo>
                    <a:pt x="234950" y="146050"/>
                    <a:pt x="237610" y="161410"/>
                    <a:pt x="247650" y="171450"/>
                  </a:cubicBezTo>
                  <a:lnTo>
                    <a:pt x="266700" y="190500"/>
                  </a:lnTo>
                </a:path>
              </a:pathLst>
            </a:cu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28"/>
            <p:cNvSpPr/>
            <p:nvPr/>
          </p:nvSpPr>
          <p:spPr>
            <a:xfrm>
              <a:off x="5581650" y="2409825"/>
              <a:ext cx="20867" cy="457200"/>
            </a:xfrm>
            <a:custGeom>
              <a:avLst/>
              <a:gdLst>
                <a:gd name="connsiteX0" fmla="*/ 0 w 20867"/>
                <a:gd name="connsiteY0" fmla="*/ 0 h 457200"/>
                <a:gd name="connsiteX1" fmla="*/ 19050 w 20867"/>
                <a:gd name="connsiteY1" fmla="*/ 457200 h 457200"/>
              </a:gdLst>
              <a:ahLst/>
              <a:cxnLst>
                <a:cxn ang="0">
                  <a:pos x="connsiteX0" y="connsiteY0"/>
                </a:cxn>
                <a:cxn ang="0">
                  <a:pos x="connsiteX1" y="connsiteY1"/>
                </a:cxn>
              </a:cxnLst>
              <a:rect l="l" t="t" r="r" b="b"/>
              <a:pathLst>
                <a:path w="20867" h="457200">
                  <a:moveTo>
                    <a:pt x="0" y="0"/>
                  </a:moveTo>
                  <a:cubicBezTo>
                    <a:pt x="29569" y="266117"/>
                    <a:pt x="19050" y="113948"/>
                    <a:pt x="19050" y="457200"/>
                  </a:cubicBezTo>
                </a:path>
              </a:pathLst>
            </a:cu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extBox 29"/>
          <p:cNvSpPr txBox="1"/>
          <p:nvPr/>
        </p:nvSpPr>
        <p:spPr>
          <a:xfrm>
            <a:off x="23267" y="4540351"/>
            <a:ext cx="1557017" cy="186974"/>
          </a:xfrm>
          <a:prstGeom prst="rect">
            <a:avLst/>
          </a:prstGeom>
          <a:noFill/>
        </p:spPr>
        <p:txBody>
          <a:bodyPr wrap="square" lIns="68589" tIns="34295" rIns="68589" bIns="34295" rtlCol="0">
            <a:spAutoFit/>
          </a:bodyPr>
          <a:lstStyle/>
          <a:p>
            <a:pPr algn="ctr">
              <a:lnSpc>
                <a:spcPct val="85000"/>
              </a:lnSpc>
            </a:pPr>
            <a:r>
              <a:rPr lang="en-US" sz="900" dirty="0">
                <a:solidFill>
                  <a:schemeClr val="bg1"/>
                </a:solidFill>
              </a:rPr>
              <a:t>Co-browse &amp; screen share</a:t>
            </a:r>
          </a:p>
        </p:txBody>
      </p:sp>
      <p:sp>
        <p:nvSpPr>
          <p:cNvPr id="31" name="TextBox 30"/>
          <p:cNvSpPr txBox="1"/>
          <p:nvPr/>
        </p:nvSpPr>
        <p:spPr>
          <a:xfrm>
            <a:off x="1486176" y="4540350"/>
            <a:ext cx="1122811" cy="304699"/>
          </a:xfrm>
          <a:prstGeom prst="rect">
            <a:avLst/>
          </a:prstGeom>
          <a:noFill/>
        </p:spPr>
        <p:txBody>
          <a:bodyPr wrap="square" lIns="68589" tIns="34295" rIns="68589" bIns="34295" rtlCol="0">
            <a:spAutoFit/>
          </a:bodyPr>
          <a:lstStyle/>
          <a:p>
            <a:pPr algn="ctr">
              <a:lnSpc>
                <a:spcPct val="85000"/>
              </a:lnSpc>
            </a:pPr>
            <a:r>
              <a:rPr lang="en-US" sz="900" dirty="0">
                <a:solidFill>
                  <a:schemeClr val="bg1"/>
                </a:solidFill>
              </a:rPr>
              <a:t>Annotate &amp; file share</a:t>
            </a:r>
          </a:p>
        </p:txBody>
      </p:sp>
      <p:sp>
        <p:nvSpPr>
          <p:cNvPr id="32" name="TextBox 31"/>
          <p:cNvSpPr txBox="1"/>
          <p:nvPr/>
        </p:nvSpPr>
        <p:spPr>
          <a:xfrm>
            <a:off x="2761387" y="4540350"/>
            <a:ext cx="1122811" cy="304699"/>
          </a:xfrm>
          <a:prstGeom prst="rect">
            <a:avLst/>
          </a:prstGeom>
          <a:noFill/>
        </p:spPr>
        <p:txBody>
          <a:bodyPr wrap="square" lIns="68589" tIns="34295" rIns="68589" bIns="34295" rtlCol="0">
            <a:spAutoFit/>
          </a:bodyPr>
          <a:lstStyle/>
          <a:p>
            <a:pPr algn="ctr">
              <a:lnSpc>
                <a:spcPct val="85000"/>
              </a:lnSpc>
            </a:pPr>
            <a:r>
              <a:rPr lang="en-US" sz="900" dirty="0">
                <a:solidFill>
                  <a:schemeClr val="bg1"/>
                </a:solidFill>
              </a:rPr>
              <a:t>Floating video window</a:t>
            </a:r>
          </a:p>
        </p:txBody>
      </p:sp>
      <p:sp>
        <p:nvSpPr>
          <p:cNvPr id="33" name="Rounded Rectangle 32"/>
          <p:cNvSpPr/>
          <p:nvPr/>
        </p:nvSpPr>
        <p:spPr>
          <a:xfrm>
            <a:off x="4788776" y="3791671"/>
            <a:ext cx="3859150" cy="1053378"/>
          </a:xfrm>
          <a:prstGeom prst="roundRect">
            <a:avLst>
              <a:gd name="adj" fmla="val 10056"/>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t" anchorCtr="0"/>
          <a:lstStyle/>
          <a:p>
            <a:pPr marL="214341" indent="-214341">
              <a:lnSpc>
                <a:spcPct val="90000"/>
              </a:lnSpc>
              <a:buFont typeface="Arial" panose="020B0604020202020204" pitchFamily="34" charset="0"/>
              <a:buChar char="•"/>
            </a:pPr>
            <a:r>
              <a:rPr lang="en-US" sz="1200" dirty="0">
                <a:solidFill>
                  <a:srgbClr val="002060"/>
                </a:solidFill>
              </a:rPr>
              <a:t>CSR provides virtual assistance </a:t>
            </a:r>
          </a:p>
          <a:p>
            <a:pPr marL="214341" indent="-214341">
              <a:lnSpc>
                <a:spcPct val="90000"/>
              </a:lnSpc>
              <a:buFont typeface="Arial" panose="020B0604020202020204" pitchFamily="34" charset="0"/>
              <a:buChar char="•"/>
            </a:pPr>
            <a:r>
              <a:rPr lang="en-US" sz="1200" dirty="0">
                <a:solidFill>
                  <a:srgbClr val="002060"/>
                </a:solidFill>
              </a:rPr>
              <a:t>Decreased web interaction abandonment</a:t>
            </a:r>
          </a:p>
          <a:p>
            <a:pPr marL="214341" indent="-214341">
              <a:lnSpc>
                <a:spcPct val="90000"/>
              </a:lnSpc>
              <a:buFont typeface="Arial" panose="020B0604020202020204" pitchFamily="34" charset="0"/>
              <a:buChar char="•"/>
            </a:pPr>
            <a:r>
              <a:rPr lang="en-US" sz="1200" dirty="0">
                <a:solidFill>
                  <a:srgbClr val="002060"/>
                </a:solidFill>
              </a:rPr>
              <a:t>Higher new client close rate</a:t>
            </a:r>
          </a:p>
          <a:p>
            <a:pPr marL="214341" indent="-214341">
              <a:lnSpc>
                <a:spcPct val="90000"/>
              </a:lnSpc>
              <a:buFont typeface="Arial" panose="020B0604020202020204" pitchFamily="34" charset="0"/>
              <a:buChar char="•"/>
            </a:pPr>
            <a:r>
              <a:rPr lang="en-US" sz="1200" dirty="0">
                <a:solidFill>
                  <a:srgbClr val="002060"/>
                </a:solidFill>
              </a:rPr>
              <a:t>Up/cross-sell of services</a:t>
            </a:r>
          </a:p>
          <a:p>
            <a:pPr marL="214341" indent="-214341">
              <a:lnSpc>
                <a:spcPct val="90000"/>
              </a:lnSpc>
              <a:buFont typeface="Arial" panose="020B0604020202020204" pitchFamily="34" charset="0"/>
              <a:buChar char="•"/>
            </a:pPr>
            <a:r>
              <a:rPr lang="en-US" sz="1200" dirty="0">
                <a:solidFill>
                  <a:srgbClr val="002060"/>
                </a:solidFill>
              </a:rPr>
              <a:t>Increased CSR efficiency</a:t>
            </a:r>
          </a:p>
          <a:p>
            <a:pPr marL="214341" indent="-214341">
              <a:lnSpc>
                <a:spcPct val="90000"/>
              </a:lnSpc>
              <a:buFont typeface="Arial" panose="020B0604020202020204" pitchFamily="34" charset="0"/>
              <a:buChar char="•"/>
            </a:pPr>
            <a:r>
              <a:rPr lang="en-US" sz="1200" dirty="0">
                <a:solidFill>
                  <a:srgbClr val="002060"/>
                </a:solidFill>
              </a:rPr>
              <a:t>“Wow factor” client experience!</a:t>
            </a:r>
          </a:p>
        </p:txBody>
      </p:sp>
      <p:sp>
        <p:nvSpPr>
          <p:cNvPr id="34" name="Right Arrow 33"/>
          <p:cNvSpPr/>
          <p:nvPr/>
        </p:nvSpPr>
        <p:spPr>
          <a:xfrm>
            <a:off x="4531701" y="2911865"/>
            <a:ext cx="831266" cy="446999"/>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35" name="Right Arrow 34"/>
          <p:cNvSpPr/>
          <p:nvPr/>
        </p:nvSpPr>
        <p:spPr>
          <a:xfrm rot="8867627">
            <a:off x="3480360" y="2323429"/>
            <a:ext cx="708827" cy="446999"/>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36" name="Rounded Rectangle 35"/>
          <p:cNvSpPr/>
          <p:nvPr/>
        </p:nvSpPr>
        <p:spPr>
          <a:xfrm>
            <a:off x="1709207" y="700535"/>
            <a:ext cx="2519680" cy="601214"/>
          </a:xfrm>
          <a:prstGeom prst="roundRect">
            <a:avLst>
              <a:gd name="adj" fmla="val 10056"/>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t" anchorCtr="0"/>
          <a:lstStyle/>
          <a:p>
            <a:pPr>
              <a:lnSpc>
                <a:spcPct val="90000"/>
              </a:lnSpc>
            </a:pPr>
            <a:r>
              <a:rPr lang="en-US" sz="1200" dirty="0">
                <a:solidFill>
                  <a:srgbClr val="002060"/>
                </a:solidFill>
              </a:rPr>
              <a:t>Prospect is shopping for insurance</a:t>
            </a:r>
          </a:p>
          <a:p>
            <a:pPr>
              <a:lnSpc>
                <a:spcPct val="90000"/>
              </a:lnSpc>
            </a:pPr>
            <a:r>
              <a:rPr lang="en-US" sz="1200" dirty="0">
                <a:solidFill>
                  <a:srgbClr val="002060"/>
                </a:solidFill>
              </a:rPr>
              <a:t>on web and “clicks to connect” for</a:t>
            </a:r>
          </a:p>
          <a:p>
            <a:pPr>
              <a:lnSpc>
                <a:spcPct val="90000"/>
              </a:lnSpc>
            </a:pPr>
            <a:r>
              <a:rPr lang="en-US" sz="1200" dirty="0">
                <a:solidFill>
                  <a:srgbClr val="002060"/>
                </a:solidFill>
              </a:rPr>
              <a:t>assistance</a:t>
            </a:r>
          </a:p>
        </p:txBody>
      </p:sp>
      <p:sp>
        <p:nvSpPr>
          <p:cNvPr id="37" name="Rounded Rectangle 36"/>
          <p:cNvSpPr/>
          <p:nvPr/>
        </p:nvSpPr>
        <p:spPr>
          <a:xfrm>
            <a:off x="7619075" y="771923"/>
            <a:ext cx="1176297" cy="839108"/>
          </a:xfrm>
          <a:prstGeom prst="roundRect">
            <a:avLst>
              <a:gd name="adj" fmla="val 10056"/>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t" anchorCtr="0"/>
          <a:lstStyle/>
          <a:p>
            <a:pPr>
              <a:lnSpc>
                <a:spcPct val="90000"/>
              </a:lnSpc>
            </a:pPr>
            <a:r>
              <a:rPr lang="en-US" sz="1200" dirty="0">
                <a:solidFill>
                  <a:srgbClr val="002060"/>
                </a:solidFill>
              </a:rPr>
              <a:t>CSR receives request for assistance from web</a:t>
            </a:r>
          </a:p>
        </p:txBody>
      </p:sp>
      <p:pic>
        <p:nvPicPr>
          <p:cNvPr id="38" name="Picture 37"/>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44584" y="3195004"/>
            <a:ext cx="1964403" cy="1107608"/>
          </a:xfrm>
          <a:prstGeom prst="rect">
            <a:avLst/>
          </a:prstGeom>
        </p:spPr>
      </p:pic>
      <p:sp>
        <p:nvSpPr>
          <p:cNvPr id="39" name="Rounded Rectangle 38"/>
          <p:cNvSpPr/>
          <p:nvPr/>
        </p:nvSpPr>
        <p:spPr>
          <a:xfrm>
            <a:off x="8055507" y="1707073"/>
            <a:ext cx="984155" cy="417439"/>
          </a:xfrm>
          <a:prstGeom prst="roundRect">
            <a:avLst>
              <a:gd name="adj" fmla="val 4350"/>
            </a:avLst>
          </a:prstGeom>
          <a:solidFill>
            <a:srgbClr val="272A4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9" tIns="34295" rIns="6859" bIns="34295" rtlCol="0" anchor="ctr"/>
          <a:lstStyle/>
          <a:p>
            <a:pPr algn="ctr">
              <a:lnSpc>
                <a:spcPct val="90000"/>
              </a:lnSpc>
            </a:pPr>
            <a:r>
              <a:rPr lang="en-US" sz="1200" dirty="0"/>
              <a:t>CSR or Agent View</a:t>
            </a:r>
          </a:p>
        </p:txBody>
      </p:sp>
      <p:pic>
        <p:nvPicPr>
          <p:cNvPr id="40" name="Picture 3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93555" y="2212546"/>
            <a:ext cx="2154370" cy="1192356"/>
          </a:xfrm>
          <a:prstGeom prst="rect">
            <a:avLst/>
          </a:prstGeom>
        </p:spPr>
      </p:pic>
      <p:pic>
        <p:nvPicPr>
          <p:cNvPr id="41" name="Picture 4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58678" y="1472080"/>
            <a:ext cx="1598843" cy="898796"/>
          </a:xfrm>
          <a:prstGeom prst="rect">
            <a:avLst/>
          </a:prstGeom>
        </p:spPr>
      </p:pic>
      <p:grpSp>
        <p:nvGrpSpPr>
          <p:cNvPr id="42" name="Group 41"/>
          <p:cNvGrpSpPr/>
          <p:nvPr/>
        </p:nvGrpSpPr>
        <p:grpSpPr>
          <a:xfrm>
            <a:off x="3136737" y="1607438"/>
            <a:ext cx="279005" cy="224967"/>
            <a:chOff x="4334577" y="914401"/>
            <a:chExt cx="1319060" cy="1447800"/>
          </a:xfrm>
        </p:grpSpPr>
        <p:sp>
          <p:nvSpPr>
            <p:cNvPr id="43" name="Oval 42"/>
            <p:cNvSpPr>
              <a:spLocks noChangeAspect="1"/>
            </p:cNvSpPr>
            <p:nvPr/>
          </p:nvSpPr>
          <p:spPr>
            <a:xfrm>
              <a:off x="4334577" y="914401"/>
              <a:ext cx="1319060" cy="1447800"/>
            </a:xfrm>
            <a:prstGeom prst="ellipse">
              <a:avLst/>
            </a:prstGeom>
            <a:solidFill>
              <a:srgbClr val="157A3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44" name="Picture 43" descr="live_assit_button.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334577" y="990601"/>
              <a:ext cx="1270000" cy="1270000"/>
            </a:xfrm>
            <a:prstGeom prst="rect">
              <a:avLst/>
            </a:prstGeom>
          </p:spPr>
        </p:pic>
      </p:grpSp>
      <p:sp>
        <p:nvSpPr>
          <p:cNvPr id="45" name="Rounded Rectangle 44"/>
          <p:cNvSpPr/>
          <p:nvPr/>
        </p:nvSpPr>
        <p:spPr>
          <a:xfrm>
            <a:off x="624148" y="4577021"/>
            <a:ext cx="3364100" cy="300607"/>
          </a:xfrm>
          <a:prstGeom prst="roundRect">
            <a:avLst>
              <a:gd name="adj" fmla="val 10056"/>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t" anchorCtr="0"/>
          <a:lstStyle/>
          <a:p>
            <a:pPr>
              <a:lnSpc>
                <a:spcPct val="90000"/>
              </a:lnSpc>
            </a:pPr>
            <a:r>
              <a:rPr lang="en-US" sz="1200" dirty="0">
                <a:solidFill>
                  <a:srgbClr val="002060"/>
                </a:solidFill>
              </a:rPr>
              <a:t>One Way or Two  Way Video  OPTIONAL! </a:t>
            </a:r>
          </a:p>
        </p:txBody>
      </p:sp>
      <p:sp>
        <p:nvSpPr>
          <p:cNvPr id="46" name="Oval 45"/>
          <p:cNvSpPr/>
          <p:nvPr/>
        </p:nvSpPr>
        <p:spPr>
          <a:xfrm>
            <a:off x="3686235" y="1301055"/>
            <a:ext cx="1366231" cy="1092888"/>
          </a:xfrm>
          <a:prstGeom prst="ellipse">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sz="1200" dirty="0"/>
              <a:t>Click Here For Video Assistance</a:t>
            </a:r>
          </a:p>
        </p:txBody>
      </p:sp>
      <p:sp>
        <p:nvSpPr>
          <p:cNvPr id="47" name="Oval 46"/>
          <p:cNvSpPr/>
          <p:nvPr/>
        </p:nvSpPr>
        <p:spPr>
          <a:xfrm>
            <a:off x="3121112" y="1611031"/>
            <a:ext cx="284253" cy="244829"/>
          </a:xfrm>
          <a:prstGeom prst="ellipse">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pic>
        <p:nvPicPr>
          <p:cNvPr id="48" name="Picture 4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107897" y="1584749"/>
            <a:ext cx="297467" cy="297390"/>
          </a:xfrm>
          <a:prstGeom prst="rect">
            <a:avLst/>
          </a:prstGeom>
        </p:spPr>
      </p:pic>
      <p:sp>
        <p:nvSpPr>
          <p:cNvPr id="49" name="Footer Placeholder 48"/>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0" name="Slide Number Placeholder 49"/>
          <p:cNvSpPr>
            <a:spLocks noGrp="1"/>
          </p:cNvSpPr>
          <p:nvPr>
            <p:ph type="sldNum" sz="quarter" idx="12"/>
          </p:nvPr>
        </p:nvSpPr>
        <p:spPr/>
        <p:txBody>
          <a:bodyPr/>
          <a:lstStyle/>
          <a:p>
            <a:fld id="{0431C951-9D62-474D-B35D-66AB940D3B2F}" type="slidenum">
              <a:rPr lang="en-US" smtClean="0"/>
              <a:pPr/>
              <a:t>83</a:t>
            </a:fld>
            <a:endParaRPr lang="en-US" dirty="0"/>
          </a:p>
        </p:txBody>
      </p:sp>
    </p:spTree>
    <p:extLst>
      <p:ext uri="{BB962C8B-B14F-4D97-AF65-F5344CB8AC3E}">
        <p14:creationId xmlns:p14="http://schemas.microsoft.com/office/powerpoint/2010/main" val="342466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Capabilities Demonstrated</a:t>
            </a:r>
            <a:endParaRPr lang="en-US" dirty="0"/>
          </a:p>
        </p:txBody>
      </p:sp>
      <p:sp>
        <p:nvSpPr>
          <p:cNvPr id="3" name="Text Placeholder 4"/>
          <p:cNvSpPr txBox="1">
            <a:spLocks/>
          </p:cNvSpPr>
          <p:nvPr/>
        </p:nvSpPr>
        <p:spPr>
          <a:xfrm>
            <a:off x="228600" y="914402"/>
            <a:ext cx="8578850" cy="3452891"/>
          </a:xfrm>
          <a:prstGeom prst="rect">
            <a:avLst/>
          </a:prstGeom>
        </p:spPr>
        <p:txBody>
          <a:bodyPr lIns="68589" tIns="34295" rIns="68589" bIns="34295">
            <a:normAutofit/>
          </a:bodyPr>
          <a:lstStyle>
            <a:lvl1pPr marL="228591" indent="-228591" algn="l" defTabSz="914361"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916" indent="-287950" algn="l" defTabSz="914361"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899" indent="-228560" algn="l" defTabSz="914361"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882" indent="-228560" algn="l" defTabSz="914361"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866" indent="-228560" algn="l" defTabSz="914361"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798" indent="-228591" algn="l" defTabSz="914361"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2" indent="-228560" algn="l" defTabSz="914361"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200267" indent="0" algn="l" defTabSz="914361"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1" algn="l" defTabSz="91436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Real-time Virtual Interaction for Customers &amp; Agents </a:t>
            </a:r>
          </a:p>
          <a:p>
            <a:r>
              <a:rPr lang="en-US" dirty="0" smtClean="0"/>
              <a:t>“Click To Connect” – can be embedded in existing applications, no customer downloads</a:t>
            </a:r>
          </a:p>
          <a:p>
            <a:r>
              <a:rPr lang="en-US" dirty="0" smtClean="0"/>
              <a:t>Unified Call Control- Voice and Video from the same or different devices </a:t>
            </a:r>
          </a:p>
          <a:p>
            <a:r>
              <a:rPr lang="en-US" dirty="0" smtClean="0"/>
              <a:t>Share content between devices, co-browse, navigate, annotate…</a:t>
            </a:r>
          </a:p>
          <a:p>
            <a:r>
              <a:rPr lang="en-US" dirty="0" smtClean="0"/>
              <a:t>Any device, any time, any where</a:t>
            </a:r>
          </a:p>
          <a:p>
            <a:r>
              <a:rPr lang="en-US" dirty="0" smtClean="0"/>
              <a:t>Rich media sharing</a:t>
            </a:r>
          </a:p>
          <a:p>
            <a:r>
              <a:rPr lang="en-US" dirty="0" smtClean="0"/>
              <a:t>Secure internal and external communications</a:t>
            </a:r>
          </a:p>
          <a:p>
            <a:endParaRPr lang="en-US" dirty="0"/>
          </a:p>
          <a:p>
            <a:endParaRPr lang="en-US" dirty="0"/>
          </a:p>
          <a:p>
            <a:endParaRPr lang="en-US" dirty="0"/>
          </a:p>
          <a:p>
            <a:endParaRPr lang="en-US" dirty="0"/>
          </a:p>
          <a:p>
            <a:pPr lvl="1"/>
            <a:endParaRPr lang="en-US" sz="1700" dirty="0"/>
          </a:p>
        </p:txBody>
      </p:sp>
      <p:sp>
        <p:nvSpPr>
          <p:cNvPr id="4" name="Footer Placeholder 3"/>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84</a:t>
            </a:fld>
            <a:endParaRPr lang="en-US" dirty="0"/>
          </a:p>
        </p:txBody>
      </p:sp>
    </p:spTree>
    <p:extLst>
      <p:ext uri="{BB962C8B-B14F-4D97-AF65-F5344CB8AC3E}">
        <p14:creationId xmlns:p14="http://schemas.microsoft.com/office/powerpoint/2010/main" val="255092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2368380" y="1169885"/>
            <a:ext cx="6547020" cy="3626596"/>
          </a:xfrm>
          <a:prstGeom prst="roundRect">
            <a:avLst>
              <a:gd name="adj" fmla="val 1353"/>
            </a:avLst>
          </a:prstGeom>
          <a:solidFill>
            <a:schemeClr val="accent1">
              <a:lumMod val="20000"/>
              <a:lumOff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814388">
              <a:lnSpc>
                <a:spcPct val="95000"/>
              </a:lnSpc>
              <a:spcAft>
                <a:spcPts val="300"/>
              </a:spcAft>
              <a:defRPr/>
            </a:pPr>
            <a:endParaRPr lang="en-US" sz="1600" dirty="0">
              <a:solidFill>
                <a:srgbClr val="000000"/>
              </a:solidFill>
            </a:endParaRPr>
          </a:p>
        </p:txBody>
      </p:sp>
      <p:sp>
        <p:nvSpPr>
          <p:cNvPr id="14" name="AutoShape 6"/>
          <p:cNvSpPr>
            <a:spLocks noChangeArrowheads="1"/>
          </p:cNvSpPr>
          <p:nvPr>
            <p:custDataLst>
              <p:tags r:id="rId1"/>
            </p:custDataLst>
          </p:nvPr>
        </p:nvSpPr>
        <p:spPr bwMode="auto">
          <a:xfrm>
            <a:off x="225254" y="819150"/>
            <a:ext cx="2034743"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defRPr/>
            </a:pPr>
            <a:r>
              <a:rPr lang="en-US" sz="1600" b="1" dirty="0">
                <a:solidFill>
                  <a:srgbClr val="FFFFFF"/>
                </a:solidFill>
                <a:effectLst>
                  <a:outerShdw blurRad="38100" dist="38100" dir="2700000" algn="tl">
                    <a:srgbClr val="000000">
                      <a:alpha val="43137"/>
                    </a:srgbClr>
                  </a:outerShdw>
                </a:effectLst>
              </a:rPr>
              <a:t>Challenge</a:t>
            </a:r>
          </a:p>
        </p:txBody>
      </p:sp>
      <p:sp>
        <p:nvSpPr>
          <p:cNvPr id="11" name="AutoShape 6"/>
          <p:cNvSpPr>
            <a:spLocks noChangeArrowheads="1"/>
          </p:cNvSpPr>
          <p:nvPr>
            <p:custDataLst>
              <p:tags r:id="rId2"/>
            </p:custDataLst>
          </p:nvPr>
        </p:nvSpPr>
        <p:spPr bwMode="auto">
          <a:xfrm>
            <a:off x="225254" y="2681930"/>
            <a:ext cx="2034743"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defRPr/>
            </a:pPr>
            <a:r>
              <a:rPr lang="en-US" sz="1600" b="1" dirty="0" smtClean="0">
                <a:solidFill>
                  <a:srgbClr val="FFFFFF"/>
                </a:solidFill>
                <a:effectLst>
                  <a:outerShdw blurRad="38100" dist="38100" dir="2700000" algn="tl">
                    <a:srgbClr val="000000">
                      <a:alpha val="43137"/>
                    </a:srgbClr>
                  </a:outerShdw>
                </a:effectLst>
              </a:rPr>
              <a:t>Business Impact</a:t>
            </a:r>
            <a:endParaRPr lang="en-US" sz="1600" b="1" dirty="0">
              <a:solidFill>
                <a:srgbClr val="FFFFFF"/>
              </a:solidFill>
              <a:effectLst>
                <a:outerShdw blurRad="38100" dist="38100" dir="2700000" algn="tl">
                  <a:srgbClr val="000000">
                    <a:alpha val="43137"/>
                  </a:srgbClr>
                </a:outerShdw>
              </a:effectLst>
            </a:endParaRPr>
          </a:p>
        </p:txBody>
      </p:sp>
      <p:sp>
        <p:nvSpPr>
          <p:cNvPr id="4" name="Rounded Rectangle 3"/>
          <p:cNvSpPr/>
          <p:nvPr/>
        </p:nvSpPr>
        <p:spPr>
          <a:xfrm>
            <a:off x="212898" y="1169885"/>
            <a:ext cx="2059455" cy="1373032"/>
          </a:xfrm>
          <a:prstGeom prst="roundRect">
            <a:avLst>
              <a:gd name="adj" fmla="val 3526"/>
            </a:avLst>
          </a:prstGeom>
          <a:solidFill>
            <a:schemeClr val="accent1">
              <a:lumMod val="20000"/>
              <a:lumOff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20650" indent="-120650" defTabSz="814388">
              <a:lnSpc>
                <a:spcPct val="85000"/>
              </a:lnSpc>
              <a:spcAft>
                <a:spcPts val="200"/>
              </a:spcAft>
              <a:buFont typeface="Arial" pitchFamily="34" charset="0"/>
              <a:buChar char="•"/>
              <a:defRPr/>
            </a:pPr>
            <a:r>
              <a:rPr lang="en-US" sz="1600" dirty="0">
                <a:solidFill>
                  <a:srgbClr val="000000"/>
                </a:solidFill>
              </a:rPr>
              <a:t>Policyholder involved in auto accident needs real-time assistance from insurer &amp; other </a:t>
            </a:r>
            <a:r>
              <a:rPr lang="en-US" sz="1600" dirty="0" smtClean="0">
                <a:solidFill>
                  <a:srgbClr val="000000"/>
                </a:solidFill>
              </a:rPr>
              <a:t>parties</a:t>
            </a:r>
            <a:endParaRPr lang="en-US" sz="1600" dirty="0">
              <a:solidFill>
                <a:srgbClr val="000000"/>
              </a:solidFill>
            </a:endParaRPr>
          </a:p>
        </p:txBody>
      </p:sp>
      <p:sp>
        <p:nvSpPr>
          <p:cNvPr id="21" name="Rounded Rectangle 20"/>
          <p:cNvSpPr/>
          <p:nvPr/>
        </p:nvSpPr>
        <p:spPr>
          <a:xfrm>
            <a:off x="212898" y="3030971"/>
            <a:ext cx="2059455" cy="1765510"/>
          </a:xfrm>
          <a:prstGeom prst="roundRect">
            <a:avLst>
              <a:gd name="adj" fmla="val 2244"/>
            </a:avLst>
          </a:prstGeom>
          <a:solidFill>
            <a:schemeClr val="accent1">
              <a:lumMod val="20000"/>
              <a:lumOff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20650" indent="-120650" defTabSz="814388">
              <a:lnSpc>
                <a:spcPct val="85000"/>
              </a:lnSpc>
              <a:spcAft>
                <a:spcPts val="200"/>
              </a:spcAft>
              <a:buFont typeface="Arial" pitchFamily="34" charset="0"/>
              <a:buChar char="•"/>
              <a:defRPr/>
            </a:pPr>
            <a:r>
              <a:rPr lang="en-US" sz="1600" dirty="0">
                <a:solidFill>
                  <a:srgbClr val="000000"/>
                </a:solidFill>
              </a:rPr>
              <a:t>Seamless “Live Assist” experience for policyholder</a:t>
            </a:r>
          </a:p>
          <a:p>
            <a:pPr marL="120650" indent="-120650" defTabSz="814388">
              <a:lnSpc>
                <a:spcPct val="85000"/>
              </a:lnSpc>
              <a:spcAft>
                <a:spcPts val="200"/>
              </a:spcAft>
              <a:buFont typeface="Arial" pitchFamily="34" charset="0"/>
              <a:buChar char="•"/>
              <a:defRPr/>
            </a:pPr>
            <a:r>
              <a:rPr lang="en-US" sz="1600" dirty="0" smtClean="0">
                <a:solidFill>
                  <a:srgbClr val="000000"/>
                </a:solidFill>
              </a:rPr>
              <a:t>Increased client loyalty, makes personal referrals</a:t>
            </a:r>
            <a:endParaRPr lang="en-US" sz="1600" dirty="0">
              <a:solidFill>
                <a:srgbClr val="000000"/>
              </a:solidFill>
            </a:endParaRPr>
          </a:p>
          <a:p>
            <a:pPr marL="120650" indent="-120650" defTabSz="814388">
              <a:lnSpc>
                <a:spcPct val="85000"/>
              </a:lnSpc>
              <a:spcAft>
                <a:spcPts val="200"/>
              </a:spcAft>
              <a:buFont typeface="Arial" pitchFamily="34" charset="0"/>
              <a:buChar char="•"/>
              <a:defRPr/>
            </a:pPr>
            <a:r>
              <a:rPr lang="en-US" sz="1600" dirty="0">
                <a:solidFill>
                  <a:srgbClr val="000000"/>
                </a:solidFill>
              </a:rPr>
              <a:t>Accelerated claims processing</a:t>
            </a:r>
          </a:p>
        </p:txBody>
      </p:sp>
      <p:sp>
        <p:nvSpPr>
          <p:cNvPr id="22" name="AutoShape 6"/>
          <p:cNvSpPr>
            <a:spLocks noChangeArrowheads="1"/>
          </p:cNvSpPr>
          <p:nvPr>
            <p:custDataLst>
              <p:tags r:id="rId3"/>
            </p:custDataLst>
          </p:nvPr>
        </p:nvSpPr>
        <p:spPr bwMode="auto">
          <a:xfrm>
            <a:off x="2412397" y="819150"/>
            <a:ext cx="2034743"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defRPr/>
            </a:pPr>
            <a:r>
              <a:rPr lang="en-US" sz="1600" b="1" dirty="0">
                <a:solidFill>
                  <a:srgbClr val="FFFFFF"/>
                </a:solidFill>
                <a:effectLst>
                  <a:outerShdw blurRad="38100" dist="38100" dir="2700000" algn="tl">
                    <a:srgbClr val="000000">
                      <a:alpha val="43137"/>
                    </a:srgbClr>
                  </a:outerShdw>
                </a:effectLst>
              </a:rPr>
              <a:t>Use Case Scenario</a:t>
            </a:r>
          </a:p>
        </p:txBody>
      </p:sp>
      <p:pic>
        <p:nvPicPr>
          <p:cNvPr id="16" name="Picture 15" descr="phone_car_crash.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06549" y="1306307"/>
            <a:ext cx="1041098" cy="1185062"/>
          </a:xfrm>
          <a:prstGeom prst="rect">
            <a:avLst/>
          </a:prstGeom>
        </p:spPr>
      </p:pic>
      <p:pic>
        <p:nvPicPr>
          <p:cNvPr id="15" name="Picture 14" descr="insurance_adgent_ciscoendpoint.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482715" y="1767531"/>
            <a:ext cx="878773" cy="844330"/>
          </a:xfrm>
          <a:prstGeom prst="roundRect">
            <a:avLst>
              <a:gd name="adj" fmla="val 9002"/>
            </a:avLst>
          </a:prstGeom>
        </p:spPr>
      </p:pic>
      <p:pic>
        <p:nvPicPr>
          <p:cNvPr id="27" name="Picture 26" descr="insurance_call.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21785" y="1710380"/>
            <a:ext cx="1294345" cy="2609018"/>
          </a:xfrm>
          <a:prstGeom prst="rect">
            <a:avLst/>
          </a:prstGeom>
        </p:spPr>
      </p:pic>
      <p:grpSp>
        <p:nvGrpSpPr>
          <p:cNvPr id="7" name="Group 6"/>
          <p:cNvGrpSpPr/>
          <p:nvPr/>
        </p:nvGrpSpPr>
        <p:grpSpPr>
          <a:xfrm>
            <a:off x="7171024" y="3539180"/>
            <a:ext cx="1502155" cy="480060"/>
            <a:chOff x="6553201" y="4465320"/>
            <a:chExt cx="1979022" cy="640080"/>
          </a:xfrm>
        </p:grpSpPr>
        <p:pic>
          <p:nvPicPr>
            <p:cNvPr id="30" name="Picture 29" descr="tow_truck.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26150" y="4465320"/>
              <a:ext cx="640080" cy="640080"/>
            </a:xfrm>
            <a:prstGeom prst="ellipse">
              <a:avLst/>
            </a:prstGeom>
          </p:spPr>
        </p:pic>
        <p:pic>
          <p:nvPicPr>
            <p:cNvPr id="28" name="Picture 27" descr="rental_car.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53201" y="4465320"/>
              <a:ext cx="640080" cy="640080"/>
            </a:xfrm>
            <a:prstGeom prst="ellipse">
              <a:avLst/>
            </a:prstGeom>
          </p:spPr>
        </p:pic>
        <p:pic>
          <p:nvPicPr>
            <p:cNvPr id="31" name="Picture 30" descr="auto_repair.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892143" y="4465320"/>
              <a:ext cx="640080" cy="640080"/>
            </a:xfrm>
            <a:prstGeom prst="ellipse">
              <a:avLst/>
            </a:prstGeom>
          </p:spPr>
        </p:pic>
      </p:grpSp>
      <p:pic>
        <p:nvPicPr>
          <p:cNvPr id="6146" name="Picture 2" descr="C:\Users\AMacGowen\AppData\Local\Microsoft\Windows\Temporary Internet Files\Content.Outlook\IB3R1B6Q\live_assist_button.png"/>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2700282" y="3367730"/>
            <a:ext cx="1253632" cy="14121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38400" y="2552919"/>
            <a:ext cx="1777396" cy="877163"/>
          </a:xfrm>
          <a:prstGeom prst="rect">
            <a:avLst/>
          </a:prstGeom>
          <a:noFill/>
        </p:spPr>
        <p:txBody>
          <a:bodyPr wrap="square" rtlCol="0">
            <a:spAutoFit/>
          </a:bodyPr>
          <a:lstStyle/>
          <a:p>
            <a:pPr algn="ctr">
              <a:lnSpc>
                <a:spcPct val="85000"/>
              </a:lnSpc>
            </a:pPr>
            <a:r>
              <a:rPr lang="en-US" sz="1200" dirty="0" smtClean="0">
                <a:solidFill>
                  <a:srgbClr val="002060"/>
                </a:solidFill>
              </a:rPr>
              <a:t>Customer following accident opens insurance firm’s mobile app, taps “Live Assist” to connect to agent</a:t>
            </a:r>
            <a:endParaRPr lang="en-US" sz="1200" dirty="0">
              <a:solidFill>
                <a:srgbClr val="002060"/>
              </a:solidFill>
            </a:endParaRPr>
          </a:p>
        </p:txBody>
      </p:sp>
      <p:sp>
        <p:nvSpPr>
          <p:cNvPr id="35" name="TextBox 34"/>
          <p:cNvSpPr txBox="1"/>
          <p:nvPr/>
        </p:nvSpPr>
        <p:spPr>
          <a:xfrm>
            <a:off x="4656581" y="1196030"/>
            <a:ext cx="2024753" cy="563231"/>
          </a:xfrm>
          <a:prstGeom prst="rect">
            <a:avLst/>
          </a:prstGeom>
          <a:noFill/>
        </p:spPr>
        <p:txBody>
          <a:bodyPr wrap="square" rtlCol="0">
            <a:spAutoFit/>
          </a:bodyPr>
          <a:lstStyle/>
          <a:p>
            <a:pPr algn="ctr">
              <a:lnSpc>
                <a:spcPct val="85000"/>
              </a:lnSpc>
            </a:pPr>
            <a:r>
              <a:rPr lang="en-US" sz="1200" dirty="0" smtClean="0">
                <a:solidFill>
                  <a:srgbClr val="002060"/>
                </a:solidFill>
              </a:rPr>
              <a:t>Live video chat with agent who can see customer’s geo-location &amp; account info </a:t>
            </a:r>
            <a:endParaRPr lang="en-US" sz="1200" dirty="0">
              <a:solidFill>
                <a:srgbClr val="002060"/>
              </a:solidFill>
            </a:endParaRPr>
          </a:p>
        </p:txBody>
      </p:sp>
      <p:sp>
        <p:nvSpPr>
          <p:cNvPr id="36" name="TextBox 35"/>
          <p:cNvSpPr txBox="1"/>
          <p:nvPr/>
        </p:nvSpPr>
        <p:spPr>
          <a:xfrm>
            <a:off x="4419600" y="4339281"/>
            <a:ext cx="2498714" cy="406265"/>
          </a:xfrm>
          <a:prstGeom prst="rect">
            <a:avLst/>
          </a:prstGeom>
          <a:noFill/>
        </p:spPr>
        <p:txBody>
          <a:bodyPr wrap="square" rtlCol="0">
            <a:spAutoFit/>
          </a:bodyPr>
          <a:lstStyle/>
          <a:p>
            <a:pPr algn="ctr">
              <a:lnSpc>
                <a:spcPct val="85000"/>
              </a:lnSpc>
            </a:pPr>
            <a:r>
              <a:rPr lang="en-US" sz="1200" dirty="0" smtClean="0">
                <a:solidFill>
                  <a:srgbClr val="002060"/>
                </a:solidFill>
              </a:rPr>
              <a:t>Customer shares video &amp; photos of crash site with agent in real-time</a:t>
            </a:r>
            <a:endParaRPr lang="en-US" sz="1200" dirty="0">
              <a:solidFill>
                <a:srgbClr val="002060"/>
              </a:solidFill>
            </a:endParaRPr>
          </a:p>
        </p:txBody>
      </p:sp>
      <p:sp>
        <p:nvSpPr>
          <p:cNvPr id="39" name="TextBox 38"/>
          <p:cNvSpPr txBox="1"/>
          <p:nvPr/>
        </p:nvSpPr>
        <p:spPr>
          <a:xfrm>
            <a:off x="6852602" y="2625221"/>
            <a:ext cx="2138998" cy="1089529"/>
          </a:xfrm>
          <a:prstGeom prst="rect">
            <a:avLst/>
          </a:prstGeom>
          <a:noFill/>
        </p:spPr>
        <p:txBody>
          <a:bodyPr wrap="square" rtlCol="0">
            <a:spAutoFit/>
          </a:bodyPr>
          <a:lstStyle/>
          <a:p>
            <a:pPr algn="ctr">
              <a:lnSpc>
                <a:spcPct val="90000"/>
              </a:lnSpc>
            </a:pPr>
            <a:r>
              <a:rPr lang="en-US" sz="1200" dirty="0" smtClean="0">
                <a:solidFill>
                  <a:srgbClr val="002060"/>
                </a:solidFill>
              </a:rPr>
              <a:t>Agent conferences in other parties via voice/video</a:t>
            </a:r>
          </a:p>
          <a:p>
            <a:pPr marL="171450" indent="-171450">
              <a:lnSpc>
                <a:spcPct val="90000"/>
              </a:lnSpc>
              <a:buFont typeface="Arial" panose="020B0604020202020204" pitchFamily="34" charset="0"/>
              <a:buChar char="•"/>
            </a:pPr>
            <a:r>
              <a:rPr lang="en-US" sz="1200" dirty="0">
                <a:solidFill>
                  <a:srgbClr val="002060"/>
                </a:solidFill>
              </a:rPr>
              <a:t>r</a:t>
            </a:r>
            <a:r>
              <a:rPr lang="en-US" sz="1200" dirty="0" smtClean="0">
                <a:solidFill>
                  <a:srgbClr val="002060"/>
                </a:solidFill>
              </a:rPr>
              <a:t>oadside assistance</a:t>
            </a:r>
          </a:p>
          <a:p>
            <a:pPr marL="171450" indent="-171450">
              <a:lnSpc>
                <a:spcPct val="90000"/>
              </a:lnSpc>
              <a:buFont typeface="Arial" panose="020B0604020202020204" pitchFamily="34" charset="0"/>
              <a:buChar char="•"/>
            </a:pPr>
            <a:r>
              <a:rPr lang="en-US" sz="1200" dirty="0" smtClean="0">
                <a:solidFill>
                  <a:srgbClr val="002060"/>
                </a:solidFill>
              </a:rPr>
              <a:t>body shop</a:t>
            </a:r>
          </a:p>
          <a:p>
            <a:pPr marL="171450" indent="-171450">
              <a:lnSpc>
                <a:spcPct val="90000"/>
              </a:lnSpc>
              <a:buFont typeface="Arial" panose="020B0604020202020204" pitchFamily="34" charset="0"/>
              <a:buChar char="•"/>
            </a:pPr>
            <a:r>
              <a:rPr lang="en-US" sz="1200" dirty="0">
                <a:solidFill>
                  <a:srgbClr val="002060"/>
                </a:solidFill>
              </a:rPr>
              <a:t>c</a:t>
            </a:r>
            <a:r>
              <a:rPr lang="en-US" sz="1200" dirty="0" smtClean="0">
                <a:solidFill>
                  <a:srgbClr val="002060"/>
                </a:solidFill>
              </a:rPr>
              <a:t>ar rental agency</a:t>
            </a:r>
          </a:p>
          <a:p>
            <a:pPr marL="171450" indent="-171450" algn="ctr">
              <a:lnSpc>
                <a:spcPct val="90000"/>
              </a:lnSpc>
              <a:buFont typeface="Arial" panose="020B0604020202020204" pitchFamily="34" charset="0"/>
              <a:buChar char="•"/>
            </a:pPr>
            <a:endParaRPr lang="en-US" sz="1200" dirty="0">
              <a:solidFill>
                <a:srgbClr val="002060"/>
              </a:solidFill>
            </a:endParaRPr>
          </a:p>
        </p:txBody>
      </p:sp>
      <p:sp>
        <p:nvSpPr>
          <p:cNvPr id="6" name="Rounded Rectangle 5"/>
          <p:cNvSpPr/>
          <p:nvPr/>
        </p:nvSpPr>
        <p:spPr>
          <a:xfrm>
            <a:off x="7045801" y="4089431"/>
            <a:ext cx="1752600" cy="656115"/>
          </a:xfrm>
          <a:prstGeom prst="roundRect">
            <a:avLst>
              <a:gd name="adj" fmla="val 10056"/>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600" dirty="0" smtClean="0"/>
              <a:t>Customer amazed by all-in-one claims process</a:t>
            </a:r>
          </a:p>
        </p:txBody>
      </p:sp>
      <p:sp>
        <p:nvSpPr>
          <p:cNvPr id="43" name="TextBox 42"/>
          <p:cNvSpPr txBox="1"/>
          <p:nvPr/>
        </p:nvSpPr>
        <p:spPr>
          <a:xfrm>
            <a:off x="7033403" y="1196030"/>
            <a:ext cx="1777396" cy="563231"/>
          </a:xfrm>
          <a:prstGeom prst="rect">
            <a:avLst/>
          </a:prstGeom>
          <a:noFill/>
        </p:spPr>
        <p:txBody>
          <a:bodyPr wrap="square" rtlCol="0">
            <a:spAutoFit/>
          </a:bodyPr>
          <a:lstStyle/>
          <a:p>
            <a:pPr algn="ctr">
              <a:lnSpc>
                <a:spcPct val="85000"/>
              </a:lnSpc>
            </a:pPr>
            <a:r>
              <a:rPr lang="en-US" sz="1200" dirty="0" smtClean="0">
                <a:solidFill>
                  <a:srgbClr val="002060"/>
                </a:solidFill>
              </a:rPr>
              <a:t>Agent pushes relevant documents &amp; web links to customer </a:t>
            </a:r>
            <a:endParaRPr lang="en-US" sz="1200" dirty="0">
              <a:solidFill>
                <a:srgbClr val="002060"/>
              </a:solidFill>
            </a:endParaRPr>
          </a:p>
        </p:txBody>
      </p:sp>
      <p:sp>
        <p:nvSpPr>
          <p:cNvPr id="32" name="Right Arrow 31"/>
          <p:cNvSpPr/>
          <p:nvPr/>
        </p:nvSpPr>
        <p:spPr>
          <a:xfrm rot="5400000">
            <a:off x="2968529" y="2613490"/>
            <a:ext cx="717139" cy="595998"/>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 name="Right Arrow 33"/>
          <p:cNvSpPr/>
          <p:nvPr/>
        </p:nvSpPr>
        <p:spPr>
          <a:xfrm rot="19024245">
            <a:off x="4118976" y="3297108"/>
            <a:ext cx="723560" cy="446999"/>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8" name="Right Arrow 37"/>
          <p:cNvSpPr/>
          <p:nvPr/>
        </p:nvSpPr>
        <p:spPr>
          <a:xfrm rot="19024245">
            <a:off x="6414312" y="1835832"/>
            <a:ext cx="723560" cy="446999"/>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1" name="Right Arrow 40"/>
          <p:cNvSpPr/>
          <p:nvPr/>
        </p:nvSpPr>
        <p:spPr>
          <a:xfrm rot="5400000">
            <a:off x="7488860" y="2844097"/>
            <a:ext cx="757022" cy="595998"/>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 name="Title 2"/>
          <p:cNvSpPr>
            <a:spLocks noGrp="1"/>
          </p:cNvSpPr>
          <p:nvPr>
            <p:ph type="title"/>
          </p:nvPr>
        </p:nvSpPr>
        <p:spPr/>
        <p:txBody>
          <a:bodyPr/>
          <a:lstStyle/>
          <a:p>
            <a:r>
              <a:rPr lang="en-US" dirty="0"/>
              <a:t>Accelerated Auto Claims Process </a:t>
            </a:r>
          </a:p>
        </p:txBody>
      </p:sp>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8" name="Slide Number Placeholder 7"/>
          <p:cNvSpPr>
            <a:spLocks noGrp="1"/>
          </p:cNvSpPr>
          <p:nvPr>
            <p:ph type="sldNum" sz="quarter" idx="12"/>
          </p:nvPr>
        </p:nvSpPr>
        <p:spPr/>
        <p:txBody>
          <a:bodyPr/>
          <a:lstStyle/>
          <a:p>
            <a:fld id="{0431C951-9D62-474D-B35D-66AB940D3B2F}" type="slidenum">
              <a:rPr lang="en-US" smtClean="0"/>
              <a:pPr/>
              <a:t>85</a:t>
            </a:fld>
            <a:endParaRPr lang="en-US" dirty="0"/>
          </a:p>
        </p:txBody>
      </p:sp>
    </p:spTree>
    <p:extLst>
      <p:ext uri="{BB962C8B-B14F-4D97-AF65-F5344CB8AC3E}">
        <p14:creationId xmlns:p14="http://schemas.microsoft.com/office/powerpoint/2010/main" val="290039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1584511" y="1271275"/>
            <a:ext cx="1773268" cy="1076165"/>
            <a:chOff x="1432442" y="1586148"/>
            <a:chExt cx="2510123" cy="1680106"/>
          </a:xfrm>
        </p:grpSpPr>
        <p:pic>
          <p:nvPicPr>
            <p:cNvPr id="23" name="Picture 22" descr="macbookpro_vide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2442" y="1586148"/>
              <a:ext cx="2510123" cy="1680106"/>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42569" y="1659864"/>
              <a:ext cx="1889869" cy="1464336"/>
            </a:xfrm>
            <a:prstGeom prst="rect">
              <a:avLst/>
            </a:prstGeom>
          </p:spPr>
        </p:pic>
      </p:grpSp>
      <p:sp>
        <p:nvSpPr>
          <p:cNvPr id="19" name="AutoShape 20"/>
          <p:cNvSpPr>
            <a:spLocks noChangeAspect="1" noChangeArrowheads="1"/>
          </p:cNvSpPr>
          <p:nvPr/>
        </p:nvSpPr>
        <p:spPr bwMode="auto">
          <a:xfrm rot="16666540">
            <a:off x="2907319" y="1373253"/>
            <a:ext cx="975355" cy="721062"/>
          </a:xfrm>
          <a:prstGeom prst="triangle">
            <a:avLst>
              <a:gd name="adj" fmla="val 48511"/>
            </a:avLst>
          </a:prstGeom>
          <a:solidFill>
            <a:srgbClr val="92D050">
              <a:alpha val="58000"/>
            </a:srgbClr>
          </a:solidFill>
          <a:ln w="9525">
            <a:noFill/>
            <a:miter lim="800000"/>
            <a:headEnd/>
            <a:tailEnd/>
          </a:ln>
        </p:spPr>
        <p:txBody>
          <a:bodyPr wrap="none" anchor="ctr">
            <a:prstTxWarp prst="textNoShape">
              <a:avLst/>
            </a:prstTxWarp>
          </a:bodyPr>
          <a:lstStyle/>
          <a:p>
            <a:endParaRPr lang="en-US" dirty="0">
              <a:solidFill>
                <a:srgbClr val="0096D6"/>
              </a:solidFill>
            </a:endParaRPr>
          </a:p>
        </p:txBody>
      </p:sp>
      <p:sp>
        <p:nvSpPr>
          <p:cNvPr id="22" name="TextBox 21"/>
          <p:cNvSpPr txBox="1"/>
          <p:nvPr/>
        </p:nvSpPr>
        <p:spPr>
          <a:xfrm>
            <a:off x="6816285" y="780187"/>
            <a:ext cx="2276311" cy="877163"/>
          </a:xfrm>
          <a:prstGeom prst="rect">
            <a:avLst/>
          </a:prstGeom>
          <a:noFill/>
        </p:spPr>
        <p:txBody>
          <a:bodyPr wrap="square" rtlCol="0">
            <a:spAutoFit/>
          </a:bodyPr>
          <a:lstStyle/>
          <a:p>
            <a:pPr algn="ctr">
              <a:lnSpc>
                <a:spcPct val="85000"/>
              </a:lnSpc>
            </a:pPr>
            <a:r>
              <a:rPr lang="en-US" sz="1200" dirty="0" smtClean="0">
                <a:solidFill>
                  <a:schemeClr val="tx2"/>
                </a:solidFill>
              </a:rPr>
              <a:t>Service rep working from home is connected to client via text &amp; video chat. Can see client’s browsing context, co-browse, annotate, share files </a:t>
            </a:r>
            <a:endParaRPr lang="en-US" sz="1200" dirty="0">
              <a:solidFill>
                <a:schemeClr val="tx2"/>
              </a:solidFill>
            </a:endParaRPr>
          </a:p>
        </p:txBody>
      </p:sp>
      <p:pic>
        <p:nvPicPr>
          <p:cNvPr id="26" name="Picture 25" descr="client_laptop.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6683" y="809625"/>
            <a:ext cx="1071524" cy="1457325"/>
          </a:xfrm>
          <a:prstGeom prst="rect">
            <a:avLst/>
          </a:prstGeom>
        </p:spPr>
      </p:pic>
      <p:grpSp>
        <p:nvGrpSpPr>
          <p:cNvPr id="3" name="Group 2"/>
          <p:cNvGrpSpPr/>
          <p:nvPr/>
        </p:nvGrpSpPr>
        <p:grpSpPr>
          <a:xfrm>
            <a:off x="3422589" y="1257300"/>
            <a:ext cx="1091095" cy="1085850"/>
            <a:chOff x="4334577" y="914401"/>
            <a:chExt cx="1319060" cy="1447800"/>
          </a:xfrm>
        </p:grpSpPr>
        <p:sp>
          <p:nvSpPr>
            <p:cNvPr id="18" name="Oval 17"/>
            <p:cNvSpPr>
              <a:spLocks noChangeAspect="1"/>
            </p:cNvSpPr>
            <p:nvPr/>
          </p:nvSpPr>
          <p:spPr>
            <a:xfrm>
              <a:off x="4334577" y="914401"/>
              <a:ext cx="1319060" cy="1447800"/>
            </a:xfrm>
            <a:prstGeom prst="ellipse">
              <a:avLst/>
            </a:prstGeom>
            <a:solidFill>
              <a:srgbClr val="157A3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32" name="Picture 31" descr="live_assit_button.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34577" y="990601"/>
              <a:ext cx="1270000" cy="1270000"/>
            </a:xfrm>
            <a:prstGeom prst="rect">
              <a:avLst/>
            </a:prstGeom>
          </p:spPr>
        </p:pic>
      </p:grpSp>
      <p:pic>
        <p:nvPicPr>
          <p:cNvPr id="34" name="Picture 33" descr="macbookpro_video.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2400" y="2600058"/>
            <a:ext cx="3361427" cy="1743343"/>
          </a:xfrm>
          <a:prstGeom prst="rect">
            <a:avLst/>
          </a:prstGeom>
        </p:spPr>
      </p:pic>
      <p:pic>
        <p:nvPicPr>
          <p:cNvPr id="28" name="Picture 27" descr="expert_laptop.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36666" y="878850"/>
            <a:ext cx="879619" cy="797550"/>
          </a:xfrm>
          <a:prstGeom prst="rect">
            <a:avLst/>
          </a:prstGeom>
        </p:spPr>
      </p:pic>
      <p:sp>
        <p:nvSpPr>
          <p:cNvPr id="25" name="Freeform 24"/>
          <p:cNvSpPr/>
          <p:nvPr/>
        </p:nvSpPr>
        <p:spPr>
          <a:xfrm>
            <a:off x="1493709" y="3267252"/>
            <a:ext cx="639891" cy="240922"/>
          </a:xfrm>
          <a:custGeom>
            <a:avLst/>
            <a:gdLst>
              <a:gd name="connsiteX0" fmla="*/ 106491 w 639891"/>
              <a:gd name="connsiteY0" fmla="*/ 0 h 321229"/>
              <a:gd name="connsiteX1" fmla="*/ 538291 w 639891"/>
              <a:gd name="connsiteY1" fmla="*/ 25400 h 321229"/>
              <a:gd name="connsiteX2" fmla="*/ 589091 w 639891"/>
              <a:gd name="connsiteY2" fmla="*/ 50800 h 321229"/>
              <a:gd name="connsiteX3" fmla="*/ 639891 w 639891"/>
              <a:gd name="connsiteY3" fmla="*/ 152400 h 321229"/>
              <a:gd name="connsiteX4" fmla="*/ 614491 w 639891"/>
              <a:gd name="connsiteY4" fmla="*/ 279400 h 321229"/>
              <a:gd name="connsiteX5" fmla="*/ 538291 w 639891"/>
              <a:gd name="connsiteY5" fmla="*/ 304800 h 321229"/>
              <a:gd name="connsiteX6" fmla="*/ 30291 w 639891"/>
              <a:gd name="connsiteY6" fmla="*/ 279400 h 321229"/>
              <a:gd name="connsiteX7" fmla="*/ 30291 w 639891"/>
              <a:gd name="connsiteY7" fmla="*/ 50800 h 32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891" h="321229">
                <a:moveTo>
                  <a:pt x="106491" y="0"/>
                </a:moveTo>
                <a:cubicBezTo>
                  <a:pt x="250424" y="8467"/>
                  <a:pt x="394901" y="10306"/>
                  <a:pt x="538291" y="25400"/>
                </a:cubicBezTo>
                <a:cubicBezTo>
                  <a:pt x="557119" y="27382"/>
                  <a:pt x="577264" y="36017"/>
                  <a:pt x="589091" y="50800"/>
                </a:cubicBezTo>
                <a:cubicBezTo>
                  <a:pt x="612745" y="80367"/>
                  <a:pt x="639891" y="152400"/>
                  <a:pt x="639891" y="152400"/>
                </a:cubicBezTo>
                <a:cubicBezTo>
                  <a:pt x="631424" y="194733"/>
                  <a:pt x="638438" y="243479"/>
                  <a:pt x="614491" y="279400"/>
                </a:cubicBezTo>
                <a:cubicBezTo>
                  <a:pt x="599639" y="301677"/>
                  <a:pt x="565065" y="304800"/>
                  <a:pt x="538291" y="304800"/>
                </a:cubicBezTo>
                <a:cubicBezTo>
                  <a:pt x="368746" y="304800"/>
                  <a:pt x="181937" y="355223"/>
                  <a:pt x="30291" y="279400"/>
                </a:cubicBezTo>
                <a:cubicBezTo>
                  <a:pt x="-37864" y="245322"/>
                  <a:pt x="30291" y="127000"/>
                  <a:pt x="30291" y="50800"/>
                </a:cubicBezTo>
              </a:path>
            </a:pathLst>
          </a:cu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Box 20"/>
          <p:cNvSpPr txBox="1"/>
          <p:nvPr/>
        </p:nvSpPr>
        <p:spPr>
          <a:xfrm>
            <a:off x="1600200" y="742950"/>
            <a:ext cx="1889869" cy="563231"/>
          </a:xfrm>
          <a:prstGeom prst="rect">
            <a:avLst/>
          </a:prstGeom>
          <a:noFill/>
        </p:spPr>
        <p:txBody>
          <a:bodyPr wrap="square" rtlCol="0">
            <a:spAutoFit/>
          </a:bodyPr>
          <a:lstStyle/>
          <a:p>
            <a:pPr algn="ctr">
              <a:lnSpc>
                <a:spcPct val="85000"/>
              </a:lnSpc>
            </a:pPr>
            <a:r>
              <a:rPr lang="en-US" sz="1200" dirty="0" smtClean="0">
                <a:solidFill>
                  <a:schemeClr val="tx2"/>
                </a:solidFill>
              </a:rPr>
              <a:t>Prospective client shopping for insurance online clicks on “Quick Quote” option</a:t>
            </a:r>
            <a:endParaRPr lang="en-US" sz="1200" dirty="0">
              <a:solidFill>
                <a:schemeClr val="tx2"/>
              </a:solidFill>
            </a:endParaRPr>
          </a:p>
        </p:txBody>
      </p:sp>
      <p:sp>
        <p:nvSpPr>
          <p:cNvPr id="4" name="Right Arrow 3"/>
          <p:cNvSpPr/>
          <p:nvPr/>
        </p:nvSpPr>
        <p:spPr>
          <a:xfrm>
            <a:off x="5140332" y="1101325"/>
            <a:ext cx="650868" cy="446999"/>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 name="TextBox 23"/>
          <p:cNvSpPr txBox="1"/>
          <p:nvPr/>
        </p:nvSpPr>
        <p:spPr>
          <a:xfrm>
            <a:off x="3505200" y="742950"/>
            <a:ext cx="1649147" cy="563231"/>
          </a:xfrm>
          <a:prstGeom prst="rect">
            <a:avLst/>
          </a:prstGeom>
          <a:noFill/>
        </p:spPr>
        <p:txBody>
          <a:bodyPr wrap="square" rtlCol="0">
            <a:spAutoFit/>
          </a:bodyPr>
          <a:lstStyle/>
          <a:p>
            <a:pPr algn="ctr">
              <a:lnSpc>
                <a:spcPct val="85000"/>
              </a:lnSpc>
            </a:pPr>
            <a:r>
              <a:rPr lang="en-US" sz="1200" dirty="0" smtClean="0">
                <a:solidFill>
                  <a:schemeClr val="tx2"/>
                </a:solidFill>
              </a:rPr>
              <a:t>Client needs help to complete quote so clicks on “Live Assist”</a:t>
            </a:r>
            <a:endParaRPr lang="en-US" sz="1200" dirty="0">
              <a:solidFill>
                <a:schemeClr val="tx2"/>
              </a:solidFill>
            </a:endParaRPr>
          </a:p>
        </p:txBody>
      </p:sp>
      <p:sp>
        <p:nvSpPr>
          <p:cNvPr id="27" name="TextBox 26"/>
          <p:cNvSpPr txBox="1"/>
          <p:nvPr/>
        </p:nvSpPr>
        <p:spPr>
          <a:xfrm>
            <a:off x="3352800" y="2568856"/>
            <a:ext cx="1275594" cy="2289858"/>
          </a:xfrm>
          <a:prstGeom prst="rect">
            <a:avLst/>
          </a:prstGeom>
          <a:noFill/>
        </p:spPr>
        <p:txBody>
          <a:bodyPr wrap="square" rtlCol="0">
            <a:spAutoFit/>
          </a:bodyPr>
          <a:lstStyle/>
          <a:p>
            <a:pPr algn="ctr">
              <a:lnSpc>
                <a:spcPct val="85000"/>
              </a:lnSpc>
            </a:pPr>
            <a:r>
              <a:rPr lang="en-US" sz="1200" dirty="0" smtClean="0">
                <a:solidFill>
                  <a:schemeClr val="tx2"/>
                </a:solidFill>
              </a:rPr>
              <a:t>Client gets real-time help to complete quote and decides to move ahead with a formal application. Client is onboarded with online account login, pocket mobile app, “Customer Rewards” link </a:t>
            </a:r>
            <a:endParaRPr lang="en-US" sz="1200" dirty="0">
              <a:solidFill>
                <a:schemeClr val="tx2"/>
              </a:solidFill>
            </a:endParaRPr>
          </a:p>
        </p:txBody>
      </p:sp>
      <p:grpSp>
        <p:nvGrpSpPr>
          <p:cNvPr id="11" name="Group 10"/>
          <p:cNvGrpSpPr/>
          <p:nvPr/>
        </p:nvGrpSpPr>
        <p:grpSpPr>
          <a:xfrm>
            <a:off x="5749090" y="1714500"/>
            <a:ext cx="3445577" cy="1743343"/>
            <a:chOff x="5054732" y="2476143"/>
            <a:chExt cx="4165468" cy="2324457"/>
          </a:xfrm>
        </p:grpSpPr>
        <p:pic>
          <p:nvPicPr>
            <p:cNvPr id="33" name="Picture 32" descr="macbookpro_video.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54732" y="2476143"/>
              <a:ext cx="4165468" cy="2324457"/>
            </a:xfrm>
            <a:prstGeom prst="rect">
              <a:avLst/>
            </a:prstGeom>
          </p:spPr>
        </p:pic>
        <p:grpSp>
          <p:nvGrpSpPr>
            <p:cNvPr id="10" name="Group 9"/>
            <p:cNvGrpSpPr>
              <a:grpSpLocks noChangeAspect="1"/>
            </p:cNvGrpSpPr>
            <p:nvPr/>
          </p:nvGrpSpPr>
          <p:grpSpPr>
            <a:xfrm>
              <a:off x="5579779" y="2669131"/>
              <a:ext cx="3146612" cy="1902869"/>
              <a:chOff x="5553490" y="3705009"/>
              <a:chExt cx="3279583" cy="1983281"/>
            </a:xfrm>
          </p:grpSpPr>
          <p:pic>
            <p:nvPicPr>
              <p:cNvPr id="16" name="Picture 3" descr="C:\Users\AMacGowen\AppData\Local\Microsoft\Windows\Temporary Internet Files\Content.Outlook\IB3R1B6Q\agent-console-finesse-skin (2).png"/>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5553490" y="3705009"/>
                <a:ext cx="3279583" cy="198328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5638800" y="5029200"/>
                <a:ext cx="913650" cy="1524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1000" dirty="0" smtClean="0">
                    <a:solidFill>
                      <a:schemeClr val="bg1"/>
                    </a:solidFill>
                  </a:rPr>
                  <a:t> File Share</a:t>
                </a:r>
              </a:p>
            </p:txBody>
          </p:sp>
          <p:sp>
            <p:nvSpPr>
              <p:cNvPr id="30" name="Rectangle 29"/>
              <p:cNvSpPr/>
              <p:nvPr/>
            </p:nvSpPr>
            <p:spPr>
              <a:xfrm>
                <a:off x="5638900" y="5486400"/>
                <a:ext cx="913918" cy="16465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1000" dirty="0" smtClean="0">
                    <a:solidFill>
                      <a:schemeClr val="bg1"/>
                    </a:solidFill>
                  </a:rPr>
                  <a:t>Annotate</a:t>
                </a:r>
              </a:p>
            </p:txBody>
          </p:sp>
          <p:sp>
            <p:nvSpPr>
              <p:cNvPr id="31" name="Rectangle 30"/>
              <p:cNvSpPr/>
              <p:nvPr/>
            </p:nvSpPr>
            <p:spPr>
              <a:xfrm>
                <a:off x="5638800" y="5257800"/>
                <a:ext cx="913650" cy="1524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1000" dirty="0" smtClean="0">
                    <a:solidFill>
                      <a:schemeClr val="bg1"/>
                    </a:solidFill>
                  </a:rPr>
                  <a:t>Co-Browse</a:t>
                </a:r>
              </a:p>
            </p:txBody>
          </p:sp>
        </p:grpSp>
      </p:grpSp>
      <p:sp>
        <p:nvSpPr>
          <p:cNvPr id="36" name="Rounded Rectangle 35"/>
          <p:cNvSpPr/>
          <p:nvPr/>
        </p:nvSpPr>
        <p:spPr>
          <a:xfrm>
            <a:off x="8177531" y="1697112"/>
            <a:ext cx="814070" cy="417439"/>
          </a:xfrm>
          <a:prstGeom prst="roundRect">
            <a:avLst>
              <a:gd name="adj" fmla="val 435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lnSpc>
                <a:spcPct val="90000"/>
              </a:lnSpc>
            </a:pPr>
            <a:r>
              <a:rPr lang="en-US" sz="1600" dirty="0" smtClean="0"/>
              <a:t>Service Rep View</a:t>
            </a:r>
          </a:p>
        </p:txBody>
      </p:sp>
      <p:sp>
        <p:nvSpPr>
          <p:cNvPr id="37" name="Rounded Rectangle 36"/>
          <p:cNvSpPr/>
          <p:nvPr/>
        </p:nvSpPr>
        <p:spPr>
          <a:xfrm>
            <a:off x="245089" y="2357286"/>
            <a:ext cx="873447" cy="417439"/>
          </a:xfrm>
          <a:prstGeom prst="roundRect">
            <a:avLst>
              <a:gd name="adj" fmla="val 435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600" dirty="0" smtClean="0"/>
              <a:t>Client View</a:t>
            </a:r>
          </a:p>
        </p:txBody>
      </p:sp>
      <p:grpSp>
        <p:nvGrpSpPr>
          <p:cNvPr id="12" name="Group 11"/>
          <p:cNvGrpSpPr/>
          <p:nvPr/>
        </p:nvGrpSpPr>
        <p:grpSpPr>
          <a:xfrm>
            <a:off x="1652591" y="3586162"/>
            <a:ext cx="266700" cy="357188"/>
            <a:chOff x="5448300" y="2390775"/>
            <a:chExt cx="266700" cy="476250"/>
          </a:xfrm>
        </p:grpSpPr>
        <p:sp>
          <p:nvSpPr>
            <p:cNvPr id="38" name="Freeform 37"/>
            <p:cNvSpPr/>
            <p:nvPr/>
          </p:nvSpPr>
          <p:spPr>
            <a:xfrm>
              <a:off x="5448300" y="2390775"/>
              <a:ext cx="266700" cy="190500"/>
            </a:xfrm>
            <a:custGeom>
              <a:avLst/>
              <a:gdLst>
                <a:gd name="connsiteX0" fmla="*/ 0 w 266700"/>
                <a:gd name="connsiteY0" fmla="*/ 152400 h 190500"/>
                <a:gd name="connsiteX1" fmla="*/ 38100 w 266700"/>
                <a:gd name="connsiteY1" fmla="*/ 95250 h 190500"/>
                <a:gd name="connsiteX2" fmla="*/ 76200 w 266700"/>
                <a:gd name="connsiteY2" fmla="*/ 76200 h 190500"/>
                <a:gd name="connsiteX3" fmla="*/ 114300 w 266700"/>
                <a:gd name="connsiteY3" fmla="*/ 0 h 190500"/>
                <a:gd name="connsiteX4" fmla="*/ 190500 w 266700"/>
                <a:gd name="connsiteY4" fmla="*/ 57150 h 190500"/>
                <a:gd name="connsiteX5" fmla="*/ 228600 w 266700"/>
                <a:gd name="connsiteY5" fmla="*/ 133350 h 190500"/>
                <a:gd name="connsiteX6" fmla="*/ 247650 w 266700"/>
                <a:gd name="connsiteY6" fmla="*/ 171450 h 190500"/>
                <a:gd name="connsiteX7" fmla="*/ 266700 w 266700"/>
                <a:gd name="connsiteY7"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00" h="190500">
                  <a:moveTo>
                    <a:pt x="0" y="152400"/>
                  </a:moveTo>
                  <a:cubicBezTo>
                    <a:pt x="12700" y="133350"/>
                    <a:pt x="21911" y="111439"/>
                    <a:pt x="38100" y="95250"/>
                  </a:cubicBezTo>
                  <a:cubicBezTo>
                    <a:pt x="48140" y="85210"/>
                    <a:pt x="67330" y="87288"/>
                    <a:pt x="76200" y="76200"/>
                  </a:cubicBezTo>
                  <a:cubicBezTo>
                    <a:pt x="93940" y="54025"/>
                    <a:pt x="114300" y="0"/>
                    <a:pt x="114300" y="0"/>
                  </a:cubicBezTo>
                  <a:cubicBezTo>
                    <a:pt x="149435" y="17568"/>
                    <a:pt x="166430" y="21045"/>
                    <a:pt x="190500" y="57150"/>
                  </a:cubicBezTo>
                  <a:cubicBezTo>
                    <a:pt x="206252" y="80779"/>
                    <a:pt x="215900" y="107950"/>
                    <a:pt x="228600" y="133350"/>
                  </a:cubicBezTo>
                  <a:cubicBezTo>
                    <a:pt x="234950" y="146050"/>
                    <a:pt x="237610" y="161410"/>
                    <a:pt x="247650" y="171450"/>
                  </a:cubicBezTo>
                  <a:lnTo>
                    <a:pt x="266700" y="190500"/>
                  </a:lnTo>
                </a:path>
              </a:pathLst>
            </a:cu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5581650" y="2409825"/>
              <a:ext cx="20867" cy="457200"/>
            </a:xfrm>
            <a:custGeom>
              <a:avLst/>
              <a:gdLst>
                <a:gd name="connsiteX0" fmla="*/ 0 w 20867"/>
                <a:gd name="connsiteY0" fmla="*/ 0 h 457200"/>
                <a:gd name="connsiteX1" fmla="*/ 19050 w 20867"/>
                <a:gd name="connsiteY1" fmla="*/ 457200 h 457200"/>
              </a:gdLst>
              <a:ahLst/>
              <a:cxnLst>
                <a:cxn ang="0">
                  <a:pos x="connsiteX0" y="connsiteY0"/>
                </a:cxn>
                <a:cxn ang="0">
                  <a:pos x="connsiteX1" y="connsiteY1"/>
                </a:cxn>
              </a:cxnLst>
              <a:rect l="l" t="t" r="r" b="b"/>
              <a:pathLst>
                <a:path w="20867" h="457200">
                  <a:moveTo>
                    <a:pt x="0" y="0"/>
                  </a:moveTo>
                  <a:cubicBezTo>
                    <a:pt x="29569" y="266117"/>
                    <a:pt x="19050" y="113948"/>
                    <a:pt x="19050" y="457200"/>
                  </a:cubicBezTo>
                </a:path>
              </a:pathLst>
            </a:cu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76201" y="4381601"/>
            <a:ext cx="1557017" cy="406265"/>
          </a:xfrm>
          <a:prstGeom prst="rect">
            <a:avLst/>
          </a:prstGeom>
          <a:noFill/>
        </p:spPr>
        <p:txBody>
          <a:bodyPr wrap="square" rtlCol="0">
            <a:spAutoFit/>
          </a:bodyPr>
          <a:lstStyle/>
          <a:p>
            <a:pPr algn="ctr">
              <a:lnSpc>
                <a:spcPct val="85000"/>
              </a:lnSpc>
            </a:pPr>
            <a:r>
              <a:rPr lang="en-US" sz="1200" dirty="0" smtClean="0">
                <a:solidFill>
                  <a:schemeClr val="bg1"/>
                </a:solidFill>
              </a:rPr>
              <a:t>Co-browse &amp; screen share</a:t>
            </a:r>
            <a:endParaRPr lang="en-US" sz="1200" dirty="0">
              <a:solidFill>
                <a:schemeClr val="bg1"/>
              </a:solidFill>
            </a:endParaRPr>
          </a:p>
        </p:txBody>
      </p:sp>
      <p:sp>
        <p:nvSpPr>
          <p:cNvPr id="41" name="TextBox 40"/>
          <p:cNvSpPr txBox="1"/>
          <p:nvPr/>
        </p:nvSpPr>
        <p:spPr>
          <a:xfrm>
            <a:off x="836802" y="4381601"/>
            <a:ext cx="1122811" cy="406265"/>
          </a:xfrm>
          <a:prstGeom prst="rect">
            <a:avLst/>
          </a:prstGeom>
          <a:noFill/>
        </p:spPr>
        <p:txBody>
          <a:bodyPr wrap="square" rtlCol="0">
            <a:spAutoFit/>
          </a:bodyPr>
          <a:lstStyle/>
          <a:p>
            <a:pPr algn="ctr">
              <a:lnSpc>
                <a:spcPct val="85000"/>
              </a:lnSpc>
            </a:pPr>
            <a:r>
              <a:rPr lang="en-US" sz="1200" dirty="0" smtClean="0">
                <a:solidFill>
                  <a:schemeClr val="tx2"/>
                </a:solidFill>
              </a:rPr>
              <a:t>Annotate &amp; file share</a:t>
            </a:r>
            <a:endParaRPr lang="en-US" sz="1200" dirty="0">
              <a:solidFill>
                <a:schemeClr val="tx2"/>
              </a:solidFill>
            </a:endParaRPr>
          </a:p>
        </p:txBody>
      </p:sp>
      <p:sp>
        <p:nvSpPr>
          <p:cNvPr id="42" name="TextBox 41"/>
          <p:cNvSpPr txBox="1"/>
          <p:nvPr/>
        </p:nvSpPr>
        <p:spPr>
          <a:xfrm>
            <a:off x="2112012" y="4381601"/>
            <a:ext cx="1122811" cy="406265"/>
          </a:xfrm>
          <a:prstGeom prst="rect">
            <a:avLst/>
          </a:prstGeom>
          <a:noFill/>
        </p:spPr>
        <p:txBody>
          <a:bodyPr wrap="square" rtlCol="0">
            <a:spAutoFit/>
          </a:bodyPr>
          <a:lstStyle/>
          <a:p>
            <a:pPr algn="ctr">
              <a:lnSpc>
                <a:spcPct val="85000"/>
              </a:lnSpc>
            </a:pPr>
            <a:r>
              <a:rPr lang="en-US" sz="1200" dirty="0" smtClean="0">
                <a:solidFill>
                  <a:schemeClr val="tx2"/>
                </a:solidFill>
              </a:rPr>
              <a:t>Floating video window</a:t>
            </a:r>
            <a:endParaRPr lang="en-US" sz="1200" dirty="0">
              <a:solidFill>
                <a:schemeClr val="tx2"/>
              </a:solidFill>
            </a:endParaRPr>
          </a:p>
        </p:txBody>
      </p:sp>
      <p:sp>
        <p:nvSpPr>
          <p:cNvPr id="43" name="Rounded Rectangle 42"/>
          <p:cNvSpPr/>
          <p:nvPr/>
        </p:nvSpPr>
        <p:spPr>
          <a:xfrm>
            <a:off x="5334000" y="3886200"/>
            <a:ext cx="3505200" cy="972514"/>
          </a:xfrm>
          <a:prstGeom prst="roundRect">
            <a:avLst>
              <a:gd name="adj" fmla="val 1005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lnSpc>
                <a:spcPct val="90000"/>
              </a:lnSpc>
              <a:buFont typeface="Arial" panose="020B0604020202020204" pitchFamily="34" charset="0"/>
              <a:buChar char="•"/>
            </a:pPr>
            <a:r>
              <a:rPr lang="en-US" sz="1600" dirty="0" smtClean="0">
                <a:solidFill>
                  <a:schemeClr val="bg1"/>
                </a:solidFill>
              </a:rPr>
              <a:t>“Wow factor” client experience</a:t>
            </a:r>
          </a:p>
          <a:p>
            <a:pPr marL="285750" indent="-285750">
              <a:lnSpc>
                <a:spcPct val="90000"/>
              </a:lnSpc>
              <a:buFont typeface="Arial" panose="020B0604020202020204" pitchFamily="34" charset="0"/>
              <a:buChar char="•"/>
            </a:pPr>
            <a:r>
              <a:rPr lang="en-US" sz="1600" dirty="0" smtClean="0">
                <a:solidFill>
                  <a:schemeClr val="bg1"/>
                </a:solidFill>
              </a:rPr>
              <a:t>Higher new client close rate</a:t>
            </a:r>
          </a:p>
          <a:p>
            <a:pPr marL="285750" indent="-285750">
              <a:lnSpc>
                <a:spcPct val="90000"/>
              </a:lnSpc>
              <a:buFont typeface="Arial" panose="020B0604020202020204" pitchFamily="34" charset="0"/>
              <a:buChar char="•"/>
            </a:pPr>
            <a:r>
              <a:rPr lang="en-US" sz="1600" dirty="0" smtClean="0">
                <a:solidFill>
                  <a:schemeClr val="bg1"/>
                </a:solidFill>
              </a:rPr>
              <a:t>Up/cross-sell of services</a:t>
            </a:r>
          </a:p>
          <a:p>
            <a:pPr marL="285750" indent="-285750">
              <a:lnSpc>
                <a:spcPct val="90000"/>
              </a:lnSpc>
              <a:buFont typeface="Arial" panose="020B0604020202020204" pitchFamily="34" charset="0"/>
              <a:buChar char="•"/>
            </a:pPr>
            <a:r>
              <a:rPr lang="en-US" sz="1600" dirty="0" smtClean="0">
                <a:solidFill>
                  <a:schemeClr val="bg1"/>
                </a:solidFill>
              </a:rPr>
              <a:t>Increased service rep efficiency</a:t>
            </a:r>
          </a:p>
        </p:txBody>
      </p:sp>
      <p:sp>
        <p:nvSpPr>
          <p:cNvPr id="44" name="AutoShape 6"/>
          <p:cNvSpPr>
            <a:spLocks noChangeArrowheads="1"/>
          </p:cNvSpPr>
          <p:nvPr>
            <p:custDataLst>
              <p:tags r:id="rId1"/>
            </p:custDataLst>
          </p:nvPr>
        </p:nvSpPr>
        <p:spPr bwMode="auto">
          <a:xfrm>
            <a:off x="5334000" y="3519891"/>
            <a:ext cx="3505200"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defRPr/>
            </a:pPr>
            <a:r>
              <a:rPr lang="en-US" sz="1600" b="1" dirty="0" smtClean="0">
                <a:solidFill>
                  <a:srgbClr val="FFFFFF"/>
                </a:solidFill>
                <a:effectLst>
                  <a:outerShdw blurRad="38100" dist="38100" dir="2700000" algn="tl">
                    <a:srgbClr val="000000">
                      <a:alpha val="43137"/>
                    </a:srgbClr>
                  </a:outerShdw>
                </a:effectLst>
              </a:rPr>
              <a:t>Business Impact</a:t>
            </a:r>
            <a:endParaRPr lang="en-US" sz="1600" b="1" dirty="0">
              <a:solidFill>
                <a:srgbClr val="FFFFFF"/>
              </a:solidFill>
              <a:effectLst>
                <a:outerShdw blurRad="38100" dist="38100" dir="2700000" algn="tl">
                  <a:srgbClr val="000000">
                    <a:alpha val="43137"/>
                  </a:srgbClr>
                </a:outerShdw>
              </a:effectLst>
            </a:endParaRPr>
          </a:p>
        </p:txBody>
      </p:sp>
      <p:sp>
        <p:nvSpPr>
          <p:cNvPr id="45" name="Right Arrow 44"/>
          <p:cNvSpPr/>
          <p:nvPr/>
        </p:nvSpPr>
        <p:spPr>
          <a:xfrm>
            <a:off x="5154346" y="2753116"/>
            <a:ext cx="636853" cy="446999"/>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 name="Right Arrow 45"/>
          <p:cNvSpPr/>
          <p:nvPr/>
        </p:nvSpPr>
        <p:spPr>
          <a:xfrm rot="8867627">
            <a:off x="4521857" y="1844666"/>
            <a:ext cx="585690" cy="446999"/>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Title 5"/>
          <p:cNvSpPr>
            <a:spLocks noGrp="1"/>
          </p:cNvSpPr>
          <p:nvPr>
            <p:ph type="title"/>
          </p:nvPr>
        </p:nvSpPr>
        <p:spPr/>
        <p:txBody>
          <a:bodyPr/>
          <a:lstStyle/>
          <a:p>
            <a:r>
              <a:rPr lang="en-US" dirty="0"/>
              <a:t>Live Onboarding of New Client Prospect</a:t>
            </a:r>
          </a:p>
        </p:txBody>
      </p:sp>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7" name="Slide Number Placeholder 6"/>
          <p:cNvSpPr>
            <a:spLocks noGrp="1"/>
          </p:cNvSpPr>
          <p:nvPr>
            <p:ph type="sldNum" sz="quarter" idx="12"/>
          </p:nvPr>
        </p:nvSpPr>
        <p:spPr/>
        <p:txBody>
          <a:bodyPr/>
          <a:lstStyle/>
          <a:p>
            <a:fld id="{0431C951-9D62-474D-B35D-66AB940D3B2F}" type="slidenum">
              <a:rPr lang="en-US" smtClean="0"/>
              <a:pPr/>
              <a:t>86</a:t>
            </a:fld>
            <a:endParaRPr lang="en-US" dirty="0"/>
          </a:p>
        </p:txBody>
      </p:sp>
    </p:spTree>
    <p:extLst>
      <p:ext uri="{BB962C8B-B14F-4D97-AF65-F5344CB8AC3E}">
        <p14:creationId xmlns:p14="http://schemas.microsoft.com/office/powerpoint/2010/main" val="19041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590800" y="1184641"/>
            <a:ext cx="6283412" cy="3626596"/>
          </a:xfrm>
          <a:prstGeom prst="roundRect">
            <a:avLst>
              <a:gd name="adj" fmla="val 1353"/>
            </a:avLst>
          </a:prstGeom>
          <a:solidFill>
            <a:schemeClr val="accent1">
              <a:lumMod val="20000"/>
              <a:lumOff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814388">
              <a:lnSpc>
                <a:spcPct val="95000"/>
              </a:lnSpc>
              <a:spcAft>
                <a:spcPts val="300"/>
              </a:spcAft>
              <a:defRPr/>
            </a:pPr>
            <a:endParaRPr lang="en-US" sz="1600" dirty="0">
              <a:solidFill>
                <a:srgbClr val="000000"/>
              </a:solidFill>
            </a:endParaRPr>
          </a:p>
        </p:txBody>
      </p:sp>
      <p:sp>
        <p:nvSpPr>
          <p:cNvPr id="20" name="AutoShape 6"/>
          <p:cNvSpPr>
            <a:spLocks noChangeArrowheads="1"/>
          </p:cNvSpPr>
          <p:nvPr>
            <p:custDataLst>
              <p:tags r:id="rId1"/>
            </p:custDataLst>
          </p:nvPr>
        </p:nvSpPr>
        <p:spPr bwMode="auto">
          <a:xfrm>
            <a:off x="301454" y="833906"/>
            <a:ext cx="2198798"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defRPr/>
            </a:pPr>
            <a:r>
              <a:rPr lang="en-US" sz="1600" b="1" dirty="0">
                <a:solidFill>
                  <a:srgbClr val="FFFFFF"/>
                </a:solidFill>
                <a:effectLst>
                  <a:outerShdw blurRad="38100" dist="38100" dir="2700000" algn="tl">
                    <a:srgbClr val="000000">
                      <a:alpha val="43137"/>
                    </a:srgbClr>
                  </a:outerShdw>
                </a:effectLst>
              </a:rPr>
              <a:t>Challenge</a:t>
            </a:r>
          </a:p>
        </p:txBody>
      </p:sp>
      <p:sp>
        <p:nvSpPr>
          <p:cNvPr id="22" name="AutoShape 6"/>
          <p:cNvSpPr>
            <a:spLocks noChangeArrowheads="1"/>
          </p:cNvSpPr>
          <p:nvPr>
            <p:custDataLst>
              <p:tags r:id="rId2"/>
            </p:custDataLst>
          </p:nvPr>
        </p:nvSpPr>
        <p:spPr bwMode="auto">
          <a:xfrm>
            <a:off x="301454" y="2696686"/>
            <a:ext cx="2198798"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defRPr/>
            </a:pPr>
            <a:r>
              <a:rPr lang="en-US" sz="1600" b="1" dirty="0" smtClean="0">
                <a:solidFill>
                  <a:srgbClr val="FFFFFF"/>
                </a:solidFill>
                <a:effectLst>
                  <a:outerShdw blurRad="38100" dist="38100" dir="2700000" algn="tl">
                    <a:srgbClr val="000000">
                      <a:alpha val="43137"/>
                    </a:srgbClr>
                  </a:outerShdw>
                </a:effectLst>
              </a:rPr>
              <a:t>Business Impact</a:t>
            </a:r>
            <a:endParaRPr lang="en-US" sz="1600" b="1" dirty="0">
              <a:solidFill>
                <a:srgbClr val="FFFFFF"/>
              </a:solidFill>
              <a:effectLst>
                <a:outerShdw blurRad="38100" dist="38100" dir="2700000" algn="tl">
                  <a:srgbClr val="000000">
                    <a:alpha val="43137"/>
                  </a:srgbClr>
                </a:outerShdw>
              </a:effectLst>
            </a:endParaRPr>
          </a:p>
        </p:txBody>
      </p:sp>
      <p:sp>
        <p:nvSpPr>
          <p:cNvPr id="23" name="Rounded Rectangle 22"/>
          <p:cNvSpPr/>
          <p:nvPr/>
        </p:nvSpPr>
        <p:spPr>
          <a:xfrm>
            <a:off x="289098" y="1184642"/>
            <a:ext cx="2225502" cy="1397746"/>
          </a:xfrm>
          <a:prstGeom prst="roundRect">
            <a:avLst>
              <a:gd name="adj" fmla="val 3526"/>
            </a:avLst>
          </a:prstGeom>
          <a:solidFill>
            <a:schemeClr val="accent1">
              <a:lumMod val="20000"/>
              <a:lumOff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20650" indent="-120650" defTabSz="814388">
              <a:lnSpc>
                <a:spcPct val="85000"/>
              </a:lnSpc>
              <a:spcAft>
                <a:spcPts val="100"/>
              </a:spcAft>
              <a:buFont typeface="Arial" pitchFamily="34" charset="0"/>
              <a:buChar char="•"/>
              <a:defRPr/>
            </a:pPr>
            <a:r>
              <a:rPr lang="en-US" sz="1600" dirty="0" smtClean="0">
                <a:solidFill>
                  <a:srgbClr val="000000"/>
                </a:solidFill>
              </a:rPr>
              <a:t>Broker needs to place commercial insurance for business </a:t>
            </a:r>
            <a:r>
              <a:rPr lang="en-US" sz="1600" dirty="0">
                <a:solidFill>
                  <a:srgbClr val="000000"/>
                </a:solidFill>
              </a:rPr>
              <a:t>owner client </a:t>
            </a:r>
            <a:r>
              <a:rPr lang="en-US" sz="1600" dirty="0" smtClean="0">
                <a:solidFill>
                  <a:srgbClr val="000000"/>
                </a:solidFill>
              </a:rPr>
              <a:t>… has choice of carriers to consider for placing risk</a:t>
            </a:r>
            <a:endParaRPr lang="en-US" sz="1600" dirty="0">
              <a:solidFill>
                <a:srgbClr val="000000"/>
              </a:solidFill>
            </a:endParaRPr>
          </a:p>
        </p:txBody>
      </p:sp>
      <p:sp>
        <p:nvSpPr>
          <p:cNvPr id="24" name="Rounded Rectangle 23"/>
          <p:cNvSpPr/>
          <p:nvPr/>
        </p:nvSpPr>
        <p:spPr>
          <a:xfrm>
            <a:off x="289098" y="3045727"/>
            <a:ext cx="2225502" cy="1765510"/>
          </a:xfrm>
          <a:prstGeom prst="roundRect">
            <a:avLst>
              <a:gd name="adj" fmla="val 2244"/>
            </a:avLst>
          </a:prstGeom>
          <a:solidFill>
            <a:schemeClr val="accent1">
              <a:lumMod val="20000"/>
              <a:lumOff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20650" indent="-120650" defTabSz="814388">
              <a:lnSpc>
                <a:spcPct val="85000"/>
              </a:lnSpc>
              <a:spcAft>
                <a:spcPts val="100"/>
              </a:spcAft>
              <a:buFont typeface="Arial" pitchFamily="34" charset="0"/>
              <a:buChar char="•"/>
              <a:defRPr/>
            </a:pPr>
            <a:r>
              <a:rPr lang="en-US" sz="1600" dirty="0" smtClean="0">
                <a:solidFill>
                  <a:srgbClr val="000000"/>
                </a:solidFill>
              </a:rPr>
              <a:t>Accurate, timely coverage for client </a:t>
            </a:r>
          </a:p>
          <a:p>
            <a:pPr marL="120650" indent="-120650" defTabSz="814388">
              <a:lnSpc>
                <a:spcPct val="85000"/>
              </a:lnSpc>
              <a:spcAft>
                <a:spcPts val="100"/>
              </a:spcAft>
              <a:buFont typeface="Arial" pitchFamily="34" charset="0"/>
              <a:buChar char="•"/>
              <a:defRPr/>
            </a:pPr>
            <a:r>
              <a:rPr lang="en-US" sz="1600" dirty="0" smtClean="0">
                <a:solidFill>
                  <a:srgbClr val="000000"/>
                </a:solidFill>
              </a:rPr>
              <a:t>Optimal under-writing process &amp; travel avoidance</a:t>
            </a:r>
            <a:endParaRPr lang="en-US" sz="1600" dirty="0">
              <a:solidFill>
                <a:srgbClr val="000000"/>
              </a:solidFill>
            </a:endParaRPr>
          </a:p>
          <a:p>
            <a:pPr marL="120650" indent="-120650" defTabSz="814388">
              <a:lnSpc>
                <a:spcPct val="85000"/>
              </a:lnSpc>
              <a:spcAft>
                <a:spcPts val="100"/>
              </a:spcAft>
              <a:buFont typeface="Arial" pitchFamily="34" charset="0"/>
              <a:buChar char="•"/>
              <a:defRPr/>
            </a:pPr>
            <a:r>
              <a:rPr lang="en-US" sz="1600" dirty="0" smtClean="0">
                <a:solidFill>
                  <a:srgbClr val="000000"/>
                </a:solidFill>
              </a:rPr>
              <a:t>Broker highly satisfied, carrier is now 1</a:t>
            </a:r>
            <a:r>
              <a:rPr lang="en-US" sz="1600" baseline="30000" dirty="0" smtClean="0">
                <a:solidFill>
                  <a:srgbClr val="000000"/>
                </a:solidFill>
              </a:rPr>
              <a:t>st</a:t>
            </a:r>
            <a:r>
              <a:rPr lang="en-US" sz="1600" dirty="0" smtClean="0">
                <a:solidFill>
                  <a:srgbClr val="000000"/>
                </a:solidFill>
              </a:rPr>
              <a:t> choice</a:t>
            </a:r>
            <a:endParaRPr lang="en-US" sz="1600" dirty="0">
              <a:solidFill>
                <a:srgbClr val="000000"/>
              </a:solidFill>
            </a:endParaRPr>
          </a:p>
        </p:txBody>
      </p:sp>
      <p:sp>
        <p:nvSpPr>
          <p:cNvPr id="26" name="AutoShape 6"/>
          <p:cNvSpPr>
            <a:spLocks noChangeArrowheads="1"/>
          </p:cNvSpPr>
          <p:nvPr>
            <p:custDataLst>
              <p:tags r:id="rId3"/>
            </p:custDataLst>
          </p:nvPr>
        </p:nvSpPr>
        <p:spPr bwMode="auto">
          <a:xfrm>
            <a:off x="2590800" y="833906"/>
            <a:ext cx="2034743"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defRPr/>
            </a:pPr>
            <a:r>
              <a:rPr lang="en-US" sz="1600" b="1" dirty="0">
                <a:solidFill>
                  <a:srgbClr val="FFFFFF"/>
                </a:solidFill>
                <a:effectLst>
                  <a:outerShdw blurRad="38100" dist="38100" dir="2700000" algn="tl">
                    <a:srgbClr val="000000">
                      <a:alpha val="43137"/>
                    </a:srgbClr>
                  </a:outerShdw>
                </a:effectLst>
              </a:rPr>
              <a:t>Use Case Scenario</a:t>
            </a:r>
          </a:p>
        </p:txBody>
      </p:sp>
      <p:sp>
        <p:nvSpPr>
          <p:cNvPr id="50" name="TextBox 49"/>
          <p:cNvSpPr txBox="1"/>
          <p:nvPr/>
        </p:nvSpPr>
        <p:spPr>
          <a:xfrm>
            <a:off x="4953000" y="1210787"/>
            <a:ext cx="3309940" cy="563231"/>
          </a:xfrm>
          <a:prstGeom prst="rect">
            <a:avLst/>
          </a:prstGeom>
          <a:noFill/>
        </p:spPr>
        <p:txBody>
          <a:bodyPr wrap="square" rtlCol="0">
            <a:spAutoFit/>
          </a:bodyPr>
          <a:lstStyle/>
          <a:p>
            <a:pPr algn="ctr">
              <a:lnSpc>
                <a:spcPct val="85000"/>
              </a:lnSpc>
            </a:pPr>
            <a:r>
              <a:rPr lang="en-US" sz="1200" dirty="0" smtClean="0">
                <a:solidFill>
                  <a:srgbClr val="002060"/>
                </a:solidFill>
              </a:rPr>
              <a:t>Broker signs into agent portal on carrier website to look at coverage options. Has questions so clicks on “Live Assist” button.</a:t>
            </a:r>
            <a:endParaRPr lang="en-US" sz="1200" dirty="0">
              <a:solidFill>
                <a:srgbClr val="002060"/>
              </a:solidFill>
            </a:endParaRPr>
          </a:p>
        </p:txBody>
      </p:sp>
      <p:sp>
        <p:nvSpPr>
          <p:cNvPr id="51" name="TextBox 50"/>
          <p:cNvSpPr txBox="1"/>
          <p:nvPr/>
        </p:nvSpPr>
        <p:spPr>
          <a:xfrm>
            <a:off x="2590800" y="2674313"/>
            <a:ext cx="2150200" cy="563231"/>
          </a:xfrm>
          <a:prstGeom prst="rect">
            <a:avLst/>
          </a:prstGeom>
          <a:noFill/>
        </p:spPr>
        <p:txBody>
          <a:bodyPr wrap="square" rtlCol="0">
            <a:spAutoFit/>
          </a:bodyPr>
          <a:lstStyle/>
          <a:p>
            <a:pPr algn="ctr">
              <a:lnSpc>
                <a:spcPct val="85000"/>
              </a:lnSpc>
            </a:pPr>
            <a:r>
              <a:rPr lang="en-US" sz="1200" dirty="0" smtClean="0">
                <a:solidFill>
                  <a:srgbClr val="002060"/>
                </a:solidFill>
              </a:rPr>
              <a:t>Carrier rep identifies broker, can see online activity, helps broker navigate portal</a:t>
            </a:r>
            <a:endParaRPr lang="en-US" sz="1200" dirty="0">
              <a:solidFill>
                <a:srgbClr val="002060"/>
              </a:solidFill>
            </a:endParaRPr>
          </a:p>
        </p:txBody>
      </p:sp>
      <p:pic>
        <p:nvPicPr>
          <p:cNvPr id="25" name="Picture 24" descr="womantablet.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743200" y="1608377"/>
            <a:ext cx="958948" cy="859709"/>
          </a:xfrm>
          <a:prstGeom prst="roundRect">
            <a:avLst>
              <a:gd name="adj" fmla="val 6937"/>
            </a:avLst>
          </a:prstGeom>
        </p:spPr>
      </p:pic>
      <p:pic>
        <p:nvPicPr>
          <p:cNvPr id="27" name="Picture 26" descr="expert_laptop.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97524" y="3915886"/>
            <a:ext cx="624952" cy="526408"/>
          </a:xfrm>
          <a:prstGeom prst="roundRect">
            <a:avLst>
              <a:gd name="adj" fmla="val 10570"/>
            </a:avLst>
          </a:prstGeom>
        </p:spPr>
      </p:pic>
      <p:pic>
        <p:nvPicPr>
          <p:cNvPr id="31" name="Picture 30" descr="agent_ipad.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57800" y="1702121"/>
            <a:ext cx="1945756" cy="1451765"/>
          </a:xfrm>
          <a:prstGeom prst="rect">
            <a:avLst/>
          </a:prstGeom>
        </p:spPr>
      </p:pic>
      <p:sp>
        <p:nvSpPr>
          <p:cNvPr id="45" name="AutoShape 20"/>
          <p:cNvSpPr>
            <a:spLocks noChangeAspect="1" noChangeArrowheads="1"/>
          </p:cNvSpPr>
          <p:nvPr/>
        </p:nvSpPr>
        <p:spPr bwMode="auto">
          <a:xfrm rot="16562753">
            <a:off x="6905923" y="1699590"/>
            <a:ext cx="917229" cy="706570"/>
          </a:xfrm>
          <a:prstGeom prst="triangle">
            <a:avLst>
              <a:gd name="adj" fmla="val 50000"/>
            </a:avLst>
          </a:prstGeom>
          <a:solidFill>
            <a:srgbClr val="76B5CB">
              <a:alpha val="58000"/>
            </a:srgbClr>
          </a:solidFill>
          <a:ln w="9525">
            <a:noFill/>
            <a:miter lim="800000"/>
            <a:headEnd/>
            <a:tailEnd/>
          </a:ln>
        </p:spPr>
        <p:txBody>
          <a:bodyPr wrap="none" anchor="ctr">
            <a:prstTxWarp prst="textNoShape">
              <a:avLst/>
            </a:prstTxWarp>
          </a:bodyPr>
          <a:lstStyle/>
          <a:p>
            <a:endParaRPr lang="en-US" dirty="0">
              <a:solidFill>
                <a:srgbClr val="0096D6"/>
              </a:solidFill>
            </a:endParaRPr>
          </a:p>
        </p:txBody>
      </p:sp>
      <p:grpSp>
        <p:nvGrpSpPr>
          <p:cNvPr id="3" name="Group 2"/>
          <p:cNvGrpSpPr/>
          <p:nvPr/>
        </p:nvGrpSpPr>
        <p:grpSpPr>
          <a:xfrm>
            <a:off x="7315200" y="1629886"/>
            <a:ext cx="927981" cy="942460"/>
            <a:chOff x="7470614" y="2120602"/>
            <a:chExt cx="1144874" cy="1256613"/>
          </a:xfrm>
        </p:grpSpPr>
        <p:sp>
          <p:nvSpPr>
            <p:cNvPr id="46" name="Oval 45"/>
            <p:cNvSpPr>
              <a:spLocks noChangeAspect="1"/>
            </p:cNvSpPr>
            <p:nvPr/>
          </p:nvSpPr>
          <p:spPr>
            <a:xfrm>
              <a:off x="7470614" y="2120602"/>
              <a:ext cx="1144874" cy="1256613"/>
            </a:xfrm>
            <a:prstGeom prst="ellipse">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32" name="Picture 31" descr="live_assist_button_blue.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48688" y="2262486"/>
              <a:ext cx="965200" cy="965200"/>
            </a:xfrm>
            <a:prstGeom prst="rect">
              <a:avLst/>
            </a:prstGeom>
          </p:spPr>
        </p:pic>
      </p:grpSp>
      <p:pic>
        <p:nvPicPr>
          <p:cNvPr id="33" name="Picture 32" descr="agent_endpoint.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305495" y="3915886"/>
            <a:ext cx="681609" cy="526408"/>
          </a:xfrm>
          <a:prstGeom prst="roundRect">
            <a:avLst>
              <a:gd name="adj" fmla="val 8620"/>
            </a:avLst>
          </a:prstGeom>
        </p:spPr>
      </p:pic>
      <p:sp>
        <p:nvSpPr>
          <p:cNvPr id="21" name="TextBox 20"/>
          <p:cNvSpPr txBox="1"/>
          <p:nvPr/>
        </p:nvSpPr>
        <p:spPr>
          <a:xfrm>
            <a:off x="2590801" y="1210786"/>
            <a:ext cx="1777396" cy="406265"/>
          </a:xfrm>
          <a:prstGeom prst="rect">
            <a:avLst/>
          </a:prstGeom>
          <a:noFill/>
        </p:spPr>
        <p:txBody>
          <a:bodyPr wrap="square" rtlCol="0">
            <a:spAutoFit/>
          </a:bodyPr>
          <a:lstStyle/>
          <a:p>
            <a:pPr algn="ctr">
              <a:lnSpc>
                <a:spcPct val="85000"/>
              </a:lnSpc>
            </a:pPr>
            <a:r>
              <a:rPr lang="en-US" sz="1200" dirty="0" smtClean="0">
                <a:solidFill>
                  <a:srgbClr val="002060"/>
                </a:solidFill>
              </a:rPr>
              <a:t>Broker browses list of  insurance carriers</a:t>
            </a:r>
            <a:endParaRPr lang="en-US" sz="1200" dirty="0">
              <a:solidFill>
                <a:srgbClr val="002060"/>
              </a:solidFill>
            </a:endParaRPr>
          </a:p>
        </p:txBody>
      </p:sp>
      <p:sp>
        <p:nvSpPr>
          <p:cNvPr id="28" name="TextBox 27"/>
          <p:cNvSpPr txBox="1"/>
          <p:nvPr/>
        </p:nvSpPr>
        <p:spPr>
          <a:xfrm>
            <a:off x="7260430" y="2581523"/>
            <a:ext cx="1654970" cy="877163"/>
          </a:xfrm>
          <a:prstGeom prst="rect">
            <a:avLst/>
          </a:prstGeom>
          <a:noFill/>
        </p:spPr>
        <p:txBody>
          <a:bodyPr wrap="square" rtlCol="0">
            <a:spAutoFit/>
          </a:bodyPr>
          <a:lstStyle/>
          <a:p>
            <a:pPr marL="109538" indent="-109538">
              <a:lnSpc>
                <a:spcPct val="85000"/>
              </a:lnSpc>
              <a:buFont typeface="Arial" panose="020B0604020202020204" pitchFamily="34" charset="0"/>
              <a:buChar char="•"/>
            </a:pPr>
            <a:r>
              <a:rPr lang="en-US" sz="1200" dirty="0" smtClean="0">
                <a:solidFill>
                  <a:srgbClr val="002060"/>
                </a:solidFill>
              </a:rPr>
              <a:t>Click to voice/video</a:t>
            </a:r>
          </a:p>
          <a:p>
            <a:pPr marL="109538" indent="-109538">
              <a:lnSpc>
                <a:spcPct val="85000"/>
              </a:lnSpc>
              <a:buFont typeface="Arial" panose="020B0604020202020204" pitchFamily="34" charset="0"/>
              <a:buChar char="•"/>
            </a:pPr>
            <a:r>
              <a:rPr lang="en-US" sz="1200" dirty="0" smtClean="0">
                <a:solidFill>
                  <a:srgbClr val="002060"/>
                </a:solidFill>
              </a:rPr>
              <a:t>Screen share, co-browse, annotate</a:t>
            </a:r>
          </a:p>
          <a:p>
            <a:pPr marL="109538" indent="-109538">
              <a:lnSpc>
                <a:spcPct val="85000"/>
              </a:lnSpc>
              <a:buFont typeface="Arial" panose="020B0604020202020204" pitchFamily="34" charset="0"/>
              <a:buChar char="•"/>
            </a:pPr>
            <a:r>
              <a:rPr lang="en-US" sz="1200" dirty="0" smtClean="0">
                <a:solidFill>
                  <a:srgbClr val="002060"/>
                </a:solidFill>
              </a:rPr>
              <a:t>Share documents</a:t>
            </a:r>
          </a:p>
          <a:p>
            <a:pPr marL="109538" indent="-109538">
              <a:lnSpc>
                <a:spcPct val="85000"/>
              </a:lnSpc>
              <a:buFont typeface="Arial" panose="020B0604020202020204" pitchFamily="34" charset="0"/>
              <a:buChar char="•"/>
            </a:pPr>
            <a:endParaRPr lang="en-US" sz="1200" dirty="0">
              <a:solidFill>
                <a:srgbClr val="002060"/>
              </a:solidFill>
            </a:endParaRPr>
          </a:p>
        </p:txBody>
      </p:sp>
      <p:sp>
        <p:nvSpPr>
          <p:cNvPr id="35" name="TextBox 34"/>
          <p:cNvSpPr txBox="1"/>
          <p:nvPr/>
        </p:nvSpPr>
        <p:spPr>
          <a:xfrm>
            <a:off x="5486400" y="3352655"/>
            <a:ext cx="2701169" cy="563231"/>
          </a:xfrm>
          <a:prstGeom prst="rect">
            <a:avLst/>
          </a:prstGeom>
          <a:noFill/>
        </p:spPr>
        <p:txBody>
          <a:bodyPr wrap="square" rtlCol="0">
            <a:spAutoFit/>
          </a:bodyPr>
          <a:lstStyle/>
          <a:p>
            <a:pPr algn="ctr">
              <a:lnSpc>
                <a:spcPct val="85000"/>
              </a:lnSpc>
            </a:pPr>
            <a:r>
              <a:rPr lang="en-US" sz="1200" dirty="0" smtClean="0">
                <a:solidFill>
                  <a:srgbClr val="002060"/>
                </a:solidFill>
              </a:rPr>
              <a:t>Carrier rep brings in field underwriter to video call. Underwriter gathers video &amp; risk information remotely</a:t>
            </a:r>
            <a:endParaRPr lang="en-US" sz="1200" dirty="0">
              <a:solidFill>
                <a:srgbClr val="002060"/>
              </a:solidFill>
            </a:endParaRPr>
          </a:p>
        </p:txBody>
      </p:sp>
      <p:sp>
        <p:nvSpPr>
          <p:cNvPr id="36" name="TextBox 35"/>
          <p:cNvSpPr txBox="1"/>
          <p:nvPr/>
        </p:nvSpPr>
        <p:spPr>
          <a:xfrm>
            <a:off x="4965025" y="4451485"/>
            <a:ext cx="1222257" cy="406265"/>
          </a:xfrm>
          <a:prstGeom prst="rect">
            <a:avLst/>
          </a:prstGeom>
          <a:noFill/>
        </p:spPr>
        <p:txBody>
          <a:bodyPr wrap="square" rtlCol="0">
            <a:spAutoFit/>
          </a:bodyPr>
          <a:lstStyle/>
          <a:p>
            <a:pPr algn="ctr">
              <a:lnSpc>
                <a:spcPct val="85000"/>
              </a:lnSpc>
            </a:pPr>
            <a:r>
              <a:rPr lang="en-US" sz="1200" dirty="0" smtClean="0">
                <a:solidFill>
                  <a:srgbClr val="002060"/>
                </a:solidFill>
              </a:rPr>
              <a:t>Carrier rep on Cisco endpoint </a:t>
            </a:r>
            <a:endParaRPr lang="en-US" sz="1200" dirty="0">
              <a:solidFill>
                <a:srgbClr val="002060"/>
              </a:solidFill>
            </a:endParaRPr>
          </a:p>
        </p:txBody>
      </p:sp>
      <p:sp>
        <p:nvSpPr>
          <p:cNvPr id="37" name="TextBox 36"/>
          <p:cNvSpPr txBox="1"/>
          <p:nvPr/>
        </p:nvSpPr>
        <p:spPr>
          <a:xfrm>
            <a:off x="6019800" y="4451485"/>
            <a:ext cx="1359575" cy="406265"/>
          </a:xfrm>
          <a:prstGeom prst="rect">
            <a:avLst/>
          </a:prstGeom>
          <a:noFill/>
        </p:spPr>
        <p:txBody>
          <a:bodyPr wrap="square" rtlCol="0">
            <a:spAutoFit/>
          </a:bodyPr>
          <a:lstStyle/>
          <a:p>
            <a:pPr algn="ctr">
              <a:lnSpc>
                <a:spcPct val="85000"/>
              </a:lnSpc>
            </a:pPr>
            <a:r>
              <a:rPr lang="en-US" sz="1200" dirty="0" smtClean="0">
                <a:solidFill>
                  <a:srgbClr val="002060"/>
                </a:solidFill>
              </a:rPr>
              <a:t>Field underwriter on BYOD</a:t>
            </a:r>
            <a:endParaRPr lang="en-US" sz="1200" dirty="0">
              <a:solidFill>
                <a:srgbClr val="002060"/>
              </a:solidFill>
            </a:endParaRPr>
          </a:p>
        </p:txBody>
      </p:sp>
      <p:sp>
        <p:nvSpPr>
          <p:cNvPr id="39" name="Rounded Rectangle 38"/>
          <p:cNvSpPr/>
          <p:nvPr/>
        </p:nvSpPr>
        <p:spPr>
          <a:xfrm>
            <a:off x="7620001" y="3839686"/>
            <a:ext cx="1135137" cy="883411"/>
          </a:xfrm>
          <a:prstGeom prst="roundRect">
            <a:avLst>
              <a:gd name="adj" fmla="val 435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600" dirty="0" smtClean="0"/>
              <a:t>Accurate rating,  timely coverage</a:t>
            </a:r>
          </a:p>
        </p:txBody>
      </p:sp>
      <p:grpSp>
        <p:nvGrpSpPr>
          <p:cNvPr id="5" name="Group 4"/>
          <p:cNvGrpSpPr>
            <a:grpSpLocks noChangeAspect="1"/>
          </p:cNvGrpSpPr>
          <p:nvPr/>
        </p:nvGrpSpPr>
        <p:grpSpPr>
          <a:xfrm>
            <a:off x="2743200" y="3239833"/>
            <a:ext cx="1848858" cy="1483264"/>
            <a:chOff x="3124200" y="2957624"/>
            <a:chExt cx="2044896" cy="1640537"/>
          </a:xfrm>
        </p:grpSpPr>
        <p:pic>
          <p:nvPicPr>
            <p:cNvPr id="1027" name="Picture 3" descr="C:\Users\AMacGowen\AppData\Local\Microsoft\Windows\Temporary Internet Files\Content.Outlook\IB3R1B6Q\agent-console-finesse-skin (2).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3124200" y="2957624"/>
              <a:ext cx="2044896" cy="16405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43530" y="4057650"/>
              <a:ext cx="1261503" cy="1143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bg1"/>
                  </a:solidFill>
                </a:rPr>
                <a:t>Share Document</a:t>
              </a:r>
            </a:p>
          </p:txBody>
        </p:sp>
        <p:sp>
          <p:nvSpPr>
            <p:cNvPr id="30" name="Rectangle 29"/>
            <p:cNvSpPr/>
            <p:nvPr/>
          </p:nvSpPr>
          <p:spPr>
            <a:xfrm>
              <a:off x="3843528" y="4400551"/>
              <a:ext cx="1261872" cy="123491"/>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bg1"/>
                  </a:solidFill>
                </a:rPr>
                <a:t>Annotate</a:t>
              </a:r>
            </a:p>
          </p:txBody>
        </p:sp>
        <p:sp>
          <p:nvSpPr>
            <p:cNvPr id="40" name="Rectangle 39"/>
            <p:cNvSpPr/>
            <p:nvPr/>
          </p:nvSpPr>
          <p:spPr>
            <a:xfrm>
              <a:off x="3843530" y="4229100"/>
              <a:ext cx="1261503" cy="1143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bg1"/>
                  </a:solidFill>
                </a:rPr>
                <a:t>Co-Browse</a:t>
              </a:r>
            </a:p>
          </p:txBody>
        </p:sp>
      </p:grpSp>
      <p:sp>
        <p:nvSpPr>
          <p:cNvPr id="41" name="Rounded Rectangle 40"/>
          <p:cNvSpPr/>
          <p:nvPr/>
        </p:nvSpPr>
        <p:spPr>
          <a:xfrm>
            <a:off x="4711720" y="1639927"/>
            <a:ext cx="873447" cy="417439"/>
          </a:xfrm>
          <a:prstGeom prst="roundRect">
            <a:avLst>
              <a:gd name="adj" fmla="val 435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600" dirty="0" smtClean="0"/>
              <a:t>Broker View</a:t>
            </a:r>
          </a:p>
        </p:txBody>
      </p:sp>
      <p:sp>
        <p:nvSpPr>
          <p:cNvPr id="43" name="Rounded Rectangle 42"/>
          <p:cNvSpPr/>
          <p:nvPr/>
        </p:nvSpPr>
        <p:spPr>
          <a:xfrm>
            <a:off x="4397492" y="3239833"/>
            <a:ext cx="1055661" cy="417439"/>
          </a:xfrm>
          <a:prstGeom prst="roundRect">
            <a:avLst>
              <a:gd name="adj" fmla="val 435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lnSpc>
                <a:spcPct val="90000"/>
              </a:lnSpc>
            </a:pPr>
            <a:r>
              <a:rPr lang="en-US" sz="1600" dirty="0" smtClean="0"/>
              <a:t>Carrier Rep View</a:t>
            </a:r>
          </a:p>
        </p:txBody>
      </p:sp>
      <p:sp>
        <p:nvSpPr>
          <p:cNvPr id="44" name="Right Arrow 43"/>
          <p:cNvSpPr/>
          <p:nvPr/>
        </p:nvSpPr>
        <p:spPr>
          <a:xfrm>
            <a:off x="3962400" y="1858486"/>
            <a:ext cx="528481" cy="446999"/>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 name="Right Arrow 46"/>
          <p:cNvSpPr/>
          <p:nvPr/>
        </p:nvSpPr>
        <p:spPr>
          <a:xfrm rot="7726587">
            <a:off x="4652927" y="2659272"/>
            <a:ext cx="519429" cy="468200"/>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9" name="Right Arrow 48"/>
          <p:cNvSpPr/>
          <p:nvPr/>
        </p:nvSpPr>
        <p:spPr>
          <a:xfrm>
            <a:off x="4724400" y="3773687"/>
            <a:ext cx="513722" cy="446999"/>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Title 5"/>
          <p:cNvSpPr>
            <a:spLocks noGrp="1"/>
          </p:cNvSpPr>
          <p:nvPr>
            <p:ph type="title"/>
          </p:nvPr>
        </p:nvSpPr>
        <p:spPr>
          <a:xfrm>
            <a:off x="1143000" y="149837"/>
            <a:ext cx="8001000" cy="566375"/>
          </a:xfrm>
        </p:spPr>
        <p:txBody>
          <a:bodyPr/>
          <a:lstStyle/>
          <a:p>
            <a:r>
              <a:rPr lang="en-US" sz="2800" dirty="0"/>
              <a:t>Broker &amp; Insurance Carrier Virtual Engagement</a:t>
            </a:r>
          </a:p>
        </p:txBody>
      </p:sp>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7" name="Slide Number Placeholder 6"/>
          <p:cNvSpPr>
            <a:spLocks noGrp="1"/>
          </p:cNvSpPr>
          <p:nvPr>
            <p:ph type="sldNum" sz="quarter" idx="12"/>
          </p:nvPr>
        </p:nvSpPr>
        <p:spPr/>
        <p:txBody>
          <a:bodyPr/>
          <a:lstStyle/>
          <a:p>
            <a:fld id="{0431C951-9D62-474D-B35D-66AB940D3B2F}" type="slidenum">
              <a:rPr lang="en-US" smtClean="0"/>
              <a:pPr/>
              <a:t>87</a:t>
            </a:fld>
            <a:endParaRPr lang="en-US" dirty="0"/>
          </a:p>
        </p:txBody>
      </p:sp>
    </p:spTree>
    <p:extLst>
      <p:ext uri="{BB962C8B-B14F-4D97-AF65-F5344CB8AC3E}">
        <p14:creationId xmlns:p14="http://schemas.microsoft.com/office/powerpoint/2010/main" val="43309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Connected Claims – FCR Support</a:t>
            </a:r>
            <a:endParaRPr lang="en-US" dirty="0"/>
          </a:p>
        </p:txBody>
      </p:sp>
      <p:sp>
        <p:nvSpPr>
          <p:cNvPr id="4" name="Rounded Rectangle 3"/>
          <p:cNvSpPr/>
          <p:nvPr/>
        </p:nvSpPr>
        <p:spPr>
          <a:xfrm>
            <a:off x="2219030" y="1172710"/>
            <a:ext cx="6547020" cy="3626596"/>
          </a:xfrm>
          <a:prstGeom prst="roundRect">
            <a:avLst>
              <a:gd name="adj" fmla="val 1353"/>
            </a:avLst>
          </a:prstGeom>
          <a:solidFill>
            <a:schemeClr val="accent1">
              <a:lumMod val="20000"/>
              <a:lumOff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t" anchorCtr="0"/>
          <a:lstStyle/>
          <a:p>
            <a:pPr defTabSz="610795">
              <a:lnSpc>
                <a:spcPct val="95000"/>
              </a:lnSpc>
              <a:spcAft>
                <a:spcPts val="225"/>
              </a:spcAft>
              <a:defRPr/>
            </a:pPr>
            <a:endParaRPr lang="en-US" sz="1200" dirty="0">
              <a:solidFill>
                <a:srgbClr val="000000"/>
              </a:solidFill>
            </a:endParaRPr>
          </a:p>
        </p:txBody>
      </p:sp>
      <p:sp>
        <p:nvSpPr>
          <p:cNvPr id="5" name="AutoShape 6"/>
          <p:cNvSpPr>
            <a:spLocks noChangeArrowheads="1"/>
          </p:cNvSpPr>
          <p:nvPr>
            <p:custDataLst>
              <p:tags r:id="rId1"/>
            </p:custDataLst>
          </p:nvPr>
        </p:nvSpPr>
        <p:spPr bwMode="auto">
          <a:xfrm>
            <a:off x="257015" y="814823"/>
            <a:ext cx="2034743"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61592" tIns="0" rIns="61592" bIns="0" anchor="ctr"/>
          <a:lstStyle/>
          <a:p>
            <a:pPr defTabSz="610795">
              <a:defRPr/>
            </a:pPr>
            <a:r>
              <a:rPr lang="en-US" sz="1200" b="1" dirty="0">
                <a:solidFill>
                  <a:srgbClr val="FFFFFF"/>
                </a:solidFill>
                <a:effectLst>
                  <a:outerShdw blurRad="38100" dist="38100" dir="2700000" algn="tl">
                    <a:srgbClr val="000000">
                      <a:alpha val="43137"/>
                    </a:srgbClr>
                  </a:outerShdw>
                </a:effectLst>
              </a:rPr>
              <a:t>Challenge</a:t>
            </a:r>
          </a:p>
        </p:txBody>
      </p:sp>
      <p:sp>
        <p:nvSpPr>
          <p:cNvPr id="6" name="AutoShape 6"/>
          <p:cNvSpPr>
            <a:spLocks noChangeArrowheads="1"/>
          </p:cNvSpPr>
          <p:nvPr>
            <p:custDataLst>
              <p:tags r:id="rId2"/>
            </p:custDataLst>
          </p:nvPr>
        </p:nvSpPr>
        <p:spPr bwMode="auto">
          <a:xfrm>
            <a:off x="257030" y="2548590"/>
            <a:ext cx="2034743"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61592" tIns="0" rIns="61592" bIns="0" anchor="ctr"/>
          <a:lstStyle/>
          <a:p>
            <a:pPr defTabSz="610795">
              <a:defRPr/>
            </a:pPr>
            <a:r>
              <a:rPr lang="en-US" sz="1200" b="1" dirty="0">
                <a:solidFill>
                  <a:srgbClr val="FFFFFF"/>
                </a:solidFill>
                <a:effectLst>
                  <a:outerShdw blurRad="38100" dist="38100" dir="2700000" algn="tl">
                    <a:srgbClr val="000000">
                      <a:alpha val="43137"/>
                    </a:srgbClr>
                  </a:outerShdw>
                </a:effectLst>
              </a:rPr>
              <a:t>Business Impact</a:t>
            </a:r>
          </a:p>
        </p:txBody>
      </p:sp>
      <p:sp>
        <p:nvSpPr>
          <p:cNvPr id="7" name="Rounded Rectangle 6"/>
          <p:cNvSpPr/>
          <p:nvPr/>
        </p:nvSpPr>
        <p:spPr>
          <a:xfrm>
            <a:off x="244659" y="1191688"/>
            <a:ext cx="2059455" cy="1310714"/>
          </a:xfrm>
          <a:prstGeom prst="roundRect">
            <a:avLst>
              <a:gd name="adj" fmla="val 5289"/>
            </a:avLst>
          </a:prstGeom>
          <a:solidFill>
            <a:schemeClr val="accent1">
              <a:lumMod val="20000"/>
              <a:lumOff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t" anchorCtr="0"/>
          <a:lstStyle/>
          <a:p>
            <a:pPr marL="90491" indent="-90491" defTabSz="610795">
              <a:lnSpc>
                <a:spcPct val="95000"/>
              </a:lnSpc>
              <a:spcAft>
                <a:spcPts val="225"/>
              </a:spcAft>
              <a:buFont typeface="Arial" pitchFamily="34" charset="0"/>
              <a:buChar char="•"/>
              <a:defRPr/>
            </a:pPr>
            <a:r>
              <a:rPr lang="en-US" sz="1200" dirty="0">
                <a:solidFill>
                  <a:srgbClr val="000000"/>
                </a:solidFill>
              </a:rPr>
              <a:t>New FCR needs support and access to SME resource while in the field at a claims site</a:t>
            </a:r>
          </a:p>
        </p:txBody>
      </p:sp>
      <p:sp>
        <p:nvSpPr>
          <p:cNvPr id="8" name="Rounded Rectangle 7"/>
          <p:cNvSpPr/>
          <p:nvPr/>
        </p:nvSpPr>
        <p:spPr>
          <a:xfrm>
            <a:off x="244675" y="2916515"/>
            <a:ext cx="2059455" cy="1875643"/>
          </a:xfrm>
          <a:prstGeom prst="roundRect">
            <a:avLst>
              <a:gd name="adj" fmla="val 2244"/>
            </a:avLst>
          </a:prstGeom>
          <a:solidFill>
            <a:schemeClr val="accent1">
              <a:lumMod val="20000"/>
              <a:lumOff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t" anchorCtr="0"/>
          <a:lstStyle/>
          <a:p>
            <a:pPr marL="90491" indent="-90491" defTabSz="610795">
              <a:lnSpc>
                <a:spcPct val="95000"/>
              </a:lnSpc>
              <a:spcAft>
                <a:spcPts val="225"/>
              </a:spcAft>
              <a:buFont typeface="Arial" pitchFamily="34" charset="0"/>
              <a:buChar char="•"/>
              <a:defRPr/>
            </a:pPr>
            <a:r>
              <a:rPr lang="en-US" sz="1200" dirty="0">
                <a:solidFill>
                  <a:srgbClr val="000000"/>
                </a:solidFill>
              </a:rPr>
              <a:t>New FCRs are able to “hit the street” earlier in on-boarding process</a:t>
            </a:r>
          </a:p>
          <a:p>
            <a:pPr marL="90491" indent="-90491" defTabSz="610795">
              <a:lnSpc>
                <a:spcPct val="95000"/>
              </a:lnSpc>
              <a:spcAft>
                <a:spcPts val="225"/>
              </a:spcAft>
              <a:buFont typeface="Arial" pitchFamily="34" charset="0"/>
              <a:buChar char="•"/>
              <a:defRPr/>
            </a:pPr>
            <a:r>
              <a:rPr lang="en-US" sz="1200" dirty="0">
                <a:solidFill>
                  <a:srgbClr val="000000"/>
                </a:solidFill>
              </a:rPr>
              <a:t>SMEs or Managers can provide support virtually</a:t>
            </a:r>
          </a:p>
          <a:p>
            <a:pPr marL="90491" indent="-90491" defTabSz="610795">
              <a:lnSpc>
                <a:spcPct val="95000"/>
              </a:lnSpc>
              <a:spcAft>
                <a:spcPts val="225"/>
              </a:spcAft>
              <a:buFont typeface="Arial" pitchFamily="34" charset="0"/>
              <a:buChar char="•"/>
              <a:defRPr/>
            </a:pPr>
            <a:r>
              <a:rPr lang="en-US" sz="1200" dirty="0">
                <a:solidFill>
                  <a:srgbClr val="000000"/>
                </a:solidFill>
              </a:rPr>
              <a:t>Accelerated claims processing with increased accuracy</a:t>
            </a:r>
          </a:p>
          <a:p>
            <a:pPr marL="90491" indent="-90491" defTabSz="610795">
              <a:lnSpc>
                <a:spcPct val="95000"/>
              </a:lnSpc>
              <a:spcAft>
                <a:spcPts val="225"/>
              </a:spcAft>
              <a:buFont typeface="Arial" pitchFamily="34" charset="0"/>
              <a:buChar char="•"/>
              <a:defRPr/>
            </a:pPr>
            <a:r>
              <a:rPr lang="en-US" sz="1200" dirty="0">
                <a:solidFill>
                  <a:srgbClr val="000000"/>
                </a:solidFill>
              </a:rPr>
              <a:t>Enhanced customer experience</a:t>
            </a:r>
          </a:p>
        </p:txBody>
      </p:sp>
      <p:sp>
        <p:nvSpPr>
          <p:cNvPr id="9" name="AutoShape 6"/>
          <p:cNvSpPr>
            <a:spLocks noChangeArrowheads="1"/>
          </p:cNvSpPr>
          <p:nvPr>
            <p:custDataLst>
              <p:tags r:id="rId3"/>
            </p:custDataLst>
          </p:nvPr>
        </p:nvSpPr>
        <p:spPr bwMode="auto">
          <a:xfrm>
            <a:off x="2444157" y="814823"/>
            <a:ext cx="2034743"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61592" tIns="0" rIns="61592" bIns="0" anchor="ctr"/>
          <a:lstStyle/>
          <a:p>
            <a:pPr defTabSz="610795">
              <a:defRPr/>
            </a:pPr>
            <a:r>
              <a:rPr lang="en-US" sz="1200" b="1" dirty="0">
                <a:solidFill>
                  <a:srgbClr val="FFFFFF"/>
                </a:solidFill>
                <a:effectLst>
                  <a:outerShdw blurRad="38100" dist="38100" dir="2700000" algn="tl">
                    <a:srgbClr val="000000">
                      <a:alpha val="43137"/>
                    </a:srgbClr>
                  </a:outerShdw>
                </a:effectLst>
              </a:rPr>
              <a:t>Use Case Scenario</a:t>
            </a:r>
          </a:p>
        </p:txBody>
      </p:sp>
      <p:pic>
        <p:nvPicPr>
          <p:cNvPr id="10" name="Picture 9" descr="insurance_adgent_ciscoendpoint.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38034" y="1645014"/>
            <a:ext cx="1524000" cy="1111437"/>
          </a:xfrm>
          <a:prstGeom prst="roundRect">
            <a:avLst>
              <a:gd name="adj" fmla="val 9002"/>
            </a:avLst>
          </a:prstGeom>
        </p:spPr>
      </p:pic>
      <p:grpSp>
        <p:nvGrpSpPr>
          <p:cNvPr id="11" name="Group 10"/>
          <p:cNvGrpSpPr/>
          <p:nvPr/>
        </p:nvGrpSpPr>
        <p:grpSpPr>
          <a:xfrm>
            <a:off x="6807854" y="3523619"/>
            <a:ext cx="1958197" cy="491274"/>
            <a:chOff x="6574025" y="4450368"/>
            <a:chExt cx="1958196" cy="655032"/>
          </a:xfrm>
        </p:grpSpPr>
        <p:pic>
          <p:nvPicPr>
            <p:cNvPr id="12" name="Picture 11" descr="tow_truck.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26150" y="4465320"/>
              <a:ext cx="640080" cy="640080"/>
            </a:xfrm>
            <a:prstGeom prst="ellipse">
              <a:avLst/>
            </a:prstGeom>
          </p:spPr>
        </p:pic>
        <p:pic>
          <p:nvPicPr>
            <p:cNvPr id="13" name="Picture 12" descr="rental_car.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92141" y="4465320"/>
              <a:ext cx="640080" cy="640080"/>
            </a:xfrm>
            <a:prstGeom prst="ellipse">
              <a:avLst/>
            </a:prstGeom>
          </p:spPr>
        </p:pic>
        <p:pic>
          <p:nvPicPr>
            <p:cNvPr id="14" name="Picture 13" descr="auto_repair.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74025" y="4450368"/>
              <a:ext cx="640080" cy="640080"/>
            </a:xfrm>
            <a:prstGeom prst="ellipse">
              <a:avLst/>
            </a:prstGeom>
          </p:spPr>
        </p:pic>
      </p:grpSp>
      <p:pic>
        <p:nvPicPr>
          <p:cNvPr id="15" name="Picture 2" descr="C:\Users\AMacGowen\AppData\Local\Microsoft\Windows\Temporary Internet Files\Content.Outlook\IB3R1B6Q\live_assist_button.png"/>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817959" y="4056291"/>
            <a:ext cx="503497" cy="32517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400141" y="2548590"/>
            <a:ext cx="1847415" cy="697116"/>
          </a:xfrm>
          <a:prstGeom prst="rect">
            <a:avLst/>
          </a:prstGeom>
          <a:noFill/>
        </p:spPr>
        <p:txBody>
          <a:bodyPr wrap="square" lIns="68580" tIns="34291" rIns="68580" bIns="34291" rtlCol="0">
            <a:spAutoFit/>
          </a:bodyPr>
          <a:lstStyle/>
          <a:p>
            <a:pPr algn="ctr">
              <a:lnSpc>
                <a:spcPct val="85000"/>
              </a:lnSpc>
            </a:pPr>
            <a:r>
              <a:rPr lang="en-US" sz="1200" dirty="0">
                <a:solidFill>
                  <a:srgbClr val="002060"/>
                </a:solidFill>
              </a:rPr>
              <a:t>New FCR has question and clicks to connect with an SME or Manger while on-site of a claim  </a:t>
            </a:r>
          </a:p>
        </p:txBody>
      </p:sp>
      <p:sp>
        <p:nvSpPr>
          <p:cNvPr id="17" name="TextBox 16"/>
          <p:cNvSpPr txBox="1"/>
          <p:nvPr/>
        </p:nvSpPr>
        <p:spPr>
          <a:xfrm>
            <a:off x="4662608" y="1227067"/>
            <a:ext cx="1777396" cy="697116"/>
          </a:xfrm>
          <a:prstGeom prst="rect">
            <a:avLst/>
          </a:prstGeom>
          <a:noFill/>
        </p:spPr>
        <p:txBody>
          <a:bodyPr wrap="square" lIns="68580" tIns="34291" rIns="68580" bIns="34291" rtlCol="0">
            <a:spAutoFit/>
          </a:bodyPr>
          <a:lstStyle/>
          <a:p>
            <a:pPr algn="ctr">
              <a:lnSpc>
                <a:spcPct val="85000"/>
              </a:lnSpc>
            </a:pPr>
            <a:r>
              <a:rPr lang="en-US" sz="1200" dirty="0">
                <a:solidFill>
                  <a:srgbClr val="002060"/>
                </a:solidFill>
              </a:rPr>
              <a:t>Live video chat with SME is enabled with 2-way video share, co-browse, document share… </a:t>
            </a:r>
          </a:p>
        </p:txBody>
      </p:sp>
      <p:sp>
        <p:nvSpPr>
          <p:cNvPr id="18" name="TextBox 17"/>
          <p:cNvSpPr txBox="1"/>
          <p:nvPr/>
        </p:nvSpPr>
        <p:spPr>
          <a:xfrm>
            <a:off x="4693975" y="4334957"/>
            <a:ext cx="1777396" cy="540150"/>
          </a:xfrm>
          <a:prstGeom prst="rect">
            <a:avLst/>
          </a:prstGeom>
          <a:noFill/>
        </p:spPr>
        <p:txBody>
          <a:bodyPr wrap="square" lIns="68580" tIns="34291" rIns="68580" bIns="34291" rtlCol="0">
            <a:spAutoFit/>
          </a:bodyPr>
          <a:lstStyle/>
          <a:p>
            <a:pPr algn="ctr">
              <a:lnSpc>
                <a:spcPct val="85000"/>
              </a:lnSpc>
            </a:pPr>
            <a:r>
              <a:rPr lang="en-US" sz="1200" dirty="0">
                <a:solidFill>
                  <a:srgbClr val="002060"/>
                </a:solidFill>
              </a:rPr>
              <a:t>FCR shares  video &amp; details of claim with SME in real-time</a:t>
            </a:r>
          </a:p>
        </p:txBody>
      </p:sp>
      <p:sp>
        <p:nvSpPr>
          <p:cNvPr id="19" name="TextBox 18"/>
          <p:cNvSpPr txBox="1"/>
          <p:nvPr/>
        </p:nvSpPr>
        <p:spPr>
          <a:xfrm>
            <a:off x="6807852" y="2759244"/>
            <a:ext cx="2138998" cy="817139"/>
          </a:xfrm>
          <a:prstGeom prst="rect">
            <a:avLst/>
          </a:prstGeom>
          <a:noFill/>
        </p:spPr>
        <p:txBody>
          <a:bodyPr wrap="square" lIns="68580" tIns="34291" rIns="68580" bIns="34291" rtlCol="0">
            <a:spAutoFit/>
          </a:bodyPr>
          <a:lstStyle/>
          <a:p>
            <a:pPr algn="ctr">
              <a:lnSpc>
                <a:spcPct val="90000"/>
              </a:lnSpc>
            </a:pPr>
            <a:r>
              <a:rPr lang="en-US" sz="900" dirty="0">
                <a:solidFill>
                  <a:srgbClr val="002060"/>
                </a:solidFill>
              </a:rPr>
              <a:t>SME can conferences in other parties via voice/video as needed</a:t>
            </a:r>
          </a:p>
          <a:p>
            <a:pPr marL="128587" indent="-128587">
              <a:lnSpc>
                <a:spcPct val="90000"/>
              </a:lnSpc>
              <a:buFont typeface="Arial" panose="020B0604020202020204" pitchFamily="34" charset="0"/>
              <a:buChar char="•"/>
            </a:pPr>
            <a:r>
              <a:rPr lang="en-US" sz="900" dirty="0">
                <a:solidFill>
                  <a:srgbClr val="002060"/>
                </a:solidFill>
              </a:rPr>
              <a:t>Body Shop</a:t>
            </a:r>
          </a:p>
          <a:p>
            <a:pPr marL="128587" indent="-128587">
              <a:lnSpc>
                <a:spcPct val="90000"/>
              </a:lnSpc>
              <a:buFont typeface="Arial" panose="020B0604020202020204" pitchFamily="34" charset="0"/>
              <a:buChar char="•"/>
            </a:pPr>
            <a:r>
              <a:rPr lang="en-US" sz="900" dirty="0">
                <a:solidFill>
                  <a:srgbClr val="002060"/>
                </a:solidFill>
              </a:rPr>
              <a:t>Road Side Assistance</a:t>
            </a:r>
          </a:p>
          <a:p>
            <a:pPr marL="128587" indent="-128587">
              <a:lnSpc>
                <a:spcPct val="90000"/>
              </a:lnSpc>
              <a:buFont typeface="Arial" panose="020B0604020202020204" pitchFamily="34" charset="0"/>
              <a:buChar char="•"/>
            </a:pPr>
            <a:r>
              <a:rPr lang="en-US" sz="900" dirty="0">
                <a:solidFill>
                  <a:srgbClr val="002060"/>
                </a:solidFill>
              </a:rPr>
              <a:t>Other</a:t>
            </a:r>
          </a:p>
          <a:p>
            <a:pPr marL="128587" indent="-128587" algn="ctr">
              <a:lnSpc>
                <a:spcPct val="90000"/>
              </a:lnSpc>
              <a:buFont typeface="Arial" panose="020B0604020202020204" pitchFamily="34" charset="0"/>
              <a:buChar char="•"/>
            </a:pPr>
            <a:endParaRPr lang="en-US" sz="900" dirty="0">
              <a:solidFill>
                <a:srgbClr val="002060"/>
              </a:solidFill>
            </a:endParaRPr>
          </a:p>
        </p:txBody>
      </p:sp>
      <p:sp>
        <p:nvSpPr>
          <p:cNvPr id="20" name="Rounded Rectangle 19"/>
          <p:cNvSpPr/>
          <p:nvPr/>
        </p:nvSpPr>
        <p:spPr>
          <a:xfrm>
            <a:off x="6851560" y="4218876"/>
            <a:ext cx="1987218" cy="592749"/>
          </a:xfrm>
          <a:prstGeom prst="roundRect">
            <a:avLst>
              <a:gd name="adj" fmla="val 10056"/>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lnSpc>
                <a:spcPct val="90000"/>
              </a:lnSpc>
            </a:pPr>
            <a:r>
              <a:rPr lang="en-US" sz="1200" dirty="0"/>
              <a:t>Streamlined process drives efficiency, accuracy &amp; customer experience</a:t>
            </a:r>
          </a:p>
        </p:txBody>
      </p:sp>
      <p:sp>
        <p:nvSpPr>
          <p:cNvPr id="21" name="TextBox 20"/>
          <p:cNvSpPr txBox="1"/>
          <p:nvPr/>
        </p:nvSpPr>
        <p:spPr>
          <a:xfrm>
            <a:off x="6988653" y="1191688"/>
            <a:ext cx="1777396" cy="422416"/>
          </a:xfrm>
          <a:prstGeom prst="rect">
            <a:avLst/>
          </a:prstGeom>
          <a:noFill/>
        </p:spPr>
        <p:txBody>
          <a:bodyPr wrap="square" lIns="68580" tIns="34291" rIns="68580" bIns="34291" rtlCol="0">
            <a:spAutoFit/>
          </a:bodyPr>
          <a:lstStyle/>
          <a:p>
            <a:pPr algn="ctr">
              <a:lnSpc>
                <a:spcPct val="85000"/>
              </a:lnSpc>
            </a:pPr>
            <a:r>
              <a:rPr lang="en-US" sz="900" dirty="0">
                <a:solidFill>
                  <a:srgbClr val="002060"/>
                </a:solidFill>
              </a:rPr>
              <a:t>SME provides interactive support, relevant documents &amp; web links to FCR </a:t>
            </a:r>
          </a:p>
        </p:txBody>
      </p:sp>
      <p:sp>
        <p:nvSpPr>
          <p:cNvPr id="22" name="Right Arrow 21"/>
          <p:cNvSpPr/>
          <p:nvPr/>
        </p:nvSpPr>
        <p:spPr>
          <a:xfrm rot="5400000">
            <a:off x="3032809" y="2609143"/>
            <a:ext cx="717139" cy="595998"/>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endParaRPr lang="en-US" dirty="0" smtClean="0"/>
          </a:p>
        </p:txBody>
      </p:sp>
      <p:sp>
        <p:nvSpPr>
          <p:cNvPr id="23" name="Right Arrow 22"/>
          <p:cNvSpPr/>
          <p:nvPr/>
        </p:nvSpPr>
        <p:spPr>
          <a:xfrm rot="19024245">
            <a:off x="4150737" y="3292779"/>
            <a:ext cx="723560" cy="446999"/>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endParaRPr lang="en-US" dirty="0" smtClean="0"/>
          </a:p>
        </p:txBody>
      </p:sp>
      <p:sp>
        <p:nvSpPr>
          <p:cNvPr id="24" name="Right Arrow 23"/>
          <p:cNvSpPr/>
          <p:nvPr/>
        </p:nvSpPr>
        <p:spPr>
          <a:xfrm rot="19024245">
            <a:off x="6446073" y="1831503"/>
            <a:ext cx="723560" cy="446999"/>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endParaRPr lang="en-US" dirty="0" smtClean="0"/>
          </a:p>
        </p:txBody>
      </p:sp>
      <p:sp>
        <p:nvSpPr>
          <p:cNvPr id="25" name="Right Arrow 24"/>
          <p:cNvSpPr/>
          <p:nvPr/>
        </p:nvSpPr>
        <p:spPr>
          <a:xfrm rot="5400000">
            <a:off x="7498840" y="2869814"/>
            <a:ext cx="757022" cy="595998"/>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endParaRPr lang="en-US" dirty="0" smtClean="0"/>
          </a:p>
        </p:txBody>
      </p:sp>
      <p:pic>
        <p:nvPicPr>
          <p:cNvPr id="26" name="Picture 25"/>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353111" y="1250020"/>
            <a:ext cx="1572794" cy="1073075"/>
          </a:xfrm>
          <a:prstGeom prst="rect">
            <a:avLst/>
          </a:prstGeom>
        </p:spPr>
      </p:pic>
      <p:pic>
        <p:nvPicPr>
          <p:cNvPr id="27" name="Picture 2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00033" y="1802794"/>
            <a:ext cx="739318" cy="504416"/>
          </a:xfrm>
          <a:prstGeom prst="rect">
            <a:avLst/>
          </a:prstGeom>
        </p:spPr>
      </p:pic>
      <p:pic>
        <p:nvPicPr>
          <p:cNvPr id="28" name="Picture 2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51305" y="3426085"/>
            <a:ext cx="581750" cy="940252"/>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801330" y="1875165"/>
            <a:ext cx="1628238" cy="2305126"/>
          </a:xfrm>
          <a:prstGeom prst="rect">
            <a:avLst/>
          </a:prstGeom>
        </p:spPr>
      </p:pic>
      <p:pic>
        <p:nvPicPr>
          <p:cNvPr id="30"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990206" y="2062162"/>
            <a:ext cx="1312206" cy="1941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0"/>
          <p:cNvPicPr>
            <a:picLocks noChangeAspect="1"/>
          </p:cNvPicPr>
          <p:nvPr/>
        </p:nvPicPr>
        <p:blipFill>
          <a:blip r:embed="rId13">
            <a:extLst>
              <a:ext uri="{28A0092B-C50C-407E-A947-70E740481C1C}">
                <a14:useLocalDpi xmlns:a14="http://schemas.microsoft.com/office/drawing/2010/main"/>
              </a:ext>
            </a:extLst>
          </a:blip>
          <a:stretch>
            <a:fillRect/>
          </a:stretch>
        </p:blipFill>
        <p:spPr>
          <a:xfrm rot="5400000">
            <a:off x="2768320" y="2971050"/>
            <a:ext cx="1402899" cy="1864410"/>
          </a:xfrm>
          <a:prstGeom prst="rect">
            <a:avLst/>
          </a:prstGeom>
        </p:spPr>
      </p:pic>
      <p:pic>
        <p:nvPicPr>
          <p:cNvPr id="32" name="Picture 3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751305" y="3700138"/>
            <a:ext cx="371957" cy="518738"/>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647072" y="3369428"/>
            <a:ext cx="1278832" cy="1117874"/>
          </a:xfrm>
          <a:prstGeom prst="rect">
            <a:avLst/>
          </a:prstGeom>
        </p:spPr>
      </p:pic>
      <p:pic>
        <p:nvPicPr>
          <p:cNvPr id="34" name="Picture 33"/>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156054">
            <a:off x="7910751" y="1686987"/>
            <a:ext cx="752277" cy="689480"/>
          </a:xfrm>
          <a:prstGeom prst="rect">
            <a:avLst/>
          </a:prstGeom>
        </p:spPr>
      </p:pic>
      <p:pic>
        <p:nvPicPr>
          <p:cNvPr id="35" name="Picture 2"/>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3938263" y="3359905"/>
            <a:ext cx="321552" cy="1127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US" smtClean="0"/>
              <a:t>CaféX Communications Confidential © 2015 – All Rights Reserved. </a:t>
            </a:r>
            <a:endParaRPr lang="en-US" dirty="0"/>
          </a:p>
        </p:txBody>
      </p:sp>
      <p:sp>
        <p:nvSpPr>
          <p:cNvPr id="36" name="Slide Number Placeholder 35"/>
          <p:cNvSpPr>
            <a:spLocks noGrp="1"/>
          </p:cNvSpPr>
          <p:nvPr>
            <p:ph type="sldNum" sz="quarter" idx="12"/>
          </p:nvPr>
        </p:nvSpPr>
        <p:spPr/>
        <p:txBody>
          <a:bodyPr/>
          <a:lstStyle/>
          <a:p>
            <a:fld id="{0431C951-9D62-474D-B35D-66AB940D3B2F}" type="slidenum">
              <a:rPr lang="en-US" smtClean="0"/>
              <a:pPr/>
              <a:t>88</a:t>
            </a:fld>
            <a:endParaRPr lang="en-US" dirty="0"/>
          </a:p>
        </p:txBody>
      </p:sp>
    </p:spTree>
    <p:extLst>
      <p:ext uri="{BB962C8B-B14F-4D97-AF65-F5344CB8AC3E}">
        <p14:creationId xmlns:p14="http://schemas.microsoft.com/office/powerpoint/2010/main" val="316696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0434" y="137983"/>
            <a:ext cx="7453566" cy="566375"/>
          </a:xfrm>
        </p:spPr>
        <p:txBody>
          <a:bodyPr/>
          <a:lstStyle/>
          <a:p>
            <a:r>
              <a:rPr lang="en-US" sz="2800" dirty="0" smtClean="0"/>
              <a:t>Connected Claims – Body Support Supplement</a:t>
            </a:r>
            <a:endParaRPr lang="en-US" sz="2800" dirty="0"/>
          </a:p>
        </p:txBody>
      </p:sp>
      <p:sp>
        <p:nvSpPr>
          <p:cNvPr id="3" name="Rounded Rectangle 2"/>
          <p:cNvSpPr/>
          <p:nvPr/>
        </p:nvSpPr>
        <p:spPr>
          <a:xfrm>
            <a:off x="2284907" y="1213620"/>
            <a:ext cx="6547020" cy="3626596"/>
          </a:xfrm>
          <a:prstGeom prst="roundRect">
            <a:avLst>
              <a:gd name="adj" fmla="val 1353"/>
            </a:avLst>
          </a:prstGeom>
          <a:solidFill>
            <a:schemeClr val="accent1">
              <a:lumMod val="20000"/>
              <a:lumOff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t" anchorCtr="0"/>
          <a:lstStyle/>
          <a:p>
            <a:pPr defTabSz="610795">
              <a:lnSpc>
                <a:spcPct val="95000"/>
              </a:lnSpc>
              <a:spcAft>
                <a:spcPts val="225"/>
              </a:spcAft>
              <a:defRPr/>
            </a:pPr>
            <a:endParaRPr lang="en-US" sz="1200" dirty="0">
              <a:solidFill>
                <a:srgbClr val="000000"/>
              </a:solidFill>
            </a:endParaRPr>
          </a:p>
        </p:txBody>
      </p:sp>
      <p:sp>
        <p:nvSpPr>
          <p:cNvPr id="4" name="AutoShape 6"/>
          <p:cNvSpPr>
            <a:spLocks noChangeArrowheads="1"/>
          </p:cNvSpPr>
          <p:nvPr>
            <p:custDataLst>
              <p:tags r:id="rId1"/>
            </p:custDataLst>
          </p:nvPr>
        </p:nvSpPr>
        <p:spPr bwMode="auto">
          <a:xfrm>
            <a:off x="278188" y="825406"/>
            <a:ext cx="2034743"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61592" tIns="0" rIns="61592" bIns="0" anchor="ctr"/>
          <a:lstStyle/>
          <a:p>
            <a:pPr defTabSz="610795">
              <a:defRPr/>
            </a:pPr>
            <a:r>
              <a:rPr lang="en-US" sz="1200" b="1" dirty="0">
                <a:solidFill>
                  <a:srgbClr val="FFFFFF"/>
                </a:solidFill>
                <a:effectLst>
                  <a:outerShdw blurRad="38100" dist="38100" dir="2700000" algn="tl">
                    <a:srgbClr val="000000">
                      <a:alpha val="43137"/>
                    </a:srgbClr>
                  </a:outerShdw>
                </a:effectLst>
              </a:rPr>
              <a:t>Challenge</a:t>
            </a:r>
          </a:p>
        </p:txBody>
      </p:sp>
      <p:sp>
        <p:nvSpPr>
          <p:cNvPr id="5" name="AutoShape 6"/>
          <p:cNvSpPr>
            <a:spLocks noChangeArrowheads="1"/>
          </p:cNvSpPr>
          <p:nvPr>
            <p:custDataLst>
              <p:tags r:id="rId2"/>
            </p:custDataLst>
          </p:nvPr>
        </p:nvSpPr>
        <p:spPr bwMode="auto">
          <a:xfrm>
            <a:off x="278204" y="2333679"/>
            <a:ext cx="2034743"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61592" tIns="0" rIns="61592" bIns="0" anchor="ctr"/>
          <a:lstStyle/>
          <a:p>
            <a:pPr defTabSz="610795">
              <a:defRPr/>
            </a:pPr>
            <a:r>
              <a:rPr lang="en-US" sz="1200" b="1" dirty="0">
                <a:solidFill>
                  <a:srgbClr val="FFFFFF"/>
                </a:solidFill>
                <a:effectLst>
                  <a:outerShdw blurRad="38100" dist="38100" dir="2700000" algn="tl">
                    <a:srgbClr val="000000">
                      <a:alpha val="43137"/>
                    </a:srgbClr>
                  </a:outerShdw>
                </a:effectLst>
              </a:rPr>
              <a:t>Business Impact</a:t>
            </a:r>
          </a:p>
        </p:txBody>
      </p:sp>
      <p:sp>
        <p:nvSpPr>
          <p:cNvPr id="6" name="Rounded Rectangle 5"/>
          <p:cNvSpPr/>
          <p:nvPr/>
        </p:nvSpPr>
        <p:spPr>
          <a:xfrm>
            <a:off x="265832" y="1202271"/>
            <a:ext cx="2059455" cy="1115522"/>
          </a:xfrm>
          <a:prstGeom prst="roundRect">
            <a:avLst>
              <a:gd name="adj" fmla="val 5289"/>
            </a:avLst>
          </a:prstGeom>
          <a:solidFill>
            <a:schemeClr val="accent1">
              <a:lumMod val="20000"/>
              <a:lumOff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t" anchorCtr="0"/>
          <a:lstStyle/>
          <a:p>
            <a:pPr marL="90491" indent="-90491" defTabSz="610795">
              <a:lnSpc>
                <a:spcPct val="95000"/>
              </a:lnSpc>
              <a:spcAft>
                <a:spcPts val="225"/>
              </a:spcAft>
              <a:buFont typeface="Arial" pitchFamily="34" charset="0"/>
              <a:buChar char="•"/>
              <a:defRPr/>
            </a:pPr>
            <a:r>
              <a:rPr lang="en-US" sz="1200" dirty="0">
                <a:solidFill>
                  <a:srgbClr val="000000"/>
                </a:solidFill>
              </a:rPr>
              <a:t>A Body Shop has identified supplemental damage that needs to be added to the initial claims estimate and approved for repair.</a:t>
            </a:r>
          </a:p>
        </p:txBody>
      </p:sp>
      <p:sp>
        <p:nvSpPr>
          <p:cNvPr id="7" name="Rounded Rectangle 6"/>
          <p:cNvSpPr/>
          <p:nvPr/>
        </p:nvSpPr>
        <p:spPr>
          <a:xfrm>
            <a:off x="278204" y="2683721"/>
            <a:ext cx="2059455" cy="2154515"/>
          </a:xfrm>
          <a:prstGeom prst="roundRect">
            <a:avLst>
              <a:gd name="adj" fmla="val 2244"/>
            </a:avLst>
          </a:prstGeom>
          <a:solidFill>
            <a:schemeClr val="accent1">
              <a:lumMod val="20000"/>
              <a:lumOff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t" anchorCtr="0"/>
          <a:lstStyle/>
          <a:p>
            <a:pPr marL="90491" indent="-90491" defTabSz="610795">
              <a:lnSpc>
                <a:spcPct val="95000"/>
              </a:lnSpc>
              <a:spcAft>
                <a:spcPts val="225"/>
              </a:spcAft>
              <a:buFont typeface="Arial" pitchFamily="34" charset="0"/>
              <a:buChar char="•"/>
              <a:defRPr/>
            </a:pPr>
            <a:r>
              <a:rPr lang="en-US" sz="1200" dirty="0">
                <a:solidFill>
                  <a:srgbClr val="000000"/>
                </a:solidFill>
              </a:rPr>
              <a:t>The body shop is able to share supplemental claim information virtually.</a:t>
            </a:r>
          </a:p>
          <a:p>
            <a:pPr marL="90491" indent="-90491" defTabSz="610795">
              <a:lnSpc>
                <a:spcPct val="95000"/>
              </a:lnSpc>
              <a:spcAft>
                <a:spcPts val="225"/>
              </a:spcAft>
              <a:buFont typeface="Arial" pitchFamily="34" charset="0"/>
              <a:buChar char="•"/>
              <a:defRPr/>
            </a:pPr>
            <a:r>
              <a:rPr lang="en-US" sz="1200" dirty="0">
                <a:solidFill>
                  <a:srgbClr val="000000"/>
                </a:solidFill>
              </a:rPr>
              <a:t>Claims adjusters do not have to schedule and drive to body shop to handle supplement review. </a:t>
            </a:r>
          </a:p>
          <a:p>
            <a:pPr marL="90491" indent="-90491" defTabSz="610795">
              <a:lnSpc>
                <a:spcPct val="95000"/>
              </a:lnSpc>
              <a:spcAft>
                <a:spcPts val="225"/>
              </a:spcAft>
              <a:buFont typeface="Arial" pitchFamily="34" charset="0"/>
              <a:buChar char="•"/>
              <a:defRPr/>
            </a:pPr>
            <a:r>
              <a:rPr lang="en-US" sz="1200" dirty="0">
                <a:solidFill>
                  <a:srgbClr val="000000"/>
                </a:solidFill>
              </a:rPr>
              <a:t>Streamlined &amp; efficient claims processing.</a:t>
            </a:r>
          </a:p>
          <a:p>
            <a:pPr marL="90491" indent="-90491" defTabSz="610795">
              <a:lnSpc>
                <a:spcPct val="95000"/>
              </a:lnSpc>
              <a:spcAft>
                <a:spcPts val="225"/>
              </a:spcAft>
              <a:buFont typeface="Arial" pitchFamily="34" charset="0"/>
              <a:buChar char="•"/>
              <a:defRPr/>
            </a:pPr>
            <a:r>
              <a:rPr lang="en-US" sz="1200" dirty="0">
                <a:solidFill>
                  <a:srgbClr val="000000"/>
                </a:solidFill>
              </a:rPr>
              <a:t>Enhanced customer experience.</a:t>
            </a:r>
          </a:p>
        </p:txBody>
      </p:sp>
      <p:sp>
        <p:nvSpPr>
          <p:cNvPr id="8" name="AutoShape 6"/>
          <p:cNvSpPr>
            <a:spLocks noChangeArrowheads="1"/>
          </p:cNvSpPr>
          <p:nvPr>
            <p:custDataLst>
              <p:tags r:id="rId3"/>
            </p:custDataLst>
          </p:nvPr>
        </p:nvSpPr>
        <p:spPr bwMode="auto">
          <a:xfrm>
            <a:off x="2465330" y="825406"/>
            <a:ext cx="2034743"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61592" tIns="0" rIns="61592" bIns="0" anchor="ctr"/>
          <a:lstStyle/>
          <a:p>
            <a:pPr defTabSz="610795">
              <a:defRPr/>
            </a:pPr>
            <a:r>
              <a:rPr lang="en-US" sz="1200" b="1" dirty="0">
                <a:solidFill>
                  <a:srgbClr val="FFFFFF"/>
                </a:solidFill>
                <a:effectLst>
                  <a:outerShdw blurRad="38100" dist="38100" dir="2700000" algn="tl">
                    <a:srgbClr val="000000">
                      <a:alpha val="43137"/>
                    </a:srgbClr>
                  </a:outerShdw>
                </a:effectLst>
              </a:rPr>
              <a:t>Use Case Scenario</a:t>
            </a:r>
          </a:p>
        </p:txBody>
      </p:sp>
      <p:pic>
        <p:nvPicPr>
          <p:cNvPr id="9" name="Picture 8" descr="insurance_adgent_ciscoendpoint.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75462" y="1778807"/>
            <a:ext cx="1524000" cy="1111437"/>
          </a:xfrm>
          <a:prstGeom prst="roundRect">
            <a:avLst>
              <a:gd name="adj" fmla="val 9002"/>
            </a:avLst>
          </a:prstGeom>
        </p:spPr>
      </p:pic>
      <p:sp>
        <p:nvSpPr>
          <p:cNvPr id="10" name="TextBox 9"/>
          <p:cNvSpPr txBox="1"/>
          <p:nvPr/>
        </p:nvSpPr>
        <p:spPr>
          <a:xfrm>
            <a:off x="4867696" y="1413479"/>
            <a:ext cx="1847415" cy="304701"/>
          </a:xfrm>
          <a:prstGeom prst="rect">
            <a:avLst/>
          </a:prstGeom>
          <a:noFill/>
        </p:spPr>
        <p:txBody>
          <a:bodyPr wrap="square" lIns="68580" tIns="34291" rIns="68580" bIns="34291" rtlCol="0">
            <a:spAutoFit/>
          </a:bodyPr>
          <a:lstStyle/>
          <a:p>
            <a:pPr algn="ctr">
              <a:lnSpc>
                <a:spcPct val="85000"/>
              </a:lnSpc>
            </a:pPr>
            <a:r>
              <a:rPr lang="en-US" sz="900" dirty="0">
                <a:solidFill>
                  <a:srgbClr val="002060"/>
                </a:solidFill>
              </a:rPr>
              <a:t>Body shop identifies supplemental damage during initial repair process. </a:t>
            </a:r>
          </a:p>
        </p:txBody>
      </p:sp>
      <p:sp>
        <p:nvSpPr>
          <p:cNvPr id="11" name="TextBox 10"/>
          <p:cNvSpPr txBox="1"/>
          <p:nvPr/>
        </p:nvSpPr>
        <p:spPr>
          <a:xfrm>
            <a:off x="5012089" y="4094316"/>
            <a:ext cx="1777396" cy="422416"/>
          </a:xfrm>
          <a:prstGeom prst="rect">
            <a:avLst/>
          </a:prstGeom>
          <a:noFill/>
        </p:spPr>
        <p:txBody>
          <a:bodyPr wrap="square" lIns="68580" tIns="34291" rIns="68580" bIns="34291" rtlCol="0">
            <a:spAutoFit/>
          </a:bodyPr>
          <a:lstStyle/>
          <a:p>
            <a:pPr algn="ctr">
              <a:lnSpc>
                <a:spcPct val="85000"/>
              </a:lnSpc>
            </a:pPr>
            <a:r>
              <a:rPr lang="en-US" sz="900" dirty="0">
                <a:solidFill>
                  <a:srgbClr val="002060"/>
                </a:solidFill>
              </a:rPr>
              <a:t>Body Shop shares  video &amp; details of claim supplement  with adjustor in real-time</a:t>
            </a:r>
          </a:p>
        </p:txBody>
      </p:sp>
      <p:sp>
        <p:nvSpPr>
          <p:cNvPr id="12" name="Rounded Rectangle 11"/>
          <p:cNvSpPr/>
          <p:nvPr/>
        </p:nvSpPr>
        <p:spPr>
          <a:xfrm>
            <a:off x="6844708" y="4251941"/>
            <a:ext cx="1987218" cy="592749"/>
          </a:xfrm>
          <a:prstGeom prst="roundRect">
            <a:avLst>
              <a:gd name="adj" fmla="val 10056"/>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lnSpc>
                <a:spcPct val="90000"/>
              </a:lnSpc>
            </a:pPr>
            <a:r>
              <a:rPr lang="en-US" sz="1200" dirty="0"/>
              <a:t>Streamlined process drives efficiency, accuracy &amp; customer experience</a:t>
            </a:r>
          </a:p>
        </p:txBody>
      </p:sp>
      <p:sp>
        <p:nvSpPr>
          <p:cNvPr id="13" name="TextBox 12"/>
          <p:cNvSpPr txBox="1"/>
          <p:nvPr/>
        </p:nvSpPr>
        <p:spPr>
          <a:xfrm>
            <a:off x="7009827" y="1202272"/>
            <a:ext cx="1777396" cy="422425"/>
          </a:xfrm>
          <a:prstGeom prst="rect">
            <a:avLst/>
          </a:prstGeom>
          <a:noFill/>
        </p:spPr>
        <p:txBody>
          <a:bodyPr wrap="square" lIns="68580" tIns="34291" rIns="68580" bIns="34291" rtlCol="0">
            <a:spAutoFit/>
          </a:bodyPr>
          <a:lstStyle/>
          <a:p>
            <a:pPr algn="ctr">
              <a:lnSpc>
                <a:spcPct val="85000"/>
              </a:lnSpc>
            </a:pPr>
            <a:r>
              <a:rPr lang="en-US" sz="900" dirty="0">
                <a:solidFill>
                  <a:srgbClr val="002060"/>
                </a:solidFill>
              </a:rPr>
              <a:t>Adjustor is able to verify &amp; approve supplement. Send e-mail approval with attached form.. </a:t>
            </a:r>
          </a:p>
        </p:txBody>
      </p:sp>
      <p:sp>
        <p:nvSpPr>
          <p:cNvPr id="14" name="Right Arrow 13"/>
          <p:cNvSpPr/>
          <p:nvPr/>
        </p:nvSpPr>
        <p:spPr>
          <a:xfrm rot="5400000">
            <a:off x="3190266" y="2483443"/>
            <a:ext cx="444572" cy="595998"/>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endParaRPr lang="en-US" dirty="0" smtClean="0"/>
          </a:p>
        </p:txBody>
      </p:sp>
      <p:sp>
        <p:nvSpPr>
          <p:cNvPr id="15" name="Right Arrow 14"/>
          <p:cNvSpPr/>
          <p:nvPr/>
        </p:nvSpPr>
        <p:spPr>
          <a:xfrm rot="19024245">
            <a:off x="4333312" y="3971934"/>
            <a:ext cx="723560" cy="446999"/>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endParaRPr lang="en-US" dirty="0" smtClean="0"/>
          </a:p>
        </p:txBody>
      </p:sp>
      <p:sp>
        <p:nvSpPr>
          <p:cNvPr id="16" name="Right Arrow 15"/>
          <p:cNvSpPr/>
          <p:nvPr/>
        </p:nvSpPr>
        <p:spPr>
          <a:xfrm rot="19024245">
            <a:off x="6361917" y="1629353"/>
            <a:ext cx="723560" cy="446999"/>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endParaRPr lang="en-US" dirty="0" smtClean="0"/>
          </a:p>
        </p:txBody>
      </p:sp>
      <p:pic>
        <p:nvPicPr>
          <p:cNvPr id="17" name="Picture 16"/>
          <p:cNvPicPr>
            <a:picLocks noChangeAspect="1"/>
          </p:cNvPicPr>
          <p:nvPr/>
        </p:nvPicPr>
        <p:blipFill>
          <a:blip r:embed="rId6">
            <a:extLst>
              <a:ext uri="{28A0092B-C50C-407E-A947-70E740481C1C}">
                <a14:useLocalDpi xmlns:a14="http://schemas.microsoft.com/office/drawing/2010/main"/>
              </a:ext>
            </a:extLst>
          </a:blip>
          <a:stretch>
            <a:fillRect/>
          </a:stretch>
        </p:blipFill>
        <p:spPr>
          <a:xfrm rot="5400000">
            <a:off x="4822715" y="1885448"/>
            <a:ext cx="1627814" cy="2305726"/>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a:ext>
            </a:extLst>
          </a:blip>
          <a:stretch>
            <a:fillRect/>
          </a:stretch>
        </p:blipFill>
        <p:spPr>
          <a:xfrm rot="5400000">
            <a:off x="2661276" y="3211035"/>
            <a:ext cx="1402899" cy="1864410"/>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715149" y="2451723"/>
            <a:ext cx="1842185" cy="1173176"/>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558739" y="1237650"/>
            <a:ext cx="1749450" cy="1310058"/>
          </a:xfrm>
          <a:prstGeom prst="rect">
            <a:avLst/>
          </a:prstGeom>
        </p:spPr>
      </p:pic>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47695" y="1835894"/>
            <a:ext cx="717160" cy="639679"/>
          </a:xfrm>
          <a:prstGeom prst="rect">
            <a:avLst/>
          </a:prstGeom>
        </p:spPr>
      </p:pic>
      <p:pic>
        <p:nvPicPr>
          <p:cNvPr id="22"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02414" y="3999427"/>
            <a:ext cx="1503627" cy="757701"/>
          </a:xfrm>
          <a:prstGeom prst="rect">
            <a:avLst/>
          </a:prstGeom>
        </p:spPr>
      </p:pic>
      <p:pic>
        <p:nvPicPr>
          <p:cNvPr id="23" name="Picture 2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602414" y="3586966"/>
            <a:ext cx="1503628" cy="412461"/>
          </a:xfrm>
          <a:prstGeom prst="rect">
            <a:avLst/>
          </a:prstGeom>
        </p:spPr>
      </p:pic>
      <p:sp>
        <p:nvSpPr>
          <p:cNvPr id="24" name="Right Arrow 23"/>
          <p:cNvSpPr/>
          <p:nvPr/>
        </p:nvSpPr>
        <p:spPr>
          <a:xfrm rot="10800000">
            <a:off x="4430504" y="1442865"/>
            <a:ext cx="444688" cy="595843"/>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endParaRPr lang="en-US" dirty="0" smtClean="0"/>
          </a:p>
        </p:txBody>
      </p:sp>
      <p:sp>
        <p:nvSpPr>
          <p:cNvPr id="25" name="TextBox 24"/>
          <p:cNvSpPr txBox="1"/>
          <p:nvPr/>
        </p:nvSpPr>
        <p:spPr>
          <a:xfrm>
            <a:off x="2430520" y="2967187"/>
            <a:ext cx="1847415" cy="422416"/>
          </a:xfrm>
          <a:prstGeom prst="rect">
            <a:avLst/>
          </a:prstGeom>
          <a:noFill/>
        </p:spPr>
        <p:txBody>
          <a:bodyPr wrap="square" lIns="68580" tIns="34291" rIns="68580" bIns="34291" rtlCol="0">
            <a:spAutoFit/>
          </a:bodyPr>
          <a:lstStyle/>
          <a:p>
            <a:pPr algn="ctr">
              <a:lnSpc>
                <a:spcPct val="85000"/>
              </a:lnSpc>
            </a:pPr>
            <a:r>
              <a:rPr lang="en-US" sz="900" dirty="0">
                <a:solidFill>
                  <a:srgbClr val="002060"/>
                </a:solidFill>
              </a:rPr>
              <a:t>Body shop sends e-mail with supplement parts order form and link to connect for virtual review. </a:t>
            </a:r>
          </a:p>
        </p:txBody>
      </p:sp>
      <p:sp>
        <p:nvSpPr>
          <p:cNvPr id="26" name="Right Arrow 25"/>
          <p:cNvSpPr/>
          <p:nvPr/>
        </p:nvSpPr>
        <p:spPr>
          <a:xfrm rot="5400000">
            <a:off x="7763549" y="2774128"/>
            <a:ext cx="278613" cy="499170"/>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endParaRPr lang="en-US" dirty="0" smtClean="0"/>
          </a:p>
        </p:txBody>
      </p:sp>
      <p:pic>
        <p:nvPicPr>
          <p:cNvPr id="27" name="Picture 2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114720" y="3163018"/>
            <a:ext cx="1584742" cy="1077577"/>
          </a:xfrm>
          <a:prstGeom prst="rect">
            <a:avLst/>
          </a:prstGeom>
        </p:spPr>
      </p:pic>
      <p:sp>
        <p:nvSpPr>
          <p:cNvPr id="28" name="Footer Placeholder 27"/>
          <p:cNvSpPr>
            <a:spLocks noGrp="1"/>
          </p:cNvSpPr>
          <p:nvPr>
            <p:ph type="ftr" sz="quarter" idx="11"/>
          </p:nvPr>
        </p:nvSpPr>
        <p:spPr/>
        <p:txBody>
          <a:bodyPr/>
          <a:lstStyle/>
          <a:p>
            <a:r>
              <a:rPr lang="en-US" smtClean="0"/>
              <a:t>CaféX Communications Confidential © 2015 – All Rights Reserved. </a:t>
            </a:r>
            <a:endParaRPr lang="en-US" dirty="0"/>
          </a:p>
        </p:txBody>
      </p:sp>
      <p:sp>
        <p:nvSpPr>
          <p:cNvPr id="29" name="Slide Number Placeholder 28"/>
          <p:cNvSpPr>
            <a:spLocks noGrp="1"/>
          </p:cNvSpPr>
          <p:nvPr>
            <p:ph type="sldNum" sz="quarter" idx="12"/>
          </p:nvPr>
        </p:nvSpPr>
        <p:spPr/>
        <p:txBody>
          <a:bodyPr/>
          <a:lstStyle/>
          <a:p>
            <a:fld id="{0431C951-9D62-474D-B35D-66AB940D3B2F}" type="slidenum">
              <a:rPr lang="en-US" smtClean="0"/>
              <a:pPr/>
              <a:t>89</a:t>
            </a:fld>
            <a:endParaRPr lang="en-US" dirty="0"/>
          </a:p>
        </p:txBody>
      </p:sp>
    </p:spTree>
    <p:extLst>
      <p:ext uri="{BB962C8B-B14F-4D97-AF65-F5344CB8AC3E}">
        <p14:creationId xmlns:p14="http://schemas.microsoft.com/office/powerpoint/2010/main" val="45085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a:spLocks noChangeAspect="1"/>
          </p:cNvSpPr>
          <p:nvPr/>
        </p:nvSpPr>
        <p:spPr bwMode="auto">
          <a:xfrm>
            <a:off x="3723213" y="787399"/>
            <a:ext cx="4968395" cy="3979375"/>
          </a:xfrm>
          <a:prstGeom prst="roundRect">
            <a:avLst>
              <a:gd name="adj" fmla="val 3592"/>
            </a:avLst>
          </a:prstGeom>
          <a:solidFill>
            <a:schemeClr val="bg1"/>
          </a:solidFill>
          <a:ln w="9525" cap="flat" cmpd="sng" algn="ctr">
            <a:solidFill>
              <a:schemeClr val="accent1"/>
            </a:solidFill>
            <a:prstDash val="solid"/>
            <a:round/>
            <a:headEnd type="none" w="med" len="med"/>
            <a:tailEnd type="none" w="med" len="med"/>
          </a:ln>
          <a:effectLst/>
        </p:spPr>
        <p:txBody>
          <a:bodyPr rIns="0">
            <a:prstTxWarp prst="textNoShape">
              <a:avLst/>
            </a:prstTxWarp>
          </a:bodyPr>
          <a:lstStyle/>
          <a:p>
            <a:pPr>
              <a:defRPr/>
            </a:pPr>
            <a:endParaRPr lang="en-US" sz="1200" dirty="0">
              <a:solidFill>
                <a:srgbClr val="092E4D"/>
              </a:solidFill>
              <a:latin typeface="Arial Narrow" charset="0"/>
            </a:endParaRPr>
          </a:p>
          <a:p>
            <a:pPr>
              <a:defRPr/>
            </a:pPr>
            <a:endParaRPr lang="en-US" sz="800" dirty="0">
              <a:solidFill>
                <a:srgbClr val="092E4D"/>
              </a:solidFill>
              <a:latin typeface="Arial Narrow" charset="0"/>
            </a:endParaRPr>
          </a:p>
          <a:p>
            <a:pPr>
              <a:defRPr/>
            </a:pPr>
            <a:endParaRPr lang="en-US" sz="1200" b="1" dirty="0">
              <a:solidFill>
                <a:srgbClr val="092E4D"/>
              </a:solidFill>
              <a:latin typeface="Arial Bold" charset="0"/>
              <a:ea typeface="Arial Bold" charset="0"/>
              <a:cs typeface="Arial Bold" charset="0"/>
            </a:endParaRPr>
          </a:p>
        </p:txBody>
      </p:sp>
      <p:sp>
        <p:nvSpPr>
          <p:cNvPr id="27" name="AutoShape 20"/>
          <p:cNvSpPr>
            <a:spLocks noChangeAspect="1" noChangeArrowheads="1"/>
          </p:cNvSpPr>
          <p:nvPr/>
        </p:nvSpPr>
        <p:spPr bwMode="auto">
          <a:xfrm rot="12937952">
            <a:off x="4429918" y="1655151"/>
            <a:ext cx="609600" cy="1447800"/>
          </a:xfrm>
          <a:prstGeom prst="triangle">
            <a:avLst>
              <a:gd name="adj" fmla="val 50000"/>
            </a:avLst>
          </a:prstGeom>
          <a:solidFill>
            <a:schemeClr val="bg1">
              <a:lumMod val="75000"/>
              <a:alpha val="25000"/>
            </a:schemeClr>
          </a:solidFill>
          <a:ln w="9525">
            <a:noFill/>
            <a:miter lim="800000"/>
            <a:headEnd/>
            <a:tailEnd/>
          </a:ln>
        </p:spPr>
        <p:txBody>
          <a:bodyPr wrap="none" anchor="ctr">
            <a:prstTxWarp prst="textNoShape">
              <a:avLst/>
            </a:prstTxWarp>
          </a:bodyPr>
          <a:lstStyle/>
          <a:p>
            <a:endParaRPr lang="en-US" dirty="0">
              <a:solidFill>
                <a:srgbClr val="092E4D"/>
              </a:solidFill>
            </a:endParaRPr>
          </a:p>
        </p:txBody>
      </p:sp>
      <p:sp>
        <p:nvSpPr>
          <p:cNvPr id="33" name="AutoShape 24"/>
          <p:cNvSpPr>
            <a:spLocks noChangeAspect="1" noChangeArrowheads="1"/>
          </p:cNvSpPr>
          <p:nvPr/>
        </p:nvSpPr>
        <p:spPr bwMode="auto">
          <a:xfrm rot="-4717344">
            <a:off x="6372131" y="171013"/>
            <a:ext cx="896865" cy="2330450"/>
          </a:xfrm>
          <a:prstGeom prst="triangle">
            <a:avLst>
              <a:gd name="adj" fmla="val 50000"/>
            </a:avLst>
          </a:prstGeom>
          <a:solidFill>
            <a:schemeClr val="bg1">
              <a:lumMod val="75000"/>
              <a:alpha val="25000"/>
            </a:schemeClr>
          </a:solidFill>
          <a:ln w="9525">
            <a:noFill/>
            <a:miter lim="800000"/>
            <a:headEnd/>
            <a:tailEnd/>
          </a:ln>
        </p:spPr>
        <p:txBody>
          <a:bodyPr wrap="none" anchor="ctr">
            <a:prstTxWarp prst="textNoShape">
              <a:avLst/>
            </a:prstTxWarp>
          </a:bodyPr>
          <a:lstStyle/>
          <a:p>
            <a:endParaRPr lang="en-US" dirty="0">
              <a:solidFill>
                <a:srgbClr val="092E4D"/>
              </a:solidFill>
            </a:endParaRPr>
          </a:p>
        </p:txBody>
      </p:sp>
      <p:sp>
        <p:nvSpPr>
          <p:cNvPr id="34" name="AutoShape 28"/>
          <p:cNvSpPr>
            <a:spLocks noChangeAspect="1" noChangeArrowheads="1"/>
          </p:cNvSpPr>
          <p:nvPr/>
        </p:nvSpPr>
        <p:spPr bwMode="auto">
          <a:xfrm rot="39452">
            <a:off x="7464258" y="2160471"/>
            <a:ext cx="496887" cy="1447800"/>
          </a:xfrm>
          <a:prstGeom prst="triangle">
            <a:avLst>
              <a:gd name="adj" fmla="val 50000"/>
            </a:avLst>
          </a:prstGeom>
          <a:solidFill>
            <a:schemeClr val="accent1">
              <a:alpha val="25000"/>
            </a:schemeClr>
          </a:solidFill>
          <a:ln w="9525">
            <a:noFill/>
            <a:miter lim="800000"/>
            <a:headEnd/>
            <a:tailEnd/>
          </a:ln>
        </p:spPr>
        <p:txBody>
          <a:bodyPr wrap="none" anchor="ctr">
            <a:prstTxWarp prst="textNoShape">
              <a:avLst/>
            </a:prstTxWarp>
          </a:bodyPr>
          <a:lstStyle/>
          <a:p>
            <a:endParaRPr lang="en-US" dirty="0">
              <a:solidFill>
                <a:srgbClr val="092E4D"/>
              </a:solidFill>
            </a:endParaRPr>
          </a:p>
        </p:txBody>
      </p:sp>
      <p:sp>
        <p:nvSpPr>
          <p:cNvPr id="35" name="AutoShape 30"/>
          <p:cNvSpPr>
            <a:spLocks noChangeAspect="1" noChangeArrowheads="1"/>
          </p:cNvSpPr>
          <p:nvPr/>
        </p:nvSpPr>
        <p:spPr bwMode="auto">
          <a:xfrm rot="4017751">
            <a:off x="5468837" y="2835408"/>
            <a:ext cx="609600" cy="2194860"/>
          </a:xfrm>
          <a:prstGeom prst="triangle">
            <a:avLst>
              <a:gd name="adj" fmla="val 50000"/>
            </a:avLst>
          </a:prstGeom>
          <a:solidFill>
            <a:schemeClr val="bg1">
              <a:lumMod val="75000"/>
              <a:alpha val="25000"/>
            </a:schemeClr>
          </a:solidFill>
          <a:ln w="9525">
            <a:noFill/>
            <a:miter lim="800000"/>
            <a:headEnd/>
            <a:tailEnd/>
          </a:ln>
        </p:spPr>
        <p:txBody>
          <a:bodyPr rot="10800000" vert="eaVert" wrap="none" anchor="ctr">
            <a:prstTxWarp prst="textNoShape">
              <a:avLst/>
            </a:prstTxWarp>
          </a:bodyPr>
          <a:lstStyle/>
          <a:p>
            <a:pPr algn="ctr"/>
            <a:endParaRPr lang="en-US" dirty="0">
              <a:solidFill>
                <a:srgbClr val="092E4D"/>
              </a:solidFill>
            </a:endParaRPr>
          </a:p>
        </p:txBody>
      </p:sp>
      <p:sp>
        <p:nvSpPr>
          <p:cNvPr id="4" name="Title 3"/>
          <p:cNvSpPr>
            <a:spLocks noGrp="1"/>
          </p:cNvSpPr>
          <p:nvPr>
            <p:ph type="title"/>
          </p:nvPr>
        </p:nvSpPr>
        <p:spPr>
          <a:xfrm>
            <a:off x="1690434" y="137983"/>
            <a:ext cx="7453566" cy="566375"/>
          </a:xfrm>
        </p:spPr>
        <p:txBody>
          <a:bodyPr/>
          <a:lstStyle/>
          <a:p>
            <a:r>
              <a:rPr lang="en-US" dirty="0">
                <a:solidFill>
                  <a:srgbClr val="092E4D"/>
                </a:solidFill>
              </a:rPr>
              <a:t>Case Study: Health Insurance with </a:t>
            </a:r>
            <a:r>
              <a:rPr lang="en-US" dirty="0" smtClean="0">
                <a:solidFill>
                  <a:srgbClr val="092E4D"/>
                </a:solidFill>
              </a:rPr>
              <a:t>Callback</a:t>
            </a:r>
            <a:endParaRPr lang="en-US" dirty="0"/>
          </a:p>
        </p:txBody>
      </p:sp>
      <p:sp>
        <p:nvSpPr>
          <p:cNvPr id="8" name="Title 14"/>
          <p:cNvSpPr txBox="1">
            <a:spLocks/>
          </p:cNvSpPr>
          <p:nvPr/>
        </p:nvSpPr>
        <p:spPr>
          <a:xfrm>
            <a:off x="609600" y="62724"/>
            <a:ext cx="8534400" cy="685800"/>
          </a:xfrm>
          <a:prstGeom prst="rect">
            <a:avLst/>
          </a:prstGeom>
        </p:spPr>
        <p:txBody>
          <a:bodyPr vert="horz" lIns="91440" tIns="45720" rIns="91440" bIns="45720" rtlCol="0" anchor="ctr">
            <a:noAutofit/>
          </a:bodyPr>
          <a:lstStyle>
            <a:lvl1pPr algn="l" defTabSz="457200" rtl="0" eaLnBrk="1" latinLnBrk="0" hangingPunct="1">
              <a:lnSpc>
                <a:spcPct val="80000"/>
              </a:lnSpc>
              <a:spcBef>
                <a:spcPct val="0"/>
              </a:spcBef>
              <a:buNone/>
              <a:defRPr sz="3200" b="1" kern="1200">
                <a:solidFill>
                  <a:schemeClr val="tx1"/>
                </a:solidFill>
                <a:effectLst/>
                <a:latin typeface="+mj-lt"/>
                <a:ea typeface="+mj-ea"/>
                <a:cs typeface="+mj-cs"/>
              </a:defRPr>
            </a:lvl1pPr>
          </a:lstStyle>
          <a:p>
            <a:pPr algn="ctr"/>
            <a:endParaRPr lang="en-US" dirty="0">
              <a:solidFill>
                <a:srgbClr val="092E4D"/>
              </a:solidFill>
            </a:endParaRPr>
          </a:p>
        </p:txBody>
      </p:sp>
      <p:sp>
        <p:nvSpPr>
          <p:cNvPr id="19" name="Rectangle 1058"/>
          <p:cNvSpPr>
            <a:spLocks noChangeArrowheads="1"/>
          </p:cNvSpPr>
          <p:nvPr/>
        </p:nvSpPr>
        <p:spPr bwMode="auto">
          <a:xfrm>
            <a:off x="5804147" y="1002031"/>
            <a:ext cx="2120653" cy="807720"/>
          </a:xfrm>
          <a:prstGeom prst="rect">
            <a:avLst/>
          </a:prstGeom>
          <a:noFill/>
          <a:ln w="9525">
            <a:noFill/>
            <a:miter lim="800000"/>
            <a:headEnd/>
            <a:tailEnd/>
          </a:ln>
        </p:spPr>
        <p:txBody>
          <a:bodyPr anchor="ctr">
            <a:prstTxWarp prst="textNoShape">
              <a:avLst/>
            </a:prstTxWarp>
          </a:bodyPr>
          <a:lstStyle/>
          <a:p>
            <a:pPr algn="ctr"/>
            <a:r>
              <a:rPr lang="en-US" sz="1400" dirty="0">
                <a:solidFill>
                  <a:srgbClr val="092E4D"/>
                </a:solidFill>
              </a:rPr>
              <a:t>Subscriber requests immediate or scheduled callback from web portal or mobile app</a:t>
            </a:r>
          </a:p>
        </p:txBody>
      </p:sp>
      <p:sp>
        <p:nvSpPr>
          <p:cNvPr id="20" name="Rectangle 1058"/>
          <p:cNvSpPr>
            <a:spLocks noChangeArrowheads="1"/>
          </p:cNvSpPr>
          <p:nvPr/>
        </p:nvSpPr>
        <p:spPr bwMode="auto">
          <a:xfrm>
            <a:off x="3809999" y="2259891"/>
            <a:ext cx="2678537" cy="962994"/>
          </a:xfrm>
          <a:prstGeom prst="rect">
            <a:avLst/>
          </a:prstGeom>
          <a:noFill/>
          <a:ln w="9525">
            <a:noFill/>
            <a:miter lim="800000"/>
            <a:headEnd/>
            <a:tailEnd/>
          </a:ln>
        </p:spPr>
        <p:txBody>
          <a:bodyPr anchor="ctr">
            <a:prstTxWarp prst="textNoShape">
              <a:avLst/>
            </a:prstTxWarp>
          </a:bodyPr>
          <a:lstStyle/>
          <a:p>
            <a:pPr algn="ctr"/>
            <a:r>
              <a:rPr lang="en-US" sz="1400" dirty="0">
                <a:solidFill>
                  <a:srgbClr val="092E4D"/>
                </a:solidFill>
              </a:rPr>
              <a:t>A callback is made from an agent catering to the subscriber’s specific needs (claims, coverage, formulary, etc.)</a:t>
            </a:r>
          </a:p>
        </p:txBody>
      </p:sp>
      <p:sp>
        <p:nvSpPr>
          <p:cNvPr id="21" name="Rectangle 1058"/>
          <p:cNvSpPr>
            <a:spLocks noChangeArrowheads="1"/>
          </p:cNvSpPr>
          <p:nvPr/>
        </p:nvSpPr>
        <p:spPr bwMode="auto">
          <a:xfrm>
            <a:off x="5791200" y="3790950"/>
            <a:ext cx="2590800" cy="771215"/>
          </a:xfrm>
          <a:prstGeom prst="rect">
            <a:avLst/>
          </a:prstGeom>
          <a:noFill/>
          <a:ln w="9525">
            <a:noFill/>
            <a:miter lim="800000"/>
            <a:headEnd/>
            <a:tailEnd/>
          </a:ln>
        </p:spPr>
        <p:txBody>
          <a:bodyPr anchor="ctr">
            <a:prstTxWarp prst="textNoShape">
              <a:avLst/>
            </a:prstTxWarp>
          </a:bodyPr>
          <a:lstStyle/>
          <a:p>
            <a:pPr algn="ctr"/>
            <a:r>
              <a:rPr lang="en-US" sz="1400" dirty="0">
                <a:solidFill>
                  <a:srgbClr val="092E4D"/>
                </a:solidFill>
              </a:rPr>
              <a:t> Account information, web page and  other context info are delivered/ “screen popped” to the call center agent</a:t>
            </a:r>
          </a:p>
        </p:txBody>
      </p:sp>
      <p:sp>
        <p:nvSpPr>
          <p:cNvPr id="24" name="Rounded Rectangle 23"/>
          <p:cNvSpPr/>
          <p:nvPr/>
        </p:nvSpPr>
        <p:spPr bwMode="auto">
          <a:xfrm>
            <a:off x="135618" y="823648"/>
            <a:ext cx="3443776" cy="1010685"/>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rIns="0">
            <a:prstTxWarp prst="textNoShape">
              <a:avLst/>
            </a:prstTxWarp>
          </a:bodyPr>
          <a:lstStyle/>
          <a:p>
            <a:pPr marL="85725" indent="-85725">
              <a:defRPr/>
            </a:pPr>
            <a:endParaRPr lang="en-US" sz="600" dirty="0">
              <a:solidFill>
                <a:srgbClr val="092E4D"/>
              </a:solidFill>
            </a:endParaRPr>
          </a:p>
          <a:p>
            <a:pPr marL="85725" indent="-85725">
              <a:defRPr/>
            </a:pPr>
            <a:endParaRPr lang="en-US" sz="525" dirty="0">
              <a:solidFill>
                <a:srgbClr val="092E4D"/>
              </a:solidFill>
            </a:endParaRPr>
          </a:p>
        </p:txBody>
      </p:sp>
      <p:sp>
        <p:nvSpPr>
          <p:cNvPr id="25" name="Round Same Side Corner Rectangle 24"/>
          <p:cNvSpPr/>
          <p:nvPr/>
        </p:nvSpPr>
        <p:spPr bwMode="auto">
          <a:xfrm>
            <a:off x="135618" y="823647"/>
            <a:ext cx="3443776" cy="301752"/>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500" b="1" dirty="0">
                <a:solidFill>
                  <a:prstClr val="white"/>
                </a:solidFill>
              </a:rPr>
              <a:t>Use Case </a:t>
            </a:r>
          </a:p>
        </p:txBody>
      </p:sp>
      <p:sp>
        <p:nvSpPr>
          <p:cNvPr id="28" name="Rounded Rectangle 27"/>
          <p:cNvSpPr/>
          <p:nvPr/>
        </p:nvSpPr>
        <p:spPr bwMode="auto">
          <a:xfrm>
            <a:off x="135618" y="2070511"/>
            <a:ext cx="3443775" cy="1339439"/>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rIns="0">
            <a:prstTxWarp prst="textNoShape">
              <a:avLst/>
            </a:prstTxWarp>
          </a:bodyPr>
          <a:lstStyle/>
          <a:p>
            <a:pPr>
              <a:defRPr/>
            </a:pPr>
            <a:endParaRPr lang="en-US" sz="1400" dirty="0">
              <a:solidFill>
                <a:srgbClr val="092E4D"/>
              </a:solidFill>
              <a:ea typeface="Arial Bold" charset="0"/>
              <a:cs typeface="Arial Bold" charset="0"/>
            </a:endParaRPr>
          </a:p>
          <a:p>
            <a:pPr marL="214313" indent="-214313">
              <a:buFont typeface="Arial"/>
              <a:buChar char="•"/>
              <a:defRPr/>
            </a:pPr>
            <a:r>
              <a:rPr lang="en-US" sz="1400" dirty="0">
                <a:solidFill>
                  <a:srgbClr val="092E4D"/>
                </a:solidFill>
                <a:ea typeface="Arial Bold" charset="0"/>
                <a:cs typeface="Arial Bold" charset="0"/>
              </a:rPr>
              <a:t>Improves subscriber experience through lower wait times</a:t>
            </a:r>
          </a:p>
          <a:p>
            <a:pPr marL="214313" indent="-214313">
              <a:buFont typeface="Arial"/>
              <a:buChar char="•"/>
              <a:defRPr/>
            </a:pPr>
            <a:r>
              <a:rPr lang="en-US" sz="1400" dirty="0">
                <a:solidFill>
                  <a:srgbClr val="092E4D"/>
                </a:solidFill>
                <a:ea typeface="Arial Bold" charset="0"/>
                <a:cs typeface="Arial Bold" charset="0"/>
              </a:rPr>
              <a:t>Increases agent productivity by providing subscriber identity and call context info</a:t>
            </a:r>
          </a:p>
          <a:p>
            <a:pPr>
              <a:defRPr/>
            </a:pPr>
            <a:endParaRPr lang="en-US" sz="1400" dirty="0">
              <a:solidFill>
                <a:srgbClr val="092E4D"/>
              </a:solidFill>
              <a:ea typeface="Arial Bold" charset="0"/>
              <a:cs typeface="Arial Bold" charset="0"/>
            </a:endParaRPr>
          </a:p>
        </p:txBody>
      </p:sp>
      <p:sp>
        <p:nvSpPr>
          <p:cNvPr id="29" name="Round Same Side Corner Rectangle 28"/>
          <p:cNvSpPr/>
          <p:nvPr/>
        </p:nvSpPr>
        <p:spPr bwMode="auto">
          <a:xfrm>
            <a:off x="135618" y="2070510"/>
            <a:ext cx="3443776" cy="304839"/>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500" b="1" dirty="0">
                <a:solidFill>
                  <a:prstClr val="white"/>
                </a:solidFill>
                <a:ea typeface="MS PGothic" pitchFamily="34" charset="-128"/>
                <a:cs typeface="MS PGothic" pitchFamily="34" charset="-128"/>
              </a:rPr>
              <a:t> Impact</a:t>
            </a:r>
          </a:p>
        </p:txBody>
      </p:sp>
      <p:sp>
        <p:nvSpPr>
          <p:cNvPr id="31" name="Rounded Rectangle 30"/>
          <p:cNvSpPr/>
          <p:nvPr/>
        </p:nvSpPr>
        <p:spPr bwMode="auto">
          <a:xfrm>
            <a:off x="135618" y="3643048"/>
            <a:ext cx="3434236" cy="1062302"/>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rIns="0">
            <a:prstTxWarp prst="textNoShape">
              <a:avLst/>
            </a:prstTxWarp>
          </a:bodyPr>
          <a:lstStyle/>
          <a:p>
            <a:pPr>
              <a:defRPr/>
            </a:pPr>
            <a:endParaRPr lang="en-US" sz="1400" dirty="0">
              <a:solidFill>
                <a:srgbClr val="092E4D"/>
              </a:solidFill>
              <a:ea typeface="Arial Bold" charset="0"/>
              <a:cs typeface="Arial Bold" charset="0"/>
            </a:endParaRPr>
          </a:p>
          <a:p>
            <a:pPr marL="214313" indent="-214313">
              <a:buFont typeface="Arial"/>
              <a:buChar char="•"/>
              <a:defRPr/>
            </a:pPr>
            <a:r>
              <a:rPr lang="en-US" sz="1400" dirty="0">
                <a:solidFill>
                  <a:srgbClr val="092E4D"/>
                </a:solidFill>
                <a:ea typeface="Arial Bold" charset="0"/>
                <a:cs typeface="Arial Bold" charset="0"/>
              </a:rPr>
              <a:t>CaféX Fusion Palettes</a:t>
            </a:r>
          </a:p>
          <a:p>
            <a:pPr marL="214313" indent="-214313">
              <a:buFont typeface="Arial"/>
              <a:buChar char="•"/>
              <a:defRPr/>
            </a:pPr>
            <a:r>
              <a:rPr lang="en-US" sz="1400" dirty="0">
                <a:solidFill>
                  <a:srgbClr val="092E4D"/>
                </a:solidFill>
                <a:ea typeface="Arial Bold" charset="0"/>
                <a:cs typeface="Arial Bold" charset="0"/>
              </a:rPr>
              <a:t>Palettes Mobile and Web SDK</a:t>
            </a:r>
          </a:p>
          <a:p>
            <a:pPr marL="214313" indent="-214313">
              <a:buFont typeface="Arial"/>
              <a:buChar char="•"/>
              <a:defRPr/>
            </a:pPr>
            <a:r>
              <a:rPr lang="en-US" sz="1400" dirty="0">
                <a:solidFill>
                  <a:srgbClr val="092E4D"/>
                </a:solidFill>
                <a:ea typeface="Arial Bold" charset="0"/>
                <a:cs typeface="Arial Bold" charset="0"/>
              </a:rPr>
              <a:t>UCCE Contact Center (CVP, ICM, CUCM)</a:t>
            </a:r>
          </a:p>
        </p:txBody>
      </p:sp>
      <p:sp>
        <p:nvSpPr>
          <p:cNvPr id="32" name="Round Same Side Corner Rectangle 31"/>
          <p:cNvSpPr/>
          <p:nvPr/>
        </p:nvSpPr>
        <p:spPr bwMode="auto">
          <a:xfrm>
            <a:off x="135618" y="3643048"/>
            <a:ext cx="3443776" cy="304139"/>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500" b="1" dirty="0">
                <a:solidFill>
                  <a:prstClr val="white"/>
                </a:solidFill>
              </a:rPr>
              <a:t>Technology</a:t>
            </a:r>
          </a:p>
        </p:txBody>
      </p:sp>
      <p:sp>
        <p:nvSpPr>
          <p:cNvPr id="36" name="Rectangle 50"/>
          <p:cNvSpPr>
            <a:spLocks noChangeArrowheads="1"/>
          </p:cNvSpPr>
          <p:nvPr/>
        </p:nvSpPr>
        <p:spPr bwMode="auto">
          <a:xfrm>
            <a:off x="135618" y="1119673"/>
            <a:ext cx="3445782" cy="738664"/>
          </a:xfrm>
          <a:prstGeom prst="rect">
            <a:avLst/>
          </a:prstGeom>
          <a:noFill/>
          <a:ln w="9525">
            <a:noFill/>
            <a:miter lim="800000"/>
            <a:headEnd/>
            <a:tailEnd/>
          </a:ln>
        </p:spPr>
        <p:txBody>
          <a:bodyPr wrap="square">
            <a:prstTxWarp prst="textNoShape">
              <a:avLst/>
            </a:prstTxWarp>
            <a:spAutoFit/>
          </a:bodyPr>
          <a:lstStyle/>
          <a:p>
            <a:pPr marL="53975"/>
            <a:r>
              <a:rPr lang="en-US" sz="1400" dirty="0">
                <a:solidFill>
                  <a:srgbClr val="092E4D"/>
                </a:solidFill>
                <a:ea typeface="Arial Bold" charset="0"/>
                <a:cs typeface="Arial Bold" charset="0"/>
              </a:rPr>
              <a:t>Enabling a Cisco contact center with callback initiated from a web portal or mobile app</a:t>
            </a:r>
          </a:p>
        </p:txBody>
      </p:sp>
      <p:pic>
        <p:nvPicPr>
          <p:cNvPr id="37" name="Picture 8" descr="https://encrypted-tbn2.gstatic.com/images?q=tbn:ANd9GcSXG_0GsTawqKGDe3G2rr0-OdNiBXQ6l_cl3l11BXbJH2w2IQK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92519" y="943339"/>
            <a:ext cx="1484398" cy="1142291"/>
          </a:xfrm>
          <a:prstGeom prst="roundRect">
            <a:avLst/>
          </a:prstGeom>
          <a:noFill/>
          <a:extLst>
            <a:ext uri="{909E8E84-426E-40DD-AFC4-6F175D3DCCD1}">
              <a14:hiddenFill xmlns:a14="http://schemas.microsoft.com/office/drawing/2010/main">
                <a:solidFill>
                  <a:srgbClr val="FFFFFF"/>
                </a:solidFill>
              </a14:hiddenFill>
            </a:ext>
          </a:extLst>
        </p:spPr>
      </p:pic>
      <p:pic>
        <p:nvPicPr>
          <p:cNvPr id="38"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46987" y="1934025"/>
            <a:ext cx="1025413" cy="1709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http://twimgs.com/nojitter/ehk/nov10/finesse.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074647" y="3438781"/>
            <a:ext cx="1628410" cy="1176932"/>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6" name="Slide Number Placeholder 5"/>
          <p:cNvSpPr>
            <a:spLocks noGrp="1"/>
          </p:cNvSpPr>
          <p:nvPr>
            <p:ph type="sldNum" sz="quarter" idx="12"/>
          </p:nvPr>
        </p:nvSpPr>
        <p:spPr/>
        <p:txBody>
          <a:bodyPr/>
          <a:lstStyle/>
          <a:p>
            <a:fld id="{0431C951-9D62-474D-B35D-66AB940D3B2F}" type="slidenum">
              <a:rPr lang="en-US" smtClean="0"/>
              <a:pPr/>
              <a:t>9</a:t>
            </a:fld>
            <a:endParaRPr lang="en-US" dirty="0"/>
          </a:p>
        </p:txBody>
      </p:sp>
    </p:spTree>
    <p:extLst>
      <p:ext uri="{BB962C8B-B14F-4D97-AF65-F5344CB8AC3E}">
        <p14:creationId xmlns:p14="http://schemas.microsoft.com/office/powerpoint/2010/main" val="128963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Capabilities Demonstrated</a:t>
            </a:r>
            <a:endParaRPr lang="en-US" dirty="0"/>
          </a:p>
        </p:txBody>
      </p:sp>
      <p:sp>
        <p:nvSpPr>
          <p:cNvPr id="3" name="Text Placeholder 4"/>
          <p:cNvSpPr txBox="1">
            <a:spLocks/>
          </p:cNvSpPr>
          <p:nvPr/>
        </p:nvSpPr>
        <p:spPr>
          <a:xfrm>
            <a:off x="228600" y="914402"/>
            <a:ext cx="8578850" cy="3452891"/>
          </a:xfrm>
          <a:prstGeom prst="rect">
            <a:avLst/>
          </a:prstGeom>
        </p:spPr>
        <p:txBody>
          <a:bodyPr lIns="68589" tIns="34295" rIns="68589" bIns="34295">
            <a:normAutofit/>
          </a:bodyPr>
          <a:lstStyle>
            <a:lvl1pPr marL="228591" indent="-228591" algn="l" defTabSz="914361"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916" indent="-287950" algn="l" defTabSz="914361"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899" indent="-228560" algn="l" defTabSz="914361"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882" indent="-228560" algn="l" defTabSz="914361"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866" indent="-228560" algn="l" defTabSz="914361"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798" indent="-228591" algn="l" defTabSz="914361"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2" indent="-228560" algn="l" defTabSz="914361"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200267" indent="0" algn="l" defTabSz="914361"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1" algn="l" defTabSz="91436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Real-time Virtual Interaction for FCR and SME</a:t>
            </a:r>
          </a:p>
          <a:p>
            <a:r>
              <a:rPr lang="en-US" dirty="0" smtClean="0"/>
              <a:t>“Click To Connect” – can be embedded in existing applications, no customer downloads</a:t>
            </a:r>
          </a:p>
          <a:p>
            <a:r>
              <a:rPr lang="en-US" dirty="0" smtClean="0"/>
              <a:t>Unified Call Control- Voice and Video from the same or different devices </a:t>
            </a:r>
          </a:p>
          <a:p>
            <a:r>
              <a:rPr lang="en-US" dirty="0" smtClean="0"/>
              <a:t>Share content between devices, co-browse, navigate, annotate…</a:t>
            </a:r>
          </a:p>
          <a:p>
            <a:r>
              <a:rPr lang="en-US" dirty="0" smtClean="0"/>
              <a:t>Any device, any time, any where</a:t>
            </a:r>
          </a:p>
          <a:p>
            <a:r>
              <a:rPr lang="en-US" dirty="0" smtClean="0"/>
              <a:t>Rich media sharing</a:t>
            </a:r>
          </a:p>
          <a:p>
            <a:r>
              <a:rPr lang="en-US" dirty="0" smtClean="0"/>
              <a:t>Secure internal and external communications</a:t>
            </a:r>
          </a:p>
          <a:p>
            <a:endParaRPr lang="en-US" dirty="0"/>
          </a:p>
          <a:p>
            <a:endParaRPr lang="en-US" dirty="0"/>
          </a:p>
          <a:p>
            <a:endParaRPr lang="en-US" dirty="0"/>
          </a:p>
          <a:p>
            <a:endParaRPr lang="en-US" dirty="0"/>
          </a:p>
          <a:p>
            <a:pPr lvl="1"/>
            <a:endParaRPr lang="en-US" sz="1700" dirty="0"/>
          </a:p>
        </p:txBody>
      </p:sp>
      <p:sp>
        <p:nvSpPr>
          <p:cNvPr id="4" name="Footer Placeholder 3"/>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90</a:t>
            </a:fld>
            <a:endParaRPr lang="en-US" dirty="0"/>
          </a:p>
        </p:txBody>
      </p:sp>
    </p:spTree>
    <p:extLst>
      <p:ext uri="{BB962C8B-B14F-4D97-AF65-F5344CB8AC3E}">
        <p14:creationId xmlns:p14="http://schemas.microsoft.com/office/powerpoint/2010/main" val="178474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Rough Draft Demo Script - Claims</a:t>
            </a:r>
            <a:endParaRPr lang="en-US" dirty="0"/>
          </a:p>
        </p:txBody>
      </p:sp>
      <p:sp>
        <p:nvSpPr>
          <p:cNvPr id="5" name="Text Placeholder 2"/>
          <p:cNvSpPr>
            <a:spLocks noGrp="1"/>
          </p:cNvSpPr>
          <p:nvPr>
            <p:ph type="body" sz="quarter" idx="4294967295"/>
          </p:nvPr>
        </p:nvSpPr>
        <p:spPr>
          <a:xfrm>
            <a:off x="0" y="828675"/>
            <a:ext cx="8578850" cy="3798888"/>
          </a:xfrm>
        </p:spPr>
        <p:txBody>
          <a:bodyPr>
            <a:normAutofit fontScale="62500" lnSpcReduction="20000"/>
          </a:bodyPr>
          <a:lstStyle/>
          <a:p>
            <a:r>
              <a:rPr lang="en-US" dirty="0" smtClean="0"/>
              <a:t>Jr. FCR ( who?) is seen next to vehicle with tablet in hand (vehicle will be in Allstate HDQ in separate area from other demo viewing audience?) Shows tablet with “click to connect” button to audience, then “clicks to connect”.</a:t>
            </a:r>
          </a:p>
          <a:p>
            <a:r>
              <a:rPr lang="en-US" dirty="0" smtClean="0"/>
              <a:t>SME (who?) receives video call on laptop or desktop. (This can be shown on screen to those in meeting room)  SME and audience can see FCR on video and vice versa (both show audience)</a:t>
            </a:r>
          </a:p>
          <a:p>
            <a:r>
              <a:rPr lang="en-US" dirty="0" smtClean="0"/>
              <a:t>SME and FCR interact via voice &amp; video</a:t>
            </a:r>
          </a:p>
          <a:p>
            <a:pPr lvl="1"/>
            <a:r>
              <a:rPr lang="en-US" dirty="0" smtClean="0"/>
              <a:t>SME “Hi Joe,  how can I be of help?”</a:t>
            </a:r>
          </a:p>
          <a:p>
            <a:pPr lvl="1"/>
            <a:r>
              <a:rPr lang="en-US" dirty="0" smtClean="0"/>
              <a:t>FCR “I’m viewing some claims damage to a vehicle and could use some help with reviewing a few aspects of the claim… I have some  questions regarding potential mechanical damage to the engine.”</a:t>
            </a:r>
          </a:p>
          <a:p>
            <a:pPr lvl="1"/>
            <a:r>
              <a:rPr lang="en-US" dirty="0" smtClean="0"/>
              <a:t>SME “OK, why don’t you describe the scenario and show me some video of the damage…”</a:t>
            </a:r>
          </a:p>
          <a:p>
            <a:pPr lvl="1"/>
            <a:r>
              <a:rPr lang="en-US" dirty="0" smtClean="0"/>
              <a:t>FCR provides some brief comments and shows the vehicle (perhaps the engine) on video?.</a:t>
            </a:r>
          </a:p>
          <a:p>
            <a:pPr lvl="1"/>
            <a:r>
              <a:rPr lang="en-US" dirty="0" smtClean="0"/>
              <a:t>SME “It does appear the mechanical damage may be a result of the accident. Let’s click through the Next Gen app to see if we can gather more details about that part…” (Show co-browse and navigation)</a:t>
            </a:r>
          </a:p>
          <a:p>
            <a:pPr lvl="1"/>
            <a:r>
              <a:rPr lang="en-US" dirty="0" smtClean="0"/>
              <a:t>FCR “ I appreciate your help.  I’m going to include the engine replacement part in the estimate.”</a:t>
            </a:r>
          </a:p>
          <a:p>
            <a:pPr lvl="1"/>
            <a:r>
              <a:rPr lang="en-US" dirty="0" smtClean="0"/>
              <a:t>SME “ Sounds good, let me see if I can conference in the body shop to let them know to coordinate the vehicle body repair with the engine repair to avoid any supplemental follow up if possible.”</a:t>
            </a:r>
          </a:p>
          <a:p>
            <a:r>
              <a:rPr lang="en-US" dirty="0" smtClean="0"/>
              <a:t>Discuss the demo scenario and features with the audience for questions and potential impact on claims handling process…</a:t>
            </a:r>
            <a:br>
              <a:rPr lang="en-US" dirty="0" smtClean="0"/>
            </a:br>
            <a:r>
              <a:rPr lang="en-US" dirty="0" smtClean="0"/>
              <a:t>  </a:t>
            </a:r>
            <a:endParaRPr lang="en-US" dirty="0"/>
          </a:p>
        </p:txBody>
      </p:sp>
      <p:sp>
        <p:nvSpPr>
          <p:cNvPr id="3" name="Footer Placeholder 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Slide Number Placeholder 3"/>
          <p:cNvSpPr>
            <a:spLocks noGrp="1"/>
          </p:cNvSpPr>
          <p:nvPr>
            <p:ph type="sldNum" sz="quarter" idx="12"/>
          </p:nvPr>
        </p:nvSpPr>
        <p:spPr/>
        <p:txBody>
          <a:bodyPr/>
          <a:lstStyle/>
          <a:p>
            <a:fld id="{0431C951-9D62-474D-B35D-66AB940D3B2F}" type="slidenum">
              <a:rPr lang="en-US" smtClean="0"/>
              <a:pPr/>
              <a:t>91</a:t>
            </a:fld>
            <a:endParaRPr lang="en-US" dirty="0"/>
          </a:p>
        </p:txBody>
      </p:sp>
    </p:spTree>
    <p:extLst>
      <p:ext uri="{BB962C8B-B14F-4D97-AF65-F5344CB8AC3E}">
        <p14:creationId xmlns:p14="http://schemas.microsoft.com/office/powerpoint/2010/main" val="297498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100" dirty="0"/>
              <a:t>Rough Script For Demo – Insurance &amp; Protection Review</a:t>
            </a:r>
          </a:p>
        </p:txBody>
      </p:sp>
      <p:sp>
        <p:nvSpPr>
          <p:cNvPr id="5" name="Text Placeholder 2"/>
          <p:cNvSpPr>
            <a:spLocks noGrp="1"/>
          </p:cNvSpPr>
          <p:nvPr>
            <p:ph type="body" sz="quarter" idx="4294967295"/>
          </p:nvPr>
        </p:nvSpPr>
        <p:spPr>
          <a:xfrm>
            <a:off x="0" y="884238"/>
            <a:ext cx="8570913" cy="3724275"/>
          </a:xfrm>
        </p:spPr>
        <p:txBody>
          <a:bodyPr>
            <a:normAutofit fontScale="85000" lnSpcReduction="10000"/>
          </a:bodyPr>
          <a:lstStyle/>
          <a:p>
            <a:r>
              <a:rPr lang="en-US" dirty="0" smtClean="0"/>
              <a:t>(Who?) serves as the customer view via I-pad.  He pulls up e-mail and clicks on the link provided to start virtual “Insurance Protection Review”.</a:t>
            </a:r>
          </a:p>
          <a:p>
            <a:r>
              <a:rPr lang="en-US" dirty="0" smtClean="0"/>
              <a:t>(Who?) serves as the agent view via laptop or desktop.  Have agent view up on screen for audience?</a:t>
            </a:r>
          </a:p>
          <a:p>
            <a:r>
              <a:rPr lang="en-US" dirty="0" smtClean="0"/>
              <a:t>Agent rep says “Hey John &amp; Ann, I appreciate you taking time to connect today.  I thought we’d first start out by reviewing your existing coverage and then talk more about your changing needs as a new parent – once again congratulations to you both”.  Agent rep shares desktop, annotates…</a:t>
            </a:r>
          </a:p>
          <a:p>
            <a:r>
              <a:rPr lang="en-US" dirty="0" smtClean="0"/>
              <a:t>Agent rep co-browses on website to review life insurance needs calculator</a:t>
            </a:r>
          </a:p>
          <a:p>
            <a:r>
              <a:rPr lang="en-US" dirty="0" smtClean="0"/>
              <a:t>Agent rep then pull up life insurance illustration (document push)</a:t>
            </a:r>
          </a:p>
          <a:p>
            <a:r>
              <a:rPr lang="en-US" dirty="0" smtClean="0"/>
              <a:t>Other TBD (Show electronic signature capabilities?)</a:t>
            </a:r>
          </a:p>
          <a:p>
            <a:endParaRPr lang="en-US" dirty="0"/>
          </a:p>
        </p:txBody>
      </p:sp>
      <p:sp>
        <p:nvSpPr>
          <p:cNvPr id="3" name="Footer Placeholder 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Slide Number Placeholder 3"/>
          <p:cNvSpPr>
            <a:spLocks noGrp="1"/>
          </p:cNvSpPr>
          <p:nvPr>
            <p:ph type="sldNum" sz="quarter" idx="12"/>
          </p:nvPr>
        </p:nvSpPr>
        <p:spPr/>
        <p:txBody>
          <a:bodyPr/>
          <a:lstStyle/>
          <a:p>
            <a:fld id="{0431C951-9D62-474D-B35D-66AB940D3B2F}" type="slidenum">
              <a:rPr lang="en-US" smtClean="0"/>
              <a:pPr/>
              <a:t>92</a:t>
            </a:fld>
            <a:endParaRPr lang="en-US" dirty="0"/>
          </a:p>
        </p:txBody>
      </p:sp>
    </p:spTree>
    <p:extLst>
      <p:ext uri="{BB962C8B-B14F-4D97-AF65-F5344CB8AC3E}">
        <p14:creationId xmlns:p14="http://schemas.microsoft.com/office/powerpoint/2010/main" val="207985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Rough Script For Demo – Quote Proposal</a:t>
            </a:r>
            <a:endParaRPr lang="en-US" dirty="0"/>
          </a:p>
        </p:txBody>
      </p:sp>
      <p:sp>
        <p:nvSpPr>
          <p:cNvPr id="4" name="Text Placeholder 2"/>
          <p:cNvSpPr txBox="1">
            <a:spLocks/>
          </p:cNvSpPr>
          <p:nvPr/>
        </p:nvSpPr>
        <p:spPr>
          <a:xfrm>
            <a:off x="247017" y="797861"/>
            <a:ext cx="8571161" cy="3827859"/>
          </a:xfrm>
          <a:prstGeom prst="rect">
            <a:avLst/>
          </a:prstGeom>
        </p:spPr>
        <p:txBody>
          <a:bodyPr lIns="68589" tIns="34295" rIns="68589" bIns="34295">
            <a:normAutofit fontScale="55000" lnSpcReduction="20000"/>
          </a:bodyPr>
          <a:lstStyle>
            <a:lvl1pPr marL="228591" indent="-228591" algn="l" defTabSz="914361"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916" indent="-287950" algn="l" defTabSz="914361"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899" indent="-228560" algn="l" defTabSz="914361"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882" indent="-228560" algn="l" defTabSz="914361"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866" indent="-228560" algn="l" defTabSz="914361"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798" indent="-228591" algn="l" defTabSz="914361"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2" indent="-228560" algn="l" defTabSz="914361"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200267" indent="0" algn="l" defTabSz="914361"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1" algn="l" defTabSz="91436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(Who?) serves as the prospective customer view laptop.  Have prospect view on screen for audience?</a:t>
            </a:r>
          </a:p>
          <a:p>
            <a:r>
              <a:rPr lang="en-US" dirty="0" smtClean="0"/>
              <a:t>(Who?) serves as the agent preparing and presenting the quote proposal from his laptop or desktop.  Have agent view up on screen for audience?</a:t>
            </a:r>
          </a:p>
          <a:p>
            <a:r>
              <a:rPr lang="en-US" dirty="0" smtClean="0"/>
              <a:t>Agent rep says “Jim, I appreciate you giving me the chance to earn your business.”  “Based on the information you’ve provided, I have your personalized quote proposal ready to review with you”  “Are you near a computer by any chance?” “Great, I’d like to send you a link so we can review the proposal together.”  “Can I have an e-mail address to send the link to?”  “Great”.  “Let me know when you receive my e-mail?”</a:t>
            </a:r>
            <a:br>
              <a:rPr lang="en-US" dirty="0" smtClean="0"/>
            </a:br>
            <a:r>
              <a:rPr lang="en-US" dirty="0" smtClean="0"/>
              <a:t> </a:t>
            </a:r>
          </a:p>
          <a:p>
            <a:r>
              <a:rPr lang="en-US" dirty="0" smtClean="0"/>
              <a:t>Prospect, “Ok, I’ve got your e-mail, do I just click on the link?”</a:t>
            </a:r>
          </a:p>
          <a:p>
            <a:r>
              <a:rPr lang="en-US" dirty="0" smtClean="0"/>
              <a:t>Agent rep “yes, just click on the link”  (Video share spins up…)  “Can you see me now?”</a:t>
            </a:r>
          </a:p>
          <a:p>
            <a:r>
              <a:rPr lang="en-US" dirty="0" smtClean="0"/>
              <a:t>Prospect “Well yes I can, pretty cool – just like that?!”  </a:t>
            </a:r>
          </a:p>
          <a:p>
            <a:r>
              <a:rPr lang="en-US" dirty="0" smtClean="0"/>
              <a:t>Agent rep, “yes, most of our new customers think our video proposal feature is pretty cool – just another way we stay in touch with our clients.”  “And, can you see the screen I’m sharing?”</a:t>
            </a:r>
          </a:p>
          <a:p>
            <a:r>
              <a:rPr lang="en-US" dirty="0" smtClean="0"/>
              <a:t>Prospect, “yes, I see a quote with my name on it”</a:t>
            </a:r>
          </a:p>
          <a:p>
            <a:r>
              <a:rPr lang="en-US" dirty="0" smtClean="0"/>
              <a:t>Agent rep, “good.  Let me go over some the important details of the personalize proposal we’ve prepared for you…”  (Co-browse through the quote, highlights features…)</a:t>
            </a:r>
          </a:p>
          <a:p>
            <a:r>
              <a:rPr lang="en-US" dirty="0" smtClean="0"/>
              <a:t>Other TBD</a:t>
            </a:r>
          </a:p>
          <a:p>
            <a:endParaRPr lang="en-US" dirty="0"/>
          </a:p>
        </p:txBody>
      </p:sp>
      <p:sp>
        <p:nvSpPr>
          <p:cNvPr id="3" name="Footer Placeholder 2"/>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93</a:t>
            </a:fld>
            <a:endParaRPr lang="en-US" dirty="0"/>
          </a:p>
        </p:txBody>
      </p:sp>
    </p:spTree>
    <p:extLst>
      <p:ext uri="{BB962C8B-B14F-4D97-AF65-F5344CB8AC3E}">
        <p14:creationId xmlns:p14="http://schemas.microsoft.com/office/powerpoint/2010/main" val="286860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Rough Script For Demo – Warm Transfer Lead From Web</a:t>
            </a:r>
            <a:endParaRPr lang="en-US" dirty="0"/>
          </a:p>
        </p:txBody>
      </p:sp>
      <p:sp>
        <p:nvSpPr>
          <p:cNvPr id="3" name="Text Placeholder 2"/>
          <p:cNvSpPr>
            <a:spLocks noGrp="1"/>
          </p:cNvSpPr>
          <p:nvPr>
            <p:ph type="body" sz="quarter" idx="4294967295"/>
          </p:nvPr>
        </p:nvSpPr>
        <p:spPr>
          <a:xfrm>
            <a:off x="0" y="1038225"/>
            <a:ext cx="8582025" cy="3265488"/>
          </a:xfrm>
        </p:spPr>
        <p:txBody>
          <a:bodyPr>
            <a:normAutofit fontScale="62500" lnSpcReduction="20000"/>
          </a:bodyPr>
          <a:lstStyle/>
          <a:p>
            <a:r>
              <a:rPr lang="en-US" dirty="0" smtClean="0"/>
              <a:t>(Who?) serves as prospect on web-site via laptop.  He is working through an auto quote and clicks on live assist button for help. Have Prospect view up on screen?</a:t>
            </a:r>
          </a:p>
          <a:p>
            <a:r>
              <a:rPr lang="en-US" dirty="0" smtClean="0"/>
              <a:t>(Who?) serves as the CSR view via laptop or desktop.  Have CSR and view up on screen for audience?  Call comes into CSR (on Finesse like desktop?)</a:t>
            </a:r>
          </a:p>
          <a:p>
            <a:r>
              <a:rPr lang="en-US" dirty="0" smtClean="0"/>
              <a:t>CSR says “Hello, Allstate Extra Hands Support, how can I assist you?”</a:t>
            </a:r>
          </a:p>
          <a:p>
            <a:r>
              <a:rPr lang="en-US" dirty="0" smtClean="0"/>
              <a:t>Prospect says “I’m in the middle of getting a quote on line and had some questions”</a:t>
            </a:r>
          </a:p>
          <a:p>
            <a:r>
              <a:rPr lang="en-US" dirty="0" smtClean="0"/>
              <a:t>CSR “based on the assist button you clicked, I’m able to see the quote you are in the process of completing. What questions can I assist with?”</a:t>
            </a:r>
          </a:p>
          <a:p>
            <a:r>
              <a:rPr lang="en-US" dirty="0" smtClean="0"/>
              <a:t>Prospect “well I live in IL, but am currently working in CA and was wondering which address I should use for the quote.”</a:t>
            </a:r>
          </a:p>
          <a:p>
            <a:r>
              <a:rPr lang="en-US" dirty="0" smtClean="0"/>
              <a:t>CSR “good question. We’ll want to use the address the vehicle is primarily kept at.  Will it be kept more in IL or CA?  (Prospect says IL) Ok, let’s use that address.  “Would you like me to help navigate through the rest of the quoting process?)   </a:t>
            </a:r>
          </a:p>
          <a:p>
            <a:r>
              <a:rPr lang="en-US" dirty="0" smtClean="0"/>
              <a:t>Prospect “Yes, that would be helpful…”</a:t>
            </a:r>
          </a:p>
          <a:p>
            <a:endParaRPr lang="en-US" dirty="0"/>
          </a:p>
        </p:txBody>
      </p:sp>
      <p:sp>
        <p:nvSpPr>
          <p:cNvPr id="4" name="Footer Placeholder 3"/>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94</a:t>
            </a:fld>
            <a:endParaRPr lang="en-US" dirty="0"/>
          </a:p>
        </p:txBody>
      </p:sp>
    </p:spTree>
    <p:extLst>
      <p:ext uri="{BB962C8B-B14F-4D97-AF65-F5344CB8AC3E}">
        <p14:creationId xmlns:p14="http://schemas.microsoft.com/office/powerpoint/2010/main" val="102916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4" name="Title 3"/>
          <p:cNvSpPr>
            <a:spLocks noGrp="1"/>
          </p:cNvSpPr>
          <p:nvPr>
            <p:ph type="title"/>
          </p:nvPr>
        </p:nvSpPr>
        <p:spPr/>
        <p:txBody>
          <a:bodyPr/>
          <a:lstStyle/>
          <a:p>
            <a:r>
              <a:rPr lang="en-US" dirty="0" smtClean="0"/>
              <a:t>Media &amp; Entertainment</a:t>
            </a:r>
            <a:endParaRPr lang="en-US" dirty="0"/>
          </a:p>
        </p:txBody>
      </p:sp>
    </p:spTree>
    <p:extLst>
      <p:ext uri="{BB962C8B-B14F-4D97-AF65-F5344CB8AC3E}">
        <p14:creationId xmlns:p14="http://schemas.microsoft.com/office/powerpoint/2010/main" val="261959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a:spLocks noChangeAspect="1"/>
          </p:cNvSpPr>
          <p:nvPr/>
        </p:nvSpPr>
        <p:spPr bwMode="auto">
          <a:xfrm>
            <a:off x="3657604" y="787401"/>
            <a:ext cx="4968395" cy="3979375"/>
          </a:xfrm>
          <a:prstGeom prst="roundRect">
            <a:avLst>
              <a:gd name="adj" fmla="val 3592"/>
            </a:avLst>
          </a:prstGeom>
          <a:solidFill>
            <a:schemeClr val="bg1"/>
          </a:solidFill>
          <a:ln w="9525" cap="flat" cmpd="sng" algn="ctr">
            <a:solidFill>
              <a:schemeClr val="accent1"/>
            </a:solidFill>
            <a:prstDash val="solid"/>
            <a:round/>
            <a:headEnd type="none" w="med" len="med"/>
            <a:tailEnd type="none" w="med" len="med"/>
          </a:ln>
          <a:effectLst/>
        </p:spPr>
        <p:txBody>
          <a:bodyPr rIns="0">
            <a:prstTxWarp prst="textNoShape">
              <a:avLst/>
            </a:prstTxWarp>
          </a:bodyPr>
          <a:lstStyle/>
          <a:p>
            <a:pPr>
              <a:defRPr/>
            </a:pPr>
            <a:endParaRPr lang="en-US" sz="1200" dirty="0">
              <a:solidFill>
                <a:srgbClr val="092E4D"/>
              </a:solidFill>
              <a:latin typeface="Arial Narrow" charset="0"/>
            </a:endParaRPr>
          </a:p>
          <a:p>
            <a:pPr>
              <a:defRPr/>
            </a:pPr>
            <a:endParaRPr lang="en-US" sz="800" dirty="0">
              <a:solidFill>
                <a:srgbClr val="092E4D"/>
              </a:solidFill>
              <a:latin typeface="Arial Narrow" charset="0"/>
            </a:endParaRPr>
          </a:p>
          <a:p>
            <a:pPr>
              <a:defRPr/>
            </a:pPr>
            <a:endParaRPr lang="en-US" sz="1200" b="1" dirty="0">
              <a:solidFill>
                <a:srgbClr val="092E4D"/>
              </a:solidFill>
              <a:latin typeface="Arial Bold" charset="0"/>
              <a:ea typeface="Arial Bold" charset="0"/>
              <a:cs typeface="Arial Bold" charset="0"/>
            </a:endParaRPr>
          </a:p>
        </p:txBody>
      </p:sp>
      <p:sp>
        <p:nvSpPr>
          <p:cNvPr id="27" name="AutoShape 20"/>
          <p:cNvSpPr>
            <a:spLocks noChangeAspect="1" noChangeArrowheads="1"/>
          </p:cNvSpPr>
          <p:nvPr/>
        </p:nvSpPr>
        <p:spPr bwMode="auto">
          <a:xfrm rot="12937952">
            <a:off x="4429918" y="1655151"/>
            <a:ext cx="609600" cy="1447800"/>
          </a:xfrm>
          <a:prstGeom prst="triangle">
            <a:avLst>
              <a:gd name="adj" fmla="val 50000"/>
            </a:avLst>
          </a:prstGeom>
          <a:solidFill>
            <a:schemeClr val="accent1">
              <a:alpha val="25000"/>
            </a:schemeClr>
          </a:solidFill>
          <a:ln w="9525">
            <a:noFill/>
            <a:miter lim="800000"/>
            <a:headEnd/>
            <a:tailEnd/>
          </a:ln>
        </p:spPr>
        <p:txBody>
          <a:bodyPr wrap="none" anchor="ctr">
            <a:prstTxWarp prst="textNoShape">
              <a:avLst/>
            </a:prstTxWarp>
          </a:bodyPr>
          <a:lstStyle/>
          <a:p>
            <a:endParaRPr lang="en-US" dirty="0">
              <a:solidFill>
                <a:srgbClr val="092E4D"/>
              </a:solidFill>
            </a:endParaRPr>
          </a:p>
        </p:txBody>
      </p:sp>
      <p:sp>
        <p:nvSpPr>
          <p:cNvPr id="33" name="AutoShape 24"/>
          <p:cNvSpPr>
            <a:spLocks noChangeAspect="1" noChangeArrowheads="1"/>
          </p:cNvSpPr>
          <p:nvPr/>
        </p:nvSpPr>
        <p:spPr bwMode="auto">
          <a:xfrm rot="-4717344">
            <a:off x="6372131" y="171013"/>
            <a:ext cx="896865" cy="2330450"/>
          </a:xfrm>
          <a:prstGeom prst="triangle">
            <a:avLst>
              <a:gd name="adj" fmla="val 50000"/>
            </a:avLst>
          </a:prstGeom>
          <a:solidFill>
            <a:schemeClr val="accent1">
              <a:alpha val="25000"/>
            </a:schemeClr>
          </a:solidFill>
          <a:ln w="9525">
            <a:noFill/>
            <a:miter lim="800000"/>
            <a:headEnd/>
            <a:tailEnd/>
          </a:ln>
        </p:spPr>
        <p:txBody>
          <a:bodyPr wrap="none" anchor="ctr">
            <a:prstTxWarp prst="textNoShape">
              <a:avLst/>
            </a:prstTxWarp>
          </a:bodyPr>
          <a:lstStyle/>
          <a:p>
            <a:endParaRPr lang="en-US" dirty="0">
              <a:solidFill>
                <a:srgbClr val="092E4D"/>
              </a:solidFill>
            </a:endParaRPr>
          </a:p>
        </p:txBody>
      </p:sp>
      <p:sp>
        <p:nvSpPr>
          <p:cNvPr id="34" name="AutoShape 28"/>
          <p:cNvSpPr>
            <a:spLocks noChangeAspect="1" noChangeArrowheads="1"/>
          </p:cNvSpPr>
          <p:nvPr/>
        </p:nvSpPr>
        <p:spPr bwMode="auto">
          <a:xfrm rot="39452">
            <a:off x="7464262" y="2160471"/>
            <a:ext cx="496887" cy="1447800"/>
          </a:xfrm>
          <a:prstGeom prst="triangle">
            <a:avLst>
              <a:gd name="adj" fmla="val 50000"/>
            </a:avLst>
          </a:prstGeom>
          <a:solidFill>
            <a:schemeClr val="accent1">
              <a:alpha val="25000"/>
            </a:schemeClr>
          </a:solidFill>
          <a:ln w="9525">
            <a:noFill/>
            <a:miter lim="800000"/>
            <a:headEnd/>
            <a:tailEnd/>
          </a:ln>
        </p:spPr>
        <p:txBody>
          <a:bodyPr wrap="none" anchor="ctr">
            <a:prstTxWarp prst="textNoShape">
              <a:avLst/>
            </a:prstTxWarp>
          </a:bodyPr>
          <a:lstStyle/>
          <a:p>
            <a:endParaRPr lang="en-US" dirty="0">
              <a:solidFill>
                <a:srgbClr val="092E4D"/>
              </a:solidFill>
            </a:endParaRPr>
          </a:p>
        </p:txBody>
      </p:sp>
      <p:sp>
        <p:nvSpPr>
          <p:cNvPr id="35" name="AutoShape 30"/>
          <p:cNvSpPr>
            <a:spLocks noChangeAspect="1" noChangeArrowheads="1"/>
          </p:cNvSpPr>
          <p:nvPr/>
        </p:nvSpPr>
        <p:spPr bwMode="auto">
          <a:xfrm rot="4017751">
            <a:off x="5468837" y="2835408"/>
            <a:ext cx="609600" cy="2194860"/>
          </a:xfrm>
          <a:prstGeom prst="triangle">
            <a:avLst>
              <a:gd name="adj" fmla="val 50000"/>
            </a:avLst>
          </a:prstGeom>
          <a:solidFill>
            <a:schemeClr val="accent1">
              <a:alpha val="25000"/>
            </a:schemeClr>
          </a:solidFill>
          <a:ln w="9525">
            <a:noFill/>
            <a:miter lim="800000"/>
            <a:headEnd/>
            <a:tailEnd/>
          </a:ln>
        </p:spPr>
        <p:txBody>
          <a:bodyPr rot="10800000" vert="eaVert" wrap="none" anchor="ctr">
            <a:prstTxWarp prst="textNoShape">
              <a:avLst/>
            </a:prstTxWarp>
          </a:bodyPr>
          <a:lstStyle/>
          <a:p>
            <a:pPr algn="ctr"/>
            <a:endParaRPr lang="en-US" dirty="0">
              <a:solidFill>
                <a:srgbClr val="092E4D"/>
              </a:solidFill>
            </a:endParaRPr>
          </a:p>
        </p:txBody>
      </p:sp>
      <p:sp>
        <p:nvSpPr>
          <p:cNvPr id="8" name="Title 14"/>
          <p:cNvSpPr txBox="1">
            <a:spLocks/>
          </p:cNvSpPr>
          <p:nvPr/>
        </p:nvSpPr>
        <p:spPr>
          <a:xfrm>
            <a:off x="325441" y="62724"/>
            <a:ext cx="8818563" cy="685800"/>
          </a:xfrm>
          <a:prstGeom prst="rect">
            <a:avLst/>
          </a:prstGeom>
        </p:spPr>
        <p:txBody>
          <a:bodyPr vert="horz" lIns="91440" tIns="45720" rIns="91440" bIns="45720" rtlCol="0" anchor="ctr">
            <a:noAutofit/>
          </a:bodyPr>
          <a:lstStyle>
            <a:lvl1pPr algn="l" defTabSz="457200" rtl="0" eaLnBrk="1" latinLnBrk="0" hangingPunct="1">
              <a:lnSpc>
                <a:spcPct val="80000"/>
              </a:lnSpc>
              <a:spcBef>
                <a:spcPct val="0"/>
              </a:spcBef>
              <a:buNone/>
              <a:defRPr sz="3200" b="1" kern="1200">
                <a:solidFill>
                  <a:schemeClr val="tx1"/>
                </a:solidFill>
                <a:effectLst/>
                <a:latin typeface="+mj-lt"/>
                <a:ea typeface="+mj-ea"/>
                <a:cs typeface="+mj-cs"/>
              </a:defRPr>
            </a:lvl1pPr>
          </a:lstStyle>
          <a:p>
            <a:pPr algn="ctr"/>
            <a:r>
              <a:rPr lang="en-US" dirty="0" smtClean="0">
                <a:solidFill>
                  <a:srgbClr val="092E4D"/>
                </a:solidFill>
              </a:rPr>
              <a:t>Creative Artists &amp; Agents: Use Case</a:t>
            </a:r>
            <a:endParaRPr lang="en-US" dirty="0">
              <a:solidFill>
                <a:srgbClr val="092E4D"/>
              </a:solidFill>
            </a:endParaRPr>
          </a:p>
        </p:txBody>
      </p:sp>
      <p:sp>
        <p:nvSpPr>
          <p:cNvPr id="10" name="Rounded Rectangle 9"/>
          <p:cNvSpPr/>
          <p:nvPr/>
        </p:nvSpPr>
        <p:spPr bwMode="auto">
          <a:xfrm>
            <a:off x="114106" y="819152"/>
            <a:ext cx="3127248" cy="1186575"/>
          </a:xfrm>
          <a:prstGeom prst="roundRect">
            <a:avLst>
              <a:gd name="adj" fmla="val 8103"/>
            </a:avLst>
          </a:prstGeom>
          <a:solidFill>
            <a:schemeClr val="accent1">
              <a:lumMod val="20000"/>
              <a:lumOff val="80000"/>
            </a:schemeClr>
          </a:solidFill>
          <a:ln w="9525" cap="flat" cmpd="sng" algn="ctr">
            <a:noFill/>
            <a:prstDash val="solid"/>
            <a:round/>
            <a:headEnd type="none" w="med" len="med"/>
            <a:tailEnd type="none" w="med" len="med"/>
          </a:ln>
          <a:effectLst/>
        </p:spPr>
        <p:txBody>
          <a:bodyPr rIns="0" anchor="b" anchorCtr="0">
            <a:prstTxWarp prst="textNoShape">
              <a:avLst/>
            </a:prstTxWarp>
          </a:bodyPr>
          <a:lstStyle/>
          <a:p>
            <a:r>
              <a:rPr lang="en-US" sz="1400" dirty="0">
                <a:solidFill>
                  <a:srgbClr val="092E4D"/>
                </a:solidFill>
                <a:ea typeface="Arial Bold" charset="0"/>
                <a:cs typeface="Arial Bold" charset="0"/>
              </a:rPr>
              <a:t>Enable </a:t>
            </a:r>
            <a:r>
              <a:rPr lang="en-US" sz="1400" dirty="0" smtClean="0">
                <a:solidFill>
                  <a:srgbClr val="092E4D"/>
                </a:solidFill>
                <a:ea typeface="Arial Bold" charset="0"/>
                <a:cs typeface="Arial Bold" charset="0"/>
              </a:rPr>
              <a:t>agents and creative artists with video collaboration from </a:t>
            </a:r>
            <a:r>
              <a:rPr lang="en-US" sz="1400" dirty="0">
                <a:solidFill>
                  <a:srgbClr val="092E4D"/>
                </a:solidFill>
                <a:ea typeface="Arial Bold" charset="0"/>
                <a:cs typeface="Arial Bold" charset="0"/>
              </a:rPr>
              <a:t>within </a:t>
            </a:r>
            <a:r>
              <a:rPr lang="en-US" sz="1400" dirty="0" smtClean="0">
                <a:solidFill>
                  <a:srgbClr val="092E4D"/>
                </a:solidFill>
                <a:ea typeface="Arial Bold" charset="0"/>
                <a:cs typeface="Arial Bold" charset="0"/>
              </a:rPr>
              <a:t>mobile iOS </a:t>
            </a:r>
            <a:r>
              <a:rPr lang="en-US" sz="1400" dirty="0">
                <a:solidFill>
                  <a:srgbClr val="092E4D"/>
                </a:solidFill>
                <a:ea typeface="Arial Bold" charset="0"/>
                <a:cs typeface="Arial Bold" charset="0"/>
              </a:rPr>
              <a:t>app - </a:t>
            </a:r>
            <a:r>
              <a:rPr lang="en-US" sz="1400" b="1" dirty="0">
                <a:solidFill>
                  <a:srgbClr val="092E4D"/>
                </a:solidFill>
                <a:ea typeface="Arial Bold" charset="0"/>
                <a:cs typeface="Arial Bold" charset="0"/>
              </a:rPr>
              <a:t>no plugins or soft-clients   </a:t>
            </a:r>
          </a:p>
        </p:txBody>
      </p:sp>
      <p:sp>
        <p:nvSpPr>
          <p:cNvPr id="11" name="Round Same Side Corner Rectangle 10"/>
          <p:cNvSpPr/>
          <p:nvPr/>
        </p:nvSpPr>
        <p:spPr bwMode="auto">
          <a:xfrm>
            <a:off x="107633" y="787400"/>
            <a:ext cx="3133725" cy="365760"/>
          </a:xfrm>
          <a:prstGeom prst="round2SameRect">
            <a:avLst/>
          </a:prstGeom>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2000" b="1" dirty="0">
                <a:solidFill>
                  <a:prstClr val="white"/>
                </a:solidFill>
              </a:rPr>
              <a:t>Use Case </a:t>
            </a:r>
          </a:p>
        </p:txBody>
      </p:sp>
      <p:sp>
        <p:nvSpPr>
          <p:cNvPr id="13" name="Rounded Rectangle 12"/>
          <p:cNvSpPr/>
          <p:nvPr/>
        </p:nvSpPr>
        <p:spPr bwMode="auto">
          <a:xfrm>
            <a:off x="115266" y="2343150"/>
            <a:ext cx="3126088" cy="1161288"/>
          </a:xfrm>
          <a:prstGeom prst="roundRect">
            <a:avLst>
              <a:gd name="adj" fmla="val 8660"/>
            </a:avLst>
          </a:prstGeom>
          <a:solidFill>
            <a:schemeClr val="accent1">
              <a:lumMod val="20000"/>
              <a:lumOff val="80000"/>
            </a:schemeClr>
          </a:solidFill>
          <a:ln w="9525" cap="flat" cmpd="sng" algn="ctr">
            <a:noFill/>
            <a:prstDash val="solid"/>
            <a:round/>
            <a:headEnd type="none" w="med" len="med"/>
            <a:tailEnd type="none" w="med" len="med"/>
          </a:ln>
          <a:effectLst/>
        </p:spPr>
        <p:txBody>
          <a:bodyPr rIns="0" anchor="b" anchorCtr="0">
            <a:prstTxWarp prst="textNoShape">
              <a:avLst/>
            </a:prstTxWarp>
          </a:bodyPr>
          <a:lstStyle/>
          <a:p>
            <a:pPr>
              <a:defRPr/>
            </a:pPr>
            <a:endParaRPr lang="en-US" sz="1600" b="1" dirty="0">
              <a:solidFill>
                <a:srgbClr val="092E4D"/>
              </a:solidFill>
              <a:ea typeface="Arial Bold" charset="0"/>
              <a:cs typeface="Arial Bold" charset="0"/>
            </a:endParaRPr>
          </a:p>
          <a:p>
            <a:pPr marL="176213" indent="-176213">
              <a:buFont typeface="Arial"/>
              <a:buChar char="•"/>
              <a:defRPr/>
            </a:pPr>
            <a:r>
              <a:rPr lang="en-US" sz="1400" dirty="0" smtClean="0">
                <a:solidFill>
                  <a:srgbClr val="092E4D"/>
                </a:solidFill>
                <a:ea typeface="Arial Bold" charset="0"/>
                <a:cs typeface="Arial Bold" charset="0"/>
              </a:rPr>
              <a:t>Avoid travel, improve productivity</a:t>
            </a:r>
            <a:endParaRPr lang="en-US" sz="1400" dirty="0">
              <a:solidFill>
                <a:srgbClr val="092E4D"/>
              </a:solidFill>
              <a:ea typeface="Arial Bold" charset="0"/>
              <a:cs typeface="Arial Bold" charset="0"/>
            </a:endParaRPr>
          </a:p>
          <a:p>
            <a:pPr marL="176213" indent="-176213">
              <a:buFont typeface="Arial"/>
              <a:buChar char="•"/>
              <a:defRPr/>
            </a:pPr>
            <a:r>
              <a:rPr lang="en-US" sz="1400" dirty="0">
                <a:solidFill>
                  <a:srgbClr val="092E4D"/>
                </a:solidFill>
                <a:ea typeface="Arial Bold" charset="0"/>
                <a:cs typeface="Arial Bold" charset="0"/>
              </a:rPr>
              <a:t>Speed issue resolution</a:t>
            </a:r>
          </a:p>
          <a:p>
            <a:pPr marL="176213" indent="-176213">
              <a:buFont typeface="Arial"/>
              <a:buChar char="•"/>
              <a:defRPr/>
            </a:pPr>
            <a:r>
              <a:rPr lang="en-US" sz="1400" dirty="0">
                <a:solidFill>
                  <a:srgbClr val="092E4D"/>
                </a:solidFill>
                <a:ea typeface="Arial Bold" charset="0"/>
                <a:cs typeface="Arial Bold" charset="0"/>
              </a:rPr>
              <a:t>Foster better partnerships</a:t>
            </a:r>
            <a:endParaRPr lang="en-US" sz="1600" b="1" dirty="0">
              <a:solidFill>
                <a:srgbClr val="092E4D"/>
              </a:solidFill>
              <a:ea typeface="Arial Bold" charset="0"/>
              <a:cs typeface="Arial Bold" charset="0"/>
            </a:endParaRPr>
          </a:p>
        </p:txBody>
      </p:sp>
      <p:sp>
        <p:nvSpPr>
          <p:cNvPr id="14" name="Round Same Side Corner Rectangle 13"/>
          <p:cNvSpPr/>
          <p:nvPr/>
        </p:nvSpPr>
        <p:spPr bwMode="auto">
          <a:xfrm>
            <a:off x="94929" y="2343150"/>
            <a:ext cx="3136392" cy="365760"/>
          </a:xfrm>
          <a:prstGeom prst="round2SameRect">
            <a:avLst/>
          </a:prstGeom>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2000" b="1" dirty="0">
                <a:solidFill>
                  <a:prstClr val="white"/>
                </a:solidFill>
                <a:ea typeface="MS PGothic" pitchFamily="34" charset="-128"/>
                <a:cs typeface="MS PGothic" pitchFamily="34" charset="-128"/>
              </a:rPr>
              <a:t> Impact</a:t>
            </a:r>
          </a:p>
        </p:txBody>
      </p:sp>
      <p:sp>
        <p:nvSpPr>
          <p:cNvPr id="19" name="Rectangle 1058"/>
          <p:cNvSpPr>
            <a:spLocks noChangeArrowheads="1"/>
          </p:cNvSpPr>
          <p:nvPr/>
        </p:nvSpPr>
        <p:spPr bwMode="auto">
          <a:xfrm>
            <a:off x="5943600" y="1013259"/>
            <a:ext cx="2418584" cy="1201219"/>
          </a:xfrm>
          <a:prstGeom prst="rect">
            <a:avLst/>
          </a:prstGeom>
          <a:noFill/>
          <a:ln w="9525">
            <a:noFill/>
            <a:miter lim="800000"/>
            <a:headEnd/>
            <a:tailEnd/>
          </a:ln>
        </p:spPr>
        <p:txBody>
          <a:bodyPr anchor="ctr">
            <a:prstTxWarp prst="textNoShape">
              <a:avLst/>
            </a:prstTxWarp>
          </a:bodyPr>
          <a:lstStyle/>
          <a:p>
            <a:pPr algn="ctr"/>
            <a:r>
              <a:rPr lang="en-US" sz="1400" dirty="0" smtClean="0">
                <a:solidFill>
                  <a:srgbClr val="092E4D"/>
                </a:solidFill>
              </a:rPr>
              <a:t>Artist can </a:t>
            </a:r>
            <a:r>
              <a:rPr lang="en-US" sz="1400" dirty="0">
                <a:solidFill>
                  <a:srgbClr val="092E4D"/>
                </a:solidFill>
              </a:rPr>
              <a:t>initiate a chat through presence indicator of </a:t>
            </a:r>
            <a:r>
              <a:rPr lang="en-US" sz="1400" dirty="0" smtClean="0">
                <a:solidFill>
                  <a:srgbClr val="092E4D"/>
                </a:solidFill>
              </a:rPr>
              <a:t>agent </a:t>
            </a:r>
            <a:r>
              <a:rPr lang="en-US" sz="1400" dirty="0">
                <a:solidFill>
                  <a:srgbClr val="092E4D"/>
                </a:solidFill>
              </a:rPr>
              <a:t>and launch a video call or join other video calls from within the </a:t>
            </a:r>
            <a:r>
              <a:rPr lang="en-US" sz="1400" dirty="0" smtClean="0">
                <a:solidFill>
                  <a:srgbClr val="092E4D"/>
                </a:solidFill>
              </a:rPr>
              <a:t>mobile app</a:t>
            </a:r>
            <a:endParaRPr lang="en-US" sz="1400" dirty="0">
              <a:solidFill>
                <a:srgbClr val="092E4D"/>
              </a:solidFill>
            </a:endParaRPr>
          </a:p>
        </p:txBody>
      </p:sp>
      <p:sp>
        <p:nvSpPr>
          <p:cNvPr id="20" name="Rectangle 1058"/>
          <p:cNvSpPr>
            <a:spLocks noChangeArrowheads="1"/>
          </p:cNvSpPr>
          <p:nvPr/>
        </p:nvSpPr>
        <p:spPr bwMode="auto">
          <a:xfrm>
            <a:off x="4038600" y="2620518"/>
            <a:ext cx="2272528" cy="789432"/>
          </a:xfrm>
          <a:prstGeom prst="rect">
            <a:avLst/>
          </a:prstGeom>
          <a:noFill/>
          <a:ln w="9525">
            <a:noFill/>
            <a:miter lim="800000"/>
            <a:headEnd/>
            <a:tailEnd/>
          </a:ln>
        </p:spPr>
        <p:txBody>
          <a:bodyPr anchor="ctr">
            <a:prstTxWarp prst="textNoShape">
              <a:avLst/>
            </a:prstTxWarp>
          </a:bodyPr>
          <a:lstStyle/>
          <a:p>
            <a:pPr algn="ctr"/>
            <a:r>
              <a:rPr lang="en-US" sz="1400" dirty="0" smtClean="0">
                <a:solidFill>
                  <a:srgbClr val="092E4D"/>
                </a:solidFill>
              </a:rPr>
              <a:t>Agent can collaborate </a:t>
            </a:r>
            <a:r>
              <a:rPr lang="en-US" sz="1400" dirty="0">
                <a:solidFill>
                  <a:srgbClr val="092E4D"/>
                </a:solidFill>
              </a:rPr>
              <a:t>with other expert peers (</a:t>
            </a:r>
            <a:r>
              <a:rPr lang="en-US" sz="1400" b="1" dirty="0">
                <a:solidFill>
                  <a:srgbClr val="092E4D"/>
                </a:solidFill>
              </a:rPr>
              <a:t>n-way video</a:t>
            </a:r>
            <a:r>
              <a:rPr lang="en-US" sz="1400" dirty="0">
                <a:solidFill>
                  <a:srgbClr val="092E4D"/>
                </a:solidFill>
              </a:rPr>
              <a:t>); </a:t>
            </a:r>
            <a:r>
              <a:rPr lang="en-US" sz="1400" b="1" dirty="0" smtClean="0">
                <a:solidFill>
                  <a:srgbClr val="092E4D"/>
                </a:solidFill>
              </a:rPr>
              <a:t>app-share, co-browse, annotate</a:t>
            </a:r>
            <a:endParaRPr lang="en-US" sz="1400" b="1" dirty="0">
              <a:solidFill>
                <a:srgbClr val="092E4D"/>
              </a:solidFill>
            </a:endParaRPr>
          </a:p>
        </p:txBody>
      </p:sp>
      <p:sp>
        <p:nvSpPr>
          <p:cNvPr id="21" name="Rectangle 1058"/>
          <p:cNvSpPr>
            <a:spLocks noChangeArrowheads="1"/>
          </p:cNvSpPr>
          <p:nvPr/>
        </p:nvSpPr>
        <p:spPr bwMode="auto">
          <a:xfrm>
            <a:off x="5811016" y="3943352"/>
            <a:ext cx="2418584" cy="771215"/>
          </a:xfrm>
          <a:prstGeom prst="rect">
            <a:avLst/>
          </a:prstGeom>
          <a:noFill/>
          <a:ln w="9525">
            <a:noFill/>
            <a:miter lim="800000"/>
            <a:headEnd/>
            <a:tailEnd/>
          </a:ln>
        </p:spPr>
        <p:txBody>
          <a:bodyPr anchor="ctr">
            <a:prstTxWarp prst="textNoShape">
              <a:avLst/>
            </a:prstTxWarp>
          </a:bodyPr>
          <a:lstStyle/>
          <a:p>
            <a:pPr algn="ctr"/>
            <a:r>
              <a:rPr lang="en-US" sz="1400" dirty="0" smtClean="0">
                <a:solidFill>
                  <a:srgbClr val="092E4D"/>
                </a:solidFill>
              </a:rPr>
              <a:t>Agents or </a:t>
            </a:r>
            <a:r>
              <a:rPr lang="en-US" sz="1400" dirty="0">
                <a:solidFill>
                  <a:srgbClr val="092E4D"/>
                </a:solidFill>
              </a:rPr>
              <a:t>experts can leverage existing video devices (no rip and replace) </a:t>
            </a:r>
          </a:p>
        </p:txBody>
      </p:sp>
      <p:sp>
        <p:nvSpPr>
          <p:cNvPr id="22" name="Rounded Rectangle 21"/>
          <p:cNvSpPr/>
          <p:nvPr/>
        </p:nvSpPr>
        <p:spPr bwMode="auto">
          <a:xfrm>
            <a:off x="116310" y="3638551"/>
            <a:ext cx="3125044" cy="1128224"/>
          </a:xfrm>
          <a:prstGeom prst="roundRect">
            <a:avLst>
              <a:gd name="adj" fmla="val 6653"/>
            </a:avLst>
          </a:prstGeom>
          <a:solidFill>
            <a:schemeClr val="accent1">
              <a:lumMod val="20000"/>
              <a:lumOff val="80000"/>
            </a:schemeClr>
          </a:solidFill>
          <a:ln w="9525" cap="flat" cmpd="sng" algn="ctr">
            <a:noFill/>
            <a:prstDash val="solid"/>
            <a:round/>
            <a:headEnd type="none" w="med" len="med"/>
            <a:tailEnd type="none" w="med" len="med"/>
          </a:ln>
          <a:effectLst/>
        </p:spPr>
        <p:txBody>
          <a:bodyPr rIns="0" anchor="b" anchorCtr="0">
            <a:prstTxWarp prst="textNoShape">
              <a:avLst/>
            </a:prstTxWarp>
          </a:bodyPr>
          <a:lstStyle/>
          <a:p>
            <a:pPr marL="176213" indent="-176213">
              <a:buFont typeface="Arial"/>
              <a:buChar char="•"/>
              <a:defRPr/>
            </a:pPr>
            <a:r>
              <a:rPr lang="en-US" sz="1400" dirty="0">
                <a:solidFill>
                  <a:srgbClr val="092E4D"/>
                </a:solidFill>
                <a:ea typeface="Arial Bold" charset="0"/>
                <a:cs typeface="Arial Bold" charset="0"/>
              </a:rPr>
              <a:t>CaféX Fusion </a:t>
            </a:r>
            <a:r>
              <a:rPr lang="en-US" sz="1400" dirty="0" smtClean="0">
                <a:solidFill>
                  <a:srgbClr val="092E4D"/>
                </a:solidFill>
                <a:ea typeface="Arial Bold" charset="0"/>
                <a:cs typeface="Arial Bold" charset="0"/>
              </a:rPr>
              <a:t>Client SDK</a:t>
            </a:r>
            <a:endParaRPr lang="en-US" sz="1400" dirty="0">
              <a:solidFill>
                <a:srgbClr val="092E4D"/>
              </a:solidFill>
              <a:ea typeface="Arial Bold" charset="0"/>
              <a:cs typeface="Arial Bold" charset="0"/>
            </a:endParaRPr>
          </a:p>
          <a:p>
            <a:pPr marL="176213" indent="-176213">
              <a:buFont typeface="Arial"/>
              <a:buChar char="•"/>
              <a:defRPr/>
            </a:pPr>
            <a:r>
              <a:rPr lang="en-US" sz="1400" dirty="0">
                <a:solidFill>
                  <a:srgbClr val="092E4D"/>
                </a:solidFill>
                <a:ea typeface="Arial Bold" charset="0"/>
                <a:cs typeface="Arial Bold" charset="0"/>
              </a:rPr>
              <a:t>Cisco VCS/VCE, CUCM and Presence server </a:t>
            </a:r>
          </a:p>
        </p:txBody>
      </p:sp>
      <p:sp>
        <p:nvSpPr>
          <p:cNvPr id="23" name="Round Same Side Corner Rectangle 22"/>
          <p:cNvSpPr/>
          <p:nvPr/>
        </p:nvSpPr>
        <p:spPr bwMode="auto">
          <a:xfrm>
            <a:off x="107633" y="3638550"/>
            <a:ext cx="3133725" cy="365760"/>
          </a:xfrm>
          <a:prstGeom prst="round2SameRect">
            <a:avLst/>
          </a:prstGeom>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2000" b="1" dirty="0">
                <a:solidFill>
                  <a:prstClr val="white"/>
                </a:solidFill>
              </a:rPr>
              <a:t>Technology</a:t>
            </a:r>
          </a:p>
        </p:txBody>
      </p:sp>
      <p:pic>
        <p:nvPicPr>
          <p:cNvPr id="1026" name="Picture 2" descr="http://www.pbase.com/image/139799039.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152025" y="947559"/>
            <a:ext cx="1437747" cy="1557926"/>
          </a:xfrm>
          <a:prstGeom prst="roundRect">
            <a:avLst>
              <a:gd name="adj" fmla="val 5184"/>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324604" y="2266950"/>
            <a:ext cx="2152493" cy="1615160"/>
            <a:chOff x="6324604" y="2266950"/>
            <a:chExt cx="2152493" cy="161516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4604" y="2266950"/>
              <a:ext cx="2152493" cy="1615160"/>
            </a:xfrm>
            <a:prstGeom prst="rect">
              <a:avLst/>
            </a:prstGeom>
          </p:spPr>
        </p:pic>
        <p:pic>
          <p:nvPicPr>
            <p:cNvPr id="4" name="Picture 3"/>
            <p:cNvPicPr>
              <a:picLocks/>
            </p:cNvPicPr>
            <p:nvPr/>
          </p:nvPicPr>
          <p:blipFill>
            <a:blip r:embed="rId4" cstate="screen">
              <a:extLst>
                <a:ext uri="{28A0092B-C50C-407E-A947-70E740481C1C}">
                  <a14:useLocalDpi xmlns:a14="http://schemas.microsoft.com/office/drawing/2010/main"/>
                </a:ext>
              </a:extLst>
            </a:blip>
            <a:stretch>
              <a:fillRect/>
            </a:stretch>
          </p:blipFill>
          <p:spPr>
            <a:xfrm>
              <a:off x="6547104" y="2834640"/>
              <a:ext cx="310896" cy="320040"/>
            </a:xfrm>
            <a:prstGeom prst="rect">
              <a:avLst/>
            </a:prstGeom>
          </p:spPr>
        </p:pic>
      </p:grpSp>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15200" y="2493672"/>
            <a:ext cx="914400" cy="1068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7400850" y="2923794"/>
            <a:ext cx="219150" cy="150736"/>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7612380" y="3104388"/>
            <a:ext cx="164707" cy="201168"/>
          </a:xfrm>
          <a:custGeom>
            <a:avLst/>
            <a:gdLst>
              <a:gd name="connsiteX0" fmla="*/ 0 w 164707"/>
              <a:gd name="connsiteY0" fmla="*/ 0 h 201168"/>
              <a:gd name="connsiteX1" fmla="*/ 18288 w 164707"/>
              <a:gd name="connsiteY1" fmla="*/ 27432 h 201168"/>
              <a:gd name="connsiteX2" fmla="*/ 36576 w 164707"/>
              <a:gd name="connsiteY2" fmla="*/ 36576 h 201168"/>
              <a:gd name="connsiteX3" fmla="*/ 54864 w 164707"/>
              <a:gd name="connsiteY3" fmla="*/ 73152 h 201168"/>
              <a:gd name="connsiteX4" fmla="*/ 73152 w 164707"/>
              <a:gd name="connsiteY4" fmla="*/ 91440 h 201168"/>
              <a:gd name="connsiteX5" fmla="*/ 82296 w 164707"/>
              <a:gd name="connsiteY5" fmla="*/ 109728 h 201168"/>
              <a:gd name="connsiteX6" fmla="*/ 100584 w 164707"/>
              <a:gd name="connsiteY6" fmla="*/ 118872 h 201168"/>
              <a:gd name="connsiteX7" fmla="*/ 137160 w 164707"/>
              <a:gd name="connsiteY7" fmla="*/ 164592 h 201168"/>
              <a:gd name="connsiteX8" fmla="*/ 146304 w 164707"/>
              <a:gd name="connsiteY8" fmla="*/ 182880 h 201168"/>
              <a:gd name="connsiteX9" fmla="*/ 164592 w 164707"/>
              <a:gd name="connsiteY9" fmla="*/ 201168 h 20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707" h="201168">
                <a:moveTo>
                  <a:pt x="0" y="0"/>
                </a:moveTo>
                <a:cubicBezTo>
                  <a:pt x="6096" y="9144"/>
                  <a:pt x="10517" y="19661"/>
                  <a:pt x="18288" y="27432"/>
                </a:cubicBezTo>
                <a:cubicBezTo>
                  <a:pt x="23107" y="32251"/>
                  <a:pt x="32318" y="31254"/>
                  <a:pt x="36576" y="36576"/>
                </a:cubicBezTo>
                <a:cubicBezTo>
                  <a:pt x="45091" y="47220"/>
                  <a:pt x="45225" y="63513"/>
                  <a:pt x="54864" y="73152"/>
                </a:cubicBezTo>
                <a:cubicBezTo>
                  <a:pt x="60960" y="79248"/>
                  <a:pt x="67979" y="84543"/>
                  <a:pt x="73152" y="91440"/>
                </a:cubicBezTo>
                <a:cubicBezTo>
                  <a:pt x="77241" y="96892"/>
                  <a:pt x="77477" y="104909"/>
                  <a:pt x="82296" y="109728"/>
                </a:cubicBezTo>
                <a:cubicBezTo>
                  <a:pt x="87115" y="114547"/>
                  <a:pt x="94488" y="115824"/>
                  <a:pt x="100584" y="118872"/>
                </a:cubicBezTo>
                <a:cubicBezTo>
                  <a:pt x="121920" y="161544"/>
                  <a:pt x="106680" y="149352"/>
                  <a:pt x="137160" y="164592"/>
                </a:cubicBezTo>
                <a:cubicBezTo>
                  <a:pt x="140208" y="170688"/>
                  <a:pt x="141485" y="178061"/>
                  <a:pt x="146304" y="182880"/>
                </a:cubicBezTo>
                <a:cubicBezTo>
                  <a:pt x="167318" y="203894"/>
                  <a:pt x="164592" y="180510"/>
                  <a:pt x="164592" y="201168"/>
                </a:cubicBezTo>
              </a:path>
            </a:pathLst>
          </a:cu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a:stCxn id="16" idx="0"/>
          </p:cNvCxnSpPr>
          <p:nvPr/>
        </p:nvCxnSpPr>
        <p:spPr>
          <a:xfrm>
            <a:off x="7612380" y="3104388"/>
            <a:ext cx="0" cy="153162"/>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16" idx="0"/>
          </p:cNvCxnSpPr>
          <p:nvPr/>
        </p:nvCxnSpPr>
        <p:spPr>
          <a:xfrm>
            <a:off x="7612380" y="3104388"/>
            <a:ext cx="16002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39" name="Picture 38" descr="C:\Users\AMacGowen\AppData\Local\Microsoft\Windows\Temporary Internet Files\Content.Outlook\IB3R1B6Q\businessman_videodeviceV5_trans jpg.png"/>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4010247" y="3486150"/>
            <a:ext cx="1628553" cy="1133956"/>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11"/>
          </p:nvPr>
        </p:nvSpPr>
        <p:spPr/>
        <p:txBody>
          <a:bodyPr/>
          <a:lstStyle/>
          <a:p>
            <a:r>
              <a:rPr lang="en-US" smtClean="0"/>
              <a:t>CaféX Communications Confidential © 2015 – All Rights Reserved. </a:t>
            </a:r>
            <a:endParaRPr lang="en-US" dirty="0"/>
          </a:p>
        </p:txBody>
      </p:sp>
      <p:sp>
        <p:nvSpPr>
          <p:cNvPr id="9" name="Slide Number Placeholder 8"/>
          <p:cNvSpPr>
            <a:spLocks noGrp="1"/>
          </p:cNvSpPr>
          <p:nvPr>
            <p:ph type="sldNum" sz="quarter" idx="12"/>
          </p:nvPr>
        </p:nvSpPr>
        <p:spPr/>
        <p:txBody>
          <a:bodyPr/>
          <a:lstStyle/>
          <a:p>
            <a:fld id="{0431C951-9D62-474D-B35D-66AB940D3B2F}" type="slidenum">
              <a:rPr lang="en-US" smtClean="0"/>
              <a:pPr/>
              <a:t>96</a:t>
            </a:fld>
            <a:endParaRPr lang="en-US" dirty="0"/>
          </a:p>
        </p:txBody>
      </p:sp>
    </p:spTree>
    <p:extLst>
      <p:ext uri="{BB962C8B-B14F-4D97-AF65-F5344CB8AC3E}">
        <p14:creationId xmlns:p14="http://schemas.microsoft.com/office/powerpoint/2010/main" val="107922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Instant Mobile </a:t>
            </a:r>
            <a:r>
              <a:rPr lang="en-US" sz="2400" dirty="0" smtClean="0"/>
              <a:t>Collaboration Between Agents &amp; Clients</a:t>
            </a:r>
            <a:endParaRPr lang="en-US" sz="2400" dirty="0"/>
          </a:p>
        </p:txBody>
      </p:sp>
      <p:sp>
        <p:nvSpPr>
          <p:cNvPr id="3" name="Rounded Rectangle 2"/>
          <p:cNvSpPr/>
          <p:nvPr/>
        </p:nvSpPr>
        <p:spPr bwMode="auto">
          <a:xfrm>
            <a:off x="3800475" y="782454"/>
            <a:ext cx="5046642" cy="3864613"/>
          </a:xfrm>
          <a:prstGeom prst="roundRect">
            <a:avLst>
              <a:gd name="adj" fmla="val 4875"/>
            </a:avLst>
          </a:prstGeom>
          <a:solidFill>
            <a:schemeClr val="accent2">
              <a:lumMod val="20000"/>
              <a:lumOff val="80000"/>
            </a:schemeClr>
          </a:solidFill>
          <a:ln w="9525" cap="flat" cmpd="sng" algn="ctr">
            <a:noFill/>
            <a:prstDash val="solid"/>
            <a:round/>
            <a:headEnd type="none" w="med" len="med"/>
            <a:tailEnd type="none" w="med" len="med"/>
          </a:ln>
          <a:effectLst/>
        </p:spPr>
        <p:txBody>
          <a:bodyPr rIns="0">
            <a:prstTxWarp prst="textNoShape">
              <a:avLst/>
            </a:prstTxWarp>
          </a:bodyPr>
          <a:lstStyle/>
          <a:p>
            <a:pPr>
              <a:defRPr/>
            </a:pPr>
            <a:endParaRPr lang="en-US" sz="900" dirty="0"/>
          </a:p>
          <a:p>
            <a:pPr>
              <a:defRPr/>
            </a:pPr>
            <a:endParaRPr lang="en-US" sz="600" dirty="0"/>
          </a:p>
          <a:p>
            <a:pPr>
              <a:defRPr/>
            </a:pPr>
            <a:endParaRPr lang="en-US" sz="900" b="1" dirty="0">
              <a:ea typeface="Arial Bold" charset="0"/>
              <a:cs typeface="Arial Bold" charset="0"/>
            </a:endParaRPr>
          </a:p>
        </p:txBody>
      </p:sp>
      <p:sp>
        <p:nvSpPr>
          <p:cNvPr id="7" name="Rounded Rectangle 6"/>
          <p:cNvSpPr/>
          <p:nvPr/>
        </p:nvSpPr>
        <p:spPr bwMode="auto">
          <a:xfrm>
            <a:off x="251736" y="852795"/>
            <a:ext cx="3327657" cy="1085850"/>
          </a:xfrm>
          <a:prstGeom prst="roundRect">
            <a:avLst/>
          </a:prstGeom>
          <a:solidFill>
            <a:schemeClr val="accent2">
              <a:lumMod val="20000"/>
              <a:lumOff val="80000"/>
            </a:schemeClr>
          </a:solidFill>
          <a:ln w="9525" cap="flat" cmpd="sng" algn="ctr">
            <a:noFill/>
            <a:prstDash val="solid"/>
            <a:round/>
            <a:headEnd type="none" w="med" len="med"/>
            <a:tailEnd type="none" w="med" len="med"/>
          </a:ln>
          <a:effectLst/>
        </p:spPr>
        <p:txBody>
          <a:bodyPr rIns="0">
            <a:prstTxWarp prst="textNoShape">
              <a:avLst/>
            </a:prstTxWarp>
          </a:bodyPr>
          <a:lstStyle/>
          <a:p>
            <a:pPr marL="85725" indent="-85725">
              <a:defRPr/>
            </a:pPr>
            <a:endParaRPr lang="en-US" sz="600" dirty="0"/>
          </a:p>
          <a:p>
            <a:pPr marL="85725" indent="-85725">
              <a:defRPr/>
            </a:pPr>
            <a:endParaRPr lang="en-US" sz="525" dirty="0"/>
          </a:p>
        </p:txBody>
      </p:sp>
      <p:sp>
        <p:nvSpPr>
          <p:cNvPr id="8" name="Round Same Side Corner Rectangle 7"/>
          <p:cNvSpPr/>
          <p:nvPr/>
        </p:nvSpPr>
        <p:spPr bwMode="auto">
          <a:xfrm>
            <a:off x="251736" y="852794"/>
            <a:ext cx="3327657" cy="301752"/>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600" b="1" dirty="0">
                <a:solidFill>
                  <a:schemeClr val="bg1"/>
                </a:solidFill>
              </a:rPr>
              <a:t>Use Case </a:t>
            </a:r>
          </a:p>
        </p:txBody>
      </p:sp>
      <p:sp>
        <p:nvSpPr>
          <p:cNvPr id="9" name="Rounded Rectangle 8"/>
          <p:cNvSpPr/>
          <p:nvPr/>
        </p:nvSpPr>
        <p:spPr bwMode="auto">
          <a:xfrm>
            <a:off x="261262" y="2180458"/>
            <a:ext cx="3327656" cy="1077092"/>
          </a:xfrm>
          <a:prstGeom prst="roundRect">
            <a:avLst/>
          </a:prstGeom>
          <a:solidFill>
            <a:schemeClr val="accent2">
              <a:lumMod val="20000"/>
              <a:lumOff val="80000"/>
            </a:schemeClr>
          </a:solidFill>
          <a:ln w="9525" cap="flat" cmpd="sng" algn="ctr">
            <a:noFill/>
            <a:prstDash val="solid"/>
            <a:round/>
            <a:headEnd type="none" w="med" len="med"/>
            <a:tailEnd type="none" w="med" len="med"/>
          </a:ln>
          <a:effectLst/>
        </p:spPr>
        <p:txBody>
          <a:bodyPr rIns="0">
            <a:prstTxWarp prst="textNoShape">
              <a:avLst/>
            </a:prstTxWarp>
          </a:bodyPr>
          <a:lstStyle/>
          <a:p>
            <a:pPr>
              <a:defRPr/>
            </a:pPr>
            <a:endParaRPr lang="en-US" sz="1400" dirty="0">
              <a:ea typeface="Arial Bold" charset="0"/>
              <a:cs typeface="Arial Bold" charset="0"/>
            </a:endParaRPr>
          </a:p>
          <a:p>
            <a:pPr marL="214313" indent="-214313">
              <a:buFont typeface="Arial"/>
              <a:buChar char="•"/>
              <a:defRPr/>
            </a:pPr>
            <a:r>
              <a:rPr lang="en-US" sz="1400" dirty="0">
                <a:ea typeface="Arial Bold" charset="0"/>
                <a:cs typeface="Arial Bold" charset="0"/>
              </a:rPr>
              <a:t>Improve productivity </a:t>
            </a:r>
          </a:p>
          <a:p>
            <a:pPr marL="214313" indent="-214313">
              <a:buFont typeface="Arial"/>
              <a:buChar char="•"/>
              <a:defRPr/>
            </a:pPr>
            <a:r>
              <a:rPr lang="en-US" sz="1400" dirty="0">
                <a:ea typeface="Arial Bold" charset="0"/>
                <a:cs typeface="Arial Bold" charset="0"/>
              </a:rPr>
              <a:t>Speed i</a:t>
            </a:r>
            <a:r>
              <a:rPr lang="en-US" sz="1400" dirty="0" smtClean="0">
                <a:ea typeface="Arial Bold" charset="0"/>
                <a:cs typeface="Arial Bold" charset="0"/>
              </a:rPr>
              <a:t>ssue resolution</a:t>
            </a:r>
            <a:endParaRPr lang="en-US" sz="1400" dirty="0">
              <a:ea typeface="Arial Bold" charset="0"/>
              <a:cs typeface="Arial Bold" charset="0"/>
            </a:endParaRPr>
          </a:p>
          <a:p>
            <a:pPr marL="214313" indent="-214313">
              <a:buFont typeface="Arial"/>
              <a:buChar char="•"/>
              <a:defRPr/>
            </a:pPr>
            <a:r>
              <a:rPr lang="en-US" sz="1400" dirty="0">
                <a:ea typeface="Arial Bold" charset="0"/>
                <a:cs typeface="Arial Bold" charset="0"/>
              </a:rPr>
              <a:t>Foster better </a:t>
            </a:r>
            <a:r>
              <a:rPr lang="en-US" sz="1400" dirty="0" smtClean="0">
                <a:ea typeface="Arial Bold" charset="0"/>
                <a:cs typeface="Arial Bold" charset="0"/>
              </a:rPr>
              <a:t>client relationships</a:t>
            </a:r>
            <a:endParaRPr lang="en-US" sz="1400" dirty="0">
              <a:ea typeface="Arial Bold" charset="0"/>
              <a:cs typeface="Arial Bold" charset="0"/>
            </a:endParaRPr>
          </a:p>
          <a:p>
            <a:pPr>
              <a:defRPr/>
            </a:pPr>
            <a:endParaRPr lang="en-US" sz="1400" dirty="0">
              <a:ea typeface="Arial Bold" charset="0"/>
              <a:cs typeface="Arial Bold" charset="0"/>
            </a:endParaRPr>
          </a:p>
        </p:txBody>
      </p:sp>
      <p:sp>
        <p:nvSpPr>
          <p:cNvPr id="10" name="Round Same Side Corner Rectangle 9"/>
          <p:cNvSpPr/>
          <p:nvPr/>
        </p:nvSpPr>
        <p:spPr bwMode="auto">
          <a:xfrm>
            <a:off x="261261" y="2180457"/>
            <a:ext cx="3327657" cy="304839"/>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600" b="1" dirty="0">
                <a:solidFill>
                  <a:schemeClr val="bg1"/>
                </a:solidFill>
                <a:ea typeface="MS PGothic" pitchFamily="34" charset="-128"/>
                <a:cs typeface="MS PGothic" pitchFamily="34" charset="-128"/>
              </a:rPr>
              <a:t> Impact</a:t>
            </a:r>
          </a:p>
        </p:txBody>
      </p:sp>
      <p:sp>
        <p:nvSpPr>
          <p:cNvPr id="11" name="Rectangle 1058"/>
          <p:cNvSpPr>
            <a:spLocks noChangeArrowheads="1"/>
          </p:cNvSpPr>
          <p:nvPr/>
        </p:nvSpPr>
        <p:spPr bwMode="auto">
          <a:xfrm>
            <a:off x="5888132" y="2343150"/>
            <a:ext cx="2584977" cy="905609"/>
          </a:xfrm>
          <a:prstGeom prst="rect">
            <a:avLst/>
          </a:prstGeom>
          <a:noFill/>
          <a:ln w="9525">
            <a:noFill/>
            <a:miter lim="800000"/>
            <a:headEnd/>
            <a:tailEnd/>
          </a:ln>
        </p:spPr>
        <p:txBody>
          <a:bodyPr anchor="ctr">
            <a:prstTxWarp prst="textNoShape">
              <a:avLst/>
            </a:prstTxWarp>
          </a:bodyPr>
          <a:lstStyle/>
          <a:p>
            <a:pPr algn="ctr"/>
            <a:r>
              <a:rPr lang="en-US" sz="1400" dirty="0" smtClean="0">
                <a:solidFill>
                  <a:schemeClr val="tx2"/>
                </a:solidFill>
              </a:rPr>
              <a:t>Agent can interact via mobile, web or enterprise endpoint   </a:t>
            </a:r>
            <a:endParaRPr lang="en-US" sz="1400" dirty="0">
              <a:solidFill>
                <a:schemeClr val="tx2"/>
              </a:solidFill>
            </a:endParaRPr>
          </a:p>
        </p:txBody>
      </p:sp>
      <p:sp>
        <p:nvSpPr>
          <p:cNvPr id="12" name="Rectangle 1058"/>
          <p:cNvSpPr>
            <a:spLocks noChangeArrowheads="1"/>
          </p:cNvSpPr>
          <p:nvPr/>
        </p:nvSpPr>
        <p:spPr bwMode="auto">
          <a:xfrm>
            <a:off x="4119314" y="1188548"/>
            <a:ext cx="1992989" cy="805565"/>
          </a:xfrm>
          <a:prstGeom prst="rect">
            <a:avLst/>
          </a:prstGeom>
          <a:noFill/>
          <a:ln w="9525">
            <a:noFill/>
            <a:miter lim="800000"/>
            <a:headEnd/>
            <a:tailEnd/>
          </a:ln>
        </p:spPr>
        <p:txBody>
          <a:bodyPr anchor="ctr">
            <a:prstTxWarp prst="textNoShape">
              <a:avLst/>
            </a:prstTxWarp>
          </a:bodyPr>
          <a:lstStyle/>
          <a:p>
            <a:pPr algn="ctr"/>
            <a:r>
              <a:rPr lang="en-US" sz="1400" dirty="0" smtClean="0">
                <a:solidFill>
                  <a:schemeClr val="tx2"/>
                </a:solidFill>
              </a:rPr>
              <a:t>Celebrity launches one-touch video chat with available agent right from tablet app</a:t>
            </a:r>
            <a:endParaRPr lang="en-US" sz="1400" dirty="0">
              <a:solidFill>
                <a:schemeClr val="tx2"/>
              </a:solidFill>
            </a:endParaRPr>
          </a:p>
        </p:txBody>
      </p:sp>
      <p:sp>
        <p:nvSpPr>
          <p:cNvPr id="14" name="Rounded Rectangle 13"/>
          <p:cNvSpPr/>
          <p:nvPr/>
        </p:nvSpPr>
        <p:spPr bwMode="auto">
          <a:xfrm>
            <a:off x="251736" y="3595995"/>
            <a:ext cx="3318439" cy="1008029"/>
          </a:xfrm>
          <a:prstGeom prst="roundRect">
            <a:avLst/>
          </a:prstGeom>
          <a:solidFill>
            <a:schemeClr val="accent2">
              <a:lumMod val="20000"/>
              <a:lumOff val="80000"/>
            </a:schemeClr>
          </a:solidFill>
          <a:ln w="9525" cap="flat" cmpd="sng" algn="ctr">
            <a:noFill/>
            <a:prstDash val="solid"/>
            <a:round/>
            <a:headEnd type="none" w="med" len="med"/>
            <a:tailEnd type="none" w="med" len="med"/>
          </a:ln>
          <a:effectLst/>
        </p:spPr>
        <p:txBody>
          <a:bodyPr rIns="0">
            <a:prstTxWarp prst="textNoShape">
              <a:avLst/>
            </a:prstTxWarp>
          </a:bodyPr>
          <a:lstStyle/>
          <a:p>
            <a:pPr marL="85725" indent="-85725">
              <a:defRPr/>
            </a:pPr>
            <a:endParaRPr lang="en-US" sz="1400" dirty="0"/>
          </a:p>
          <a:p>
            <a:pPr marL="214313" indent="-214313">
              <a:buFont typeface="Arial"/>
              <a:buChar char="•"/>
              <a:defRPr/>
            </a:pPr>
            <a:r>
              <a:rPr lang="en-US" sz="1400" dirty="0" smtClean="0">
                <a:ea typeface="Arial Bold" charset="0"/>
                <a:cs typeface="Arial Bold" charset="0"/>
              </a:rPr>
              <a:t>Mobile Advisor</a:t>
            </a:r>
            <a:endParaRPr lang="en-US" sz="1400" dirty="0">
              <a:ea typeface="Arial Bold" charset="0"/>
              <a:cs typeface="Arial Bold" charset="0"/>
            </a:endParaRPr>
          </a:p>
          <a:p>
            <a:pPr marL="214313" indent="-214313">
              <a:buFont typeface="Arial"/>
              <a:buChar char="•"/>
              <a:defRPr/>
            </a:pPr>
            <a:r>
              <a:rPr lang="en-US" sz="1400" dirty="0" smtClean="0">
                <a:ea typeface="Arial Bold" charset="0"/>
                <a:cs typeface="Arial Bold" charset="0"/>
              </a:rPr>
              <a:t>VCS/VCE</a:t>
            </a:r>
            <a:r>
              <a:rPr lang="en-US" sz="1400" dirty="0">
                <a:ea typeface="Arial Bold" charset="0"/>
                <a:cs typeface="Arial Bold" charset="0"/>
              </a:rPr>
              <a:t>, </a:t>
            </a:r>
            <a:r>
              <a:rPr lang="en-US" sz="1400" dirty="0" smtClean="0">
                <a:ea typeface="Arial Bold" charset="0"/>
                <a:cs typeface="Arial Bold" charset="0"/>
              </a:rPr>
              <a:t>CUCM, Presence Server, EX-60 </a:t>
            </a:r>
            <a:endParaRPr lang="en-US" sz="1400" dirty="0">
              <a:ea typeface="Arial Bold" charset="0"/>
              <a:cs typeface="Arial Bold" charset="0"/>
            </a:endParaRPr>
          </a:p>
        </p:txBody>
      </p:sp>
      <p:sp>
        <p:nvSpPr>
          <p:cNvPr id="15" name="Round Same Side Corner Rectangle 14"/>
          <p:cNvSpPr/>
          <p:nvPr/>
        </p:nvSpPr>
        <p:spPr bwMode="auto">
          <a:xfrm>
            <a:off x="251736" y="3595995"/>
            <a:ext cx="3327657" cy="304139"/>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600" b="1" dirty="0">
                <a:solidFill>
                  <a:schemeClr val="bg1"/>
                </a:solidFill>
              </a:rPr>
              <a:t>Technology</a:t>
            </a:r>
          </a:p>
        </p:txBody>
      </p:sp>
      <p:sp>
        <p:nvSpPr>
          <p:cNvPr id="16" name="Rectangle 50"/>
          <p:cNvSpPr>
            <a:spLocks noChangeArrowheads="1"/>
          </p:cNvSpPr>
          <p:nvPr/>
        </p:nvSpPr>
        <p:spPr bwMode="auto">
          <a:xfrm>
            <a:off x="401297" y="1190013"/>
            <a:ext cx="3170953" cy="738664"/>
          </a:xfrm>
          <a:prstGeom prst="rect">
            <a:avLst/>
          </a:prstGeom>
          <a:noFill/>
          <a:ln w="9525">
            <a:noFill/>
            <a:miter lim="800000"/>
            <a:headEnd/>
            <a:tailEnd/>
          </a:ln>
        </p:spPr>
        <p:txBody>
          <a:bodyPr wrap="square">
            <a:prstTxWarp prst="textNoShape">
              <a:avLst/>
            </a:prstTxWarp>
            <a:spAutoFit/>
          </a:bodyPr>
          <a:lstStyle/>
          <a:p>
            <a:pPr defTabSz="457200"/>
            <a:r>
              <a:rPr lang="en-US" sz="1400" b="1" dirty="0">
                <a:solidFill>
                  <a:srgbClr val="000000"/>
                </a:solidFill>
                <a:ea typeface="Arial Bold" charset="0"/>
                <a:cs typeface="Arial Bold" charset="0"/>
              </a:rPr>
              <a:t>Enabling agents and clients with video &amp; live assist collaboration within mobile apps</a:t>
            </a:r>
          </a:p>
        </p:txBody>
      </p:sp>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19314" y="2210232"/>
            <a:ext cx="1132886" cy="1401882"/>
          </a:xfrm>
          <a:prstGeom prst="roundRect">
            <a:avLst>
              <a:gd name="adj" fmla="val 12942"/>
            </a:avLst>
          </a:prstGeom>
        </p:spPr>
      </p:pic>
      <p:pic>
        <p:nvPicPr>
          <p:cNvPr id="20" name="Picture 2" descr="http://s9.com/celebritybios/wp-content/uploads/2014/01/TomHanks135995576.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338688" y="911835"/>
            <a:ext cx="1195614" cy="1421041"/>
          </a:xfrm>
          <a:prstGeom prst="roundRect">
            <a:avLst>
              <a:gd name="adj" fmla="val 10784"/>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435283" y="1333840"/>
            <a:ext cx="1057769" cy="886550"/>
          </a:xfrm>
          <a:prstGeom prst="roundRect">
            <a:avLst>
              <a:gd name="adj" fmla="val 4602"/>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fenics.fujitsu.com/products/telepresence_video/img/img_ex6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52200" y="2736904"/>
            <a:ext cx="1018591" cy="88377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544688" y="3229397"/>
            <a:ext cx="1813335" cy="1341473"/>
          </a:xfrm>
          <a:prstGeom prst="roundRect">
            <a:avLst>
              <a:gd name="adj" fmla="val 4602"/>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1058"/>
          <p:cNvSpPr>
            <a:spLocks noChangeArrowheads="1"/>
          </p:cNvSpPr>
          <p:nvPr/>
        </p:nvSpPr>
        <p:spPr bwMode="auto">
          <a:xfrm>
            <a:off x="3959711" y="3698415"/>
            <a:ext cx="2584977" cy="905609"/>
          </a:xfrm>
          <a:prstGeom prst="rect">
            <a:avLst/>
          </a:prstGeom>
          <a:noFill/>
          <a:ln w="9525">
            <a:noFill/>
            <a:miter lim="800000"/>
            <a:headEnd/>
            <a:tailEnd/>
          </a:ln>
        </p:spPr>
        <p:txBody>
          <a:bodyPr anchor="ctr">
            <a:prstTxWarp prst="textNoShape">
              <a:avLst/>
            </a:prstTxWarp>
          </a:bodyPr>
          <a:lstStyle/>
          <a:p>
            <a:pPr algn="ctr"/>
            <a:r>
              <a:rPr lang="en-US" sz="1400" dirty="0" smtClean="0">
                <a:solidFill>
                  <a:schemeClr val="tx2"/>
                </a:solidFill>
              </a:rPr>
              <a:t>Agent can remotely control app, draw on screen, push links, images, documents</a:t>
            </a:r>
            <a:endParaRPr lang="en-US" sz="1400" dirty="0">
              <a:solidFill>
                <a:schemeClr val="tx2"/>
              </a:solidFill>
            </a:endParaRPr>
          </a:p>
        </p:txBody>
      </p:sp>
      <p:pic>
        <p:nvPicPr>
          <p:cNvPr id="1027"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694941" y="3333750"/>
            <a:ext cx="1534659" cy="1080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24" name="Group 1023"/>
          <p:cNvGrpSpPr/>
          <p:nvPr/>
        </p:nvGrpSpPr>
        <p:grpSpPr>
          <a:xfrm>
            <a:off x="7795500" y="3363220"/>
            <a:ext cx="426516" cy="335195"/>
            <a:chOff x="6743934" y="3479875"/>
            <a:chExt cx="426516" cy="335195"/>
          </a:xfrm>
        </p:grpSpPr>
        <p:pic>
          <p:nvPicPr>
            <p:cNvPr id="28" name="Picture 2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3934" y="3479875"/>
              <a:ext cx="426516" cy="315040"/>
            </a:xfrm>
            <a:prstGeom prst="roundRect">
              <a:avLst>
                <a:gd name="adj" fmla="val 12942"/>
              </a:avLst>
            </a:prstGeom>
          </p:spPr>
        </p:pic>
        <p:pic>
          <p:nvPicPr>
            <p:cNvPr id="27" name="Picture 3"/>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743934" y="3759893"/>
              <a:ext cx="426516" cy="5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 name="Freeform 25"/>
          <p:cNvSpPr/>
          <p:nvPr/>
        </p:nvSpPr>
        <p:spPr>
          <a:xfrm>
            <a:off x="7442948" y="3868291"/>
            <a:ext cx="365323" cy="109560"/>
          </a:xfrm>
          <a:custGeom>
            <a:avLst/>
            <a:gdLst>
              <a:gd name="connsiteX0" fmla="*/ 365270 w 365323"/>
              <a:gd name="connsiteY0" fmla="*/ 54780 h 109560"/>
              <a:gd name="connsiteX1" fmla="*/ 327345 w 365323"/>
              <a:gd name="connsiteY1" fmla="*/ 50566 h 109560"/>
              <a:gd name="connsiteX2" fmla="*/ 297848 w 365323"/>
              <a:gd name="connsiteY2" fmla="*/ 37925 h 109560"/>
              <a:gd name="connsiteX3" fmla="*/ 272565 w 365323"/>
              <a:gd name="connsiteY3" fmla="*/ 29497 h 109560"/>
              <a:gd name="connsiteX4" fmla="*/ 259924 w 365323"/>
              <a:gd name="connsiteY4" fmla="*/ 25283 h 109560"/>
              <a:gd name="connsiteX5" fmla="*/ 217786 w 365323"/>
              <a:gd name="connsiteY5" fmla="*/ 16856 h 109560"/>
              <a:gd name="connsiteX6" fmla="*/ 179861 w 365323"/>
              <a:gd name="connsiteY6" fmla="*/ 4214 h 109560"/>
              <a:gd name="connsiteX7" fmla="*/ 167220 w 365323"/>
              <a:gd name="connsiteY7" fmla="*/ 0 h 109560"/>
              <a:gd name="connsiteX8" fmla="*/ 61874 w 365323"/>
              <a:gd name="connsiteY8" fmla="*/ 4214 h 109560"/>
              <a:gd name="connsiteX9" fmla="*/ 36591 w 365323"/>
              <a:gd name="connsiteY9" fmla="*/ 8428 h 109560"/>
              <a:gd name="connsiteX10" fmla="*/ 11308 w 365323"/>
              <a:gd name="connsiteY10" fmla="*/ 16856 h 109560"/>
              <a:gd name="connsiteX11" fmla="*/ 7094 w 365323"/>
              <a:gd name="connsiteY11" fmla="*/ 67421 h 109560"/>
              <a:gd name="connsiteX12" fmla="*/ 23950 w 365323"/>
              <a:gd name="connsiteY12" fmla="*/ 92704 h 109560"/>
              <a:gd name="connsiteX13" fmla="*/ 61874 w 365323"/>
              <a:gd name="connsiteY13" fmla="*/ 105346 h 109560"/>
              <a:gd name="connsiteX14" fmla="*/ 74516 w 365323"/>
              <a:gd name="connsiteY14" fmla="*/ 109560 h 109560"/>
              <a:gd name="connsiteX15" fmla="*/ 175647 w 365323"/>
              <a:gd name="connsiteY15" fmla="*/ 105346 h 109560"/>
              <a:gd name="connsiteX16" fmla="*/ 188289 w 365323"/>
              <a:gd name="connsiteY16" fmla="*/ 101132 h 109560"/>
              <a:gd name="connsiteX17" fmla="*/ 205144 w 365323"/>
              <a:gd name="connsiteY17" fmla="*/ 96918 h 109560"/>
              <a:gd name="connsiteX18" fmla="*/ 230427 w 365323"/>
              <a:gd name="connsiteY18" fmla="*/ 92704 h 109560"/>
              <a:gd name="connsiteX19" fmla="*/ 268352 w 365323"/>
              <a:gd name="connsiteY19" fmla="*/ 75849 h 109560"/>
              <a:gd name="connsiteX20" fmla="*/ 293634 w 365323"/>
              <a:gd name="connsiteY20" fmla="*/ 67421 h 109560"/>
              <a:gd name="connsiteX21" fmla="*/ 302062 w 365323"/>
              <a:gd name="connsiteY21" fmla="*/ 54780 h 109560"/>
              <a:gd name="connsiteX22" fmla="*/ 318917 w 365323"/>
              <a:gd name="connsiteY22" fmla="*/ 58994 h 109560"/>
              <a:gd name="connsiteX23" fmla="*/ 365270 w 365323"/>
              <a:gd name="connsiteY23" fmla="*/ 54780 h 10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5323" h="109560">
                <a:moveTo>
                  <a:pt x="365270" y="54780"/>
                </a:moveTo>
                <a:cubicBezTo>
                  <a:pt x="366675" y="53375"/>
                  <a:pt x="339891" y="52657"/>
                  <a:pt x="327345" y="50566"/>
                </a:cubicBezTo>
                <a:cubicBezTo>
                  <a:pt x="315724" y="48629"/>
                  <a:pt x="308806" y="42308"/>
                  <a:pt x="297848" y="37925"/>
                </a:cubicBezTo>
                <a:cubicBezTo>
                  <a:pt x="289600" y="34626"/>
                  <a:pt x="280993" y="32306"/>
                  <a:pt x="272565" y="29497"/>
                </a:cubicBezTo>
                <a:cubicBezTo>
                  <a:pt x="268351" y="28092"/>
                  <a:pt x="264279" y="26154"/>
                  <a:pt x="259924" y="25283"/>
                </a:cubicBezTo>
                <a:cubicBezTo>
                  <a:pt x="245878" y="22474"/>
                  <a:pt x="231375" y="21386"/>
                  <a:pt x="217786" y="16856"/>
                </a:cubicBezTo>
                <a:lnTo>
                  <a:pt x="179861" y="4214"/>
                </a:lnTo>
                <a:lnTo>
                  <a:pt x="167220" y="0"/>
                </a:lnTo>
                <a:cubicBezTo>
                  <a:pt x="132105" y="1405"/>
                  <a:pt x="96944" y="1951"/>
                  <a:pt x="61874" y="4214"/>
                </a:cubicBezTo>
                <a:cubicBezTo>
                  <a:pt x="53348" y="4764"/>
                  <a:pt x="44880" y="6356"/>
                  <a:pt x="36591" y="8428"/>
                </a:cubicBezTo>
                <a:cubicBezTo>
                  <a:pt x="27973" y="10583"/>
                  <a:pt x="11308" y="16856"/>
                  <a:pt x="11308" y="16856"/>
                </a:cubicBezTo>
                <a:cubicBezTo>
                  <a:pt x="-1640" y="36279"/>
                  <a:pt x="-4043" y="34011"/>
                  <a:pt x="7094" y="67421"/>
                </a:cubicBezTo>
                <a:cubicBezTo>
                  <a:pt x="10297" y="77030"/>
                  <a:pt x="14341" y="89501"/>
                  <a:pt x="23950" y="92704"/>
                </a:cubicBezTo>
                <a:lnTo>
                  <a:pt x="61874" y="105346"/>
                </a:lnTo>
                <a:lnTo>
                  <a:pt x="74516" y="109560"/>
                </a:lnTo>
                <a:cubicBezTo>
                  <a:pt x="108226" y="108155"/>
                  <a:pt x="142000" y="107839"/>
                  <a:pt x="175647" y="105346"/>
                </a:cubicBezTo>
                <a:cubicBezTo>
                  <a:pt x="180077" y="105018"/>
                  <a:pt x="184018" y="102352"/>
                  <a:pt x="188289" y="101132"/>
                </a:cubicBezTo>
                <a:cubicBezTo>
                  <a:pt x="193857" y="99541"/>
                  <a:pt x="199465" y="98054"/>
                  <a:pt x="205144" y="96918"/>
                </a:cubicBezTo>
                <a:cubicBezTo>
                  <a:pt x="213522" y="95242"/>
                  <a:pt x="222138" y="94776"/>
                  <a:pt x="230427" y="92704"/>
                </a:cubicBezTo>
                <a:cubicBezTo>
                  <a:pt x="287773" y="78368"/>
                  <a:pt x="232778" y="91660"/>
                  <a:pt x="268352" y="75849"/>
                </a:cubicBezTo>
                <a:cubicBezTo>
                  <a:pt x="276470" y="72241"/>
                  <a:pt x="293634" y="67421"/>
                  <a:pt x="293634" y="67421"/>
                </a:cubicBezTo>
                <a:cubicBezTo>
                  <a:pt x="296443" y="63207"/>
                  <a:pt x="297258" y="56381"/>
                  <a:pt x="302062" y="54780"/>
                </a:cubicBezTo>
                <a:cubicBezTo>
                  <a:pt x="307556" y="52949"/>
                  <a:pt x="313184" y="58175"/>
                  <a:pt x="318917" y="58994"/>
                </a:cubicBezTo>
                <a:cubicBezTo>
                  <a:pt x="323089" y="59590"/>
                  <a:pt x="363865" y="56185"/>
                  <a:pt x="365270" y="54780"/>
                </a:cubicBezTo>
                <a:close/>
              </a:path>
            </a:pathLst>
          </a:custGeom>
          <a:noFill/>
          <a:ln>
            <a:solidFill>
              <a:srgbClr val="FFFF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 name="Freeform 29"/>
          <p:cNvSpPr/>
          <p:nvPr/>
        </p:nvSpPr>
        <p:spPr>
          <a:xfrm>
            <a:off x="7702872" y="4014210"/>
            <a:ext cx="231760" cy="140621"/>
          </a:xfrm>
          <a:custGeom>
            <a:avLst/>
            <a:gdLst>
              <a:gd name="connsiteX0" fmla="*/ 0 w 231760"/>
              <a:gd name="connsiteY0" fmla="*/ 140621 h 140621"/>
              <a:gd name="connsiteX1" fmla="*/ 16855 w 231760"/>
              <a:gd name="connsiteY1" fmla="*/ 119552 h 140621"/>
              <a:gd name="connsiteX2" fmla="*/ 21069 w 231760"/>
              <a:gd name="connsiteY2" fmla="*/ 106911 h 140621"/>
              <a:gd name="connsiteX3" fmla="*/ 29497 w 231760"/>
              <a:gd name="connsiteY3" fmla="*/ 94269 h 140621"/>
              <a:gd name="connsiteX4" fmla="*/ 33710 w 231760"/>
              <a:gd name="connsiteY4" fmla="*/ 81628 h 140621"/>
              <a:gd name="connsiteX5" fmla="*/ 105346 w 231760"/>
              <a:gd name="connsiteY5" fmla="*/ 5779 h 140621"/>
              <a:gd name="connsiteX6" fmla="*/ 168553 w 231760"/>
              <a:gd name="connsiteY6" fmla="*/ 14207 h 140621"/>
              <a:gd name="connsiteX7" fmla="*/ 219119 w 231760"/>
              <a:gd name="connsiteY7" fmla="*/ 18420 h 140621"/>
              <a:gd name="connsiteX8" fmla="*/ 231760 w 231760"/>
              <a:gd name="connsiteY8" fmla="*/ 18420 h 14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760" h="140621">
                <a:moveTo>
                  <a:pt x="0" y="140621"/>
                </a:moveTo>
                <a:cubicBezTo>
                  <a:pt x="5618" y="133598"/>
                  <a:pt x="12088" y="127179"/>
                  <a:pt x="16855" y="119552"/>
                </a:cubicBezTo>
                <a:cubicBezTo>
                  <a:pt x="19209" y="115786"/>
                  <a:pt x="19083" y="110884"/>
                  <a:pt x="21069" y="106911"/>
                </a:cubicBezTo>
                <a:cubicBezTo>
                  <a:pt x="23334" y="102381"/>
                  <a:pt x="26688" y="98483"/>
                  <a:pt x="29497" y="94269"/>
                </a:cubicBezTo>
                <a:cubicBezTo>
                  <a:pt x="30901" y="90055"/>
                  <a:pt x="33308" y="86051"/>
                  <a:pt x="33710" y="81628"/>
                </a:cubicBezTo>
                <a:cubicBezTo>
                  <a:pt x="43010" y="-20678"/>
                  <a:pt x="7963" y="-308"/>
                  <a:pt x="105346" y="5779"/>
                </a:cubicBezTo>
                <a:cubicBezTo>
                  <a:pt x="123763" y="8410"/>
                  <a:pt x="150402" y="12392"/>
                  <a:pt x="168553" y="14207"/>
                </a:cubicBezTo>
                <a:cubicBezTo>
                  <a:pt x="185383" y="15890"/>
                  <a:pt x="202243" y="17295"/>
                  <a:pt x="219119" y="18420"/>
                </a:cubicBezTo>
                <a:cubicBezTo>
                  <a:pt x="223323" y="18700"/>
                  <a:pt x="227546" y="18420"/>
                  <a:pt x="231760" y="18420"/>
                </a:cubicBezTo>
              </a:path>
            </a:pathLst>
          </a:custGeom>
          <a:noFill/>
          <a:ln>
            <a:solidFill>
              <a:srgbClr val="FFFF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7749224" y="4019989"/>
            <a:ext cx="210691" cy="248616"/>
          </a:xfrm>
          <a:custGeom>
            <a:avLst/>
            <a:gdLst>
              <a:gd name="connsiteX0" fmla="*/ 0 w 210691"/>
              <a:gd name="connsiteY0" fmla="*/ 0 h 248616"/>
              <a:gd name="connsiteX1" fmla="*/ 37924 w 210691"/>
              <a:gd name="connsiteY1" fmla="*/ 16855 h 248616"/>
              <a:gd name="connsiteX2" fmla="*/ 46352 w 210691"/>
              <a:gd name="connsiteY2" fmla="*/ 29497 h 248616"/>
              <a:gd name="connsiteX3" fmla="*/ 58994 w 210691"/>
              <a:gd name="connsiteY3" fmla="*/ 37924 h 248616"/>
              <a:gd name="connsiteX4" fmla="*/ 84276 w 210691"/>
              <a:gd name="connsiteY4" fmla="*/ 58993 h 248616"/>
              <a:gd name="connsiteX5" fmla="*/ 96918 w 210691"/>
              <a:gd name="connsiteY5" fmla="*/ 84276 h 248616"/>
              <a:gd name="connsiteX6" fmla="*/ 105346 w 210691"/>
              <a:gd name="connsiteY6" fmla="*/ 109559 h 248616"/>
              <a:gd name="connsiteX7" fmla="*/ 109559 w 210691"/>
              <a:gd name="connsiteY7" fmla="*/ 122201 h 248616"/>
              <a:gd name="connsiteX8" fmla="*/ 126415 w 210691"/>
              <a:gd name="connsiteY8" fmla="*/ 147484 h 248616"/>
              <a:gd name="connsiteX9" fmla="*/ 134842 w 210691"/>
              <a:gd name="connsiteY9" fmla="*/ 160125 h 248616"/>
              <a:gd name="connsiteX10" fmla="*/ 139056 w 210691"/>
              <a:gd name="connsiteY10" fmla="*/ 172767 h 248616"/>
              <a:gd name="connsiteX11" fmla="*/ 151698 w 210691"/>
              <a:gd name="connsiteY11" fmla="*/ 181194 h 248616"/>
              <a:gd name="connsiteX12" fmla="*/ 168553 w 210691"/>
              <a:gd name="connsiteY12" fmla="*/ 206477 h 248616"/>
              <a:gd name="connsiteX13" fmla="*/ 181194 w 210691"/>
              <a:gd name="connsiteY13" fmla="*/ 219119 h 248616"/>
              <a:gd name="connsiteX14" fmla="*/ 189622 w 210691"/>
              <a:gd name="connsiteY14" fmla="*/ 231760 h 248616"/>
              <a:gd name="connsiteX15" fmla="*/ 202264 w 210691"/>
              <a:gd name="connsiteY15" fmla="*/ 240188 h 248616"/>
              <a:gd name="connsiteX16" fmla="*/ 210691 w 210691"/>
              <a:gd name="connsiteY16" fmla="*/ 248616 h 24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0691" h="248616">
                <a:moveTo>
                  <a:pt x="0" y="0"/>
                </a:moveTo>
                <a:cubicBezTo>
                  <a:pt x="5018" y="2007"/>
                  <a:pt x="32475" y="12315"/>
                  <a:pt x="37924" y="16855"/>
                </a:cubicBezTo>
                <a:cubicBezTo>
                  <a:pt x="41815" y="20097"/>
                  <a:pt x="42771" y="25916"/>
                  <a:pt x="46352" y="29497"/>
                </a:cubicBezTo>
                <a:cubicBezTo>
                  <a:pt x="49933" y="33078"/>
                  <a:pt x="55103" y="34682"/>
                  <a:pt x="58994" y="37924"/>
                </a:cubicBezTo>
                <a:cubicBezTo>
                  <a:pt x="91444" y="64965"/>
                  <a:pt x="52886" y="38067"/>
                  <a:pt x="84276" y="58993"/>
                </a:cubicBezTo>
                <a:cubicBezTo>
                  <a:pt x="99643" y="105095"/>
                  <a:pt x="75136" y="35268"/>
                  <a:pt x="96918" y="84276"/>
                </a:cubicBezTo>
                <a:cubicBezTo>
                  <a:pt x="100526" y="92394"/>
                  <a:pt x="102537" y="101131"/>
                  <a:pt x="105346" y="109559"/>
                </a:cubicBezTo>
                <a:cubicBezTo>
                  <a:pt x="106751" y="113773"/>
                  <a:pt x="107095" y="118505"/>
                  <a:pt x="109559" y="122201"/>
                </a:cubicBezTo>
                <a:lnTo>
                  <a:pt x="126415" y="147484"/>
                </a:lnTo>
                <a:cubicBezTo>
                  <a:pt x="129224" y="151698"/>
                  <a:pt x="133241" y="155321"/>
                  <a:pt x="134842" y="160125"/>
                </a:cubicBezTo>
                <a:cubicBezTo>
                  <a:pt x="136247" y="164339"/>
                  <a:pt x="136281" y="169298"/>
                  <a:pt x="139056" y="172767"/>
                </a:cubicBezTo>
                <a:cubicBezTo>
                  <a:pt x="142220" y="176722"/>
                  <a:pt x="147484" y="178385"/>
                  <a:pt x="151698" y="181194"/>
                </a:cubicBezTo>
                <a:cubicBezTo>
                  <a:pt x="157316" y="189622"/>
                  <a:pt x="161391" y="199315"/>
                  <a:pt x="168553" y="206477"/>
                </a:cubicBezTo>
                <a:cubicBezTo>
                  <a:pt x="172767" y="210691"/>
                  <a:pt x="177379" y="214541"/>
                  <a:pt x="181194" y="219119"/>
                </a:cubicBezTo>
                <a:cubicBezTo>
                  <a:pt x="184436" y="223010"/>
                  <a:pt x="186041" y="228179"/>
                  <a:pt x="189622" y="231760"/>
                </a:cubicBezTo>
                <a:cubicBezTo>
                  <a:pt x="193203" y="235341"/>
                  <a:pt x="198309" y="237024"/>
                  <a:pt x="202264" y="240188"/>
                </a:cubicBezTo>
                <a:cubicBezTo>
                  <a:pt x="205366" y="242670"/>
                  <a:pt x="207882" y="245807"/>
                  <a:pt x="210691" y="248616"/>
                </a:cubicBezTo>
              </a:path>
            </a:pathLst>
          </a:custGeom>
          <a:noFill/>
          <a:ln>
            <a:solidFill>
              <a:srgbClr val="FFFF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descr="http://reflectionsonthedance.files.wordpress.com/2011/06/josephjacksonlegaldoc2.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81800" y="3500475"/>
            <a:ext cx="576864" cy="75394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97</a:t>
            </a:fld>
            <a:endParaRPr lang="en-US" dirty="0"/>
          </a:p>
        </p:txBody>
      </p:sp>
    </p:spTree>
    <p:extLst>
      <p:ext uri="{BB962C8B-B14F-4D97-AF65-F5344CB8AC3E}">
        <p14:creationId xmlns:p14="http://schemas.microsoft.com/office/powerpoint/2010/main" val="18680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2368381" y="742950"/>
            <a:ext cx="6429631" cy="3886200"/>
          </a:xfrm>
          <a:prstGeom prst="roundRect">
            <a:avLst>
              <a:gd name="adj" fmla="val 1353"/>
            </a:avLst>
          </a:prstGeom>
          <a:solidFill>
            <a:schemeClr val="bg1">
              <a:lumMod val="9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814388">
              <a:lnSpc>
                <a:spcPct val="80000"/>
              </a:lnSpc>
              <a:spcAft>
                <a:spcPts val="300"/>
              </a:spcAft>
              <a:defRPr/>
            </a:pPr>
            <a:endParaRPr lang="en-US" sz="1600" dirty="0">
              <a:solidFill>
                <a:srgbClr val="000000"/>
              </a:solidFill>
            </a:endParaRPr>
          </a:p>
        </p:txBody>
      </p:sp>
      <p:sp>
        <p:nvSpPr>
          <p:cNvPr id="2" name="Title 1"/>
          <p:cNvSpPr>
            <a:spLocks noGrp="1"/>
          </p:cNvSpPr>
          <p:nvPr>
            <p:ph type="title"/>
          </p:nvPr>
        </p:nvSpPr>
        <p:spPr/>
        <p:txBody>
          <a:bodyPr anchor="b" anchorCtr="0"/>
          <a:lstStyle/>
          <a:p>
            <a:r>
              <a:rPr lang="en-US" sz="3200" dirty="0" smtClean="0"/>
              <a:t>Inter-Agency Mobile Collaboration</a:t>
            </a:r>
            <a:endParaRPr lang="en-US" sz="3200" dirty="0"/>
          </a:p>
        </p:txBody>
      </p:sp>
      <p:sp>
        <p:nvSpPr>
          <p:cNvPr id="14" name="AutoShape 6"/>
          <p:cNvSpPr>
            <a:spLocks noChangeArrowheads="1"/>
          </p:cNvSpPr>
          <p:nvPr>
            <p:custDataLst>
              <p:tags r:id="rId1"/>
            </p:custDataLst>
          </p:nvPr>
        </p:nvSpPr>
        <p:spPr bwMode="auto">
          <a:xfrm>
            <a:off x="225254" y="742950"/>
            <a:ext cx="2034743"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defRPr/>
            </a:pPr>
            <a:r>
              <a:rPr lang="en-US" sz="1600" b="1" dirty="0">
                <a:solidFill>
                  <a:srgbClr val="FFFFFF"/>
                </a:solidFill>
                <a:effectLst>
                  <a:outerShdw blurRad="38100" dist="38100" dir="2700000" algn="tl">
                    <a:srgbClr val="000000">
                      <a:alpha val="43137"/>
                    </a:srgbClr>
                  </a:outerShdw>
                </a:effectLst>
              </a:rPr>
              <a:t>Challenge</a:t>
            </a:r>
          </a:p>
        </p:txBody>
      </p:sp>
      <p:sp>
        <p:nvSpPr>
          <p:cNvPr id="11" name="AutoShape 6"/>
          <p:cNvSpPr>
            <a:spLocks noChangeArrowheads="1"/>
          </p:cNvSpPr>
          <p:nvPr>
            <p:custDataLst>
              <p:tags r:id="rId2"/>
            </p:custDataLst>
          </p:nvPr>
        </p:nvSpPr>
        <p:spPr bwMode="auto">
          <a:xfrm>
            <a:off x="225254" y="2952750"/>
            <a:ext cx="2034743"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lnSpc>
                <a:spcPct val="90000"/>
              </a:lnSpc>
              <a:defRPr/>
            </a:pPr>
            <a:r>
              <a:rPr lang="en-US" sz="1600" b="1" dirty="0" smtClean="0">
                <a:solidFill>
                  <a:srgbClr val="FFFFFF"/>
                </a:solidFill>
                <a:effectLst>
                  <a:outerShdw blurRad="38100" dist="38100" dir="2700000" algn="tl">
                    <a:srgbClr val="000000">
                      <a:alpha val="43137"/>
                    </a:srgbClr>
                  </a:outerShdw>
                </a:effectLst>
              </a:rPr>
              <a:t>Business Impact</a:t>
            </a:r>
            <a:endParaRPr lang="en-US" sz="1600" b="1" dirty="0">
              <a:solidFill>
                <a:srgbClr val="FFFFFF"/>
              </a:solidFill>
              <a:effectLst>
                <a:outerShdw blurRad="38100" dist="38100" dir="2700000" algn="tl">
                  <a:srgbClr val="000000">
                    <a:alpha val="43137"/>
                  </a:srgbClr>
                </a:outerShdw>
              </a:effectLst>
            </a:endParaRPr>
          </a:p>
        </p:txBody>
      </p:sp>
      <p:sp>
        <p:nvSpPr>
          <p:cNvPr id="4" name="Rounded Rectangle 3"/>
          <p:cNvSpPr/>
          <p:nvPr/>
        </p:nvSpPr>
        <p:spPr>
          <a:xfrm>
            <a:off x="212898" y="1093684"/>
            <a:ext cx="2059455" cy="1592366"/>
          </a:xfrm>
          <a:prstGeom prst="roundRect">
            <a:avLst>
              <a:gd name="adj" fmla="val 3526"/>
            </a:avLst>
          </a:prstGeom>
          <a:solidFill>
            <a:schemeClr val="accent2">
              <a:lumMod val="20000"/>
              <a:lumOff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20650" indent="-120650" defTabSz="814388">
              <a:lnSpc>
                <a:spcPct val="90000"/>
              </a:lnSpc>
              <a:spcAft>
                <a:spcPts val="200"/>
              </a:spcAft>
              <a:buFont typeface="Arial" pitchFamily="34" charset="0"/>
              <a:buChar char="•"/>
              <a:defRPr/>
            </a:pPr>
            <a:r>
              <a:rPr lang="en-US" sz="1400" dirty="0" smtClean="0">
                <a:solidFill>
                  <a:srgbClr val="000000"/>
                </a:solidFill>
              </a:rPr>
              <a:t>Agents need to reach fellow experts instantly from anywhere</a:t>
            </a:r>
          </a:p>
          <a:p>
            <a:pPr marL="120650" indent="-120650" defTabSz="814388">
              <a:lnSpc>
                <a:spcPct val="90000"/>
              </a:lnSpc>
              <a:spcAft>
                <a:spcPts val="200"/>
              </a:spcAft>
              <a:buFont typeface="Arial" pitchFamily="34" charset="0"/>
              <a:buChar char="•"/>
              <a:defRPr/>
            </a:pPr>
            <a:r>
              <a:rPr lang="en-US" sz="1400" dirty="0" smtClean="0">
                <a:solidFill>
                  <a:srgbClr val="000000"/>
                </a:solidFill>
              </a:rPr>
              <a:t>Reuse existing mobile apps &amp; BYOD endpoints</a:t>
            </a:r>
            <a:endParaRPr lang="en-US" sz="1400" dirty="0">
              <a:solidFill>
                <a:srgbClr val="000000"/>
              </a:solidFill>
            </a:endParaRPr>
          </a:p>
        </p:txBody>
      </p:sp>
      <p:sp>
        <p:nvSpPr>
          <p:cNvPr id="21" name="Rounded Rectangle 20"/>
          <p:cNvSpPr/>
          <p:nvPr/>
        </p:nvSpPr>
        <p:spPr>
          <a:xfrm>
            <a:off x="212898" y="3301791"/>
            <a:ext cx="2059455" cy="1327359"/>
          </a:xfrm>
          <a:prstGeom prst="roundRect">
            <a:avLst>
              <a:gd name="adj" fmla="val 2244"/>
            </a:avLst>
          </a:prstGeom>
          <a:solidFill>
            <a:schemeClr val="accent2">
              <a:lumMod val="20000"/>
              <a:lumOff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7432" rIns="27432" rtlCol="0" anchor="t" anchorCtr="0"/>
          <a:lstStyle/>
          <a:p>
            <a:pPr marL="120650" indent="-120650" defTabSz="814388">
              <a:lnSpc>
                <a:spcPct val="90000"/>
              </a:lnSpc>
              <a:spcAft>
                <a:spcPts val="200"/>
              </a:spcAft>
              <a:buFont typeface="Arial" pitchFamily="34" charset="0"/>
              <a:buChar char="•"/>
              <a:defRPr/>
            </a:pPr>
            <a:r>
              <a:rPr lang="en-US" sz="1400" dirty="0" smtClean="0">
                <a:solidFill>
                  <a:srgbClr val="000000"/>
                </a:solidFill>
              </a:rPr>
              <a:t>Real-time inter-agency collaboration</a:t>
            </a:r>
          </a:p>
          <a:p>
            <a:pPr marL="120650" indent="-120650" defTabSz="814388">
              <a:lnSpc>
                <a:spcPct val="90000"/>
              </a:lnSpc>
              <a:spcAft>
                <a:spcPts val="200"/>
              </a:spcAft>
              <a:buFont typeface="Arial" pitchFamily="34" charset="0"/>
              <a:buChar char="•"/>
              <a:defRPr/>
            </a:pPr>
            <a:r>
              <a:rPr lang="en-US" sz="1400" dirty="0" smtClean="0">
                <a:solidFill>
                  <a:srgbClr val="000000"/>
                </a:solidFill>
              </a:rPr>
              <a:t>Improved client service</a:t>
            </a:r>
            <a:endParaRPr lang="en-US" sz="1400" dirty="0">
              <a:solidFill>
                <a:srgbClr val="000000"/>
              </a:solidFill>
            </a:endParaRPr>
          </a:p>
          <a:p>
            <a:pPr marL="120650" indent="-120650" defTabSz="814388">
              <a:lnSpc>
                <a:spcPct val="90000"/>
              </a:lnSpc>
              <a:spcAft>
                <a:spcPts val="200"/>
              </a:spcAft>
              <a:buFont typeface="Arial" pitchFamily="34" charset="0"/>
              <a:buChar char="•"/>
              <a:defRPr/>
            </a:pPr>
            <a:r>
              <a:rPr lang="en-US" sz="1400" dirty="0" smtClean="0">
                <a:solidFill>
                  <a:srgbClr val="000000"/>
                </a:solidFill>
              </a:rPr>
              <a:t>Higher employee satisfaction &amp; improved efficiency</a:t>
            </a:r>
            <a:endParaRPr lang="en-US" sz="1400" dirty="0">
              <a:solidFill>
                <a:srgbClr val="000000"/>
              </a:solidFill>
            </a:endParaRPr>
          </a:p>
        </p:txBody>
      </p:sp>
      <p:grpSp>
        <p:nvGrpSpPr>
          <p:cNvPr id="22" name="Group 21"/>
          <p:cNvGrpSpPr>
            <a:grpSpLocks noChangeAspect="1"/>
          </p:cNvGrpSpPr>
          <p:nvPr/>
        </p:nvGrpSpPr>
        <p:grpSpPr>
          <a:xfrm>
            <a:off x="2542394" y="1238278"/>
            <a:ext cx="2750660" cy="2063513"/>
            <a:chOff x="533400" y="3421988"/>
            <a:chExt cx="4449312" cy="3283611"/>
          </a:xfrm>
        </p:grpSpPr>
        <p:pic>
          <p:nvPicPr>
            <p:cNvPr id="29" name="Picture 2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3400" y="3421988"/>
              <a:ext cx="4449312" cy="3283611"/>
            </a:xfrm>
            <a:prstGeom prst="rect">
              <a:avLst/>
            </a:prstGeom>
          </p:spPr>
        </p:pic>
        <p:pic>
          <p:nvPicPr>
            <p:cNvPr id="30" name="Picture 2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47150" y="3675888"/>
              <a:ext cx="1024850" cy="777886"/>
            </a:xfrm>
            <a:prstGeom prst="rect">
              <a:avLst/>
            </a:prstGeom>
          </p:spPr>
        </p:pic>
      </p:grpSp>
      <p:sp>
        <p:nvSpPr>
          <p:cNvPr id="32" name="Line Callout 1 31"/>
          <p:cNvSpPr/>
          <p:nvPr/>
        </p:nvSpPr>
        <p:spPr>
          <a:xfrm>
            <a:off x="2610227" y="742950"/>
            <a:ext cx="2416512" cy="524460"/>
          </a:xfrm>
          <a:prstGeom prst="borderCallout1">
            <a:avLst>
              <a:gd name="adj1" fmla="val 18750"/>
              <a:gd name="adj2" fmla="val -8333"/>
              <a:gd name="adj3" fmla="val -32967"/>
              <a:gd name="adj4" fmla="val -23966"/>
            </a:avLst>
          </a:prstGeom>
          <a:no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000" b="1" dirty="0" smtClean="0">
                <a:solidFill>
                  <a:schemeClr val="tx1"/>
                </a:solidFill>
              </a:rPr>
              <a:t>Agent View</a:t>
            </a:r>
            <a:endParaRPr lang="en-US" sz="2000" b="1" dirty="0">
              <a:solidFill>
                <a:schemeClr val="tx1"/>
              </a:solidFill>
            </a:endParaRPr>
          </a:p>
        </p:txBody>
      </p:sp>
      <p:sp>
        <p:nvSpPr>
          <p:cNvPr id="33" name="Rounded Rectangle 32"/>
          <p:cNvSpPr/>
          <p:nvPr/>
        </p:nvSpPr>
        <p:spPr>
          <a:xfrm>
            <a:off x="2551703" y="3356429"/>
            <a:ext cx="1762125" cy="56064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300" dirty="0">
                <a:solidFill>
                  <a:schemeClr val="tx1"/>
                </a:solidFill>
              </a:rPr>
              <a:t>In-App </a:t>
            </a:r>
            <a:r>
              <a:rPr lang="en-US" sz="1300" dirty="0" smtClean="0">
                <a:solidFill>
                  <a:schemeClr val="tx1"/>
                </a:solidFill>
              </a:rPr>
              <a:t>HD Video</a:t>
            </a:r>
            <a:endParaRPr lang="en-US" sz="1300" dirty="0">
              <a:solidFill>
                <a:schemeClr val="tx1"/>
              </a:solidFill>
            </a:endParaRPr>
          </a:p>
          <a:p>
            <a:pPr algn="ctr"/>
            <a:r>
              <a:rPr lang="en-US" sz="1300" dirty="0">
                <a:solidFill>
                  <a:schemeClr val="tx1"/>
                </a:solidFill>
              </a:rPr>
              <a:t>Mobile &amp; Web</a:t>
            </a:r>
          </a:p>
        </p:txBody>
      </p:sp>
      <p:sp>
        <p:nvSpPr>
          <p:cNvPr id="34" name="Rounded Rectangle 33"/>
          <p:cNvSpPr/>
          <p:nvPr/>
        </p:nvSpPr>
        <p:spPr>
          <a:xfrm>
            <a:off x="5705475" y="4019550"/>
            <a:ext cx="1762125" cy="56064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300" dirty="0">
                <a:solidFill>
                  <a:schemeClr val="tx1"/>
                </a:solidFill>
              </a:rPr>
              <a:t>Capture Context Across </a:t>
            </a:r>
            <a:r>
              <a:rPr lang="en-US" sz="1300" dirty="0" smtClean="0">
                <a:solidFill>
                  <a:schemeClr val="tx1"/>
                </a:solidFill>
              </a:rPr>
              <a:t>Channels</a:t>
            </a:r>
            <a:endParaRPr lang="en-US" sz="1300" dirty="0">
              <a:solidFill>
                <a:schemeClr val="tx1"/>
              </a:solidFill>
            </a:endParaRPr>
          </a:p>
        </p:txBody>
      </p:sp>
      <p:sp>
        <p:nvSpPr>
          <p:cNvPr id="35" name="Rounded Rectangle 34"/>
          <p:cNvSpPr/>
          <p:nvPr/>
        </p:nvSpPr>
        <p:spPr>
          <a:xfrm>
            <a:off x="4630912" y="3356429"/>
            <a:ext cx="1762125" cy="56064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300" dirty="0">
                <a:solidFill>
                  <a:schemeClr val="tx1"/>
                </a:solidFill>
              </a:rPr>
              <a:t>Co-Browse</a:t>
            </a:r>
          </a:p>
          <a:p>
            <a:pPr algn="ctr"/>
            <a:r>
              <a:rPr lang="en-US" sz="1300" dirty="0" smtClean="0">
                <a:solidFill>
                  <a:schemeClr val="tx1"/>
                </a:solidFill>
              </a:rPr>
              <a:t>Remote App Control</a:t>
            </a:r>
            <a:endParaRPr lang="en-US" sz="1300" dirty="0">
              <a:solidFill>
                <a:schemeClr val="tx1"/>
              </a:solidFill>
            </a:endParaRPr>
          </a:p>
        </p:txBody>
      </p:sp>
      <p:sp>
        <p:nvSpPr>
          <p:cNvPr id="36" name="Rounded Rectangle 35"/>
          <p:cNvSpPr/>
          <p:nvPr/>
        </p:nvSpPr>
        <p:spPr>
          <a:xfrm>
            <a:off x="3581400" y="4019550"/>
            <a:ext cx="1762125" cy="56064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300" dirty="0">
                <a:solidFill>
                  <a:schemeClr val="tx1"/>
                </a:solidFill>
              </a:rPr>
              <a:t>Push Docs &amp; Links</a:t>
            </a:r>
          </a:p>
          <a:p>
            <a:pPr algn="ctr"/>
            <a:r>
              <a:rPr lang="en-US" sz="1300" dirty="0">
                <a:solidFill>
                  <a:schemeClr val="tx1"/>
                </a:solidFill>
              </a:rPr>
              <a:t>Photo Share</a:t>
            </a:r>
          </a:p>
        </p:txBody>
      </p:sp>
      <p:sp>
        <p:nvSpPr>
          <p:cNvPr id="37" name="Rounded Rectangle 36"/>
          <p:cNvSpPr/>
          <p:nvPr/>
        </p:nvSpPr>
        <p:spPr>
          <a:xfrm>
            <a:off x="6716411" y="3333750"/>
            <a:ext cx="1762125" cy="56064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300" dirty="0">
                <a:solidFill>
                  <a:schemeClr val="tx1"/>
                </a:solidFill>
              </a:rPr>
              <a:t>Draw On Screen Highlight &amp; Annotate</a:t>
            </a:r>
          </a:p>
        </p:txBody>
      </p:sp>
      <p:sp>
        <p:nvSpPr>
          <p:cNvPr id="38" name="Line Callout 1 37"/>
          <p:cNvSpPr/>
          <p:nvPr/>
        </p:nvSpPr>
        <p:spPr>
          <a:xfrm>
            <a:off x="6085918" y="742950"/>
            <a:ext cx="2538305" cy="524460"/>
          </a:xfrm>
          <a:prstGeom prst="borderCallout1">
            <a:avLst>
              <a:gd name="adj1" fmla="val 18750"/>
              <a:gd name="adj2" fmla="val -8333"/>
              <a:gd name="adj3" fmla="val -32967"/>
              <a:gd name="adj4" fmla="val -23966"/>
            </a:avLst>
          </a:prstGeom>
          <a:no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000" b="1" dirty="0" smtClean="0">
                <a:solidFill>
                  <a:schemeClr val="tx1"/>
                </a:solidFill>
              </a:rPr>
              <a:t>Expert View</a:t>
            </a:r>
            <a:endParaRPr lang="en-US" sz="2000" b="1" dirty="0">
              <a:solidFill>
                <a:schemeClr val="tx1"/>
              </a:solidFill>
            </a:endParaRPr>
          </a:p>
        </p:txBody>
      </p:sp>
      <p:grpSp>
        <p:nvGrpSpPr>
          <p:cNvPr id="39" name="Group 38"/>
          <p:cNvGrpSpPr>
            <a:grpSpLocks noChangeAspect="1"/>
          </p:cNvGrpSpPr>
          <p:nvPr/>
        </p:nvGrpSpPr>
        <p:grpSpPr>
          <a:xfrm>
            <a:off x="5960506" y="1238278"/>
            <a:ext cx="2589425" cy="1943072"/>
            <a:chOff x="5524500" y="1714500"/>
            <a:chExt cx="3286125" cy="2465868"/>
          </a:xfrm>
        </p:grpSpPr>
        <p:grpSp>
          <p:nvGrpSpPr>
            <p:cNvPr id="45" name="Group 44"/>
            <p:cNvGrpSpPr/>
            <p:nvPr/>
          </p:nvGrpSpPr>
          <p:grpSpPr>
            <a:xfrm>
              <a:off x="5524500" y="1714500"/>
              <a:ext cx="3286125" cy="2465868"/>
              <a:chOff x="8839200" y="2988812"/>
              <a:chExt cx="5257800" cy="3945388"/>
            </a:xfrm>
          </p:grpSpPr>
          <p:grpSp>
            <p:nvGrpSpPr>
              <p:cNvPr id="47" name="Group 46"/>
              <p:cNvGrpSpPr>
                <a:grpSpLocks noChangeAspect="1"/>
              </p:cNvGrpSpPr>
              <p:nvPr/>
            </p:nvGrpSpPr>
            <p:grpSpPr>
              <a:xfrm>
                <a:off x="8839200" y="2988812"/>
                <a:ext cx="5257800" cy="3945388"/>
                <a:chOff x="8001082" y="3266862"/>
                <a:chExt cx="4852401" cy="3641181"/>
              </a:xfrm>
            </p:grpSpPr>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01082" y="3266862"/>
                  <a:ext cx="4852401" cy="3641181"/>
                </a:xfrm>
                <a:prstGeom prst="rect">
                  <a:avLst/>
                </a:prstGeom>
              </p:spPr>
            </p:pic>
            <p:pic>
              <p:nvPicPr>
                <p:cNvPr id="50" name="Picture 4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028432" y="3846606"/>
                  <a:ext cx="914400" cy="812943"/>
                </a:xfrm>
                <a:prstGeom prst="rect">
                  <a:avLst/>
                </a:prstGeom>
              </p:spPr>
            </p:pic>
          </p:grpSp>
          <p:sp>
            <p:nvSpPr>
              <p:cNvPr id="48" name="Rectangle 47"/>
              <p:cNvSpPr/>
              <p:nvPr/>
            </p:nvSpPr>
            <p:spPr>
              <a:xfrm>
                <a:off x="8839200" y="3088233"/>
                <a:ext cx="1371600" cy="188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 name="Picture 2" descr="http://thebrodskyblog.com/wp-content/uploads/2010/11/african-american-female-doctor.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545817" y="2111743"/>
              <a:ext cx="619247" cy="5505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p:cNvGrpSpPr/>
          <p:nvPr/>
        </p:nvGrpSpPr>
        <p:grpSpPr>
          <a:xfrm>
            <a:off x="5923312" y="1417611"/>
            <a:ext cx="749890" cy="685800"/>
            <a:chOff x="6743934" y="3479875"/>
            <a:chExt cx="426516" cy="335195"/>
          </a:xfrm>
        </p:grpSpPr>
        <p:pic>
          <p:nvPicPr>
            <p:cNvPr id="52" name="Picture 5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743934" y="3479875"/>
              <a:ext cx="426516" cy="315040"/>
            </a:xfrm>
            <a:prstGeom prst="roundRect">
              <a:avLst>
                <a:gd name="adj" fmla="val 12942"/>
              </a:avLst>
            </a:prstGeom>
          </p:spPr>
        </p:pic>
        <p:pic>
          <p:nvPicPr>
            <p:cNvPr id="53" name="Picture 3"/>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743934" y="3759893"/>
              <a:ext cx="426516" cy="5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AutoShape 2" descr="data:image/jpeg;base64,/9j/4AAQSkZJRgABAQAAAQABAAD/2wCEAAkGBxQTEhQTEhQVFBQVFhUXFRQUFBUUFBcUFhQYFxYUFRQYHCggGBolGxcUITEhJSkrLi4uFyAzODMsNygtLisBCgoKDg0OGBAQFywlHBwsLCwsLywsLCwsLCwsLCwsLCwsLCwsLCwsLCwsLCwsLCwsLCwsLCwrLCwrLCwsLCwsLP/AABEIARYAtQMBIgACEQEDEQH/xAAcAAABBQEBAQAAAAAAAAAAAAAAAwQFBgcBAgj/xABGEAACAQIDBQYDBAgDBQkAAAABAgADEQQhMQUSQVFhBhMicYGRBzKhUrHB8CMzQmJygpLRFKLCCBVz4fE1Q1Rjg7Kz0uL/xAAZAQEBAQEBAQAAAAAAAAAAAAAAAQIDBAX/xAAgEQEBAAIDAQADAQEAAAAAAAAAAQIRAyExEgRBUSIT/9oADAMBAAIRAxEAPwDcYQhAIQhAIQhAIQhAIRrtDaVGgu/WqpSUcXYKPrrIPE9v9nJe+KRrfY3n+qi0CzQlawHb3AVWVUxC7zGyqQQSbX0Iy04yyAwOwhCAQhCAQhCAQhCAQhCAQhCAQhCAQhCAQhCATOPij8QWwX6HDgGqRm5sdw3U23f4b6/aFo++Jvbxdn0+7p7rYqot0VgSqre2+1uuQFxf0nzntTaFSvUarWYvUc3ZjxPOQKbX2xWxNTva9Rqjn9puXIDQDoI1WsbW+kTAvPQpn9mFP8JlmWCnqbH0F5cNg9s8XQ3e7rbyKb9217HmTaxbyJlCXDnUn1uDHtHA1AN4G46G8D6V7F9sUxwK2CVVGa3OfMgHQacTrLTPlbZeJdGWohK1EIZWU8Qbgj+0+huwPaMY7CJVJU1V8FULlZxxtwuLH1lRY4QhAIQhAIQhAIQhAIQhAIQhAIQhAIQnDA+WfidtBq20sSxNwKhRcrWVBugfS+fOVvD0WbQGPcTTNSu+9qXa97XvvHW2V/KWbZ2zQOE5Z8ny7cfF9q1Q2M7cLR+nZqpw9xLzs7AA5Sw7P2ct9J5/+2V8emcGE9ZDi9hOmevO894ED5bFG5rcXt5TZK/Z9Kl8hILH9jd3MC4nTHlynrGXDjfGeqCDkRvHMMNH6MOB6y/fBTaQTGVaOnf094Cx/WUz4hbhkW14gjzre2dgPSvldSN5T+eI0PmOcc/Do7u1cK3PfU25mmy5/wB52mUrzZY2evoeEITbAhCEAhCEAhCEAhCEAhCEAhCEAhCED5TbZ5p4urSIsaVWopAuQN1yNTwy1lowbxn2gr3x+Lqsndd5Ubw33rOh3WG9bUkXt1M7hMS40plhPHyT6vT28WsZ2tezKV8xJ+itrEyo7M25u5MjIOfCWbDY8VVtle1xOUx16772nsAbiPWS+sq9XbfdW3RvZadfOO8Dt2pUP6ojrcEffO2N6cc52V2zsgVEK9bjodD7i8pHZ/YxXauFVb+GozG3JVLG/tNGrY1VQu5Cga3MhOyrq+KbE2+ap3VIEG9mBLN0O6D6X5xx35vbnnPqajRoQhPW8ohCEAhCEAhCEAhCEAhCEAhCEAhCEDGu2myRh9os4+WoBVF9AXazi/8AEpPqJCpQrX3Q7KPtgljYcr3AB5zTPifgA2HSr+1Tfd/lfUe4WVTY9Lwix9OE8fL1dPbw/wCptCVKFZAd3E1nP79ytri43b2OQI04x/2WBauqlQDu+Jh4QXuf2RkMt29rZ3i+2Bbw73ibID5fciSHY7BgOC1gwuLDTWYmVvTr8THs327sytl3RKC1mCXBDWIPiHiNjY68eRiuw9nVERQcTVL8d4Fg3Qh75eREuO0KdgWC3I4g29Iw2eUc3ub8iZb10xJubdweBZhUFQ+F1KkC4GdswOGV85Idn8MBUYAAKpDDLINuhcvT746JAEdbJUbpP51Jm8JvKT+OWV1jb/T+EIT1vKIQhAIQhAIQhAIQhAIQhAIQhAIQhAhu2OG7zB1gNQu+P5CH+4GZhgMZbITZ2W4scwdRMd2ns/8AwuKem3y3uhPFD8p/DzBnm/Ix8r1fj5exC4yu7VL6FTlf7rGS3Z6vWDsxIa5vpp5W4SvbawF6q1UZgQeZZT0K3zHlLTsSrSIBakhbLMMwGufvpOMx35Xr3f4uOCVrHeqb1+BK5egkc9Dcr3XQi5twPO3WO3wdKrTKd3TVWBB3RcgEnRjxsR7eVkcDsejQ/VIEAAFhfO3O+p6zWckjlLdpLfJlhwQ/Rp/CPulWWpchRqSPcy3U1sAOQA9pv8f91w5/1HqEIT1PMIQhAIQhAIQhAIQhAIQhAIQhAIQhAJXO2+xkr0GY+GpTVmRh0BJQ9Db0OfnY5Wu222qNFEoO36XEsadNAfFYg7zkcFA48yBxks3NLLq7ZMj7wFzpx6Sc2NusbHK3OVUq1Koab/MvLQrwYdD/AHk/s5zkV9p4LNPpY5bjQcNRCqADeJ4msNBIPDYuoRYZD3k9sjZRezNcLz4t/DyHX26bk++o55X57p1sLB7zb5HhXTzjXtVtmtgsRRq7wfDVLpUokDfVlz7ykdcxe4JtcD7VxaaSBQAosBoBMk7fbX7/ABjID4KA3ByLa1D72H8s9nHh8zTxcmf1dtbwuJWoivTYMjC6sNCDFZi3Z3tPWwhsnjpk3ak3y+an9k/mxmi7G7bYWuQu/wB1U+xVstz+63yt736TVmmVkhCEgIQhAIQhAIQhAIQhAIQideuqKXdlRQLlmIVQOZJyEBSI4vFJSRqlV1RFF2dyFUDmSdJQ+0fxawlC60A2JcabvgpX61CM/wCUEdZjXavtfice+9Xfwg3Skt1pJ5LxP7xuYGldsvjAoDUtni7aHEOPCP8Ah0zmx6tYDkZmOwcZUr7Ro1qrtUbvAWdyWYgXtmeGchAZduxuyLKtUjMsLf0kn71+sSDQto7Bp4pQCdxx8lQC5U9RxU8RIOpszE4Y7tSkzcmphnRvIgfQ2Mnqu0e5omoeAAAOhZiFF+lzc9AZ77NhsRU3qj7x+/yBuAuuQ5TOXFjnO3TDmuCU7NbDcgVMQLcVpfjU/wDr78hbgJE4Paymu+HbIi2418muoJXP9ofd1ksxmscJhNRjLO53dRvaLaow2HqVTqqmw5too97TCLk3Ym7Ekk9TmT7zQPittPKlhwfmbfb+FNPqR7TPKj2BnSTTBSlibm3GNcbUFsyAdM+PQRAPYesaPQzvmTmSTmfeKJzs92vxWFIFKs24P+7c79O3IKfl/ltNT7PfEyhVAXEjuXy8Qu1I+uq+uXWYSDF6dQ/SY0r6jwmOp1RelUSoOaMrD6GOJ8uipbPjlnLZ2X7Z4uibLUNSmNUq3dR0Uk3X0NukaVu0JWOzHbFMUe7Ze7qnQXurWFzungdcpZ5AQhCAQhCBC9sNvDA4SriCN4qAEU/tVGO6gPS5uegM+aNs7er4moaleo1Rib5nIdFXRR0E1v4/4hhQwtMX3Wqux5XRLKD/AFt7TD7wOs0TnozghTnBUN91XmQPc2m3UdmClToIBmBn/EbsZmfw8wHe4ylfRWLnyQXH13ZsdSmXe66ZgdL2zHpf3nTGdM29qn2oolkVBojAv52sB6Ak+ssnw+a1JxdvDkLZ8OQzMUxWzlVCCL6k9T15zvYrLf0sSPSwtf3H5tCU/wARsXvQDfdJsd4a31y9ZI4fGsv6OsfGMlfQVP7P046jkHiHKQ3anGrSw9WowBCoxseJAyHvaW3aSMr7VY7vsbWbUIe7X+T5v8297SErGesGDu3OZOZPMnUxPEwprUPLMfWGLNgF56+XKdpWzJ4RK+8bmQNwsWoL908ERwieGRXMUdFGrZD8TJjCBaagZaCQtA71YngoA9Tmfwk1/hVcXBIMqJTBYg03SpTOYIZT1Ugzd8NWDorjRlDDyIuJ85UGekd180OjDgeBm9dkq4fB4cg3/Rqvqo3T9QZitJeEISAhCEDJf9oKuoo4RL+M1XcDjuKm631dJiPPzmrf7QFB/wDFYZz+rNFlXlvrUJf6NT9plPEwOwEJ0CFaR8J8J46j8qYH9bf/AImtUKQAlB+E+GtRqNzZV/pS/wDrmh0luegnb9MIbtJW3KeWrGw/ExHsklg26chu+TWAufUWHpGHaysXrhFPyCw5Xsd4/wCZR6SY7PkCmSBY2TdvyPyfXeH/AFmUqfqPmR+eh/PKZ78Vto/o6dAHOo9z/Alif825LrXqHe6a3/D0/GZB2xx/fY1/s0gKY89XPubfyyrEZewiVTOKPnGzvu3PoPOEI1Rw9/OeKYntIbsikwlzHNVbLBKc87WNqZ8rDzOX4wE9iG4LfaYn65fSSO8dE94y2am6tukkqdUCRXkGuBkUYfZYZHpeab8JdtBhVwzAoy/pFQ55E2fdPFb7p9TM4FW8tfw6K/46kTru1FXzK3senh9wJKNhhCEyohCEDBPjj2l77Erg0t3eGzc8WrMul+SqQPNm5CZiNZJ9pahbF4libk4iuSepqtIoHOAoZ6TUec8mdXhCt5+GtG2EB+07n2sv+mXEMFVmPAEytdgktgqHUM39Tsfxk1taramBe28wHna7EeyztXNTKou7M3zkuT55C3sVPrLNssnu23uIGn7NxmP5db9ZXvmJLDw2YfWxY+Y+4yVp1CqOPmsF3x+9bxAea2y5+ciO7Y2qtJa9S9wikkfvBdB5+HLr1mP0WObNmzEsx5sTcn3MtHbzadz3K6MVJPNEzGfUkf0mVNqlovq/o4BOsaVn3m6cIV69hYZ318p4R+kilUEUpLE0Ji6A87QFIy2w2SjiWH0z/COioBve5kXtCt+kUef4SWqkMFXAyMkhh1bMGReHQEZRxSUrpKh4MIR5R7svEPRqpUTVGVh6EGx+sZU8UwjpMaOMnQ3jZO0Fr0kqpcBhodQQbEHyIMJVvhntIHDvTZgCj3FyB4XF/wD3B4TDS6xttPFijRq1TpTpu58kUsfujmQnbcX2djbf+FxH/wALQPlV3JN2zY5k8ycyfeNqhzEcNG1aA4MBOKbgQEK3v4aY3fwaC+dMlPTJh9Gt6SX7SP8Aqha4uSfQWU+5+soHwe2hnUpE8Fa38JsT7MvtLp2krWenbgLW5hjb3yv6Tt651F07geHPwnLTw3O59CR7cooayqh3crItv3ha6kjrmD/0jfDHK9yGO/7XzHoSCP8AnGO1cWoRmYWQU2t6fNnwOQIiopW2MUamKqNwAVQOXhBI9yYzqVBa8Rwzk3ZsyxLN5k3M8VGBPSYbdWpziqMIihi6GEL026H2/vFV/Nz/AGiaT3eB0mQGNq/ph5fjJt2sJWsc36S8lVY8KMo8pVOcYbLq7ygSQKTSHK1BPYpqdI1WneKrQIgPaBZL7rEXnIkjEQk0r6JjHbyBsNXVtDRqg30sUIMfTM/jl2hNHCphUNmxRbfP/kpbfX+Ysg8t6YVgjHSNqhjh42fWAth2y8orcRtQOfnFWgWHsdtg4XErUAuCCrLzU6268pouO2qtaoSGyVaRRh+8z2a3I6TGqdSxln2LtGwbK5Zd0dM7keuvn5zphf0zlGgpWBAFv27k6ZkWXPyylZ7a4oiktMH5zu9dxTvX+5TzvJbDYnwXBuuTa65Zi/lYjrKb2jxPeYlvs0xa3Imxa30lySGNR90ZcYik45ubzu9aYaLLFUN42U3juisoXAsD5fhCdhASrHKV3aHzXlgxDfn6SDx63maHGzcSVIlqwtYECUeg9pYdmVriXGlWALFBGCYiO6eIHGbR0vCLd2DoZyB9CTIf9oXZ96WExA/YepRP/qKHB9O6b3mvT54+NnaGrVxz4YkijhtwKnA1GpK5qHmbPujkBlqb8mmeExszRU1DyiRMDimOzmI1QxxROUDywjnBYixsfz1ibLESIF2wO1h3bbxtupmBxZTcHrb/AFSvGoTctqxLN5k3jPCkselvF6Rw7WmrdpJp6LzgznhFJjpFtAUorHKmNVeLo15Q4EC0TZrz0qXkCFWRGOk5XWw95C44axQxTIya2JrI/Zez3xFVKNIA1KjBUBNgWPAnhJHYCm7AgqykgqRYg3sQRwIMkEqxnAW5TlStbIa846oVcus3pNvCVmHOEfU1Jz0hLo2+jJkHx17JKU/3jTyddynXHBlLBKbj94EqvUEcs9flL+MSOdk4ncF7GkzfwLWRmPoBfyBnJp8zMIk8Xdoi5hCMcjKN47AytCvYaccTyBAmA9wQsnVuHGeUG8bxY0fACCb5eVraX1BBz9fcYEkk6nU9eJ9fxmkdU2nd6cVIqEgdprHdNIggjlbyhakgz84oekSorl53M91agUSob4nl5ffIfGpJIEsb8I3x6WGczVMdibUbDV6demAXplmS+m+UZVJ5gEg242iWErmmSxJJOvEk6kk843bwtOXzzMyqR/3i50EdYU1G1YiN8FSvpnJfC0puI90atddDvDrCPhh78YSo+lZnvxw222H2caaXDYlxSJHCnYvU91Xd/nM0KVH4o7DpYrAVTVYp3CtXVwL2KI1wRxBBIt5Tm0+Y2YGImKMoidQi0IS3s47jWnrHUKDPLT2BPNTSBKUn0EXanGV84+ovlNxknSXOOCs8mdEo9LF6C3idNOcKtewsICnehVHlGyguek9UsOW1j5KYGUehNUtYdf7xljE3m6CSbr94jWtTz3Bqcyekug47FdnVxuLagbAnDYlkJ0FQ0+7RvRqgPpKX3JBKsLMCQwOoYGxB8jeXnsptFsPicTWpmzrgcZ3Z5OtMOrem5eUrDDOc76p5swFWvwlkw9VW4ZyCw6SRopYgzURJlrdIRWlTVhcmEdq+kIw2/swYrDVsOxKitTdN4Zld5SAwHGxz9I/hMK+Qtv7Hq4WvUoVgBUptY20ItdWU/ZIII8+cjLXNpoHxtr7+1KoBB7unRQ257m/nzPj+6USkloR4WnnFBPUFEK6InUihibyoetrFqLxB9Z1TKHyZxwBaN8E0ke7mkNznFaSKLcc84nizZTbnEsOSVGfDjY/84D9n5TqHjGwZvP8APX+86auViCPT+2U0hYPvNYaZz3RpZFj8za9OgidBgPzl7xQsS26NDmD9/wCesB5sGgoqVWIuq4TGlgdCv+FqAg+8oeEGl5ccTtT/AAyVTu7wq0K9A8Ld9TKb3oZUsMBz+k531qJbB048ZlUZmM6NwMiPrFKeELG5YW6XMqFO/Ou8EB0vqesI/obIRs2G8Txb8ANISj6ZhCE5tPl74m/9qYz/AIvH+BZVatfkM+PL0nISo8CuY6UwhEAREqkIQH2IGcTEIShWk9jJehWuIQmoleMXnlPGEHhtyy9svwhCVDhZ7p8Z2EDoUHhnz0PvPSUrn8/eLGEIDPb36s3z0+/nIWjR1HKchM31UrQpb1IMMiMjfQ2imFxhTIi87CRU7g6+8OUIQg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ranking-kredytow.pl/wp-content/uploads/2014/03/doradca-kredytowy.jpg"/>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4405559" y="1380011"/>
            <a:ext cx="621179" cy="501747"/>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CaféX Communications Confidential © 2015 – All Rights Reserved. </a:t>
            </a:r>
            <a:endParaRPr lang="en-US" dirty="0"/>
          </a:p>
        </p:txBody>
      </p:sp>
      <p:sp>
        <p:nvSpPr>
          <p:cNvPr id="6" name="Slide Number Placeholder 5"/>
          <p:cNvSpPr>
            <a:spLocks noGrp="1"/>
          </p:cNvSpPr>
          <p:nvPr>
            <p:ph type="sldNum" sz="quarter" idx="12"/>
          </p:nvPr>
        </p:nvSpPr>
        <p:spPr/>
        <p:txBody>
          <a:bodyPr/>
          <a:lstStyle/>
          <a:p>
            <a:fld id="{0431C951-9D62-474D-B35D-66AB940D3B2F}" type="slidenum">
              <a:rPr lang="en-US" smtClean="0"/>
              <a:pPr/>
              <a:t>98</a:t>
            </a:fld>
            <a:endParaRPr lang="en-US" dirty="0"/>
          </a:p>
        </p:txBody>
      </p:sp>
    </p:spTree>
    <p:extLst>
      <p:ext uri="{BB962C8B-B14F-4D97-AF65-F5344CB8AC3E}">
        <p14:creationId xmlns:p14="http://schemas.microsoft.com/office/powerpoint/2010/main" val="196191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utoShape 4" descr="data:image/jpeg;base64,/9j/4AAQSkZJRgABAQAAAQABAAD/2wCEAAkGBhASEBISEBIQDxAPEA8PDxQQEBAUEBAQFBAVFBQVFBQXHCYfFxkjGRQUHy8gIycpLCwsFR4xNTAqNSYrLCkBCQoKDgwOGg8PGikkHR4qKSwsLCkqLCwsKSwqLC0sKSwpLCwsKSwsLCwpLCwsLCksLCksLCwsLCksLCwsKSwpKf/AABEIALABHwMBIgACEQEDEQH/xAAcAAABBQEBAQAAAAAAAAAAAAAAAQIEBQYDBwj/xABJEAABAgMEBAkHCQcDBQAAAAABAAIDBBEFEiExBkFRcRMiMmFzgZGxsgczNHKhwdEjQlJTVIKSorMUFSRik+HwNWN0FhdDo8L/xAAaAQACAwEBAAAAAAAAAAAAAAAABQIDBAEG/8QAMxEAAgECAwYEBAYDAQAAAAAAAAECAxEEBTESIUFRcYEyM5HBE0JhsRQiIzRyoRVS0ST/2gAMAwEAAhEDEQA/APDUIQgCRZ/noXSQ/EF6aCvMrP8APQ+kh+IL0tP8o8MuqE2ZeKPc6VRVMqiqdiq50RVMqiq7Yix9UXkwlJVdsRH3kXkyqKrpEUu4rtx7ljNFOW71D4gtiXYHce5Y7RU8d3qHxhKscv1afVjLCb6NTovc3M7ClxEaIMR7oV0FznN4wdU1AFBqp2p4ZLfWROb5PWoUjKuixGQ2AOc9wa0HKp2pXQ3AuFwVYbrsDga0pntChbhcp+tic1sv9Y/PAhmY3LlGLL3ELnN1FwoVFMWhoWgHcfipUjKxYt7goXCXKF10ZVrSuPMexGm9sNdyQrXLoHpsBt5pd8mKajWpSGLT5rfb8UBY7tcury3golSQ66bo1HDWuMJxIJuto3M0PxSx2uuON2gunGh2b1GWhKOphtE3cWIPU8KvKqg0SPFifc7le1W3L/28e/3DG+fLt9hyAU2qVbjHYdVCbVLVdOCoSIqgBaoqkqkquBYWqxOkHpMT7vgatrVYrSD0mJ93wNSfN/JX8vZjTLPNfT3RXIQheZH4IQhAEiQ87D6RniC9JqvNZDzsPpGeIL0e8vQ5P4Z9UJM08Ue50qiqZVAKdim48FKmVReXbBccSkJSVTaqSRBsdeRVNqhdsQFJwO4rI6MD5R3qu8YWseeKdx7lltFWEvdQVNwnn5YSjMPNp9WM8J5NXovc1UhHeyLDdDF57HtcwUJq4HAUCV7n3nAhwJPHFDnWuIT5CLFgxGxYYo9hJbUAjEEZV2FPmZqYiRXRXVvvpeIoAaAAYdQVbTvoU7StqRSVLkJiKy9wT7l4BjsQK1rQCuvPFR3Q4hzBONfm5rvJxYkO9RlQ4UcCaVGzAhdktxyMlfURkwblLuFah1N+Ff8AMkhi1SVi3blDdBqBxc6196DDiHMH2ISO7S5ncTBoG14oNac6WLHcWEEkgNNBXLAri2C/6J7R8UroT7p4p5J2bFyS3M7GW9GP0RPnd0P3q/qs/ol/5dzPer+q15dvw0e/3Lccv15dvsKhJVKt5jFqhIhcODqpEVQgAQkqiqABYu3/AEmJ93wNWzqsZb/pET7vgak+b+Sv5ezGeW+a+nuivQhC8yPgQhCAO8h52H0jPEF6JVedyPnYfSM8QXoQcvQ5P4Z9UI808Ue4+qQv9/UkvKPEOZGJFTjXB10UoNeCdydhVFXZ24XCuH0sagBtdfPRdA8HLUoWvZqB17K45mnUu8F5PXiezUda5CVyc4WV0dqpaptUK4zjkVTUVXQsDzgdxVBoU4CO68KgNJI2gRG1CvXnA7ioPkzkYcWaitiXqCC4i6aGvCNSXM5KE6cnorjPBwc6VSK1djZTkCEIjGF1wFpe54aMiOKLo3fmTIcCCRjHumrgfkyRSuBWpj6ESrYZfWLUCvLHwXSV0JlXMDiYuIryx8Fh/G0rav0D/H1m9F6mRbKQdcfUcRDdSuFO89iIkrCDSRGDiBgODcK9a1cPQ6Vq686I0N/naO8KtgWVIuiXOFPKLfOM+CI4+k1e79AlltZaxXqzOUS1W1GiEpwly9Fyry2/BPmtCZZjSQYuG14+Cn+PpfX0If42v9PUxkFgOb2t9a97glmAAx3HaeKcAHVy3LRS+jMFwdUvwy4w+CmzOhUsIL3Vi1EN7uXhUNJ2KDx9GV0r+hZHLa6s2l6nh+iruX6rPZVXlVQaLZv9Rver6qa5b+3j3+4Y3z32+wtUoKagFMDHYfVFU1Dj/nwXGcsBibqUSNf14583Mo73bdWGOYy5qA4lKw02A4agMcagY50oqdt3Lvh7iVVJVNY7AasNaWqtuVWCqx1vekRPu+ALYLHW76RE+74Ak+b+Sv5ezGWXea+nuiAhCF5oeAhCEAd5HzsPpGeIL0BefyXnYfSM8QW+qvQ5P4Z9UJM08Ue48FNiNrTLCuYxy1IqlBTy1xQtxGDMOq7raK8mlMwKqQxuOWRwx5k5LVcUbEpTbFRVJVCsKxUqalqunBsTI7io3kjp+3Ra5cC6v9VqkRMjuPconkm9Ni9A79VqQZzpHuOcs0n29z3S0j8gdwVTb2lDJGSbEcL73ANhN+k6mZOoBWtpeYO4LDaSwOGnJeG8VhwZZsUN1FznUFez2LzUnZDyC2pWMdaD7RnXF7w8NOIbUtaAdg1p8loXNHY2u05LfwwNmSkwH4qhVHwN/wACJlZSDaEg5sQ8eE3PEuYN4zatzZmkcOblyQLkRoAiMrUtO0cylQobXMcHCoLSCNoKwFlSroU1RtaNLmb4dcAd2Cvg7mSpFLQ2snyXb1Zz5/honQxPAVU2eeK7eraf9HidDE8BXI+NnH4UfNui3Kieo3vV+s/otyn+o3vWgXsss/bR7/c83jvPfb7AhCEwMYtUhCKpFwDlcO4kDCp1VrV2zFPYzeMdYFcBTP3p9EpaRmCN4Vairljk2gSJEqmQsCx9u+kRPu+ALX1WQtz0iJ93wBKM38ldfZjHLvMfT3RAQhC80OwQhCAO0l52H67PEFvarz+C+jmnYQewq8ZbUTUe0BO8srxpxkn9BbjcPKq01wNLVLVQzMkQr5zDbx7FWC3z/gTydeELX4imGFnO9uBoQhUI0gP+BPbbx1AFcWKp8yTwVXkXiFD/AG35PhCMCAab1HFtjYrnVjHXiUrD1JXstC0SqtFtN2e0LvK2i17i0AggVx2IjVg3ZM5KhUirtEiJkdxXTyHAG0I1QD/CPP8A7oa5RDgdxXXyGf6hG/4j/wBaGkuc6Q7jPK9Jdvc9yc3BYTS512dYRhSTd1fK4e9bwrN6UyjSYcSnG4zCddKgj39q8zU8I+o+NGOk7ZeYl2pcKgYsLaV2HWre1XPZdDbxLhe4uHUo8RjRidozOWKu5yNDMJoNC4NaaUNaHYs6GFuB10dnHlrS5rxfHzxiDsKpnyj/ANvjFvIDqO2AuAIWgsZjSKjUuk7Z9C+I08vF4I+i0BtOeo9qti3qjPUir2Zzs7kHerOeP8O/oongKq7NHyZ3qztD0eJ0UTwFWR8TMr8KPm3Rg8d4/wBsd60Czui/nH9H7wtA53xXr8sf/mXf7nnsar1n2HIUP95NzoRXamm1G/4Vs+NDmU/h6nInIUKFaAc4DDFE3PljqU1VqUOtG1w+BO+yaazbbZDY1rg/iV5IwNSfio1rWmIoYAXm5fxeADxiCMtmSzItok0GJ5gnfvJ+x34UvToKp8S7ua3TquGxZWLSqKqtlLQLol0gioJxA1JLUm3tcADRtK85K2fHi4ba0KFh5bWwWSyNuekRPu+AKabUftPaqqciFz3E5mncEozKuqlJJc/ZjDCYd05tvkcEIQkQxBCEIAVuY3hT4QxUFmY3hWEMYphg+JCZoo/ozuiPcsutRG9GPRnuVXYdgPma0c2GxuBcQSSeYBNsbJLZvyMGD+fqVRK7QMwulqWa+BEMN9CRiCMnNORCbACyQ3myWhfR/RupveFREq9jejdQ71SBhNaagSdwTDE6x6GLCaS6saHK4sblfdPeqlrVcWS3jDcfco4dfnRPFP8ASZbPyO4rr5DP9Qjf8SJ+tDXF+R3FdfId/qMb/iRT18PC/uqM50h3M2WfN29z3VVekErfguIzZxhz7fYrNNeKg1yINV5uW9DuDs7nmE3FN4CjiHGhIybv1qzkYbrp4MCK6mDTea3PW45YcyW17PMMlzeQTTdzLnY7qE0OazIYbSaLewWvAdeo0mI3AVoKYmhVxaZ4g3tr2qsgz7QQ1gvuOQGddqtobDSr6E0yzA212lXU1vMtV3RBkTxDvU+0PMROiieArlOua0MIAaHm7gKCtMF0tF3yEQ/7MTwFSintMpfhR826L+cf6nvC0JOB3FZ7Rfzj/UHetAfcV67Lf267iDGec+xQTbSCQo1VPtBuKgqqa3jWm7xRIkPON3+5S7bbgDzKNZ5+UbvU+2G8XsViX6MjLV3Vo9CqsVpLoh1thkjtXWDarqgEV1Z0NV20Yg3nRhl8nTHnNF1ZYFH4RW1b/IBsqPakyUnoaZON9497KTMPnhuXO3BkplpwwJqDT6tyjWyMAmdHfQfUzS89dCkCiR+UeruU0BQ5jlHq7ksxS/IupuickIQlxYCEIQA5mY3hWTBiq2HmN471aNCZYJbmVzL6L6O7oz4VL0NYeA4uB4RxOGpRImMuejPhU/Qk0gn13e5b8xX5Y9BfhNJdSq059IZ0Q8RVRLtV1pv59nRDxFU8BUUFuRtehcxvRzuHeo9jcFfa1zHPdHvtaQcA0VB7ipEU/wAOfV96uNG7HbwMOOaXmQojhhjU3zWvWtWOk0o25Ix4TSXVmTuYnmJHtVnZg43UVUMecCczid5xVtZhxG4q7D+JBifLZZPyO4p/kSeRaEWgr/DPB5hwsPFMeMDuK4eSW1YEvOxnR4sOC0y7mgxHBoLuFYaVOvA9iy5z8ncqyz5u3ue9TEYgYUJwzOCjzFoBrXOcQ1jQS4nIADEqgi6b2cAT+1y5oK0EVpPUstB0hl51xiTU7BgS94cHK8JDBcxrs4xOJrTLnSKMVxGzZrpuPw0C8Gloc0RGgijrubajUSMaaqqtk9HTEo41Y0485HMuUXS2z3OLnTUAgckcIztUmU07kb10zMuGUzMVuB7VQ7Odrbi9NqGpoZGz4cJtGNptJxcd5UtsOuJwAVK3TSzftsr/AFmfFRLZ8ocjCgvdCmZeLEApDYyKwkuOArjltKvS4IpbepZRIojzjWNpwMq0uifzRXto0dTTXrVjaTPkYgGI4KIOq4VldH9JbPgwQIk9KuivJiRncMzjRHYnXqU6a02s4w4gE5KkmG8AcMypJaaDNSm1fdwIxR4Po0KRHdGD7QtB/dUGjZ+Ud0Y7wtAPivS5b+3XViXGec+xVz7FDlpGJEN2Gxzzmaahzk4BWE6rfQ+MGtiAEBxcDjsoP7qGIlsRckhhRf5TPQZV8OK1r2lhva/iptpji9isLYj3phtBezrzYZqBaAw7F2jJyoNviU1n+rE46KQqvjg48RviKvTBNSCBSgGtYyFaESDELoZocjXIhTW6XTO1vYfilqnsXRdOk5u5a2t6VB6IqJaoy61ClbSfGmGufSoDgKbKKfaQy61vw2+i+pTNWqroUpCgzPKPV3KyLVXTfLPV3JdjFaC6m+BxQhCVlgIQhAD4Q4w3jvVy2Xd9F3YVUynnGeuzxBbU5FOstp7cZMxYms6bSS1OLRWDQCpLCANuCnaNRBDhkP4hvE0OajyzOKBrou3BO+i7sKbVcPGsltcBbGvKm2lxZF0ilzGihzKEBgGeupVeyyYg2dquIEQhzg5l4FtG1oLp2p3Bnm7QuU8PBbrPcSnipq29byJwBdBujMintV7IWoyHLCFdcXCFwdRSlaUJVfBlnUoATuBKkNsyKcmP/A73qdWlSnbb4fUojXqRvscfoUgsfnwyyXeVlLjhjXA6lcS9hzN24WGgcSOSM+tTYWiUwfmtB2uf8Aoxq0I720n1LJuvL8u9roUzsjuWBcMTvPeva5TQgZxYhPMwADtPwT3eTuQcamFUnEmuJPYleY16Veyi9PoasFSqUr7S1PEEOC9vHk5s/wCp/MUo8nFnfU/mKU7MeYx23yPDUMdRe6jyb2d9T7U4eTezvqPzFGzHn/R3aly/s8Ioii93Hk3s76gdpTx5OrO+oai0ef8AQbUuR4MAloF70PJ7Z32dh3hH/b+zvszOxFo8/wCgu+R45o2PlXep/wDQWiAXoX/Q0i0cSFwdfoOIVVOaCHODEB/liCn5h8E7wOKo06apt7+grxVCpOe2kYt0sCMdaWBJGG6uIqMslezGiswzNopzOqO2iiGx5kmrw52oUu4DqK2yq0Z2V1bjvK06sYtb/QrnQavvY695PPzJkzBLsOYKwfZkUZsf+ArlEl3A1oRqIcHD2q2MYbOzHQqlUne8uBnpmwYhNQW9q5N0fiUNSARkM69epaVsW4alrX54VXNrXHMY9SzSwkJStZmhYqaje6KGzLOisiguaQMcag6uZWc6wnLFTCw7CmFhrWhpkrYUFTjsoi67lJSKUyzth7FTzzaRHdXcFsqrLW9d/aIl03hxaH7ja+1LMygo011/6bsNVc3vK9CEJGbQQhCAJNmsrGhDbFhjteF6yywm63v6ro9y8osn0iD00Lxhe1tK00a9SmmoO1ympShN3kiCzR+DrDjvcfcu7LEg/QB3knvKmsapMOWcdXbgpvE1XrJ+pD4FNfKiDDsyEMobPwhSGQGjJoG4BT4chtPYpDYLRkB71U6knqyxRS0RBhS7jkPcu7JL6R7FJJTVE6IyG0ZBPCQBOCAFXl1q2/OxZiMYEfg4TYhZDFNTcCes1W/0jtHgJWNE1tYQz13YN9pXnMhLXGtGsAV361fSp7TMGNxDoxWzqwEzan2r8qThrV+1exWrAuoat6wcGJXmdZcvQpxEtX7YeoUS3rV+1u9quw1OAUvwcCDzWvzXoUl+1vtZ/MgOtX7V4le3U9kGuse1DwlM4s1xD0t6FADaf2s/n+KU/vGmM2fz/FaAQVHm4VAoSwtNE1mWJfFeh10BteMY0aXmIhiuuiNCJ2A3XgV6j1rb0XlkKa/Z5uXj5NETgovRxMD2Gh6l6qUvqR2XY9Dhavxqak9RlFxiSMN2baHaMFIohVGkrolkn5rq781Eiyjm8oH3K8SouzpmXyrDm1p3tC4Ps2Ec4bPwhaiJJw3ZtpzjBRIlkfRdXmKkqslxZFwT4GbiWLBPzKbi4e9R32FC1X27nH3rQRpJ7cwR3KFFarViaq0k/Ug6MHqkUkWwxTCI8b7p9y840kleDmorK1uluNKVqxp969ZeV5Zpj6bG3w/0mqNavUqRtJ3JU6UIO8UUyEIWUuBCEIAlWV6RB6aF4wvZhMBtC7KuNM14zZXn4PTQvGF6lbJJhkA0OeClFnGa+SmYLhxKdfKU28vKJW3XsPHxp85uDgtTZWldQKkPH5hvU9xGzNbVIo8pPw4g4rgebX2KRRAChFEAJyDgAJQEJaIAxvlBm68BLj57zFf6jMvb3KiGaW2Z7hp6M8YthUgM2cXle1NqmNCNonncfPaq25EyGV2BUWGV2D0yiJpI7hPC4NeugcplTR2aB16lKg4dajQW4jmKmMVM3wL6NN6imGoloMF2qnVUC0zxVnbb3GtwSizN2pBvw3t2g035heiaJWp+0ScGJm64GP8AXZxXdywEVXPkynbsSZljkHCPD3HB1Ouiy4mO641yydrw7m8QnIosA6GoTqJKIAEoKaq+ctuGytDeI7BvK4BZF9M8udUlrTkChAAvbW4CvvWatjTKtQ03jsbyB8VSS01EixAXk0BqBqCCRonOXmGl3psbez9Nq9JDl5rpb6ZG3s/Tah6AVCEIUDoIQhAEqy/PwelheML0+0DUFeX2Z5+F0sPxhenTRzUkcM3MQ8VwBINQSDzKfNMxUNzV0Cwkrfe0i9U0+c3BwWtsvSyoxIiDfxl5+WoaSDUEg8y7c5Y9hlLWhRMnAHY7AqaF5DLW29vK4w7Cr2z9LSMohbzPxHtXdxGx6FRLRZyV0srymh3O0+5WUDSCC7Mlp/mC7YCMzQyTBJDHcZznH5R+LianMp//AEjK/Qd/UcrOHNw3cl7TuIXYFT+JJcSl0KUndxRUjROV1Nd/UcnDRWW+i/8AGVbBOUvjVObIvCUf9V6FU3RiW+i78ZThozLfRd+IqzSodeo/mZz8JQ/0XoV7bBgDJp/EV0/ckHYfxFTUtVH4s+ZJYekvlXoQf3NB2H8RXKNo/LuFHNJ+85WaaVz4kuZL4FPTZXoUp0RlPqz/AFH/ABXSQ0YlYMXhoUO7Full688m6cxQmitC7q3rhFtCE3lPaOup9i45yerOwowi7xSR3QqqNpFCHJvP6qD2qpndMKa2M3GpUC01T3AYkgDnKrJu3obOTxz2N7VhZ7S0uyvPO1xw7FSzNoxYmbqDYMAg7Y1Nr6Y1qK3v5W4N6ystOWnEi8o0GwZKNROa1cudBkNW9nw6KBBYrWXC4BOaV5zpZ6ZG3s/TavQ2led6Velxd7P02oZ0qUIQogf/2Q=="/>
          <p:cNvSpPr>
            <a:spLocks noChangeAspect="1" noChangeArrowheads="1"/>
          </p:cNvSpPr>
          <p:nvPr/>
        </p:nvSpPr>
        <p:spPr bwMode="auto">
          <a:xfrm>
            <a:off x="155575" y="-108346"/>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323232"/>
              </a:solidFill>
            </a:endParaRPr>
          </a:p>
        </p:txBody>
      </p:sp>
      <p:sp>
        <p:nvSpPr>
          <p:cNvPr id="36" name="AutoShape 6" descr="data:image/jpeg;base64,/9j/4AAQSkZJRgABAQAAAQABAAD/2wCEAAkGBhASEBISEBIQDxAPEA8PDxQQEBAUEBAQFBAVFBQVFBQXHCYfFxkjGRQUHy8gIycpLCwsFR4xNTAqNSYrLCkBCQoKDgwOGg8PGikkHR4qKSwsLCkqLCwsKSwqLC0sKSwpLCwsKSwsLCwpLCwsLCksLCksLCwsLCksLCwsKSwpKf/AABEIALABHwMBIgACEQEDEQH/xAAcAAABBQEBAQAAAAAAAAAAAAAAAQIEBQYDBwj/xABJEAABAgMEBAkHCQcDBQAAAAABAAIDBBEFEiExBkFRcRMiMmFzgZGxsgczNHKhwdEjQlJTVIKSorMUFSRik+HwNWN0FhdDo8L/xAAaAQACAwEBAAAAAAAAAAAAAAAABQIDBAEG/8QAMxEAAgECAwYEBAYDAQAAAAAAAAECAxEEBTESIUFRcYEyM5HBE0JhsRQiIzRyoRVS0ST/2gAMAwEAAhEDEQA/APDUIQgCRZ/noXSQ/EF6aCvMrP8APQ+kh+IL0tP8o8MuqE2ZeKPc6VRVMqiqdiq50RVMqiq7Yix9UXkwlJVdsRH3kXkyqKrpEUu4rtx7ljNFOW71D4gtiXYHce5Y7RU8d3qHxhKscv1afVjLCb6NTovc3M7ClxEaIMR7oV0FznN4wdU1AFBqp2p4ZLfWROb5PWoUjKuixGQ2AOc9wa0HKp2pXQ3AuFwVYbrsDga0pntChbhcp+tic1sv9Y/PAhmY3LlGLL3ELnN1FwoVFMWhoWgHcfipUjKxYt7goXCXKF10ZVrSuPMexGm9sNdyQrXLoHpsBt5pd8mKajWpSGLT5rfb8UBY7tcury3golSQ66bo1HDWuMJxIJuto3M0PxSx2uuON2gunGh2b1GWhKOphtE3cWIPU8KvKqg0SPFifc7le1W3L/28e/3DG+fLt9hyAU2qVbjHYdVCbVLVdOCoSIqgBaoqkqkquBYWqxOkHpMT7vgatrVYrSD0mJ93wNSfN/JX8vZjTLPNfT3RXIQheZH4IQhAEiQ87D6RniC9JqvNZDzsPpGeIL0e8vQ5P4Z9UJM08Ue50qiqZVAKdim48FKmVReXbBccSkJSVTaqSRBsdeRVNqhdsQFJwO4rI6MD5R3qu8YWseeKdx7lltFWEvdQVNwnn5YSjMPNp9WM8J5NXovc1UhHeyLDdDF57HtcwUJq4HAUCV7n3nAhwJPHFDnWuIT5CLFgxGxYYo9hJbUAjEEZV2FPmZqYiRXRXVvvpeIoAaAAYdQVbTvoU7StqRSVLkJiKy9wT7l4BjsQK1rQCuvPFR3Q4hzBONfm5rvJxYkO9RlQ4UcCaVGzAhdktxyMlfURkwblLuFah1N+Ff8AMkhi1SVi3blDdBqBxc6196DDiHMH2ISO7S5ncTBoG14oNac6WLHcWEEkgNNBXLAri2C/6J7R8UroT7p4p5J2bFyS3M7GW9GP0RPnd0P3q/qs/ol/5dzPer+q15dvw0e/3Lccv15dvsKhJVKt5jFqhIhcODqpEVQgAQkqiqABYu3/AEmJ93wNWzqsZb/pET7vgak+b+Sv5ezGeW+a+nuivQhC8yPgQhCAO8h52H0jPEF6JVedyPnYfSM8QXoQcvQ5P4Z9UI808Ue4+qQv9/UkvKPEOZGJFTjXB10UoNeCdydhVFXZ24XCuH0sagBtdfPRdA8HLUoWvZqB17K45mnUu8F5PXiezUda5CVyc4WV0dqpaptUK4zjkVTUVXQsDzgdxVBoU4CO68KgNJI2gRG1CvXnA7ioPkzkYcWaitiXqCC4i6aGvCNSXM5KE6cnorjPBwc6VSK1djZTkCEIjGF1wFpe54aMiOKLo3fmTIcCCRjHumrgfkyRSuBWpj6ESrYZfWLUCvLHwXSV0JlXMDiYuIryx8Fh/G0rav0D/H1m9F6mRbKQdcfUcRDdSuFO89iIkrCDSRGDiBgODcK9a1cPQ6Vq686I0N/naO8KtgWVIuiXOFPKLfOM+CI4+k1e79AlltZaxXqzOUS1W1GiEpwly9Fyry2/BPmtCZZjSQYuG14+Cn+PpfX0If42v9PUxkFgOb2t9a97glmAAx3HaeKcAHVy3LRS+jMFwdUvwy4w+CmzOhUsIL3Vi1EN7uXhUNJ2KDx9GV0r+hZHLa6s2l6nh+iruX6rPZVXlVQaLZv9Rver6qa5b+3j3+4Y3z32+wtUoKagFMDHYfVFU1Dj/nwXGcsBibqUSNf14583Mo73bdWGOYy5qA4lKw02A4agMcagY50oqdt3Lvh7iVVJVNY7AasNaWqtuVWCqx1vekRPu+ALYLHW76RE+74Ak+b+Sv5ezGWXea+nuiAhCF5oeAhCEAd5HzsPpGeIL0BefyXnYfSM8QW+qvQ5P4Z9UJM08Ue48FNiNrTLCuYxy1IqlBTy1xQtxGDMOq7raK8mlMwKqQxuOWRwx5k5LVcUbEpTbFRVJVCsKxUqalqunBsTI7io3kjp+3Ra5cC6v9VqkRMjuPconkm9Ni9A79VqQZzpHuOcs0n29z3S0j8gdwVTb2lDJGSbEcL73ANhN+k6mZOoBWtpeYO4LDaSwOGnJeG8VhwZZsUN1FznUFez2LzUnZDyC2pWMdaD7RnXF7w8NOIbUtaAdg1p8loXNHY2u05LfwwNmSkwH4qhVHwN/wACJlZSDaEg5sQ8eE3PEuYN4zatzZmkcOblyQLkRoAiMrUtO0cylQobXMcHCoLSCNoKwFlSroU1RtaNLmb4dcAd2Cvg7mSpFLQ2snyXb1Zz5/honQxPAVU2eeK7eraf9HidDE8BXI+NnH4UfNui3Kieo3vV+s/otyn+o3vWgXsss/bR7/c83jvPfb7AhCEwMYtUhCKpFwDlcO4kDCp1VrV2zFPYzeMdYFcBTP3p9EpaRmCN4Vairljk2gSJEqmQsCx9u+kRPu+ALX1WQtz0iJ93wBKM38ldfZjHLvMfT3RAQhC80OwQhCAO0l52H67PEFvarz+C+jmnYQewq8ZbUTUe0BO8srxpxkn9BbjcPKq01wNLVLVQzMkQr5zDbx7FWC3z/gTydeELX4imGFnO9uBoQhUI0gP+BPbbx1AFcWKp8yTwVXkXiFD/AG35PhCMCAab1HFtjYrnVjHXiUrD1JXstC0SqtFtN2e0LvK2i17i0AggVx2IjVg3ZM5KhUirtEiJkdxXTyHAG0I1QD/CPP8A7oa5RDgdxXXyGf6hG/4j/wBaGkuc6Q7jPK9Jdvc9yc3BYTS512dYRhSTd1fK4e9bwrN6UyjSYcSnG4zCddKgj39q8zU8I+o+NGOk7ZeYl2pcKgYsLaV2HWre1XPZdDbxLhe4uHUo8RjRidozOWKu5yNDMJoNC4NaaUNaHYs6GFuB10dnHlrS5rxfHzxiDsKpnyj/ANvjFvIDqO2AuAIWgsZjSKjUuk7Z9C+I08vF4I+i0BtOeo9qti3qjPUir2Zzs7kHerOeP8O/oongKq7NHyZ3qztD0eJ0UTwFWR8TMr8KPm3Rg8d4/wBsd60Czui/nH9H7wtA53xXr8sf/mXf7nnsar1n2HIUP95NzoRXamm1G/4Vs+NDmU/h6nInIUKFaAc4DDFE3PljqU1VqUOtG1w+BO+yaazbbZDY1rg/iV5IwNSfio1rWmIoYAXm5fxeADxiCMtmSzItok0GJ5gnfvJ+x34UvToKp8S7ua3TquGxZWLSqKqtlLQLol0gioJxA1JLUm3tcADRtK85K2fHi4ba0KFh5bWwWSyNuekRPu+AKabUftPaqqciFz3E5mncEozKuqlJJc/ZjDCYd05tvkcEIQkQxBCEIAVuY3hT4QxUFmY3hWEMYphg+JCZoo/ozuiPcsutRG9GPRnuVXYdgPma0c2GxuBcQSSeYBNsbJLZvyMGD+fqVRK7QMwulqWa+BEMN9CRiCMnNORCbACyQ3myWhfR/RupveFREq9jejdQ71SBhNaagSdwTDE6x6GLCaS6saHK4sblfdPeqlrVcWS3jDcfco4dfnRPFP8ASZbPyO4rr5DP9Qjf8SJ+tDXF+R3FdfId/qMb/iRT18PC/uqM50h3M2WfN29z3VVekErfguIzZxhz7fYrNNeKg1yINV5uW9DuDs7nmE3FN4CjiHGhIybv1qzkYbrp4MCK6mDTea3PW45YcyW17PMMlzeQTTdzLnY7qE0OazIYbSaLewWvAdeo0mI3AVoKYmhVxaZ4g3tr2qsgz7QQ1gvuOQGddqtobDSr6E0yzA212lXU1vMtV3RBkTxDvU+0PMROiieArlOua0MIAaHm7gKCtMF0tF3yEQ/7MTwFSintMpfhR826L+cf6nvC0JOB3FZ7Rfzj/UHetAfcV67Lf267iDGec+xQTbSCQo1VPtBuKgqqa3jWm7xRIkPON3+5S7bbgDzKNZ5+UbvU+2G8XsViX6MjLV3Vo9CqsVpLoh1thkjtXWDarqgEV1Z0NV20Yg3nRhl8nTHnNF1ZYFH4RW1b/IBsqPakyUnoaZON9497KTMPnhuXO3BkplpwwJqDT6tyjWyMAmdHfQfUzS89dCkCiR+UeruU0BQ5jlHq7ksxS/IupuickIQlxYCEIQA5mY3hWTBiq2HmN471aNCZYJbmVzL6L6O7oz4VL0NYeA4uB4RxOGpRImMuejPhU/Qk0gn13e5b8xX5Y9BfhNJdSq059IZ0Q8RVRLtV1pv59nRDxFU8BUUFuRtehcxvRzuHeo9jcFfa1zHPdHvtaQcA0VB7ipEU/wAOfV96uNG7HbwMOOaXmQojhhjU3zWvWtWOk0o25Ix4TSXVmTuYnmJHtVnZg43UVUMecCczid5xVtZhxG4q7D+JBifLZZPyO4p/kSeRaEWgr/DPB5hwsPFMeMDuK4eSW1YEvOxnR4sOC0y7mgxHBoLuFYaVOvA9iy5z8ncqyz5u3ue9TEYgYUJwzOCjzFoBrXOcQ1jQS4nIADEqgi6b2cAT+1y5oK0EVpPUstB0hl51xiTU7BgS94cHK8JDBcxrs4xOJrTLnSKMVxGzZrpuPw0C8Gloc0RGgijrubajUSMaaqqtk9HTEo41Y0485HMuUXS2z3OLnTUAgckcIztUmU07kb10zMuGUzMVuB7VQ7Odrbi9NqGpoZGz4cJtGNptJxcd5UtsOuJwAVK3TSzftsr/AFmfFRLZ8ocjCgvdCmZeLEApDYyKwkuOArjltKvS4IpbepZRIojzjWNpwMq0uifzRXto0dTTXrVjaTPkYgGI4KIOq4VldH9JbPgwQIk9KuivJiRncMzjRHYnXqU6a02s4w4gE5KkmG8AcMypJaaDNSm1fdwIxR4Po0KRHdGD7QtB/dUGjZ+Ud0Y7wtAPivS5b+3XViXGec+xVz7FDlpGJEN2Gxzzmaahzk4BWE6rfQ+MGtiAEBxcDjsoP7qGIlsRckhhRf5TPQZV8OK1r2lhva/iptpji9isLYj3phtBezrzYZqBaAw7F2jJyoNviU1n+rE46KQqvjg48RviKvTBNSCBSgGtYyFaESDELoZocjXIhTW6XTO1vYfilqnsXRdOk5u5a2t6VB6IqJaoy61ClbSfGmGufSoDgKbKKfaQy61vw2+i+pTNWqroUpCgzPKPV3KyLVXTfLPV3JdjFaC6m+BxQhCVlgIQhAD4Q4w3jvVy2Xd9F3YVUynnGeuzxBbU5FOstp7cZMxYms6bSS1OLRWDQCpLCANuCnaNRBDhkP4hvE0OajyzOKBrou3BO+i7sKbVcPGsltcBbGvKm2lxZF0ilzGihzKEBgGeupVeyyYg2dquIEQhzg5l4FtG1oLp2p3Bnm7QuU8PBbrPcSnipq29byJwBdBujMintV7IWoyHLCFdcXCFwdRSlaUJVfBlnUoATuBKkNsyKcmP/A73qdWlSnbb4fUojXqRvscfoUgsfnwyyXeVlLjhjXA6lcS9hzN24WGgcSOSM+tTYWiUwfmtB2uf8Aoxq0I720n1LJuvL8u9roUzsjuWBcMTvPeva5TQgZxYhPMwADtPwT3eTuQcamFUnEmuJPYleY16Veyi9PoasFSqUr7S1PEEOC9vHk5s/wCp/MUo8nFnfU/mKU7MeYx23yPDUMdRe6jyb2d9T7U4eTezvqPzFGzHn/R3aly/s8Ioii93Hk3s76gdpTx5OrO+oai0ef8AQbUuR4MAloF70PJ7Z32dh3hH/b+zvszOxFo8/wCgu+R45o2PlXep/wDQWiAXoX/Q0i0cSFwdfoOIVVOaCHODEB/liCn5h8E7wOKo06apt7+grxVCpOe2kYt0sCMdaWBJGG6uIqMslezGiswzNopzOqO2iiGx5kmrw52oUu4DqK2yq0Z2V1bjvK06sYtb/QrnQavvY695PPzJkzBLsOYKwfZkUZsf+ArlEl3A1oRqIcHD2q2MYbOzHQqlUne8uBnpmwYhNQW9q5N0fiUNSARkM69epaVsW4alrX54VXNrXHMY9SzSwkJStZmhYqaje6KGzLOisiguaQMcag6uZWc6wnLFTCw7CmFhrWhpkrYUFTjsoi67lJSKUyzth7FTzzaRHdXcFsqrLW9d/aIl03hxaH7ja+1LMygo011/6bsNVc3vK9CEJGbQQhCAJNmsrGhDbFhjteF6yywm63v6ro9y8osn0iD00Lxhe1tK00a9SmmoO1ympShN3kiCzR+DrDjvcfcu7LEg/QB3knvKmsapMOWcdXbgpvE1XrJ+pD4FNfKiDDsyEMobPwhSGQGjJoG4BT4chtPYpDYLRkB71U6knqyxRS0RBhS7jkPcu7JL6R7FJJTVE6IyG0ZBPCQBOCAFXl1q2/OxZiMYEfg4TYhZDFNTcCes1W/0jtHgJWNE1tYQz13YN9pXnMhLXGtGsAV361fSp7TMGNxDoxWzqwEzan2r8qThrV+1exWrAuoat6wcGJXmdZcvQpxEtX7YeoUS3rV+1u9quw1OAUvwcCDzWvzXoUl+1vtZ/MgOtX7V4le3U9kGuse1DwlM4s1xD0t6FADaf2s/n+KU/vGmM2fz/FaAQVHm4VAoSwtNE1mWJfFeh10BteMY0aXmIhiuuiNCJ2A3XgV6j1rb0XlkKa/Z5uXj5NETgovRxMD2Gh6l6qUvqR2XY9Dhavxqak9RlFxiSMN2baHaMFIohVGkrolkn5rq781Eiyjm8oH3K8SouzpmXyrDm1p3tC4Ps2Ec4bPwhaiJJw3ZtpzjBRIlkfRdXmKkqslxZFwT4GbiWLBPzKbi4e9R32FC1X27nH3rQRpJ7cwR3KFFarViaq0k/Ug6MHqkUkWwxTCI8b7p9y840kleDmorK1uluNKVqxp969ZeV5Zpj6bG3w/0mqNavUqRtJ3JU6UIO8UUyEIWUuBCEIAlWV6RB6aF4wvZhMBtC7KuNM14zZXn4PTQvGF6lbJJhkA0OeClFnGa+SmYLhxKdfKU28vKJW3XsPHxp85uDgtTZWldQKkPH5hvU9xGzNbVIo8pPw4g4rgebX2KRRAChFEAJyDgAJQEJaIAxvlBm68BLj57zFf6jMvb3KiGaW2Z7hp6M8YthUgM2cXle1NqmNCNonncfPaq25EyGV2BUWGV2D0yiJpI7hPC4NeugcplTR2aB16lKg4dajQW4jmKmMVM3wL6NN6imGoloMF2qnVUC0zxVnbb3GtwSizN2pBvw3t2g035heiaJWp+0ScGJm64GP8AXZxXdywEVXPkynbsSZljkHCPD3HB1Ouiy4mO641yydrw7m8QnIosA6GoTqJKIAEoKaq+ctuGytDeI7BvK4BZF9M8udUlrTkChAAvbW4CvvWatjTKtQ03jsbyB8VSS01EixAXk0BqBqCCRonOXmGl3psbez9Nq9JDl5rpb6ZG3s/Tah6AVCEIUDoIQhAEqy/PwelheML0+0DUFeX2Z5+F0sPxhenTRzUkcM3MQ8VwBINQSDzKfNMxUNzV0Cwkrfe0i9U0+c3BwWtsvSyoxIiDfxl5+WoaSDUEg8y7c5Y9hlLWhRMnAHY7AqaF5DLW29vK4w7Cr2z9LSMohbzPxHtXdxGx6FRLRZyV0srymh3O0+5WUDSCC7Mlp/mC7YCMzQyTBJDHcZznH5R+LianMp//AEjK/Qd/UcrOHNw3cl7TuIXYFT+JJcSl0KUndxRUjROV1Nd/UcnDRWW+i/8AGVbBOUvjVObIvCUf9V6FU3RiW+i78ZThozLfRd+IqzSodeo/mZz8JQ/0XoV7bBgDJp/EV0/ckHYfxFTUtVH4s+ZJYekvlXoQf3NB2H8RXKNo/LuFHNJ+85WaaVz4kuZL4FPTZXoUp0RlPqz/AFH/ABXSQ0YlYMXhoUO7Full688m6cxQmitC7q3rhFtCE3lPaOup9i45yerOwowi7xSR3QqqNpFCHJvP6qD2qpndMKa2M3GpUC01T3AYkgDnKrJu3obOTxz2N7VhZ7S0uyvPO1xw7FSzNoxYmbqDYMAg7Y1Nr6Y1qK3v5W4N6ystOWnEi8o0GwZKNROa1cudBkNW9nw6KBBYrWXC4BOaV5zpZ6ZG3s/TavQ2led6Velxd7P02oZ0qUIQogf/2Q=="/>
          <p:cNvSpPr>
            <a:spLocks noChangeAspect="1" noChangeArrowheads="1"/>
          </p:cNvSpPr>
          <p:nvPr/>
        </p:nvSpPr>
        <p:spPr bwMode="auto">
          <a:xfrm>
            <a:off x="307975" y="5954"/>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323232"/>
              </a:solidFill>
            </a:endParaRPr>
          </a:p>
        </p:txBody>
      </p:sp>
      <p:sp>
        <p:nvSpPr>
          <p:cNvPr id="129" name="AutoShape 6"/>
          <p:cNvSpPr>
            <a:spLocks noChangeArrowheads="1"/>
          </p:cNvSpPr>
          <p:nvPr>
            <p:custDataLst>
              <p:tags r:id="rId1"/>
            </p:custDataLst>
          </p:nvPr>
        </p:nvSpPr>
        <p:spPr bwMode="auto">
          <a:xfrm>
            <a:off x="142876" y="790192"/>
            <a:ext cx="1847850" cy="296465"/>
          </a:xfrm>
          <a:prstGeom prst="roundRect">
            <a:avLst>
              <a:gd name="adj" fmla="val 14380"/>
            </a:avLst>
          </a:prstGeom>
          <a:solidFill>
            <a:schemeClr val="tx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defRPr/>
            </a:pPr>
            <a:r>
              <a:rPr lang="en-US" sz="1400" b="1" dirty="0">
                <a:solidFill>
                  <a:srgbClr val="FFFFFF"/>
                </a:solidFill>
                <a:effectLst>
                  <a:outerShdw blurRad="38100" dist="38100" dir="2700000" algn="tl">
                    <a:srgbClr val="000000">
                      <a:alpha val="43137"/>
                    </a:srgbClr>
                  </a:outerShdw>
                </a:effectLst>
              </a:rPr>
              <a:t>Challenges</a:t>
            </a:r>
          </a:p>
        </p:txBody>
      </p:sp>
      <p:sp>
        <p:nvSpPr>
          <p:cNvPr id="131" name="Text Box 66"/>
          <p:cNvSpPr txBox="1">
            <a:spLocks noChangeArrowheads="1"/>
          </p:cNvSpPr>
          <p:nvPr/>
        </p:nvSpPr>
        <p:spPr bwMode="auto">
          <a:xfrm>
            <a:off x="152401" y="1115097"/>
            <a:ext cx="1847850" cy="1711438"/>
          </a:xfrm>
          <a:prstGeom prst="rect">
            <a:avLst/>
          </a:prstGeom>
          <a:solidFill>
            <a:schemeClr val="accent1">
              <a:lumMod val="20000"/>
              <a:lumOff val="80000"/>
            </a:schemeClr>
          </a:solidFill>
          <a:ln w="9525" algn="ctr">
            <a:noFill/>
            <a:miter lim="800000"/>
            <a:headEnd/>
            <a:tailEnd/>
          </a:ln>
          <a:effectLst>
            <a:softEdge rad="12700"/>
          </a:effectLst>
        </p:spPr>
        <p:txBody>
          <a:bodyPr lIns="82124" tIns="41061" rIns="82124" bIns="41061" anchor="t" anchorCtr="0"/>
          <a:lstStyle/>
          <a:p>
            <a:pPr marL="120650" indent="-120650" defTabSz="814388">
              <a:lnSpc>
                <a:spcPct val="110000"/>
              </a:lnSpc>
              <a:spcAft>
                <a:spcPts val="300"/>
              </a:spcAft>
              <a:buFont typeface="Arial" pitchFamily="34" charset="0"/>
              <a:buChar char="•"/>
              <a:defRPr/>
            </a:pPr>
            <a:r>
              <a:rPr lang="en-US" sz="1200" dirty="0" smtClean="0">
                <a:solidFill>
                  <a:srgbClr val="000000"/>
                </a:solidFill>
              </a:rPr>
              <a:t>Network stations need </a:t>
            </a:r>
            <a:r>
              <a:rPr lang="en-US" sz="1200" dirty="0">
                <a:solidFill>
                  <a:srgbClr val="000000"/>
                </a:solidFill>
              </a:rPr>
              <a:t>fast, seamless communication to support field </a:t>
            </a:r>
            <a:r>
              <a:rPr lang="en-US" sz="1200" dirty="0" smtClean="0">
                <a:solidFill>
                  <a:srgbClr val="000000"/>
                </a:solidFill>
              </a:rPr>
              <a:t>news staff without </a:t>
            </a:r>
            <a:r>
              <a:rPr lang="en-US" sz="1200" dirty="0">
                <a:solidFill>
                  <a:srgbClr val="000000"/>
                </a:solidFill>
              </a:rPr>
              <a:t>costly plans or private radio systems</a:t>
            </a:r>
          </a:p>
          <a:p>
            <a:pPr marL="120650" indent="-120650" defTabSz="814388">
              <a:lnSpc>
                <a:spcPct val="110000"/>
              </a:lnSpc>
              <a:spcAft>
                <a:spcPts val="300"/>
              </a:spcAft>
              <a:buFont typeface="Arial" pitchFamily="34" charset="0"/>
              <a:buChar char="•"/>
              <a:defRPr/>
            </a:pPr>
            <a:r>
              <a:rPr lang="en-US" sz="1200" dirty="0">
                <a:solidFill>
                  <a:srgbClr val="000000"/>
                </a:solidFill>
              </a:rPr>
              <a:t>Need to provide differentiated support</a:t>
            </a:r>
          </a:p>
        </p:txBody>
      </p:sp>
      <p:sp>
        <p:nvSpPr>
          <p:cNvPr id="132" name="AutoShape 6"/>
          <p:cNvSpPr>
            <a:spLocks noChangeArrowheads="1"/>
          </p:cNvSpPr>
          <p:nvPr>
            <p:custDataLst>
              <p:tags r:id="rId2"/>
            </p:custDataLst>
          </p:nvPr>
        </p:nvSpPr>
        <p:spPr bwMode="auto">
          <a:xfrm>
            <a:off x="152400" y="2965182"/>
            <a:ext cx="1847850" cy="296465"/>
          </a:xfrm>
          <a:prstGeom prst="roundRect">
            <a:avLst>
              <a:gd name="adj" fmla="val 14380"/>
            </a:avLst>
          </a:prstGeom>
          <a:solidFill>
            <a:schemeClr val="tx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defRPr/>
            </a:pPr>
            <a:r>
              <a:rPr lang="en-US" sz="1400" b="1" dirty="0">
                <a:solidFill>
                  <a:srgbClr val="FFFFFF"/>
                </a:solidFill>
                <a:effectLst>
                  <a:outerShdw blurRad="38100" dist="38100" dir="2700000" algn="tl">
                    <a:srgbClr val="000000">
                      <a:alpha val="43137"/>
                    </a:srgbClr>
                  </a:outerShdw>
                </a:effectLst>
              </a:rPr>
              <a:t>Outcome</a:t>
            </a:r>
          </a:p>
        </p:txBody>
      </p:sp>
      <p:sp>
        <p:nvSpPr>
          <p:cNvPr id="133" name="Text Box 66"/>
          <p:cNvSpPr txBox="1">
            <a:spLocks noChangeArrowheads="1"/>
          </p:cNvSpPr>
          <p:nvPr/>
        </p:nvSpPr>
        <p:spPr bwMode="auto">
          <a:xfrm>
            <a:off x="161925" y="3279648"/>
            <a:ext cx="1828800" cy="1501902"/>
          </a:xfrm>
          <a:prstGeom prst="rect">
            <a:avLst/>
          </a:prstGeom>
          <a:solidFill>
            <a:schemeClr val="accent1">
              <a:lumMod val="20000"/>
              <a:lumOff val="80000"/>
            </a:schemeClr>
          </a:solidFill>
          <a:ln w="9525" algn="ctr">
            <a:noFill/>
            <a:miter lim="800000"/>
            <a:headEnd/>
            <a:tailEnd/>
          </a:ln>
          <a:effectLst>
            <a:softEdge rad="12700"/>
          </a:effectLst>
        </p:spPr>
        <p:txBody>
          <a:bodyPr lIns="82124" tIns="41061" rIns="82124" bIns="41061" anchor="t" anchorCtr="0"/>
          <a:lstStyle/>
          <a:p>
            <a:pPr marL="120650" indent="-120650" defTabSz="814388">
              <a:lnSpc>
                <a:spcPct val="110000"/>
              </a:lnSpc>
              <a:spcAft>
                <a:spcPts val="300"/>
              </a:spcAft>
              <a:buFont typeface="Arial" pitchFamily="34" charset="0"/>
              <a:buChar char="•"/>
              <a:defRPr/>
            </a:pPr>
            <a:r>
              <a:rPr lang="en-US" sz="1200" dirty="0">
                <a:solidFill>
                  <a:srgbClr val="000000"/>
                </a:solidFill>
              </a:rPr>
              <a:t>Save time with instant video chat &amp; auto-answer</a:t>
            </a:r>
          </a:p>
          <a:p>
            <a:pPr marL="120650" indent="-120650" defTabSz="814388">
              <a:lnSpc>
                <a:spcPct val="110000"/>
              </a:lnSpc>
              <a:spcAft>
                <a:spcPts val="300"/>
              </a:spcAft>
              <a:buFont typeface="Arial" pitchFamily="34" charset="0"/>
              <a:buChar char="•"/>
              <a:defRPr/>
            </a:pPr>
            <a:r>
              <a:rPr lang="en-US" sz="1200" dirty="0">
                <a:solidFill>
                  <a:srgbClr val="000000"/>
                </a:solidFill>
              </a:rPr>
              <a:t>Faster decision-making within business process</a:t>
            </a:r>
          </a:p>
          <a:p>
            <a:pPr marL="120650" indent="-120650" defTabSz="814388">
              <a:lnSpc>
                <a:spcPct val="110000"/>
              </a:lnSpc>
              <a:spcAft>
                <a:spcPts val="300"/>
              </a:spcAft>
              <a:buFont typeface="Arial" pitchFamily="34" charset="0"/>
              <a:buChar char="•"/>
              <a:defRPr/>
            </a:pPr>
            <a:r>
              <a:rPr lang="en-US" sz="1200" dirty="0">
                <a:solidFill>
                  <a:srgbClr val="000000"/>
                </a:solidFill>
              </a:rPr>
              <a:t>Improved service levels and field productivity</a:t>
            </a:r>
          </a:p>
        </p:txBody>
      </p:sp>
      <p:sp>
        <p:nvSpPr>
          <p:cNvPr id="134" name="AutoShape 9"/>
          <p:cNvSpPr>
            <a:spLocks noChangeArrowheads="1"/>
          </p:cNvSpPr>
          <p:nvPr>
            <p:custDataLst>
              <p:tags r:id="rId3"/>
            </p:custDataLst>
          </p:nvPr>
        </p:nvSpPr>
        <p:spPr bwMode="auto">
          <a:xfrm>
            <a:off x="2230419" y="790193"/>
            <a:ext cx="6752806" cy="296465"/>
          </a:xfrm>
          <a:prstGeom prst="roundRect">
            <a:avLst>
              <a:gd name="adj" fmla="val 14380"/>
            </a:avLst>
          </a:prstGeom>
          <a:solidFill>
            <a:schemeClr val="tx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r>
              <a:rPr lang="en-US" sz="1400" b="1" dirty="0">
                <a:solidFill>
                  <a:srgbClr val="FFFFFF"/>
                </a:solidFill>
                <a:effectLst>
                  <a:outerShdw blurRad="38100" dist="38100" dir="2700000" algn="tl">
                    <a:srgbClr val="000000">
                      <a:alpha val="43137"/>
                    </a:srgbClr>
                  </a:outerShdw>
                </a:effectLst>
              </a:rPr>
              <a:t>Scenario</a:t>
            </a:r>
          </a:p>
        </p:txBody>
      </p:sp>
      <p:sp>
        <p:nvSpPr>
          <p:cNvPr id="135" name="Title 1"/>
          <p:cNvSpPr txBox="1">
            <a:spLocks/>
          </p:cNvSpPr>
          <p:nvPr/>
        </p:nvSpPr>
        <p:spPr>
          <a:xfrm>
            <a:off x="1392380" y="152400"/>
            <a:ext cx="7370620" cy="514350"/>
          </a:xfrm>
          <a:prstGeom prst="rect">
            <a:avLst/>
          </a:prstGeom>
        </p:spPr>
        <p:txBody>
          <a:bodyPr anchor="b" anchorCtr="0"/>
          <a:lstStyle>
            <a:lvl1pPr algn="l" defTabSz="457200" rtl="0" eaLnBrk="1" latinLnBrk="0" hangingPunct="1">
              <a:spcBef>
                <a:spcPct val="0"/>
              </a:spcBef>
              <a:buNone/>
              <a:defRPr sz="2800" kern="1200" baseline="0">
                <a:solidFill>
                  <a:schemeClr val="tx1"/>
                </a:solidFill>
                <a:latin typeface="Arial" pitchFamily="34" charset="0"/>
                <a:ea typeface="+mj-ea"/>
                <a:cs typeface="+mj-cs"/>
              </a:defRPr>
            </a:lvl1pPr>
          </a:lstStyle>
          <a:p>
            <a:pPr>
              <a:lnSpc>
                <a:spcPct val="90000"/>
              </a:lnSpc>
            </a:pPr>
            <a:r>
              <a:rPr lang="en-US" b="1" dirty="0" smtClean="0">
                <a:solidFill>
                  <a:srgbClr val="323232"/>
                </a:solidFill>
                <a:latin typeface="Calibri"/>
              </a:rPr>
              <a:t>Push to Talk for Remote Services</a:t>
            </a:r>
            <a:endParaRPr lang="en-US" b="1" i="1" dirty="0">
              <a:solidFill>
                <a:srgbClr val="D55D21"/>
              </a:solidFill>
              <a:latin typeface="Calibri"/>
            </a:endParaRPr>
          </a:p>
        </p:txBody>
      </p:sp>
      <p:grpSp>
        <p:nvGrpSpPr>
          <p:cNvPr id="40" name="Group 82"/>
          <p:cNvGrpSpPr/>
          <p:nvPr/>
        </p:nvGrpSpPr>
        <p:grpSpPr>
          <a:xfrm>
            <a:off x="2209800" y="2038346"/>
            <a:ext cx="2895600" cy="636922"/>
            <a:chOff x="2209800" y="2930324"/>
            <a:chExt cx="2895600" cy="636922"/>
          </a:xfrm>
        </p:grpSpPr>
        <p:sp>
          <p:nvSpPr>
            <p:cNvPr id="41" name="Text Box 26"/>
            <p:cNvSpPr txBox="1">
              <a:spLocks noChangeArrowheads="1"/>
            </p:cNvSpPr>
            <p:nvPr/>
          </p:nvSpPr>
          <p:spPr bwMode="gray">
            <a:xfrm>
              <a:off x="2540832" y="2930324"/>
              <a:ext cx="2564568" cy="636922"/>
            </a:xfrm>
            <a:prstGeom prst="rect">
              <a:avLst/>
            </a:prstGeom>
            <a:noFill/>
            <a:ln w="9525" algn="ctr">
              <a:noFill/>
              <a:miter lim="800000"/>
              <a:headEnd/>
              <a:tailEnd/>
            </a:ln>
          </p:spPr>
          <p:txBody>
            <a:bodyPr wrap="square" lIns="82124" tIns="41061" rIns="82124" bIns="41061">
              <a:spAutoFit/>
            </a:bodyPr>
            <a:lstStyle/>
            <a:p>
              <a:pPr defTabSz="814388">
                <a:spcBef>
                  <a:spcPct val="50000"/>
                </a:spcBef>
              </a:pPr>
              <a:r>
                <a:rPr lang="en-US" sz="1200" dirty="0" smtClean="0">
                  <a:solidFill>
                    <a:srgbClr val="000000"/>
                  </a:solidFill>
                </a:rPr>
                <a:t>News reporter is onsite and needs to communicate with expert at head office over upcoming live recording.</a:t>
              </a:r>
              <a:endParaRPr lang="en-US" sz="1200" dirty="0">
                <a:solidFill>
                  <a:srgbClr val="000000"/>
                </a:solidFill>
              </a:endParaRPr>
            </a:p>
          </p:txBody>
        </p:sp>
        <p:sp>
          <p:nvSpPr>
            <p:cNvPr id="42" name="Oval 41"/>
            <p:cNvSpPr>
              <a:spLocks noChangeArrowheads="1"/>
            </p:cNvSpPr>
            <p:nvPr/>
          </p:nvSpPr>
          <p:spPr bwMode="auto">
            <a:xfrm>
              <a:off x="2209800" y="2970726"/>
              <a:ext cx="304800" cy="315913"/>
            </a:xfrm>
            <a:prstGeom prst="ellipse">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path path="circle">
                <a:fillToRect l="50000" t="50000" r="50000" b="50000"/>
              </a:path>
              <a:tileRect/>
            </a:gradFill>
            <a:ln w="9525">
              <a:noFill/>
              <a:round/>
              <a:headEnd/>
              <a:tailEnd/>
            </a:ln>
          </p:spPr>
          <p:txBody>
            <a:bodyPr wrap="none" anchor="ctr"/>
            <a:lstStyle/>
            <a:p>
              <a:pPr algn="ctr"/>
              <a:r>
                <a:rPr lang="en-US" sz="2000" dirty="0">
                  <a:solidFill>
                    <a:srgbClr val="FFFFFF"/>
                  </a:solidFill>
                </a:rPr>
                <a:t>1</a:t>
              </a:r>
            </a:p>
          </p:txBody>
        </p:sp>
      </p:grpSp>
      <p:sp>
        <p:nvSpPr>
          <p:cNvPr id="44" name="Text Box 26"/>
          <p:cNvSpPr txBox="1">
            <a:spLocks noChangeArrowheads="1"/>
          </p:cNvSpPr>
          <p:nvPr/>
        </p:nvSpPr>
        <p:spPr bwMode="gray">
          <a:xfrm>
            <a:off x="2667000" y="4294510"/>
            <a:ext cx="2628900" cy="452256"/>
          </a:xfrm>
          <a:prstGeom prst="rect">
            <a:avLst/>
          </a:prstGeom>
          <a:noFill/>
          <a:ln w="9525" algn="ctr">
            <a:noFill/>
            <a:miter lim="800000"/>
            <a:headEnd/>
            <a:tailEnd/>
          </a:ln>
        </p:spPr>
        <p:txBody>
          <a:bodyPr wrap="square" lIns="82124" tIns="41061" rIns="82124" bIns="41061">
            <a:spAutoFit/>
          </a:bodyPr>
          <a:lstStyle/>
          <a:p>
            <a:pPr defTabSz="814388">
              <a:spcBef>
                <a:spcPct val="50000"/>
              </a:spcBef>
            </a:pPr>
            <a:r>
              <a:rPr lang="en-US" sz="1200" dirty="0" smtClean="0">
                <a:solidFill>
                  <a:srgbClr val="000000"/>
                </a:solidFill>
              </a:rPr>
              <a:t>Reporter uses </a:t>
            </a:r>
            <a:r>
              <a:rPr lang="en-US" sz="1200" dirty="0">
                <a:solidFill>
                  <a:srgbClr val="000000"/>
                </a:solidFill>
              </a:rPr>
              <a:t>video-enabled Push-to-Talk iPad app with Auto-Answer</a:t>
            </a:r>
          </a:p>
        </p:txBody>
      </p:sp>
      <p:sp>
        <p:nvSpPr>
          <p:cNvPr id="45" name="Oval 44"/>
          <p:cNvSpPr>
            <a:spLocks noChangeArrowheads="1"/>
          </p:cNvSpPr>
          <p:nvPr/>
        </p:nvSpPr>
        <p:spPr bwMode="auto">
          <a:xfrm>
            <a:off x="2286000" y="4294513"/>
            <a:ext cx="304800" cy="315913"/>
          </a:xfrm>
          <a:prstGeom prst="ellipse">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path path="circle">
              <a:fillToRect l="50000" t="50000" r="50000" b="50000"/>
            </a:path>
            <a:tileRect/>
          </a:gradFill>
          <a:ln w="9525">
            <a:noFill/>
            <a:round/>
            <a:headEnd/>
            <a:tailEnd/>
          </a:ln>
        </p:spPr>
        <p:txBody>
          <a:bodyPr wrap="none" anchor="ctr" anchorCtr="1"/>
          <a:lstStyle/>
          <a:p>
            <a:pPr algn="ctr"/>
            <a:r>
              <a:rPr lang="en-US" sz="2000" dirty="0">
                <a:solidFill>
                  <a:srgbClr val="FFFFFF"/>
                </a:solidFill>
              </a:rPr>
              <a:t>2</a:t>
            </a:r>
          </a:p>
        </p:txBody>
      </p:sp>
      <p:grpSp>
        <p:nvGrpSpPr>
          <p:cNvPr id="46" name="Group 87"/>
          <p:cNvGrpSpPr/>
          <p:nvPr/>
        </p:nvGrpSpPr>
        <p:grpSpPr>
          <a:xfrm>
            <a:off x="5181604" y="1123949"/>
            <a:ext cx="3124199" cy="636922"/>
            <a:chOff x="5523963" y="3661865"/>
            <a:chExt cx="3124199" cy="636922"/>
          </a:xfrm>
        </p:grpSpPr>
        <p:sp>
          <p:nvSpPr>
            <p:cNvPr id="47" name="Text Box 26"/>
            <p:cNvSpPr txBox="1">
              <a:spLocks noChangeArrowheads="1"/>
            </p:cNvSpPr>
            <p:nvPr/>
          </p:nvSpPr>
          <p:spPr bwMode="gray">
            <a:xfrm>
              <a:off x="5867399" y="3661865"/>
              <a:ext cx="2780763" cy="636922"/>
            </a:xfrm>
            <a:prstGeom prst="rect">
              <a:avLst/>
            </a:prstGeom>
            <a:noFill/>
            <a:ln w="9525" algn="ctr">
              <a:noFill/>
              <a:miter lim="800000"/>
              <a:headEnd/>
              <a:tailEnd/>
            </a:ln>
          </p:spPr>
          <p:txBody>
            <a:bodyPr wrap="square" lIns="82124" tIns="41061" rIns="82124" bIns="41061">
              <a:spAutoFit/>
            </a:bodyPr>
            <a:lstStyle/>
            <a:p>
              <a:pPr defTabSz="814388">
                <a:spcBef>
                  <a:spcPct val="50000"/>
                </a:spcBef>
              </a:pPr>
              <a:r>
                <a:rPr lang="en-US" sz="1200" dirty="0">
                  <a:solidFill>
                    <a:srgbClr val="000000"/>
                  </a:solidFill>
                </a:rPr>
                <a:t>Instant visual context allows expert to identify issue and advise </a:t>
              </a:r>
              <a:r>
                <a:rPr lang="en-US" sz="1200" dirty="0" smtClean="0">
                  <a:solidFill>
                    <a:srgbClr val="000000"/>
                  </a:solidFill>
                </a:rPr>
                <a:t>reporter, </a:t>
              </a:r>
              <a:r>
                <a:rPr lang="en-US" sz="1200" dirty="0">
                  <a:solidFill>
                    <a:srgbClr val="000000"/>
                  </a:solidFill>
                </a:rPr>
                <a:t>leading to rapid </a:t>
              </a:r>
              <a:r>
                <a:rPr lang="en-US" sz="1200" dirty="0" smtClean="0">
                  <a:solidFill>
                    <a:srgbClr val="000000"/>
                  </a:solidFill>
                </a:rPr>
                <a:t>resolution &amp; service.</a:t>
              </a:r>
              <a:endParaRPr lang="en-US" sz="1200" dirty="0">
                <a:solidFill>
                  <a:srgbClr val="000000"/>
                </a:solidFill>
              </a:endParaRPr>
            </a:p>
          </p:txBody>
        </p:sp>
        <p:sp>
          <p:nvSpPr>
            <p:cNvPr id="48" name="Oval 47"/>
            <p:cNvSpPr>
              <a:spLocks noChangeArrowheads="1"/>
            </p:cNvSpPr>
            <p:nvPr/>
          </p:nvSpPr>
          <p:spPr bwMode="auto">
            <a:xfrm>
              <a:off x="5523963" y="3708279"/>
              <a:ext cx="304800" cy="315913"/>
            </a:xfrm>
            <a:prstGeom prst="ellipse">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path path="circle">
                <a:fillToRect l="50000" t="50000" r="50000" b="50000"/>
              </a:path>
              <a:tileRect/>
            </a:gradFill>
            <a:ln w="9525">
              <a:noFill/>
              <a:round/>
              <a:headEnd/>
              <a:tailEnd/>
            </a:ln>
          </p:spPr>
          <p:txBody>
            <a:bodyPr wrap="none" anchor="ctr"/>
            <a:lstStyle/>
            <a:p>
              <a:pPr algn="ctr"/>
              <a:r>
                <a:rPr lang="en-US" sz="2000" dirty="0">
                  <a:solidFill>
                    <a:srgbClr val="FFFFFF"/>
                  </a:solidFill>
                </a:rPr>
                <a:t>3</a:t>
              </a:r>
            </a:p>
          </p:txBody>
        </p:sp>
      </p:grpSp>
      <p:grpSp>
        <p:nvGrpSpPr>
          <p:cNvPr id="49" name="Group 48"/>
          <p:cNvGrpSpPr/>
          <p:nvPr/>
        </p:nvGrpSpPr>
        <p:grpSpPr>
          <a:xfrm>
            <a:off x="3352800" y="3568272"/>
            <a:ext cx="762000" cy="533400"/>
            <a:chOff x="3627610" y="3678751"/>
            <a:chExt cx="762000" cy="533400"/>
          </a:xfrm>
        </p:grpSpPr>
        <p:sp>
          <p:nvSpPr>
            <p:cNvPr id="50" name="Cloud 49"/>
            <p:cNvSpPr/>
            <p:nvPr/>
          </p:nvSpPr>
          <p:spPr>
            <a:xfrm>
              <a:off x="3627610" y="3678751"/>
              <a:ext cx="762000" cy="533400"/>
            </a:xfrm>
            <a:prstGeom prst="cloud">
              <a:avLst/>
            </a:prstGeom>
            <a:noFill/>
            <a:ln>
              <a:solidFill>
                <a:srgbClr val="4F81B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1" name="TextBox 50"/>
            <p:cNvSpPr txBox="1"/>
            <p:nvPr/>
          </p:nvSpPr>
          <p:spPr>
            <a:xfrm>
              <a:off x="3692727" y="3813530"/>
              <a:ext cx="607859" cy="246221"/>
            </a:xfrm>
            <a:prstGeom prst="rect">
              <a:avLst/>
            </a:prstGeom>
            <a:noFill/>
          </p:spPr>
          <p:txBody>
            <a:bodyPr wrap="none" rtlCol="0">
              <a:spAutoFit/>
            </a:bodyPr>
            <a:lstStyle/>
            <a:p>
              <a:r>
                <a:rPr lang="en-US" sz="1000" dirty="0">
                  <a:solidFill>
                    <a:srgbClr val="323232"/>
                  </a:solidFill>
                </a:rPr>
                <a:t>internet</a:t>
              </a:r>
            </a:p>
          </p:txBody>
        </p:sp>
      </p:grpSp>
      <p:pic>
        <p:nvPicPr>
          <p:cNvPr id="53"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28593" y="3746405"/>
            <a:ext cx="258682" cy="300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12" descr="C:\Users\AMacGowen\AppData\Local\Microsoft\Windows\Temporary Internet Files\Content.Outlook\IB3R1B6Q\feild_videodevice.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78262" y="3296287"/>
            <a:ext cx="787483" cy="880128"/>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p:cNvGrpSpPr>
            <a:grpSpLocks noChangeAspect="1"/>
          </p:cNvGrpSpPr>
          <p:nvPr/>
        </p:nvGrpSpPr>
        <p:grpSpPr>
          <a:xfrm>
            <a:off x="5678707" y="2003036"/>
            <a:ext cx="2815212" cy="2199660"/>
            <a:chOff x="5257800" y="2503484"/>
            <a:chExt cx="3720130" cy="2906716"/>
          </a:xfrm>
        </p:grpSpPr>
        <p:pic>
          <p:nvPicPr>
            <p:cNvPr id="56" name="Picture 2" descr="C:\Users\AMacGowen\AppData\Local\Microsoft\Windows\Temporary Internet Files\Content.Outlook\IB3R1B6Q\Medical_WebRTCv3.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57800" y="2503484"/>
              <a:ext cx="3720130" cy="29067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3" descr="C:\Users\AMacGowen\AppData\Local\Microsoft\Windows\Temporary Internet Files\Content.Outlook\IB3R1B6Q\pushtotalk_engineer (3).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504503" y="2746821"/>
              <a:ext cx="3226724" cy="2420043"/>
            </a:xfrm>
            <a:prstGeom prst="rect">
              <a:avLst/>
            </a:prstGeom>
            <a:noFill/>
            <a:extLst>
              <a:ext uri="{909E8E84-426E-40DD-AFC4-6F175D3DCCD1}">
                <a14:hiddenFill xmlns:a14="http://schemas.microsoft.com/office/drawing/2010/main">
                  <a:solidFill>
                    <a:srgbClr val="FFFFFF"/>
                  </a:solidFill>
                </a14:hiddenFill>
              </a:ext>
            </a:extLst>
          </p:spPr>
        </p:pic>
      </p:grpSp>
      <p:sp>
        <p:nvSpPr>
          <p:cNvPr id="89" name="TextBox 88"/>
          <p:cNvSpPr txBox="1"/>
          <p:nvPr/>
        </p:nvSpPr>
        <p:spPr>
          <a:xfrm>
            <a:off x="2057400" y="2876552"/>
            <a:ext cx="1295400" cy="276999"/>
          </a:xfrm>
          <a:prstGeom prst="rect">
            <a:avLst/>
          </a:prstGeom>
          <a:noFill/>
        </p:spPr>
        <p:txBody>
          <a:bodyPr wrap="square" rtlCol="0">
            <a:spAutoFit/>
          </a:bodyPr>
          <a:lstStyle/>
          <a:p>
            <a:pPr algn="ctr"/>
            <a:r>
              <a:rPr lang="en-US" sz="1200" b="1" dirty="0" smtClean="0">
                <a:solidFill>
                  <a:srgbClr val="323232"/>
                </a:solidFill>
              </a:rPr>
              <a:t>Reporter’s iPad</a:t>
            </a:r>
            <a:endParaRPr lang="en-US" sz="1200" b="1" dirty="0">
              <a:solidFill>
                <a:srgbClr val="323232"/>
              </a:solidFill>
            </a:endParaRPr>
          </a:p>
        </p:txBody>
      </p:sp>
      <p:sp>
        <p:nvSpPr>
          <p:cNvPr id="90" name="TextBox 89"/>
          <p:cNvSpPr txBox="1"/>
          <p:nvPr/>
        </p:nvSpPr>
        <p:spPr>
          <a:xfrm>
            <a:off x="3581400" y="2876552"/>
            <a:ext cx="1752600" cy="461665"/>
          </a:xfrm>
          <a:prstGeom prst="rect">
            <a:avLst/>
          </a:prstGeom>
          <a:noFill/>
        </p:spPr>
        <p:txBody>
          <a:bodyPr wrap="square" rtlCol="0">
            <a:spAutoFit/>
          </a:bodyPr>
          <a:lstStyle/>
          <a:p>
            <a:pPr algn="ctr"/>
            <a:r>
              <a:rPr lang="en-US" sz="1200" b="1" dirty="0">
                <a:solidFill>
                  <a:srgbClr val="323232"/>
                </a:solidFill>
              </a:rPr>
              <a:t>Expert’s Enterprise Cisco Endpoint</a:t>
            </a:r>
          </a:p>
        </p:txBody>
      </p:sp>
      <p:sp>
        <p:nvSpPr>
          <p:cNvPr id="91" name="Line Callout 1 90"/>
          <p:cNvSpPr/>
          <p:nvPr/>
        </p:nvSpPr>
        <p:spPr>
          <a:xfrm>
            <a:off x="7208384" y="4231826"/>
            <a:ext cx="1774843" cy="514941"/>
          </a:xfrm>
          <a:prstGeom prst="borderCallout1">
            <a:avLst>
              <a:gd name="adj1" fmla="val -2805"/>
              <a:gd name="adj2" fmla="val 47070"/>
              <a:gd name="adj3" fmla="val -60676"/>
              <a:gd name="adj4" fmla="val 11741"/>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600" kern="0" dirty="0">
                <a:solidFill>
                  <a:prstClr val="white"/>
                </a:solidFill>
                <a:sym typeface="Arial"/>
                <a:rtl val="0"/>
              </a:rPr>
              <a:t>Click-to-video with auto-answer</a:t>
            </a:r>
          </a:p>
        </p:txBody>
      </p:sp>
      <p:sp>
        <p:nvSpPr>
          <p:cNvPr id="92" name="Line Callout 1 91"/>
          <p:cNvSpPr/>
          <p:nvPr/>
        </p:nvSpPr>
        <p:spPr>
          <a:xfrm>
            <a:off x="5340686" y="4231826"/>
            <a:ext cx="1574732" cy="514941"/>
          </a:xfrm>
          <a:prstGeom prst="borderCallout1">
            <a:avLst>
              <a:gd name="adj1" fmla="val -2805"/>
              <a:gd name="adj2" fmla="val 47070"/>
              <a:gd name="adj3" fmla="val -181065"/>
              <a:gd name="adj4" fmla="val 41431"/>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lnSpc>
                <a:spcPct val="85000"/>
              </a:lnSpc>
            </a:pPr>
            <a:r>
              <a:rPr lang="en-US" sz="1600" kern="0" dirty="0">
                <a:solidFill>
                  <a:prstClr val="white"/>
                </a:solidFill>
                <a:sym typeface="Arial"/>
                <a:rtl val="0"/>
              </a:rPr>
              <a:t>Presence-enabled contacts</a:t>
            </a:r>
          </a:p>
        </p:txBody>
      </p:sp>
      <p:pic>
        <p:nvPicPr>
          <p:cNvPr id="2050" name="Picture 2" descr="http://www.careercast.com/sites/default/files/reporter-600x400.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928551" y="1210940"/>
            <a:ext cx="1301712" cy="86780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www.careercast.com/sites/default/files/reporter-600x400.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419600" y="3333750"/>
            <a:ext cx="356839" cy="409953"/>
          </a:xfrm>
          <a:prstGeom prst="rect">
            <a:avLst/>
          </a:prstGeom>
          <a:noFill/>
          <a:scene3d>
            <a:camera prst="isometricRightUp">
              <a:rot lat="1800000" lon="21594000" rev="300000"/>
            </a:camera>
            <a:lightRig rig="threePt" dir="t"/>
          </a:scene3d>
          <a:extLst>
            <a:ext uri="{909E8E84-426E-40DD-AFC4-6F175D3DCCD1}">
              <a14:hiddenFill xmlns:a14="http://schemas.microsoft.com/office/drawing/2010/main">
                <a:solidFill>
                  <a:srgbClr val="FFFFFF"/>
                </a:solidFill>
              </a14:hiddenFill>
            </a:ext>
          </a:extLst>
        </p:spPr>
      </p:pic>
      <p:pic>
        <p:nvPicPr>
          <p:cNvPr id="43" name="Picture 42"/>
          <p:cNvPicPr/>
          <p:nvPr/>
        </p:nvPicPr>
        <p:blipFill rotWithShape="1">
          <a:blip r:embed="rId11" cstate="screen">
            <a:extLst>
              <a:ext uri="{28A0092B-C50C-407E-A947-70E740481C1C}">
                <a14:useLocalDpi xmlns:a14="http://schemas.microsoft.com/office/drawing/2010/main"/>
              </a:ext>
            </a:extLst>
          </a:blip>
          <a:srcRect/>
          <a:stretch/>
        </p:blipFill>
        <p:spPr bwMode="auto">
          <a:xfrm>
            <a:off x="6705599" y="2588406"/>
            <a:ext cx="1572768" cy="979866"/>
          </a:xfrm>
          <a:prstGeom prst="roundRect">
            <a:avLst>
              <a:gd name="adj" fmla="val 10304"/>
            </a:avLst>
          </a:prstGeom>
          <a:noFill/>
          <a:extLst/>
        </p:spPr>
      </p:pic>
      <p:grpSp>
        <p:nvGrpSpPr>
          <p:cNvPr id="2" name="Group 1"/>
          <p:cNvGrpSpPr>
            <a:grpSpLocks noChangeAspect="1"/>
          </p:cNvGrpSpPr>
          <p:nvPr/>
        </p:nvGrpSpPr>
        <p:grpSpPr>
          <a:xfrm>
            <a:off x="2199158" y="3292491"/>
            <a:ext cx="935684" cy="731095"/>
            <a:chOff x="5831107" y="2155436"/>
            <a:chExt cx="2815212" cy="2199660"/>
          </a:xfrm>
        </p:grpSpPr>
        <p:grpSp>
          <p:nvGrpSpPr>
            <p:cNvPr id="58" name="Group 57"/>
            <p:cNvGrpSpPr>
              <a:grpSpLocks noChangeAspect="1"/>
            </p:cNvGrpSpPr>
            <p:nvPr/>
          </p:nvGrpSpPr>
          <p:grpSpPr>
            <a:xfrm>
              <a:off x="5831107" y="2155436"/>
              <a:ext cx="2815212" cy="2199660"/>
              <a:chOff x="5257800" y="2503484"/>
              <a:chExt cx="3720130" cy="2906716"/>
            </a:xfrm>
          </p:grpSpPr>
          <p:pic>
            <p:nvPicPr>
              <p:cNvPr id="60" name="Picture 2" descr="C:\Users\AMacGowen\AppData\Local\Microsoft\Windows\Temporary Internet Files\Content.Outlook\IB3R1B6Q\Medical_WebRTCv3.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257800" y="2503484"/>
                <a:ext cx="3720130" cy="29067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3" descr="C:\Users\AMacGowen\AppData\Local\Microsoft\Windows\Temporary Internet Files\Content.Outlook\IB3R1B6Q\pushtotalk_engineer (3).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504503" y="2746821"/>
                <a:ext cx="3226724" cy="2420043"/>
              </a:xfrm>
              <a:prstGeom prst="rect">
                <a:avLst/>
              </a:prstGeom>
              <a:noFill/>
              <a:extLst>
                <a:ext uri="{909E8E84-426E-40DD-AFC4-6F175D3DCCD1}">
                  <a14:hiddenFill xmlns:a14="http://schemas.microsoft.com/office/drawing/2010/main">
                    <a:solidFill>
                      <a:srgbClr val="FFFFFF"/>
                    </a:solidFill>
                  </a14:hiddenFill>
                </a:ext>
              </a:extLst>
            </p:spPr>
          </p:pic>
        </p:grpSp>
        <p:pic>
          <p:nvPicPr>
            <p:cNvPr id="62" name="Picture 61"/>
            <p:cNvPicPr/>
            <p:nvPr/>
          </p:nvPicPr>
          <p:blipFill rotWithShape="1">
            <a:blip r:embed="rId14" cstate="screen">
              <a:extLst>
                <a:ext uri="{28A0092B-C50C-407E-A947-70E740481C1C}">
                  <a14:useLocalDpi xmlns:a14="http://schemas.microsoft.com/office/drawing/2010/main"/>
                </a:ext>
              </a:extLst>
            </a:blip>
            <a:srcRect/>
            <a:stretch/>
          </p:blipFill>
          <p:spPr bwMode="auto">
            <a:xfrm>
              <a:off x="6857999" y="2740806"/>
              <a:ext cx="1572768" cy="979866"/>
            </a:xfrm>
            <a:prstGeom prst="roundRect">
              <a:avLst>
                <a:gd name="adj" fmla="val 10304"/>
              </a:avLst>
            </a:prstGeom>
            <a:noFill/>
            <a:extLst/>
          </p:spPr>
        </p:pic>
      </p:grpSp>
      <p:sp>
        <p:nvSpPr>
          <p:cNvPr id="4" name="Footer Placeholder 3"/>
          <p:cNvSpPr>
            <a:spLocks noGrp="1"/>
          </p:cNvSpPr>
          <p:nvPr>
            <p:ph type="ftr" sz="quarter" idx="11"/>
          </p:nvPr>
        </p:nvSpPr>
        <p:spPr/>
        <p:txBody>
          <a:bodyPr/>
          <a:lstStyle/>
          <a:p>
            <a:r>
              <a:rPr lang="en-US"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99</a:t>
            </a:fld>
            <a:endParaRPr lang="en-US" dirty="0"/>
          </a:p>
        </p:txBody>
      </p:sp>
    </p:spTree>
    <p:extLst>
      <p:ext uri="{BB962C8B-B14F-4D97-AF65-F5344CB8AC3E}">
        <p14:creationId xmlns:p14="http://schemas.microsoft.com/office/powerpoint/2010/main" val="77665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8jaywp2zdUqJ00ikJljK6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O1fhrN.rZ0C9NfeE5OfC5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heme/theme1.xml><?xml version="1.0" encoding="utf-8"?>
<a:theme xmlns:a="http://schemas.openxmlformats.org/drawingml/2006/main" name="2_Office Theme">
  <a:themeElements>
    <a:clrScheme name="Custom 5">
      <a:dk1>
        <a:srgbClr val="092E4D"/>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27158</TotalTime>
  <Words>14596</Words>
  <Application>Microsoft Office PowerPoint</Application>
  <PresentationFormat>On-screen Show (16:9)</PresentationFormat>
  <Paragraphs>2058</Paragraphs>
  <Slides>148</Slides>
  <Notes>47</Notes>
  <HiddenSlides>1</HiddenSlides>
  <MMClips>0</MMClips>
  <ScaleCrop>false</ScaleCrop>
  <HeadingPairs>
    <vt:vector size="4" baseType="variant">
      <vt:variant>
        <vt:lpstr>Theme</vt:lpstr>
      </vt:variant>
      <vt:variant>
        <vt:i4>1</vt:i4>
      </vt:variant>
      <vt:variant>
        <vt:lpstr>Slide Titles</vt:lpstr>
      </vt:variant>
      <vt:variant>
        <vt:i4>148</vt:i4>
      </vt:variant>
    </vt:vector>
  </HeadingPairs>
  <TitlesOfParts>
    <vt:vector size="149" baseType="lpstr">
      <vt:lpstr>2_Office Theme</vt:lpstr>
      <vt:lpstr>CaféX Case Studies &amp; Use Cases</vt:lpstr>
      <vt:lpstr>High Net worth Clients &amp; FA: Case Study</vt:lpstr>
      <vt:lpstr>Financial Card Services – Case Study</vt:lpstr>
      <vt:lpstr>AMEX App – Video Chat</vt:lpstr>
      <vt:lpstr>Acknowledging Innovation and Leadership</vt:lpstr>
      <vt:lpstr>Mobile Banking Click for Care – Case Study</vt:lpstr>
      <vt:lpstr>Bank Enables Video Contact Center</vt:lpstr>
      <vt:lpstr>Home Based Agents for Global Tech Giant </vt:lpstr>
      <vt:lpstr>Case Study: Health Insurance with Callback</vt:lpstr>
      <vt:lpstr>Use Case: Health Insurance with Callback</vt:lpstr>
      <vt:lpstr>Partner Video with Conference Room Endpoints</vt:lpstr>
      <vt:lpstr>US Justice System &amp; JurisLink – Case Study</vt:lpstr>
      <vt:lpstr>Public Defender Live Assist – Attorney View</vt:lpstr>
      <vt:lpstr>Use Cases</vt:lpstr>
      <vt:lpstr>PowerPoint Presentation</vt:lpstr>
      <vt:lpstr>Driving Connected Home Experiences with WebRTC</vt:lpstr>
      <vt:lpstr>PowerPoint Presentation</vt:lpstr>
      <vt:lpstr>Use Case Library</vt:lpstr>
      <vt:lpstr>Finance</vt:lpstr>
      <vt:lpstr>PowerPoint Presentation</vt:lpstr>
      <vt:lpstr>Use Case: Visual IVR with Dynamic Representation of Existing VXML</vt:lpstr>
      <vt:lpstr>Use Case: Visual Web Self-Service</vt:lpstr>
      <vt:lpstr>Use Case: Mobile Intercept</vt:lpstr>
      <vt:lpstr>Use Case: Mobile Intercept</vt:lpstr>
      <vt:lpstr>Use Case: Virtual Concierge</vt:lpstr>
      <vt:lpstr>Use Case: Crowdsourced Concierge</vt:lpstr>
      <vt:lpstr>Use Case: WebRTC In-App Communication</vt:lpstr>
      <vt:lpstr>Co-Browse &amp; Live Assist</vt:lpstr>
      <vt:lpstr>Expert Tools for Customer Live Assistance</vt:lpstr>
      <vt:lpstr>Mortgage – Document Push/Annotation</vt:lpstr>
      <vt:lpstr>Caféx Solution -  Insert Personalized And Secure Interactions Into Existing Banking Platforms</vt:lpstr>
      <vt:lpstr>Use Case #2: In Branch Experience with a Remote Expert</vt:lpstr>
      <vt:lpstr>Use Case #3: Live Assist Enabled Video Teller</vt:lpstr>
      <vt:lpstr>New Standard for Retail Banking Differentiated, Innovative &amp;  Customer Centric</vt:lpstr>
      <vt:lpstr>Differentiated Client and FA Interaction </vt:lpstr>
      <vt:lpstr>Car Loan Scenario</vt:lpstr>
      <vt:lpstr>Use Cases : The Cast……..</vt:lpstr>
      <vt:lpstr>PowerPoint Presentation</vt:lpstr>
      <vt:lpstr>PowerPoint Presentation</vt:lpstr>
      <vt:lpstr>PowerPoint Presentation</vt:lpstr>
      <vt:lpstr>PowerPoint Presentation</vt:lpstr>
      <vt:lpstr>Expand Sales and Advice Reach to the Home and Mobility</vt:lpstr>
      <vt:lpstr>Differentiate Wealth Management Services </vt:lpstr>
      <vt:lpstr>Concierge Services for Card Holders</vt:lpstr>
      <vt:lpstr>Streamline to Delight Customers</vt:lpstr>
      <vt:lpstr>Next-Gen Client Experience</vt:lpstr>
      <vt:lpstr>CaféX Fusion Architecture</vt:lpstr>
      <vt:lpstr>CaféX Fusion Capabilities</vt:lpstr>
      <vt:lpstr>CaféX Fusion Capabilities</vt:lpstr>
      <vt:lpstr>Why Choose CaféX for Retail Banking</vt:lpstr>
      <vt:lpstr>Other Financial Use Cases</vt:lpstr>
      <vt:lpstr>Other Financial Use Cases</vt:lpstr>
      <vt:lpstr>Healthcare</vt:lpstr>
      <vt:lpstr>PowerPoint Presentation</vt:lpstr>
      <vt:lpstr>Enhanced In-Room Care Benefits</vt:lpstr>
      <vt:lpstr>Video-Enabled Healthcare.gov</vt:lpstr>
      <vt:lpstr>Mobile Self-Service for Patient Care</vt:lpstr>
      <vt:lpstr>Click to Call From Patient Portal</vt:lpstr>
      <vt:lpstr>Click to Video from Patient Portal</vt:lpstr>
      <vt:lpstr>Telemedicine: Remote Video Enabled Consults</vt:lpstr>
      <vt:lpstr>Personalized, Contextual Engagement</vt:lpstr>
      <vt:lpstr>Differentiated Patient &amp; Clinician Interaction </vt:lpstr>
      <vt:lpstr>Patient – Clinician – Specialist iOS App</vt:lpstr>
      <vt:lpstr>Sample iPad App</vt:lpstr>
      <vt:lpstr>CaféX Live Assist  (Video Enabled Remote Expert)  </vt:lpstr>
      <vt:lpstr>CVS Pharmacy with Mobile Advisor Provide A Personal Customer Experience</vt:lpstr>
      <vt:lpstr>Manufacturing</vt:lpstr>
      <vt:lpstr>PowerPoint Presentation</vt:lpstr>
      <vt:lpstr>Field Technician Tablet App</vt:lpstr>
      <vt:lpstr>PowerPoint Presentation</vt:lpstr>
      <vt:lpstr>Oil/Gas Rig Cameras Linked to Web Portal</vt:lpstr>
      <vt:lpstr>Higher Education</vt:lpstr>
      <vt:lpstr>Elevated Student Experience for Financial Aid</vt:lpstr>
      <vt:lpstr>Real-Time Student Engagement</vt:lpstr>
      <vt:lpstr>Contextual Student Engagement</vt:lpstr>
      <vt:lpstr>Student – TA – Professor Collaboration</vt:lpstr>
      <vt:lpstr>Enhance Student / Supervisor Interactions</vt:lpstr>
      <vt:lpstr>PowerPoint Presentation</vt:lpstr>
      <vt:lpstr>Insurance</vt:lpstr>
      <vt:lpstr>Insurance Agent &amp; Client Virtual Engagement</vt:lpstr>
      <vt:lpstr>Virtual Insurance Protection Review </vt:lpstr>
      <vt:lpstr>Video Enhanced Quote Proposal</vt:lpstr>
      <vt:lpstr>Warm Transfer of Prospect from Web Channel</vt:lpstr>
      <vt:lpstr>Key Capabilities Demonstrated</vt:lpstr>
      <vt:lpstr>Accelerated Auto Claims Process </vt:lpstr>
      <vt:lpstr>Live Onboarding of New Client Prospect</vt:lpstr>
      <vt:lpstr>Broker &amp; Insurance Carrier Virtual Engagement</vt:lpstr>
      <vt:lpstr>Connected Claims – FCR Support</vt:lpstr>
      <vt:lpstr>Connected Claims – Body Support Supplement</vt:lpstr>
      <vt:lpstr>Key Capabilities Demonstrated</vt:lpstr>
      <vt:lpstr>Rough Draft Demo Script - Claims</vt:lpstr>
      <vt:lpstr>Rough Script For Demo – Insurance &amp; Protection Review</vt:lpstr>
      <vt:lpstr>Rough Script For Demo – Quote Proposal</vt:lpstr>
      <vt:lpstr>Rough Script For Demo – Warm Transfer Lead From Web</vt:lpstr>
      <vt:lpstr>Media &amp; Entertainment</vt:lpstr>
      <vt:lpstr>PowerPoint Presentation</vt:lpstr>
      <vt:lpstr>Instant Mobile Collaboration Between Agents &amp; Clients</vt:lpstr>
      <vt:lpstr>Inter-Agency Mobile Collaboration</vt:lpstr>
      <vt:lpstr>PowerPoint Presentation</vt:lpstr>
      <vt:lpstr>Legal</vt:lpstr>
      <vt:lpstr>PowerPoint Presentation</vt:lpstr>
      <vt:lpstr>Virtual Client Engagement to Expand Reach</vt:lpstr>
      <vt:lpstr>Remote Court Appearances</vt:lpstr>
      <vt:lpstr>Prisoner Education</vt:lpstr>
      <vt:lpstr>Virtual Prisoner Visitation</vt:lpstr>
      <vt:lpstr>Inmate/Attorney Secure Meetings</vt:lpstr>
      <vt:lpstr>PowerPoint Presentation</vt:lpstr>
      <vt:lpstr>Counseling Group For Psychologist Sessions</vt:lpstr>
      <vt:lpstr>Prisoner Wellness Examination</vt:lpstr>
      <vt:lpstr>Warden to Prison Town Hall Meetings</vt:lpstr>
      <vt:lpstr>Inter Facility Communications/Training</vt:lpstr>
      <vt:lpstr>Retail</vt:lpstr>
      <vt:lpstr>Next-Gen Customer Experience</vt:lpstr>
      <vt:lpstr>Live Assist Expert View</vt:lpstr>
      <vt:lpstr>An Elevated Customer Experience</vt:lpstr>
      <vt:lpstr>Live Assist for the Mobile Consumer</vt:lpstr>
      <vt:lpstr>Live Assist for the At-Home Consumer</vt:lpstr>
      <vt:lpstr>CaféX Fusion for Multi-Party Collaboration</vt:lpstr>
      <vt:lpstr>Inter-Company Fusion Collaboration</vt:lpstr>
      <vt:lpstr>Omnichannel Vision</vt:lpstr>
      <vt:lpstr>Cabela's App from Mobile Device Customer can get assistance with one click of the button with Live Assist</vt:lpstr>
      <vt:lpstr>Cabela's App Customer can sign on application provide a personal customer experience</vt:lpstr>
      <vt:lpstr>Syngrafii Integration into CaféX Fusion</vt:lpstr>
      <vt:lpstr>Cabela's In Store Kiosk </vt:lpstr>
      <vt:lpstr>PowerPoint Presentation</vt:lpstr>
      <vt:lpstr>Cabela’s Custom Agent Console</vt:lpstr>
      <vt:lpstr>Employee Unified Communications Experience Cabela's Team employee  Build the experience for multiple workflows</vt:lpstr>
      <vt:lpstr>Customer Unified Communications Experience </vt:lpstr>
      <vt:lpstr>Simplifying Store Architecture for Communication</vt:lpstr>
      <vt:lpstr>Live Assist for the Mobile Consumer</vt:lpstr>
      <vt:lpstr>Live Assist Agent View</vt:lpstr>
      <vt:lpstr>Hospitality</vt:lpstr>
      <vt:lpstr>Variety of Use Cases for Hospitality</vt:lpstr>
      <vt:lpstr>Live Assist for Hospitality </vt:lpstr>
      <vt:lpstr>Live Assist for Hotel Guest – Concierge Services</vt:lpstr>
      <vt:lpstr>Elevating Online Customer Engagement</vt:lpstr>
      <vt:lpstr>Going Beyond Video to Live Assist</vt:lpstr>
      <vt:lpstr>Omnichannel Vision</vt:lpstr>
      <vt:lpstr>Live Assist for Hospitality </vt:lpstr>
      <vt:lpstr>Live Assist for Hotel Guest – Concierge Services</vt:lpstr>
      <vt:lpstr>Multi-Party Collaboration</vt:lpstr>
      <vt:lpstr>Variety of Use Cases for Hospitality</vt:lpstr>
      <vt:lpstr>Salesforce Integration</vt:lpstr>
      <vt:lpstr>Salesforce Integration</vt:lpstr>
      <vt:lpstr>Customer View on the Website</vt:lpstr>
      <vt:lpstr>SFDC Agent View</vt:lpstr>
      <vt:lpstr>Video, Co-browse, Annotation</vt:lpstr>
      <vt:lpstr>Document Push &amp; Annotation over Docs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Powerful Analytics</dc:title>
  <dc:creator>cafex-master</dc:creator>
  <cp:lastModifiedBy>Allan MacGowan</cp:lastModifiedBy>
  <cp:revision>159</cp:revision>
  <dcterms:created xsi:type="dcterms:W3CDTF">2013-12-02T21:36:19Z</dcterms:created>
  <dcterms:modified xsi:type="dcterms:W3CDTF">2015-06-17T18:14:53Z</dcterms:modified>
</cp:coreProperties>
</file>